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6"/>
  </p:notesMasterIdLst>
  <p:sldIdLst>
    <p:sldId id="256" r:id="rId2"/>
    <p:sldId id="257" r:id="rId3"/>
    <p:sldId id="258" r:id="rId4"/>
    <p:sldId id="265" r:id="rId5"/>
    <p:sldId id="273" r:id="rId6"/>
    <p:sldId id="259" r:id="rId7"/>
    <p:sldId id="264" r:id="rId8"/>
    <p:sldId id="277" r:id="rId9"/>
    <p:sldId id="283" r:id="rId10"/>
    <p:sldId id="268" r:id="rId11"/>
    <p:sldId id="272" r:id="rId12"/>
    <p:sldId id="260" r:id="rId13"/>
    <p:sldId id="270" r:id="rId14"/>
    <p:sldId id="266" r:id="rId15"/>
    <p:sldId id="269" r:id="rId16"/>
    <p:sldId id="279" r:id="rId17"/>
    <p:sldId id="262" r:id="rId18"/>
    <p:sldId id="280" r:id="rId19"/>
    <p:sldId id="261" r:id="rId20"/>
    <p:sldId id="263" r:id="rId21"/>
    <p:sldId id="271" r:id="rId22"/>
    <p:sldId id="281" r:id="rId23"/>
    <p:sldId id="267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8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09196-0EF1-491C-91EF-B15A4B65103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E82B5-01A2-4E0E-AA5D-D1A01FF8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4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ALT proposes adults learn best when information relevant to their lives is presented by examples and modeling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E82B5-01A2-4E0E-AA5D-D1A01FF83A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60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E82B5-01A2-4E0E-AA5D-D1A01FF83A9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0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7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1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5548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32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8910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57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8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29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1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1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3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80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72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7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8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5516" y="1623647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Comparing Students' Scores Pre/Post </a:t>
            </a:r>
            <a:r>
              <a:rPr lang="en-US" sz="3600" dirty="0" smtClean="0"/>
              <a:t>Quality Matters Certification </a:t>
            </a:r>
            <a:r>
              <a:rPr lang="en-US" sz="3600" dirty="0"/>
              <a:t>for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Program </a:t>
            </a:r>
            <a:r>
              <a:rPr lang="en-US" sz="3600" dirty="0"/>
              <a:t>Quality Assurance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332187"/>
            <a:ext cx="8068007" cy="2193213"/>
          </a:xfrm>
        </p:spPr>
        <p:txBody>
          <a:bodyPr>
            <a:normAutofit fontScale="92500" lnSpcReduction="10000"/>
          </a:bodyPr>
          <a:lstStyle/>
          <a:p>
            <a:pPr lvl="0" algn="ctr"/>
            <a:r>
              <a:rPr lang="en-US" dirty="0"/>
              <a:t>Elizabeth Lee, PhD, APRN, ACNS-BC, </a:t>
            </a:r>
            <a:r>
              <a:rPr lang="en-US" dirty="0" smtClean="0"/>
              <a:t>CNE</a:t>
            </a:r>
            <a:endParaRPr lang="en-US" dirty="0"/>
          </a:p>
          <a:p>
            <a:pPr lvl="0" algn="ctr"/>
            <a:r>
              <a:rPr lang="en-US" dirty="0"/>
              <a:t>Jane Evans, PhD, RN, MHSA, </a:t>
            </a:r>
            <a:r>
              <a:rPr lang="en-US" dirty="0" smtClean="0"/>
              <a:t>CNE, Program Coordinator</a:t>
            </a:r>
          </a:p>
          <a:p>
            <a:pPr lvl="0" algn="ctr"/>
            <a:r>
              <a:rPr lang="en-US" dirty="0" smtClean="0"/>
              <a:t>Deb </a:t>
            </a:r>
            <a:r>
              <a:rPr lang="en-US" dirty="0" err="1"/>
              <a:t>Stieve</a:t>
            </a:r>
            <a:r>
              <a:rPr lang="en-US" dirty="0"/>
              <a:t>, DNP, MSN, RN, </a:t>
            </a:r>
            <a:r>
              <a:rPr lang="en-US" dirty="0" smtClean="0"/>
              <a:t>CNE</a:t>
            </a:r>
          </a:p>
          <a:p>
            <a:pPr lvl="0" algn="ctr"/>
            <a:r>
              <a:rPr lang="en-US" dirty="0" smtClean="0"/>
              <a:t>Elizabeth </a:t>
            </a:r>
            <a:r>
              <a:rPr lang="en-US" dirty="0"/>
              <a:t>Riley</a:t>
            </a:r>
            <a:r>
              <a:rPr lang="en-US" dirty="0" smtClean="0"/>
              <a:t>, DNP, </a:t>
            </a:r>
            <a:r>
              <a:rPr lang="en-US" dirty="0"/>
              <a:t>RNC-NIC, </a:t>
            </a:r>
            <a:r>
              <a:rPr lang="en-US" dirty="0" smtClean="0"/>
              <a:t>CNE</a:t>
            </a:r>
          </a:p>
          <a:p>
            <a:pPr lvl="0" algn="ctr"/>
            <a:r>
              <a:rPr lang="en-US" dirty="0" err="1" smtClean="0"/>
              <a:t>Heba</a:t>
            </a:r>
            <a:r>
              <a:rPr lang="en-US" dirty="0" smtClean="0"/>
              <a:t> </a:t>
            </a:r>
            <a:r>
              <a:rPr lang="en-US" dirty="0" err="1"/>
              <a:t>Sadaka</a:t>
            </a:r>
            <a:r>
              <a:rPr lang="en-US" dirty="0"/>
              <a:t>, MSN, RN, </a:t>
            </a:r>
            <a:r>
              <a:rPr lang="en-US" dirty="0" smtClean="0"/>
              <a:t>CNE</a:t>
            </a:r>
          </a:p>
          <a:p>
            <a:pPr lvl="0" algn="ctr"/>
            <a:r>
              <a:rPr lang="en-US" dirty="0" smtClean="0"/>
              <a:t>Kimberly </a:t>
            </a:r>
            <a:r>
              <a:rPr lang="en-US" dirty="0"/>
              <a:t>Porter, </a:t>
            </a:r>
            <a:r>
              <a:rPr lang="en-US" dirty="0" err="1"/>
              <a:t>MSNc</a:t>
            </a:r>
            <a:r>
              <a:rPr lang="en-US" dirty="0"/>
              <a:t>, </a:t>
            </a:r>
            <a:r>
              <a:rPr lang="en-US" dirty="0" smtClean="0"/>
              <a:t>RN</a:t>
            </a:r>
            <a:endParaRPr lang="en-US" dirty="0"/>
          </a:p>
        </p:txBody>
      </p:sp>
      <p:pic>
        <p:nvPicPr>
          <p:cNvPr id="1026" name="Picture 2" descr="UA Little Rock primary logo for web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081117"/>
            <a:ext cx="1570892" cy="177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607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709911" cy="1280890"/>
          </a:xfrm>
        </p:spPr>
        <p:txBody>
          <a:bodyPr/>
          <a:lstStyle/>
          <a:p>
            <a:r>
              <a:rPr lang="en-US" dirty="0" smtClean="0"/>
              <a:t>Multiple sections of </a:t>
            </a:r>
            <a:r>
              <a:rPr lang="en-US" dirty="0"/>
              <a:t>100% online </a:t>
            </a:r>
            <a:br>
              <a:rPr lang="en-US" dirty="0"/>
            </a:br>
            <a:r>
              <a:rPr lang="en-US" dirty="0" smtClean="0"/>
              <a:t>RN-BSN </a:t>
            </a:r>
            <a:r>
              <a:rPr lang="en-US" dirty="0"/>
              <a:t>courses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022089"/>
            <a:ext cx="6900476" cy="377762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NURS 3310 Professional Role Development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NURS 3420 Wellness Promotion and the Nurse Educator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NURS 3430 Health Care Economics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NURS 3440 Research and Evidence Based Practice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NURS 3350 Ethics, Legalities, and Advocacy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NURS 4415 Nursing Practice: Community Health Needs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NURS 4420 Nursing Practice: Leadership and Management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NURS 4430 Nursing Practice: Integration of Concepts</a:t>
            </a:r>
          </a:p>
        </p:txBody>
      </p:sp>
    </p:spTree>
    <p:extLst>
      <p:ext uri="{BB962C8B-B14F-4D97-AF65-F5344CB8AC3E}">
        <p14:creationId xmlns:p14="http://schemas.microsoft.com/office/powerpoint/2010/main" val="165096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the impact of QM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Strategies used for meeting challenges to measuring the impact of QM suggested by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Legon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(2015):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Focus on courses that do not meet QM standards initially but only after revision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Evaluate course retention, dropout rates, grades, and overall satisfaction 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Conduct research projects encompassing programs, departments, and institutions collecting data on learner performance and attitudes over time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Compare several terms of results before and after course revision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345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Assessment Initiative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asked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“What is the difference in students’ scores before and after Quality Matters certification for the eight core courses of an online Bachelor of Science in Nursing (BSN) program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Used pretest/posttest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design with independent t-test analysis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6 courses and Chi-square for 2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Compared pre/post student total scores three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semesters before and three semesters after QM certification for the eight core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RN-BSN courses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Explored the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risk of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decrease in student scores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increased QM rigor in courses against the benefit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 program wide consistency in quality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746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1" y="624110"/>
            <a:ext cx="9218612" cy="1280890"/>
          </a:xfrm>
        </p:spPr>
        <p:txBody>
          <a:bodyPr/>
          <a:lstStyle/>
          <a:p>
            <a:r>
              <a:rPr lang="en-US" b="1" dirty="0" smtClean="0"/>
              <a:t>Semesters</a:t>
            </a:r>
            <a:r>
              <a:rPr lang="en-US" dirty="0" smtClean="0"/>
              <a:t> for </a:t>
            </a:r>
            <a:r>
              <a:rPr lang="en-US" dirty="0"/>
              <a:t>pre/post </a:t>
            </a:r>
            <a:r>
              <a:rPr lang="en-US" dirty="0" smtClean="0"/>
              <a:t>testing by course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19550" y="2468563"/>
            <a:ext cx="120053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363602"/>
              </p:ext>
            </p:extLst>
          </p:nvPr>
        </p:nvGraphicFramePr>
        <p:xfrm>
          <a:off x="1328735" y="1577343"/>
          <a:ext cx="10352724" cy="4980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3495">
                  <a:extLst>
                    <a:ext uri="{9D8B030D-6E8A-4147-A177-3AD203B41FA5}">
                      <a16:colId xmlns:a16="http://schemas.microsoft.com/office/drawing/2014/main" val="2995360048"/>
                    </a:ext>
                  </a:extLst>
                </a:gridCol>
                <a:gridCol w="977184">
                  <a:extLst>
                    <a:ext uri="{9D8B030D-6E8A-4147-A177-3AD203B41FA5}">
                      <a16:colId xmlns:a16="http://schemas.microsoft.com/office/drawing/2014/main" val="677173322"/>
                    </a:ext>
                  </a:extLst>
                </a:gridCol>
                <a:gridCol w="1212795">
                  <a:extLst>
                    <a:ext uri="{9D8B030D-6E8A-4147-A177-3AD203B41FA5}">
                      <a16:colId xmlns:a16="http://schemas.microsoft.com/office/drawing/2014/main" val="1148763631"/>
                    </a:ext>
                  </a:extLst>
                </a:gridCol>
                <a:gridCol w="1099875">
                  <a:extLst>
                    <a:ext uri="{9D8B030D-6E8A-4147-A177-3AD203B41FA5}">
                      <a16:colId xmlns:a16="http://schemas.microsoft.com/office/drawing/2014/main" val="3746984393"/>
                    </a:ext>
                  </a:extLst>
                </a:gridCol>
                <a:gridCol w="1099875">
                  <a:extLst>
                    <a:ext uri="{9D8B030D-6E8A-4147-A177-3AD203B41FA5}">
                      <a16:colId xmlns:a16="http://schemas.microsoft.com/office/drawing/2014/main" val="334533490"/>
                    </a:ext>
                  </a:extLst>
                </a:gridCol>
                <a:gridCol w="1099875">
                  <a:extLst>
                    <a:ext uri="{9D8B030D-6E8A-4147-A177-3AD203B41FA5}">
                      <a16:colId xmlns:a16="http://schemas.microsoft.com/office/drawing/2014/main" val="3733022607"/>
                    </a:ext>
                  </a:extLst>
                </a:gridCol>
                <a:gridCol w="1099875">
                  <a:extLst>
                    <a:ext uri="{9D8B030D-6E8A-4147-A177-3AD203B41FA5}">
                      <a16:colId xmlns:a16="http://schemas.microsoft.com/office/drawing/2014/main" val="1098779696"/>
                    </a:ext>
                  </a:extLst>
                </a:gridCol>
                <a:gridCol w="1099875">
                  <a:extLst>
                    <a:ext uri="{9D8B030D-6E8A-4147-A177-3AD203B41FA5}">
                      <a16:colId xmlns:a16="http://schemas.microsoft.com/office/drawing/2014/main" val="2027658283"/>
                    </a:ext>
                  </a:extLst>
                </a:gridCol>
                <a:gridCol w="1099875">
                  <a:extLst>
                    <a:ext uri="{9D8B030D-6E8A-4147-A177-3AD203B41FA5}">
                      <a16:colId xmlns:a16="http://schemas.microsoft.com/office/drawing/2014/main" val="1949765271"/>
                    </a:ext>
                  </a:extLst>
                </a:gridCol>
              </a:tblGrid>
              <a:tr h="545091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Pre-certification semesters</a:t>
                      </a:r>
                      <a:endParaRPr lang="en-US" sz="180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Post-certification semesters</a:t>
                      </a:r>
                      <a:endParaRPr lang="en-US" sz="1800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217203"/>
                  </a:ext>
                </a:extLst>
              </a:tr>
              <a:tr h="630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Coordinator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Course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 QM certified</a:t>
                      </a:r>
                      <a:endParaRPr lang="en-US" sz="14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Pre1 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Pre2 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Post1 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Post2 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Post3 </a:t>
                      </a:r>
                      <a:endParaRPr lang="en-US" sz="1400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619086"/>
                  </a:ext>
                </a:extLst>
              </a:tr>
              <a:tr h="47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Jane Evans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N3310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3-27-15</a:t>
                      </a:r>
                      <a:endParaRPr lang="en-US" sz="16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Sp14</a:t>
                      </a:r>
                      <a:endParaRPr lang="en-US" sz="14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Su14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Fa14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064197"/>
                  </a:ext>
                </a:extLst>
              </a:tr>
              <a:tr h="47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Jane Evans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N3420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10-23-15</a:t>
                      </a:r>
                      <a:endParaRPr lang="en-US" sz="16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Fa14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9431734"/>
                  </a:ext>
                </a:extLst>
              </a:tr>
              <a:tr h="4902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Kimberly Porter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N3350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6-23-16</a:t>
                      </a:r>
                      <a:endParaRPr lang="en-US" sz="16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Sp17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85463"/>
                  </a:ext>
                </a:extLst>
              </a:tr>
              <a:tr h="4902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Elizabeth Riley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N3430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4-21-17</a:t>
                      </a:r>
                      <a:endParaRPr lang="en-US" sz="16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Sp17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Su17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Fa17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6687362"/>
                  </a:ext>
                </a:extLst>
              </a:tr>
              <a:tr h="47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Elizabeth Lee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N3440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8-19-15</a:t>
                      </a:r>
                      <a:endParaRPr lang="en-US" sz="16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Fa14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8064707"/>
                  </a:ext>
                </a:extLst>
              </a:tr>
              <a:tr h="47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 Stieve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N4415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9-22-17</a:t>
                      </a:r>
                      <a:endParaRPr lang="en-US" sz="16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Sp17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Su17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Fa17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Sp18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Su18</a:t>
                      </a:r>
                      <a:endParaRPr lang="en-US" sz="14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4628693"/>
                  </a:ext>
                </a:extLst>
              </a:tr>
              <a:tr h="47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Heba Sadaka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N4420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7-18-16</a:t>
                      </a:r>
                      <a:endParaRPr lang="en-US" sz="16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Sp17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1614492"/>
                  </a:ext>
                </a:extLst>
              </a:tr>
              <a:tr h="47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Elizabeth Lee</a:t>
                      </a:r>
                      <a:endParaRPr lang="en-US" sz="1400" dirty="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N4430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9-22-15</a:t>
                      </a:r>
                      <a:endParaRPr lang="en-US" sz="1600" b="1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Fa14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Fa15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en-US" sz="140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Su16</a:t>
                      </a:r>
                      <a:endParaRPr lang="en-US" sz="1400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198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694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Results: Student Scores Independent </a:t>
            </a:r>
            <a:r>
              <a:rPr lang="en-US" i="1" dirty="0" smtClean="0"/>
              <a:t>t</a:t>
            </a:r>
            <a:r>
              <a:rPr lang="en-US" dirty="0" smtClean="0"/>
              <a:t>-tests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942427"/>
              </p:ext>
            </p:extLst>
          </p:nvPr>
        </p:nvGraphicFramePr>
        <p:xfrm>
          <a:off x="1271588" y="1519235"/>
          <a:ext cx="10572750" cy="486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9225">
                  <a:extLst>
                    <a:ext uri="{9D8B030D-6E8A-4147-A177-3AD203B41FA5}">
                      <a16:colId xmlns:a16="http://schemas.microsoft.com/office/drawing/2014/main" val="4154409005"/>
                    </a:ext>
                  </a:extLst>
                </a:gridCol>
                <a:gridCol w="2528887">
                  <a:extLst>
                    <a:ext uri="{9D8B030D-6E8A-4147-A177-3AD203B41FA5}">
                      <a16:colId xmlns:a16="http://schemas.microsoft.com/office/drawing/2014/main" val="3755746409"/>
                    </a:ext>
                  </a:extLst>
                </a:gridCol>
                <a:gridCol w="2814638">
                  <a:extLst>
                    <a:ext uri="{9D8B030D-6E8A-4147-A177-3AD203B41FA5}">
                      <a16:colId xmlns:a16="http://schemas.microsoft.com/office/drawing/2014/main" val="1565755595"/>
                    </a:ext>
                  </a:extLst>
                </a:gridCol>
              </a:tblGrid>
              <a:tr h="642848">
                <a:tc>
                  <a:txBody>
                    <a:bodyPr/>
                    <a:lstStyle/>
                    <a:p>
                      <a:r>
                        <a:rPr lang="en-US" dirty="0" smtClean="0"/>
                        <a:t>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scores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Highest point project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907742"/>
                  </a:ext>
                </a:extLst>
              </a:tr>
              <a:tr h="7040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NURS 3350 Ethics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Legalities, &amp; Advocacy</a:t>
                      </a:r>
                      <a:endParaRPr lang="en-US" sz="2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(381)=0.865;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(381)=44.048;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51424"/>
                  </a:ext>
                </a:extLst>
              </a:tr>
              <a:tr h="7040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NURS 3430 Health Care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(329)=4.654;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(312)=1.729;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=0.085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195896"/>
                  </a:ext>
                </a:extLst>
              </a:tr>
              <a:tr h="70407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NURS 3440 Research &amp; Evidence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Based Practice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(332)=1.350;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(317)=2.056;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=0.041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387646"/>
                  </a:ext>
                </a:extLst>
              </a:tr>
              <a:tr h="70407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NURS 4415 Community Health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Needs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(402)=0.328;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(400)=1.857;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=0.064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62701"/>
                  </a:ext>
                </a:extLst>
              </a:tr>
              <a:tr h="70407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NURS 4420 Leadership and Management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(352)=1.959;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=0.051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(356)=0.13;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=0.990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650777"/>
                  </a:ext>
                </a:extLst>
              </a:tr>
              <a:tr h="70407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NURS 4430 Integration of Concepts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(264)=2.654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en-US" sz="20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=0.008</a:t>
                      </a:r>
                      <a:endParaRPr lang="en-US" sz="2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(302)=1.455;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=0.147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098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065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Student Scores Chi-Square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778905"/>
              </p:ext>
            </p:extLst>
          </p:nvPr>
        </p:nvGraphicFramePr>
        <p:xfrm>
          <a:off x="1817649" y="2163336"/>
          <a:ext cx="9500839" cy="1551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5815">
                  <a:extLst>
                    <a:ext uri="{9D8B030D-6E8A-4147-A177-3AD203B41FA5}">
                      <a16:colId xmlns:a16="http://schemas.microsoft.com/office/drawing/2014/main" val="1124590194"/>
                    </a:ext>
                  </a:extLst>
                </a:gridCol>
                <a:gridCol w="3235024">
                  <a:extLst>
                    <a:ext uri="{9D8B030D-6E8A-4147-A177-3AD203B41FA5}">
                      <a16:colId xmlns:a16="http://schemas.microsoft.com/office/drawing/2014/main" val="213077100"/>
                    </a:ext>
                  </a:extLst>
                </a:gridCol>
              </a:tblGrid>
              <a:tr h="362859">
                <a:tc>
                  <a:txBody>
                    <a:bodyPr/>
                    <a:lstStyle/>
                    <a:p>
                      <a:r>
                        <a:rPr lang="en-US" dirty="0" smtClean="0"/>
                        <a:t>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Chi-square</a:t>
                      </a:r>
                      <a:r>
                        <a:rPr lang="en-US" baseline="0" dirty="0" smtClean="0"/>
                        <a:t> student grades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94112"/>
                  </a:ext>
                </a:extLst>
              </a:tr>
              <a:tr h="55979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NURS 3310 Professional Role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χ2</a:t>
                      </a:r>
                      <a:r>
                        <a:rPr lang="el-GR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(3, </a:t>
                      </a:r>
                      <a:r>
                        <a:rPr lang="en-US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=400)=0.756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=0.860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40872"/>
                  </a:ext>
                </a:extLst>
              </a:tr>
              <a:tr h="62630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NURS 3420 Wellness Promotion &amp; the Nurse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Educator</a:t>
                      </a:r>
                      <a:endParaRPr lang="en-US" sz="2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χ2</a:t>
                      </a:r>
                      <a:r>
                        <a:rPr lang="el-GR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(3, </a:t>
                      </a:r>
                      <a:r>
                        <a:rPr lang="en-US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=382)=3.152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en-US" sz="20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=0.369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649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499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3709" y="624110"/>
            <a:ext cx="9190903" cy="1280890"/>
          </a:xfrm>
        </p:spPr>
        <p:txBody>
          <a:bodyPr/>
          <a:lstStyle/>
          <a:p>
            <a:r>
              <a:rPr lang="en-US" dirty="0" smtClean="0"/>
              <a:t>Comments post QM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2018/2019 Student: “course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was well organized and well constructed which allowed me to differentiate between evidence-based research types as well as analyze the findings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.” 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2018/2019 Part-time faculty: “I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have been previewing the course and I am very excited about the content. I am currently teaching evidence based practice in the NP program at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xxx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University…I find myself wishing those students had been privileged to this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course.”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25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745" y="1607127"/>
            <a:ext cx="9384867" cy="473825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QM standards provided guidance for “alignment” by creating direct links from student learning outcomes to learner activities to grading rubrics to student scores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Legon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, 2015)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active learning group work with formative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scaffolding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Winstone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n-US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Millward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2012)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Learner outcomes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Lower student satisfaction scores similar to Swan et al.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(2012) 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Need strategies to increase student retention rates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(Dietz-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Uhler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, Fisher, &amp; Han, 2007; Glazier, 2017)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tudent grades can provided information for areas of improvement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analyzed student scores as a quantitative measure of learner outcomes program wide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Fulfilling ongoing data-driven decisions expectations at our institution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62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Limitations: different faculty, part-time faculty or coaches, and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565" y="2133600"/>
            <a:ext cx="9939048" cy="4461164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Multiple different faculty were required to obtain QM certification for each course, such as for NURS 3430:</a:t>
            </a:r>
          </a:p>
          <a:p>
            <a:pPr lvl="1"/>
            <a:r>
              <a:rPr 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2014 content created by Kathy was placed by Elizabeth into 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a QM-based developmental </a:t>
            </a:r>
            <a:r>
              <a:rPr 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shell and loaded the syllabus template created by Sean in </a:t>
            </a:r>
            <a:r>
              <a:rPr lang="en-US" sz="19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STaR</a:t>
            </a:r>
            <a:endParaRPr lang="en-US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2014-2017 course coordinator Jamie iteratively refined content, assignments, and rubrics with the help of multiple part-time faculty and feedback from students; underwent internal review twice before submission to QM for external review</a:t>
            </a:r>
          </a:p>
          <a:p>
            <a:pPr lvl="1"/>
            <a:r>
              <a:rPr 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2017 returned to Elizabeth to be used for faculty development to orient newcomer Riley to the QM process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Different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students pre/post QM certification required larger sample size over several semesters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Different sections of courses graded by part time faculty and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coaches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Difficulty with retrieving continuous student scores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Blackboard crash and a recent migration from a </a:t>
            </a:r>
            <a:r>
              <a:rPr lang="en-US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mManaged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Hosted to a </a:t>
            </a:r>
            <a:r>
              <a:rPr lang="en-US" sz="2600" smtClean="0">
                <a:latin typeface="Calibri" panose="020F0502020204030204" pitchFamily="34" charset="0"/>
                <a:cs typeface="Calibri" panose="020F0502020204030204" pitchFamily="34" charset="0"/>
              </a:rPr>
              <a:t>SaaS environment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00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for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0472" y="2507673"/>
            <a:ext cx="9454140" cy="3777622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Independent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t-test analysis of students’ scores pre/post QM certification makes the quality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assurance (QA)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project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easily replicable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of methods or processes to assess the impact of QM/QA feasible at other institutions 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Faculty access to archived student scores</a:t>
            </a:r>
          </a:p>
        </p:txBody>
      </p:sp>
    </p:spTree>
    <p:extLst>
      <p:ext uri="{BB962C8B-B14F-4D97-AF65-F5344CB8AC3E}">
        <p14:creationId xmlns:p14="http://schemas.microsoft.com/office/powerpoint/2010/main" val="4030869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733" y="2133600"/>
            <a:ext cx="9868828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session, participants will be able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describe Quality Matters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(QM, 2018)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certification/institutional quality assurance initiative alignment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RN-BSN students’ scores pre/post QM certification for each course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of QM certification process for faculty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development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99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Think-Pair-Share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Pair up with a person from another institution sitting close to you to: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Describe use of QM for QA at your institution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 additional strategies for managing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continuous improvement of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QM certified courses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Ask questions about our pre/post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grade analysis and offer suggestions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other methods of evaluating quality assurance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634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0255" y="1482436"/>
            <a:ext cx="9814357" cy="3971586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project would not have been possible without the contributions made by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STaR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staff, our statistician, IT staff, BSN staff, previous faculty, and part-time faculty section instructors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085" y="3657600"/>
            <a:ext cx="486383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82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0673" y="1683833"/>
            <a:ext cx="9463939" cy="4817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Sean Orme, Geoff Nash, Drew Glover, Donna Kay, David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Montague,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Jennika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Smith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IT: Booker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Lytle, Sara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Fruechting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BSN advisors: Jon Vickers, Belinda White, Ashley Bennett, Amber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Standridge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--database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Statistician: Dr. Robert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Corwyn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Part-time Faculty: Dr. Kathy Lindsey, Dr. Sheila Sullivan, Dr. Elaine Gardner, Lana Brown, Candida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Constatine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-Castillo, Deborah Krueger, Jerry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Meharg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Previous Faculty: Janet Jones, Patricia Schafer, Amy Anderson, Jamie Jones,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Temekis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Hampton, Kim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Hill, Fran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Sparti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 smtClean="0"/>
              <a:t>Our students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7980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1413164"/>
            <a:ext cx="8911687" cy="4498058"/>
          </a:xfrm>
        </p:spPr>
        <p:txBody>
          <a:bodyPr>
            <a:normAutofit fontScale="92500" lnSpcReduction="10000"/>
          </a:bodyPr>
          <a:lstStyle/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Accreditation Commission for Education in Nursing. (2017) </a:t>
            </a:r>
            <a:r>
              <a:rPr lang="en-US" sz="1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ACEN Accreditation Manual—2017 standards and criteria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Retrieved from http://www.acenursing.org/resources-acen-accreditation-manual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Bates, R., 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LaBrecque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, B., &amp; Fortner, E. (2016). Teaching multiple online sections/courses: Tactics and techniques. </a:t>
            </a:r>
            <a:r>
              <a:rPr lang="en-US" sz="1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Online Journal of Distance Learning Administration, XIX(3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Dietz-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Uhler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, B., Fisher, A., &amp; Han, A. (2007). Designing online courses to promote student retention. </a:t>
            </a:r>
            <a:r>
              <a:rPr lang="en-US" sz="1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Journal of Educational Technology Systems, 36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(1), 105-112. 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: 10.2190/ET.36.1.g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Glazier, R. A. (2017). Building rapport to improve retention and success in online classes. </a:t>
            </a:r>
            <a:r>
              <a:rPr lang="en-US" sz="1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Journal of Political Science Education, 0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(0), 1-20. http://dx.doi.org/10.1080/15512169.2016.1155994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Knowles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, M. (1980). 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The modern practice of adult education: Andragogy versus pedagogy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 (Revised &amp; Updated, ed.)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Englewood Cliffs, NJ: Cambridge Adult Education. Retrieved from http://www.dehfsupport.com/Andragogy.pdf</a:t>
            </a:r>
          </a:p>
          <a:p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Legon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, R. (2015). Measuring the impact of the Quality Matters Rubric: A discussion of possibilities. </a:t>
            </a:r>
            <a:r>
              <a:rPr lang="en-US" sz="1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American Journal of Distance Education, 29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, 166-173. 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: 10.1080/08923647.2015.1058114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Quality and Safety Education for Nurses. (2018). </a:t>
            </a:r>
            <a:r>
              <a:rPr lang="en-US" sz="1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QSEN competencies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Retrieved from http://qsen.org/competencies/pre-licensure-ksas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727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692" y="1524000"/>
            <a:ext cx="9093920" cy="4835236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Quality Matters. (2018).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Helping you deliver on your online promise.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Retrieved from https://www.qualitymatters.org/</a:t>
            </a:r>
          </a:p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Scholarly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Technology and Resources. (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n.d.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Quality Matters at UA Little Rock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 Retrieved from https://ualr.edu/star/quality-matters-at-ualr/</a:t>
            </a:r>
          </a:p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Sharif, A., &amp;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Gisbert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M. (2015). The impact of culture on instructional design and quality. </a:t>
            </a:r>
            <a:r>
              <a:rPr lang="en-US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Journal of Instruction, 8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(1), 1308-1470. </a:t>
            </a:r>
          </a:p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Swan, K., Matthews, D., Bogle, L., Boles, E., &amp; Day, S. (2012). Linking online course design and implementation to learning outcomes: A design experiment. Internet and Higher Education, 15, 81-88.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: 10.1016/j.iheduc.2011.07.002</a:t>
            </a:r>
          </a:p>
          <a:p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Youger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R. E., &amp; Ahern, T. C. (2016). Is a quality course a worthy course? Designing for value and worth in online courses.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Online Journal of Distance Learning Administration, </a:t>
            </a:r>
            <a:r>
              <a:rPr lang="en-US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XVIII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(1), 1-8.</a:t>
            </a:r>
          </a:p>
          <a:p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Winstone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N. &amp;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Millward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L. (2012). The value of peers and support from scaffolding: Applying constructivist principles to the teaching of psychology.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Psychology Teaching Review, 18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(2), 59-67. 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Youger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R. E., &amp; Ahern, T. C. (2016). Is a quality course a worthy course? </a:t>
            </a:r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Designing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for value and worth in online courses.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Online Journal of Distance Learning Administration, XVIII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(1), 1-8.</a:t>
            </a:r>
          </a:p>
          <a:p>
            <a:endParaRPr lang="en-US" dirty="0"/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9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Facts about the University of Arkansas at Little Rock’s RN-BSN Online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2145" y="1905001"/>
            <a:ext cx="9232467" cy="431569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Accreditation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Commission for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Education in Nursing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(ACEN, 2017)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accredited ladder program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Associate in Applied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Science (AAS) to registered nurse to bachelors of science in nursing (RN-BSN)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Quality and Safety Education for Nurses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(QSEN, 2018)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competencies guide our student learning outcomes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 RN-BSN online enrollment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348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racially and ethnically diverse with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majority being non-traditional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, transfer, and military students </a:t>
            </a:r>
            <a:endParaRPr lang="en-U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RN-BSN faculty are culturally-aware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(Sharif &amp;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Gisbert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2015)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nurse educators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Theoretical framework: Adult learning theory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(Knowles, 1980)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and student focused cognitivism and constructivism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Winstone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Millward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2012)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9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 Little Rock’s </a:t>
            </a:r>
            <a:r>
              <a:rPr lang="en-US" dirty="0" smtClean="0"/>
              <a:t>2017 strategic </a:t>
            </a:r>
            <a:r>
              <a:rPr lang="en-US" dirty="0"/>
              <a:t>plan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126" y="2216727"/>
            <a:ext cx="10380435" cy="3838384"/>
          </a:xfrm>
        </p:spPr>
        <p:txBody>
          <a:bodyPr>
            <a:noAutofit/>
          </a:bodyPr>
          <a:lstStyle/>
          <a:p>
            <a:pPr fontAlgn="base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Objective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2: UA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Little Rock will continue to develop and integrate innovation and technology into instruction to enhance the student learning experience.</a:t>
            </a:r>
          </a:p>
          <a:p>
            <a:pPr lvl="1" fontAlgn="base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Strategy 3: Implement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processes for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continually improving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educational offerings and measuring their effectiveness.</a:t>
            </a:r>
          </a:p>
          <a:p>
            <a:pPr fontAlgn="base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Objective 3: UA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Little Rock will ensure student success through excellent academic and co-curricular programs as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measured by state, national, and internal measures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 fontAlgn="base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Strategy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1: Implement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process for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data-informed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decision-making for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continuous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campus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5158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 Little Rock’s 2017 strategic plan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Objective 4: UA Little Rock will enhance opportunities to enrich learning beyond the classroom that lead to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civic engagement and lifelong post-graduate success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students.</a:t>
            </a:r>
          </a:p>
          <a:p>
            <a:pPr lvl="1" fontAlgn="base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Strategy 2: Increase the number of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collaborative relationships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between UA Little Rock and external organizations that create learning opportunities for the university’s students.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Course curriculum incorporates service learning/civic engagement projects and Joining Forces content </a:t>
            </a:r>
          </a:p>
          <a:p>
            <a:r>
              <a:rPr lang="en-US" sz="2400" b="1" dirty="0" smtClean="0"/>
              <a:t>We care about student success after graduation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10933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Quality Matters at UA Little Rock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424545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part of our mission to provide faculty support for teaching and learning through the use of Blackboard, we have implemented the Quality Matters program at UA Little Rock.</a:t>
            </a:r>
          </a:p>
          <a:p>
            <a:pPr fontAlgn="base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purpose of this program is to contribute to faculty excellence, facilitate student success, and provide a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continuous improvement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process for courses in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Blackboard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(Scholarly Technology and Resources,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n.d.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AutoShape 2" descr="https://blackboard.ualr.edu/bbcswebdav/pid-221958-dt-tab-rid-30114402_1/xid-30114402_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s://blackboard.ualr.edu/bbcswebdav/pid-221958-dt-tab-rid-30114402_1/xid-30114402_1"/>
          <p:cNvSpPr>
            <a:spLocks noChangeAspect="1" noChangeArrowheads="1"/>
          </p:cNvSpPr>
          <p:nvPr/>
        </p:nvSpPr>
        <p:spPr bwMode="auto">
          <a:xfrm>
            <a:off x="307974" y="7937"/>
            <a:ext cx="1375381" cy="137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1100"/>
            <a:ext cx="155257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55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9127" y="624110"/>
            <a:ext cx="9135485" cy="1280890"/>
          </a:xfrm>
        </p:spPr>
        <p:txBody>
          <a:bodyPr/>
          <a:lstStyle/>
          <a:p>
            <a:r>
              <a:rPr lang="en-US" dirty="0" smtClean="0"/>
              <a:t>Evolution of QM/QA in RN-BSN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9527" y="1482436"/>
            <a:ext cx="9961418" cy="47659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Prior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initiating program wide QM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standards, faculty recognized the need to: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promote consistency within and among courses for ease of use by student and faculty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more consistent, reliable objective measures of learner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outcomes using more standardized grading rubrics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promote faculty and part-time faculty development and satisfaction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articipate in internal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formal external quality assurance (QA)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of courses for certification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a continuous quality improvement strategy to evaluate individual and collective RN-BSN program courses after certification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71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pre-QM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764" y="1745673"/>
            <a:ext cx="9767454" cy="473825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2013/2014 Student: “I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went to nursing school before there were computers and I have found it difficult in the online environment at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times…I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had no idea how to conduct a search for scholarly sources and spent so much time. Thankfully my instructor would take my calls and texts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!!..”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2013/2014 Part-time faculty: “You have to do something to fix this course; it is unorganized and confusing”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Listened how online courses were labor intensive for students and faculty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Created a task force to address student concerns 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Created strategies for student and part-time faculty areas for improvement on progression reports each part of term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524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offered by QM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0094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Integrates with Blackboard quality learning management system for multiple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online sections and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courses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(Bates, 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LaBrecque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, &amp; Fortner, 2016)</a:t>
            </a:r>
            <a:endParaRPr 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Standardizes template development shell for course content which is valuable to working students with time obligations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Youger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&amp; Ahern, 2016)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Improves consistency among course coordinators or part-time faculty/coaches 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Stimulates consistency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grading rubrics with standardized penalties for late submissions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Offers mode for faculty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development with clear standards for grading responses and feedback to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students 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Provides a measure of course/program quality 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7443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1292</TotalTime>
  <Words>2229</Words>
  <Application>Microsoft Office PowerPoint</Application>
  <PresentationFormat>Widescreen</PresentationFormat>
  <Paragraphs>240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Wingdings 3</vt:lpstr>
      <vt:lpstr>Wisp</vt:lpstr>
      <vt:lpstr>Comparing Students' Scores Pre/Post Quality Matters Certification for  Program Quality Assurance </vt:lpstr>
      <vt:lpstr>Session Learning Objectives</vt:lpstr>
      <vt:lpstr>Facts about the University of Arkansas at Little Rock’s RN-BSN Online Program</vt:lpstr>
      <vt:lpstr>UA Little Rock’s 2017 strategic plan </vt:lpstr>
      <vt:lpstr>UA Little Rock’s 2017 strategic plan </vt:lpstr>
      <vt:lpstr>Quality Matters at UA Little Rock </vt:lpstr>
      <vt:lpstr>Evolution of QM/QA in RN-BSN program</vt:lpstr>
      <vt:lpstr>Comments pre-QM</vt:lpstr>
      <vt:lpstr>Advantages offered by QM standards</vt:lpstr>
      <vt:lpstr>Multiple sections of 100% online  RN-BSN courses</vt:lpstr>
      <vt:lpstr>Measuring the impact of QM</vt:lpstr>
      <vt:lpstr>Quality Assessment Initiative </vt:lpstr>
      <vt:lpstr>Semesters for pre/post testing by course</vt:lpstr>
      <vt:lpstr>Results: Student Scores Independent t-tests </vt:lpstr>
      <vt:lpstr>Results: Student Scores Chi-Square</vt:lpstr>
      <vt:lpstr>Comments post QM certification</vt:lpstr>
      <vt:lpstr>Discussion</vt:lpstr>
      <vt:lpstr>Limitations: different faculty, part-time faculty or coaches, and students</vt:lpstr>
      <vt:lpstr>Potential for Replication</vt:lpstr>
      <vt:lpstr>Think-Pair-Share Groups</vt:lpstr>
      <vt:lpstr>Acknowledgement</vt:lpstr>
      <vt:lpstr>Acknowledgement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Students' Scores Pre/Post Quality Matters Certification for Program Quality Assurance</dc:title>
  <dc:creator>Lee</dc:creator>
  <cp:lastModifiedBy>Heba Sadaka</cp:lastModifiedBy>
  <cp:revision>89</cp:revision>
  <dcterms:created xsi:type="dcterms:W3CDTF">2018-10-15T13:57:18Z</dcterms:created>
  <dcterms:modified xsi:type="dcterms:W3CDTF">2018-11-01T00:45:29Z</dcterms:modified>
</cp:coreProperties>
</file>