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7" r:id="rId2"/>
    <p:sldId id="258" r:id="rId3"/>
    <p:sldId id="268" r:id="rId4"/>
    <p:sldId id="259" r:id="rId5"/>
    <p:sldId id="260" r:id="rId6"/>
    <p:sldId id="261" r:id="rId7"/>
    <p:sldId id="269" r:id="rId8"/>
    <p:sldId id="262" r:id="rId9"/>
    <p:sldId id="267" r:id="rId10"/>
    <p:sldId id="266" r:id="rId11"/>
    <p:sldId id="265" r:id="rId12"/>
    <p:sldId id="264" r:id="rId13"/>
    <p:sldId id="263" r:id="rId14"/>
    <p:sldId id="270" r:id="rId15"/>
    <p:sldId id="272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 snapToGrid="0" snapToObjects="1"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D27C5-FCD0-4CF9-9E15-A79BEA0B66F9}" type="datetimeFigureOut">
              <a:rPr lang="en-US" smtClean="0"/>
              <a:t>9/23/2013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0C3A1-4FD9-45A7-94D3-51A5AAAC9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3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C3A1-4FD9-45A7-94D3-51A5AAAC99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6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6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81" y="660830"/>
            <a:ext cx="8229600" cy="7723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3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lean Style Template_interna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62" y="0"/>
            <a:ext cx="9212062" cy="6919784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99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8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pjerzak@fa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alitymatters.org/preparing-course-revie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loanconsortium.org/jaln/v16n2/zero-sixty-plus-108-days-launching-central-elearning-unit-and-its-first-faculty-develop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qualitymatters.org/about-continuing-and-professional-education-rubric-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qualitymatters.org/continuing-and-professional-education-rubric-progra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litymatters.org/subscriptions-0" TargetMode="External"/><Relationship Id="rId2" Type="http://schemas.openxmlformats.org/officeDocument/2006/relationships/hyperlink" Target="https://www.qualitymatters.org/about-continuing-and-professional-education-rubric-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373" y="1787235"/>
            <a:ext cx="8239991" cy="1672937"/>
          </a:xfrm>
        </p:spPr>
        <p:txBody>
          <a:bodyPr/>
          <a:lstStyle/>
          <a:p>
            <a:r>
              <a:rPr lang="en-US" sz="3600" dirty="0"/>
              <a:t>Pilot’s Log: Getting Our Professional </a:t>
            </a:r>
            <a:br>
              <a:rPr lang="en-US" sz="3600" dirty="0"/>
            </a:br>
            <a:r>
              <a:rPr lang="en-US" sz="3600" dirty="0"/>
              <a:t>Development Course QM Recognized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791" y="3460173"/>
            <a:ext cx="7315200" cy="204354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Page Jerzak</a:t>
            </a:r>
          </a:p>
          <a:p>
            <a:r>
              <a:rPr lang="en-US" sz="2800" dirty="0" smtClean="0"/>
              <a:t>Assistant Director of Instructional Design</a:t>
            </a:r>
          </a:p>
          <a:p>
            <a:r>
              <a:rPr lang="en-US" sz="2800" dirty="0" smtClean="0"/>
              <a:t>FAU Center for eLearning</a:t>
            </a:r>
          </a:p>
          <a:p>
            <a:r>
              <a:rPr lang="en-US" sz="2800" dirty="0">
                <a:hlinkClick r:id="rId2"/>
              </a:rPr>
              <a:t>pjerzak@fau.edu</a:t>
            </a:r>
            <a:endParaRPr lang="en-US" sz="2800" dirty="0"/>
          </a:p>
          <a:p>
            <a:r>
              <a:rPr lang="en-US" sz="2800" dirty="0"/>
              <a:t>(561) 297 - 3981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" y="244187"/>
            <a:ext cx="1364741" cy="14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CPE Pilot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3698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Pilot </a:t>
            </a:r>
            <a:r>
              <a:rPr lang="en-US" dirty="0"/>
              <a:t>followed the </a:t>
            </a:r>
            <a:r>
              <a:rPr lang="en-US" dirty="0" smtClean="0"/>
              <a:t>general QM </a:t>
            </a:r>
            <a:r>
              <a:rPr lang="en-US" dirty="0"/>
              <a:t>review process:</a:t>
            </a:r>
          </a:p>
          <a:p>
            <a:pPr lvl="1"/>
            <a:r>
              <a:rPr lang="en-US" dirty="0"/>
              <a:t>Fill out </a:t>
            </a:r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Application triggers the formation of a review team</a:t>
            </a:r>
            <a:endParaRPr lang="en-US" dirty="0"/>
          </a:p>
          <a:p>
            <a:pPr lvl="1"/>
            <a:r>
              <a:rPr lang="en-US" dirty="0"/>
              <a:t>Phone call with review </a:t>
            </a:r>
            <a:r>
              <a:rPr lang="en-US" dirty="0" smtClean="0"/>
              <a:t>team (3 people—a review chair, a SME, and another peer reviewer)</a:t>
            </a:r>
          </a:p>
          <a:p>
            <a:pPr lvl="2"/>
            <a:r>
              <a:rPr lang="en-US" dirty="0" smtClean="0"/>
              <a:t>Review teams are trained in QM reviews and standards</a:t>
            </a:r>
            <a:endParaRPr lang="en-US" dirty="0"/>
          </a:p>
          <a:p>
            <a:pPr lvl="1"/>
            <a:r>
              <a:rPr lang="en-US" dirty="0" smtClean="0"/>
              <a:t>Follow-ups as needed (phone calls, emails) until all review team questions are answered</a:t>
            </a:r>
          </a:p>
          <a:p>
            <a:pPr lvl="1"/>
            <a:r>
              <a:rPr lang="en-US" dirty="0" smtClean="0"/>
              <a:t>Review written and sent to course developer(s)</a:t>
            </a:r>
          </a:p>
          <a:p>
            <a:pPr lvl="1"/>
            <a:r>
              <a:rPr lang="en-US" dirty="0" smtClean="0"/>
              <a:t>Time for revisions (if needed)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67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 for CPE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3698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 a “mature” course</a:t>
            </a:r>
          </a:p>
          <a:p>
            <a:pPr lvl="1"/>
            <a:r>
              <a:rPr lang="en-US" dirty="0" smtClean="0"/>
              <a:t>Look at course feedback to see if changes needed</a:t>
            </a:r>
          </a:p>
          <a:p>
            <a:r>
              <a:rPr lang="en-US" dirty="0" smtClean="0"/>
              <a:t>Read the CPE program description and make sure that you satisfy the its guidelines</a:t>
            </a:r>
          </a:p>
          <a:p>
            <a:pPr lvl="1"/>
            <a:r>
              <a:rPr lang="en-US" dirty="0" smtClean="0"/>
              <a:t>You may want to subscribe to QM as well</a:t>
            </a:r>
          </a:p>
          <a:p>
            <a:r>
              <a:rPr lang="en-US" dirty="0" smtClean="0"/>
              <a:t>Thoroughly read the CPE rubric and all of the annotations</a:t>
            </a:r>
          </a:p>
          <a:p>
            <a:r>
              <a:rPr lang="en-US" dirty="0" smtClean="0"/>
              <a:t>Read “</a:t>
            </a:r>
            <a:r>
              <a:rPr lang="en-US" dirty="0" smtClean="0">
                <a:hlinkClick r:id="rId2"/>
              </a:rPr>
              <a:t>Preparing for a QM Course Review</a:t>
            </a:r>
            <a:r>
              <a:rPr lang="en-US" dirty="0" smtClean="0"/>
              <a:t>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6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CPE Review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36981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Create course “clone” without student information</a:t>
            </a:r>
          </a:p>
          <a:p>
            <a:pPr lvl="1"/>
            <a:r>
              <a:rPr lang="en-US" dirty="0" smtClean="0"/>
              <a:t>Make sure all aspects of the course can be accessed by anyone reviewing (videos, files, publisher materials, etc) and are up-to-date</a:t>
            </a:r>
          </a:p>
          <a:p>
            <a:pPr lvl="1"/>
            <a:r>
              <a:rPr lang="en-US" dirty="0" smtClean="0"/>
              <a:t>Proofread!</a:t>
            </a:r>
          </a:p>
          <a:p>
            <a:pPr lvl="1"/>
            <a:r>
              <a:rPr lang="en-US" dirty="0"/>
              <a:t>Make sure you have measurable course and unit/module objectives and these are in the </a:t>
            </a:r>
            <a:r>
              <a:rPr lang="en-US" dirty="0" smtClean="0"/>
              <a:t>course</a:t>
            </a:r>
          </a:p>
          <a:p>
            <a:r>
              <a:rPr lang="en-US" dirty="0" smtClean="0"/>
              <a:t>Have someone else take a look at your course and give suggestions (even if they don’t know the CPE rubric or QM standards); use their feedback to make improvements</a:t>
            </a:r>
          </a:p>
        </p:txBody>
      </p:sp>
    </p:spTree>
    <p:extLst>
      <p:ext uri="{BB962C8B-B14F-4D97-AF65-F5344CB8AC3E}">
        <p14:creationId xmlns:p14="http://schemas.microsoft.com/office/powerpoint/2010/main" val="14947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CPE Review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27464"/>
            <a:ext cx="823698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application</a:t>
            </a:r>
          </a:p>
          <a:p>
            <a:r>
              <a:rPr lang="en-US" dirty="0" smtClean="0"/>
              <a:t>Complete online course developer worksheet</a:t>
            </a:r>
          </a:p>
          <a:p>
            <a:r>
              <a:rPr lang="en-US" dirty="0" smtClean="0"/>
              <a:t>Once the review chair contacts you, you will need to add the review team to the clone</a:t>
            </a:r>
          </a:p>
          <a:p>
            <a:r>
              <a:rPr lang="en-US" dirty="0" smtClean="0"/>
              <a:t>Answer questions during the initial phone call</a:t>
            </a:r>
          </a:p>
          <a:p>
            <a:pPr lvl="1"/>
            <a:r>
              <a:rPr lang="en-US" dirty="0" smtClean="0"/>
              <a:t>Answer any subsequent questions that the review team has by email or phone</a:t>
            </a:r>
          </a:p>
          <a:p>
            <a:r>
              <a:rPr lang="en-US" dirty="0" smtClean="0"/>
              <a:t>Wait for the review team to send feedback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1" y="5314950"/>
            <a:ext cx="1842655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CPE Review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3698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Read </a:t>
            </a:r>
            <a:r>
              <a:rPr lang="en-US" dirty="0"/>
              <a:t>review feedback</a:t>
            </a:r>
          </a:p>
          <a:p>
            <a:pPr lvl="1"/>
            <a:r>
              <a:rPr lang="en-US" dirty="0"/>
              <a:t>Passing score = met </a:t>
            </a:r>
            <a:r>
              <a:rPr lang="en-US" dirty="0" smtClean="0"/>
              <a:t>all QM essential standards and most of the other standards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Non-passing score </a:t>
            </a:r>
            <a:r>
              <a:rPr lang="en-US" dirty="0" smtClean="0"/>
              <a:t>= did not meet QM essential standards and/or other standards, and changes need to be made before QM recognition is given</a:t>
            </a:r>
          </a:p>
          <a:p>
            <a:pPr lvl="2"/>
            <a:r>
              <a:rPr lang="en-US" dirty="0" smtClean="0"/>
              <a:t>Make suggested changes and ask for clarification if needed</a:t>
            </a:r>
          </a:p>
          <a:p>
            <a:pPr lvl="2"/>
            <a:r>
              <a:rPr lang="en-US" dirty="0" smtClean="0"/>
              <a:t>Make changes on amendment form and let review chair know</a:t>
            </a:r>
          </a:p>
          <a:p>
            <a:pPr lvl="2"/>
            <a:r>
              <a:rPr lang="en-US" dirty="0" smtClean="0"/>
              <a:t>Have to make suggested changes within time limit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557" y="2313710"/>
            <a:ext cx="93821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CPE Review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433216"/>
            <a:ext cx="8236981" cy="469294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Once the final report is completed by the review team, the fee has to be paid</a:t>
            </a:r>
          </a:p>
          <a:p>
            <a:r>
              <a:rPr lang="en-US" sz="2600" dirty="0" smtClean="0"/>
              <a:t>Course recognition comes with </a:t>
            </a:r>
            <a:r>
              <a:rPr lang="en-US" sz="2600" dirty="0" smtClean="0"/>
              <a:t>a seal and </a:t>
            </a:r>
            <a:r>
              <a:rPr lang="en-US" sz="2600" dirty="0" smtClean="0"/>
              <a:t>being listed on the QM website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Make </a:t>
            </a:r>
            <a:r>
              <a:rPr lang="en-US" sz="2600" dirty="0" smtClean="0"/>
              <a:t>sure to read the feedback even if you pass because the reviewers give suggestions for each course component and standard</a:t>
            </a:r>
          </a:p>
          <a:p>
            <a:r>
              <a:rPr lang="en-US" sz="2600" dirty="0" smtClean="0"/>
              <a:t>Think about continuous improvement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76636"/>
            <a:ext cx="4278889" cy="90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Your CPE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3698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Do you know your rubric and standards?</a:t>
            </a:r>
          </a:p>
          <a:p>
            <a:r>
              <a:rPr lang="en-US" dirty="0" smtClean="0"/>
              <a:t>What courses are eligible for this process?</a:t>
            </a:r>
          </a:p>
          <a:p>
            <a:r>
              <a:rPr lang="en-US" dirty="0" smtClean="0"/>
              <a:t>As the course developer(s), can you answer questions about all aspects of the course?</a:t>
            </a:r>
          </a:p>
          <a:p>
            <a:r>
              <a:rPr lang="en-US" dirty="0" smtClean="0"/>
              <a:t>Do you have the time to complete this?</a:t>
            </a:r>
          </a:p>
          <a:p>
            <a:pPr lvl="1"/>
            <a:r>
              <a:rPr lang="en-US" dirty="0" smtClean="0"/>
              <a:t>Start only if you can finish it</a:t>
            </a:r>
          </a:p>
          <a:p>
            <a:r>
              <a:rPr lang="en-US" dirty="0" smtClean="0"/>
              <a:t>Are you willing to open yourself up for review?</a:t>
            </a:r>
          </a:p>
          <a:p>
            <a:r>
              <a:rPr lang="en-US" dirty="0" smtClean="0"/>
              <a:t>Got </a:t>
            </a:r>
            <a:r>
              <a:rPr lang="en-US" dirty="0"/>
              <a:t>measurable course and </a:t>
            </a:r>
            <a:r>
              <a:rPr lang="en-US" dirty="0" smtClean="0"/>
              <a:t>unit / module </a:t>
            </a:r>
            <a:r>
              <a:rPr lang="en-US" dirty="0"/>
              <a:t>objectives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49" y="3176587"/>
            <a:ext cx="1424391" cy="13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CPE Review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3698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 </a:t>
            </a:r>
            <a:r>
              <a:rPr lang="en-US" dirty="0"/>
              <a:t>can help </a:t>
            </a:r>
            <a:r>
              <a:rPr lang="en-US" dirty="0" smtClean="0"/>
              <a:t>you with </a:t>
            </a:r>
            <a:r>
              <a:rPr lang="en-US" dirty="0"/>
              <a:t>course organization and layout?</a:t>
            </a:r>
          </a:p>
          <a:p>
            <a:r>
              <a:rPr lang="en-US" dirty="0" smtClean="0"/>
              <a:t>Who can help make your course more up-to-date and accessible?</a:t>
            </a:r>
          </a:p>
          <a:p>
            <a:r>
              <a:rPr lang="en-US" dirty="0" smtClean="0"/>
              <a:t>What questions would you like the reviewers to answer for you about your course?</a:t>
            </a:r>
          </a:p>
          <a:p>
            <a:r>
              <a:rPr lang="en-US" dirty="0" smtClean="0"/>
              <a:t>Can you become a QM subscriber?</a:t>
            </a:r>
          </a:p>
          <a:p>
            <a:pPr lvl="1"/>
            <a:r>
              <a:rPr lang="en-US" dirty="0" smtClean="0"/>
              <a:t>Best bet when multiple reviews are planned or when you want to use multiple rubrics</a:t>
            </a:r>
          </a:p>
          <a:p>
            <a:r>
              <a:rPr lang="en-US" dirty="0" smtClean="0"/>
              <a:t>If you copy the clone, take out reviewer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36981" cy="4525963"/>
          </a:xfrm>
        </p:spPr>
        <p:txBody>
          <a:bodyPr/>
          <a:lstStyle/>
          <a:p>
            <a:r>
              <a:rPr lang="en-US" dirty="0" smtClean="0"/>
              <a:t>By the end of this presentation, participants will be able to:</a:t>
            </a:r>
          </a:p>
          <a:p>
            <a:pPr lvl="1"/>
            <a:r>
              <a:rPr lang="en-US" dirty="0" smtClean="0"/>
              <a:t>describe the major aspects of the QM Continuing and Professional Education (CPE) rubric</a:t>
            </a:r>
          </a:p>
          <a:p>
            <a:pPr lvl="1"/>
            <a:r>
              <a:rPr lang="en-US" dirty="0" smtClean="0"/>
              <a:t>outline the process taken to get a professional development course QM recognized</a:t>
            </a:r>
          </a:p>
          <a:p>
            <a:pPr lvl="1"/>
            <a:r>
              <a:rPr lang="en-US" dirty="0" smtClean="0"/>
              <a:t>create a plan to implement the QM CPE rubric in appropriate courses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148" y="5007553"/>
            <a:ext cx="1502101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 Quick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36981" cy="4525963"/>
          </a:xfrm>
        </p:spPr>
        <p:txBody>
          <a:bodyPr/>
          <a:lstStyle/>
          <a:p>
            <a:r>
              <a:rPr lang="en-US" dirty="0" smtClean="0"/>
              <a:t>Public university opened in 1964</a:t>
            </a:r>
          </a:p>
          <a:p>
            <a:r>
              <a:rPr lang="en-US" dirty="0" smtClean="0"/>
              <a:t>30,000+ students (~4,000 residential)</a:t>
            </a:r>
          </a:p>
          <a:p>
            <a:r>
              <a:rPr lang="en-US" dirty="0" smtClean="0"/>
              <a:t>170+ degree programs</a:t>
            </a:r>
          </a:p>
          <a:p>
            <a:r>
              <a:rPr lang="en-US" dirty="0" smtClean="0"/>
              <a:t>~1600 faculty (full and part-time)</a:t>
            </a:r>
          </a:p>
          <a:p>
            <a:r>
              <a:rPr lang="en-US" dirty="0" smtClean="0"/>
              <a:t>High research activity Carnegie classification</a:t>
            </a:r>
          </a:p>
          <a:p>
            <a:r>
              <a:rPr lang="en-US" dirty="0" smtClean="0"/>
              <a:t>Main campus in Boca Raton, Florida with satellites in Jupiter (Honors College), Davie, and Fort Lauderdale + research sites called SeaTech and Harbor Branch Oceanographic Institute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13" y="1600200"/>
            <a:ext cx="1793967" cy="178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 CeL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36981" cy="4525963"/>
          </a:xfrm>
        </p:spPr>
        <p:txBody>
          <a:bodyPr/>
          <a:lstStyle/>
          <a:p>
            <a:r>
              <a:rPr lang="en-US" dirty="0" smtClean="0"/>
              <a:t>The Center for eLearning (CeL) was created in 2010 to meet growing online demand.</a:t>
            </a:r>
          </a:p>
          <a:p>
            <a:r>
              <a:rPr lang="en-US" dirty="0" smtClean="0"/>
              <a:t>It has 1 Assistant Provost, 2 Directors (Instructional Design and Digital Media), 1 Assistant Director, and 3 Instructional Designers</a:t>
            </a:r>
          </a:p>
          <a:p>
            <a:r>
              <a:rPr lang="en-US" dirty="0" smtClean="0"/>
              <a:t>CeL is responsible for training faculty to design and facilitate online courses through our training course called CEL 1001: eLearning Designer/Facilitator Certification (EDFC)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 1001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36981" cy="4525963"/>
          </a:xfrm>
        </p:spPr>
        <p:txBody>
          <a:bodyPr/>
          <a:lstStyle/>
          <a:p>
            <a:r>
              <a:rPr lang="en-US" dirty="0" smtClean="0"/>
              <a:t>A 12 week intensive online course with 3 face-to-face meetings days</a:t>
            </a:r>
          </a:p>
          <a:p>
            <a:r>
              <a:rPr lang="en-US" dirty="0" smtClean="0"/>
              <a:t>Additional consulting and open labs available</a:t>
            </a:r>
          </a:p>
          <a:p>
            <a:r>
              <a:rPr lang="en-US" dirty="0" smtClean="0"/>
              <a:t>LMS training is conducted by IT department and a mastery exam must be passed before beginning CEL 1001</a:t>
            </a:r>
          </a:p>
          <a:p>
            <a:r>
              <a:rPr lang="en-US" dirty="0" smtClean="0"/>
              <a:t>Faculty work in interdisciplinary teams and are assigned to an instructional designer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12" y="5383444"/>
            <a:ext cx="1955608" cy="10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 1001 Information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3698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Faculty paid to take CEL 1001 and must teach their developed online course as an overload once (paid overload salary when they do)</a:t>
            </a:r>
          </a:p>
          <a:p>
            <a:r>
              <a:rPr lang="en-US" dirty="0" smtClean="0"/>
              <a:t>207 faculty have completed the program since it started in Fall 2011 (with 20 participating now)</a:t>
            </a:r>
          </a:p>
          <a:p>
            <a:r>
              <a:rPr lang="en-US" dirty="0" smtClean="0"/>
              <a:t>CEL 1001 was not originally designed using QM standards but was revised to align with them</a:t>
            </a:r>
          </a:p>
          <a:p>
            <a:r>
              <a:rPr lang="en-US" dirty="0" smtClean="0"/>
              <a:t>More information about the program can be found in the 2012 </a:t>
            </a:r>
            <a:r>
              <a:rPr lang="en-US" i="1" dirty="0" smtClean="0"/>
              <a:t>Journal of Asynchronous Learning Networks</a:t>
            </a:r>
            <a:r>
              <a:rPr lang="en-US" dirty="0" smtClean="0"/>
              <a:t>, 16(2), </a:t>
            </a:r>
            <a:r>
              <a:rPr lang="en-US" dirty="0" smtClean="0">
                <a:hlinkClick r:id="rId3"/>
              </a:rPr>
              <a:t>177-192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2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CPE Rubric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36981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Eight standards</a:t>
            </a:r>
            <a:endParaRPr lang="en-US" dirty="0" smtClean="0"/>
          </a:p>
          <a:p>
            <a:pPr lvl="1"/>
            <a:r>
              <a:rPr lang="en-US" dirty="0" smtClean="0"/>
              <a:t>Overall course design</a:t>
            </a:r>
          </a:p>
          <a:p>
            <a:pPr lvl="1"/>
            <a:r>
              <a:rPr lang="en-US" dirty="0" smtClean="0"/>
              <a:t>Measurable learning objectives</a:t>
            </a:r>
          </a:p>
          <a:p>
            <a:pPr lvl="1"/>
            <a:r>
              <a:rPr lang="en-US" dirty="0" smtClean="0"/>
              <a:t>Integrated assessment strategies</a:t>
            </a:r>
          </a:p>
          <a:p>
            <a:pPr lvl="1"/>
            <a:r>
              <a:rPr lang="en-US" dirty="0" smtClean="0"/>
              <a:t>Comprehensive instructional materials</a:t>
            </a:r>
          </a:p>
          <a:p>
            <a:pPr lvl="1"/>
            <a:r>
              <a:rPr lang="en-US" dirty="0" smtClean="0"/>
              <a:t>Motivated learner interactions and learning</a:t>
            </a:r>
          </a:p>
          <a:p>
            <a:pPr lvl="1"/>
            <a:r>
              <a:rPr lang="en-US" dirty="0" smtClean="0"/>
              <a:t>Technology supports learner access and engagement</a:t>
            </a:r>
          </a:p>
          <a:p>
            <a:pPr lvl="1"/>
            <a:r>
              <a:rPr lang="en-US" dirty="0" smtClean="0"/>
              <a:t>Support services for learner success</a:t>
            </a:r>
          </a:p>
          <a:p>
            <a:pPr lvl="1"/>
            <a:r>
              <a:rPr lang="en-US" dirty="0" smtClean="0"/>
              <a:t>Accessibility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95" y="1758010"/>
            <a:ext cx="2414950" cy="1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3698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Became aware of new QM CPE rubric and could participate in pilot </a:t>
            </a:r>
            <a:r>
              <a:rPr lang="en-US" dirty="0" smtClean="0">
                <a:hlinkClick r:id="rId2"/>
              </a:rPr>
              <a:t>CPE program</a:t>
            </a:r>
            <a:r>
              <a:rPr lang="en-US" dirty="0" smtClean="0"/>
              <a:t> during Fall 2012</a:t>
            </a:r>
          </a:p>
          <a:p>
            <a:r>
              <a:rPr lang="en-US" dirty="0" smtClean="0"/>
              <a:t>Why participate?</a:t>
            </a:r>
          </a:p>
          <a:p>
            <a:pPr lvl="1"/>
            <a:r>
              <a:rPr lang="en-US" dirty="0" smtClean="0"/>
              <a:t>Had already aligned the CEL 1001 course with QM Higher Education rubric standards and principles</a:t>
            </a:r>
          </a:p>
          <a:p>
            <a:pPr lvl="1"/>
            <a:r>
              <a:rPr lang="en-US" dirty="0" smtClean="0"/>
              <a:t>Getting our course QM recognized was important</a:t>
            </a:r>
          </a:p>
          <a:p>
            <a:pPr lvl="1"/>
            <a:r>
              <a:rPr lang="en-US" dirty="0" smtClean="0"/>
              <a:t>We had enough time to complete the process</a:t>
            </a:r>
          </a:p>
          <a:p>
            <a:pPr lvl="1"/>
            <a:r>
              <a:rPr lang="en-US" dirty="0" smtClean="0"/>
              <a:t>We are committed to continuous improvement as one of the pillars of our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88" y="5571612"/>
            <a:ext cx="1742839" cy="9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36981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CPE rubric</a:t>
            </a:r>
            <a:r>
              <a:rPr lang="en-US" dirty="0" smtClean="0"/>
              <a:t> applies to </a:t>
            </a:r>
            <a:r>
              <a:rPr lang="en-US" b="1" dirty="0" smtClean="0"/>
              <a:t>online &amp; blended courses with no academic credit</a:t>
            </a:r>
          </a:p>
          <a:p>
            <a:pPr lvl="1"/>
            <a:r>
              <a:rPr lang="en-US" dirty="0" smtClean="0"/>
              <a:t>“facilitated, mentored, or self-managed” courses which are “structured and have completion criteria”</a:t>
            </a:r>
          </a:p>
          <a:p>
            <a:pPr lvl="1"/>
            <a:r>
              <a:rPr lang="en-US" dirty="0" smtClean="0"/>
              <a:t>can apply to MOOCs, training courses, and more</a:t>
            </a:r>
          </a:p>
          <a:p>
            <a:r>
              <a:rPr lang="en-US" dirty="0"/>
              <a:t>Must complete an application</a:t>
            </a:r>
          </a:p>
          <a:p>
            <a:r>
              <a:rPr lang="en-US" dirty="0" smtClean="0"/>
              <a:t>Must pay the review costs (depend on whether you subscribe to QM or not)</a:t>
            </a:r>
          </a:p>
          <a:p>
            <a:pPr lvl="1"/>
            <a:r>
              <a:rPr lang="en-US" dirty="0" smtClean="0"/>
              <a:t>see QM </a:t>
            </a:r>
            <a:r>
              <a:rPr lang="en-US" dirty="0" smtClean="0">
                <a:hlinkClick r:id="rId3"/>
              </a:rPr>
              <a:t>CPE subscriptions</a:t>
            </a:r>
            <a:r>
              <a:rPr lang="en-US" dirty="0" smtClean="0"/>
              <a:t> page for information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58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1082</Words>
  <Application>Microsoft Office PowerPoint</Application>
  <PresentationFormat>On-screen Show (4:3)</PresentationFormat>
  <Paragraphs>116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Custom Design</vt:lpstr>
      <vt:lpstr>Pilot’s Log: Getting Our Professional  Development Course QM Recognized</vt:lpstr>
      <vt:lpstr>Presentation Objectives</vt:lpstr>
      <vt:lpstr>FAU Quick Facts</vt:lpstr>
      <vt:lpstr>FAU CeL Background</vt:lpstr>
      <vt:lpstr>CEL 1001 Information</vt:lpstr>
      <vt:lpstr>CEL 1001 Information (cont.)</vt:lpstr>
      <vt:lpstr>CPE Rubric Information</vt:lpstr>
      <vt:lpstr>Pilot Participation</vt:lpstr>
      <vt:lpstr>CPE Overview</vt:lpstr>
      <vt:lpstr>CPE Pilot Experience</vt:lpstr>
      <vt:lpstr>Getting Ready for CPE Reviews</vt:lpstr>
      <vt:lpstr>CPE Review (cont.)</vt:lpstr>
      <vt:lpstr>CPE Review (cont.)</vt:lpstr>
      <vt:lpstr>CPE Review (cont.)</vt:lpstr>
      <vt:lpstr>CPE Review (cont.)</vt:lpstr>
      <vt:lpstr>Planning Your CPE Review</vt:lpstr>
      <vt:lpstr>Planning CPE Review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</dc:creator>
  <cp:lastModifiedBy>Page Jerzak</cp:lastModifiedBy>
  <cp:revision>46</cp:revision>
  <dcterms:created xsi:type="dcterms:W3CDTF">2012-08-17T12:47:14Z</dcterms:created>
  <dcterms:modified xsi:type="dcterms:W3CDTF">2013-09-23T12:49:12Z</dcterms:modified>
</cp:coreProperties>
</file>