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2"/>
  </p:notesMasterIdLst>
  <p:sldIdLst>
    <p:sldId id="256" r:id="rId2"/>
    <p:sldId id="293" r:id="rId3"/>
    <p:sldId id="257" r:id="rId4"/>
    <p:sldId id="265" r:id="rId5"/>
    <p:sldId id="258" r:id="rId6"/>
    <p:sldId id="262" r:id="rId7"/>
    <p:sldId id="263" r:id="rId8"/>
    <p:sldId id="291" r:id="rId9"/>
    <p:sldId id="286" r:id="rId10"/>
    <p:sldId id="292" r:id="rId11"/>
    <p:sldId id="288" r:id="rId12"/>
    <p:sldId id="259" r:id="rId13"/>
    <p:sldId id="260" r:id="rId14"/>
    <p:sldId id="261" r:id="rId15"/>
    <p:sldId id="287" r:id="rId16"/>
    <p:sldId id="267" r:id="rId17"/>
    <p:sldId id="280" r:id="rId18"/>
    <p:sldId id="268" r:id="rId19"/>
    <p:sldId id="281" r:id="rId20"/>
    <p:sldId id="289" r:id="rId21"/>
    <p:sldId id="284" r:id="rId22"/>
    <p:sldId id="283" r:id="rId23"/>
    <p:sldId id="272" r:id="rId24"/>
    <p:sldId id="277" r:id="rId25"/>
    <p:sldId id="290" r:id="rId26"/>
    <p:sldId id="279" r:id="rId27"/>
    <p:sldId id="273" r:id="rId28"/>
    <p:sldId id="274" r:id="rId29"/>
    <p:sldId id="275" r:id="rId30"/>
    <p:sldId id="276" r:id="rId3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013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30" d="100"/>
        <a:sy n="130" d="100"/>
      </p:scale>
      <p:origin x="0" y="0"/>
    </p:cViewPr>
  </p:sorterViewPr>
  <p:notesViewPr>
    <p:cSldViewPr>
      <p:cViewPr varScale="1">
        <p:scale>
          <a:sx n="67" d="100"/>
          <a:sy n="67" d="100"/>
        </p:scale>
        <p:origin x="-3120" y="-8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51B79B-CB84-463B-B457-5F3BD882B99F}" type="datetimeFigureOut">
              <a:rPr lang="en-US" smtClean="0"/>
              <a:t>9/9/2015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D1AE44-1421-4579-9256-12BB8E5924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2784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D1AE44-1421-4579-9256-12BB8E59246E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49976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D1AE44-1421-4579-9256-12BB8E59246E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464547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D1AE44-1421-4579-9256-12BB8E59246E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05937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7E6BA-521A-4472-9C29-37F25395CB9C}" type="datetimeFigureOut">
              <a:rPr lang="en-US" smtClean="0"/>
              <a:t>9/9/2015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C473F-4652-4457-886C-70E8940B01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36707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7E6BA-521A-4472-9C29-37F25395CB9C}" type="datetimeFigureOut">
              <a:rPr lang="en-US" smtClean="0"/>
              <a:t>9/9/2015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C473F-4652-4457-886C-70E8940B01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14280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7E6BA-521A-4472-9C29-37F25395CB9C}" type="datetimeFigureOut">
              <a:rPr lang="en-US" smtClean="0"/>
              <a:t>9/9/2015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C473F-4652-4457-886C-70E8940B01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73355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Clr>
                <a:srgbClr val="C00000"/>
              </a:buClr>
              <a:defRPr sz="3000"/>
            </a:lvl1pPr>
            <a:lvl2pPr>
              <a:buClr>
                <a:srgbClr val="C00000"/>
              </a:buClr>
              <a:defRPr/>
            </a:lvl2pPr>
            <a:lvl3pPr>
              <a:buClr>
                <a:srgbClr val="C00000"/>
              </a:buClr>
              <a:defRPr/>
            </a:lvl3pPr>
            <a:lvl4pPr>
              <a:buClr>
                <a:srgbClr val="C00000"/>
              </a:buClr>
              <a:defRPr/>
            </a:lvl4pPr>
            <a:lvl5pPr>
              <a:buClr>
                <a:srgbClr val="C00000"/>
              </a:buClr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7E6BA-521A-4472-9C29-37F25395CB9C}" type="datetimeFigureOut">
              <a:rPr lang="en-US" smtClean="0"/>
              <a:t>9/9/2015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C473F-4652-4457-886C-70E8940B01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57685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7E6BA-521A-4472-9C29-37F25395CB9C}" type="datetimeFigureOut">
              <a:rPr lang="en-US" smtClean="0"/>
              <a:t>9/9/2015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C473F-4652-4457-886C-70E8940B01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61861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7E6BA-521A-4472-9C29-37F25395CB9C}" type="datetimeFigureOut">
              <a:rPr lang="en-US" smtClean="0"/>
              <a:t>9/9/2015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C473F-4652-4457-886C-70E8940B01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69904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7E6BA-521A-4472-9C29-37F25395CB9C}" type="datetimeFigureOut">
              <a:rPr lang="en-US" smtClean="0"/>
              <a:t>9/9/2015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C473F-4652-4457-886C-70E8940B01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98425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7E6BA-521A-4472-9C29-37F25395CB9C}" type="datetimeFigureOut">
              <a:rPr lang="en-US" smtClean="0"/>
              <a:t>9/9/2015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C473F-4652-4457-886C-70E8940B01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00404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7E6BA-521A-4472-9C29-37F25395CB9C}" type="datetimeFigureOut">
              <a:rPr lang="en-US" smtClean="0"/>
              <a:t>9/9/2015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C473F-4652-4457-886C-70E8940B01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18725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7E6BA-521A-4472-9C29-37F25395CB9C}" type="datetimeFigureOut">
              <a:rPr lang="en-US" smtClean="0"/>
              <a:t>9/9/2015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C473F-4652-4457-886C-70E8940B01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28729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7E6BA-521A-4472-9C29-37F25395CB9C}" type="datetimeFigureOut">
              <a:rPr lang="en-US" smtClean="0"/>
              <a:t>9/9/2015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C473F-4652-4457-886C-70E8940B01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70331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97E6BA-521A-4472-9C29-37F25395CB9C}" type="datetimeFigureOut">
              <a:rPr lang="en-US" smtClean="0"/>
              <a:t>9/9/2015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4C473F-4652-4457-886C-70E8940B01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2513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hyperlink" Target="http://qmohio.org/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.png"/><Relationship Id="rId5" Type="http://schemas.openxmlformats.org/officeDocument/2006/relationships/image" Target="../media/image9.jpg"/><Relationship Id="rId4" Type="http://schemas.openxmlformats.org/officeDocument/2006/relationships/image" Target="../media/image8.jp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hyperlink" Target="https://learn.uakron.edu/qualitymatters/view/" TargetMode="Externa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hyperlink" Target="https://learn.uakron.edu/qualitymatters/view/" TargetMode="Externa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wmf"/><Relationship Id="rId5" Type="http://schemas.openxmlformats.org/officeDocument/2006/relationships/image" Target="../media/image4.wmf"/><Relationship Id="rId4" Type="http://schemas.openxmlformats.org/officeDocument/2006/relationships/image" Target="../media/image3.wmf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304800"/>
            <a:ext cx="8382000" cy="2514599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It Takes a Village:</a:t>
            </a:r>
            <a:br>
              <a:rPr lang="en-US" dirty="0" smtClean="0">
                <a:solidFill>
                  <a:srgbClr val="C00000"/>
                </a:solidFill>
              </a:rPr>
            </a:br>
            <a:r>
              <a:rPr lang="en-US" dirty="0">
                <a:solidFill>
                  <a:srgbClr val="0070C0"/>
                </a:solidFill>
              </a:rPr>
              <a:t>Building a Successful Statewide QM Implementation </a:t>
            </a:r>
            <a:r>
              <a:rPr lang="en-US" dirty="0" smtClean="0">
                <a:solidFill>
                  <a:srgbClr val="0070C0"/>
                </a:solidFill>
              </a:rPr>
              <a:t>Through Collaboration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0" y="5867400"/>
            <a:ext cx="8458200" cy="838200"/>
          </a:xfrm>
        </p:spPr>
        <p:txBody>
          <a:bodyPr>
            <a:normAutofit/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Dr. Jonnie “Jill” Phipps The University of Akron</a:t>
            </a:r>
            <a:endParaRPr lang="en-US" sz="2800" dirty="0">
              <a:solidFill>
                <a:srgbClr val="0070C0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0400" y="2895600"/>
            <a:ext cx="2684858" cy="26475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8705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What are the financial options?</a:t>
            </a:r>
            <a:endParaRPr lang="en-US" dirty="0">
              <a:solidFill>
                <a:srgbClr val="C00000"/>
              </a:solidFill>
            </a:endParaRPr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222" y="1524000"/>
            <a:ext cx="9070778" cy="4724399"/>
          </a:xfrm>
        </p:spPr>
      </p:pic>
    </p:spTree>
    <p:extLst>
      <p:ext uri="{BB962C8B-B14F-4D97-AF65-F5344CB8AC3E}">
        <p14:creationId xmlns:p14="http://schemas.microsoft.com/office/powerpoint/2010/main" val="84140923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Executive Committee Strategies</a:t>
            </a:r>
            <a:br>
              <a:rPr lang="en-US" dirty="0" smtClean="0">
                <a:solidFill>
                  <a:srgbClr val="C00000"/>
                </a:solidFill>
              </a:rPr>
            </a:br>
            <a:r>
              <a:rPr lang="en-US" dirty="0" smtClean="0">
                <a:solidFill>
                  <a:srgbClr val="0070C0"/>
                </a:solidFill>
              </a:rPr>
              <a:t>Need for Financial Sustainability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382000" cy="4221163"/>
          </a:xfrm>
        </p:spPr>
        <p:txBody>
          <a:bodyPr>
            <a:normAutofit fontScale="92500"/>
          </a:bodyPr>
          <a:lstStyle/>
          <a:p>
            <a:pPr>
              <a:buClr>
                <a:srgbClr val="C00000"/>
              </a:buClr>
            </a:pPr>
            <a:r>
              <a:rPr lang="en-US" sz="3000" dirty="0" smtClean="0"/>
              <a:t>Columbus State Community College (CSCC) volunteered to manage the finances.</a:t>
            </a:r>
          </a:p>
          <a:p>
            <a:pPr lvl="1"/>
            <a:r>
              <a:rPr lang="en-US" sz="2800" dirty="0" smtClean="0"/>
              <a:t>CSCC has three members on the Executive Committee</a:t>
            </a:r>
          </a:p>
          <a:p>
            <a:pPr lvl="2"/>
            <a:r>
              <a:rPr lang="en-US" sz="2400" dirty="0" smtClean="0"/>
              <a:t>Dr. Tom </a:t>
            </a:r>
            <a:r>
              <a:rPr lang="en-US" sz="2400" dirty="0" err="1" smtClean="0"/>
              <a:t>Erney</a:t>
            </a:r>
            <a:endParaRPr lang="en-US" sz="2400" dirty="0" smtClean="0"/>
          </a:p>
          <a:p>
            <a:pPr lvl="2"/>
            <a:r>
              <a:rPr lang="en-US" dirty="0"/>
              <a:t>Ann Palazzo</a:t>
            </a:r>
          </a:p>
          <a:p>
            <a:pPr lvl="2"/>
            <a:r>
              <a:rPr lang="en-US" dirty="0" smtClean="0"/>
              <a:t>Suzanne </a:t>
            </a:r>
            <a:r>
              <a:rPr lang="en-US" dirty="0" err="1" smtClean="0"/>
              <a:t>Patzer</a:t>
            </a:r>
            <a:endParaRPr lang="en-US" dirty="0" smtClean="0"/>
          </a:p>
          <a:p>
            <a:pPr lvl="2"/>
            <a:endParaRPr lang="en-US" dirty="0" smtClean="0"/>
          </a:p>
          <a:p>
            <a:r>
              <a:rPr lang="en-US" sz="3000" dirty="0" smtClean="0"/>
              <a:t>Designated monies were transferred from OLN to CSCC</a:t>
            </a:r>
          </a:p>
          <a:p>
            <a:pPr>
              <a:buClr>
                <a:srgbClr val="C00000"/>
              </a:buClr>
            </a:pPr>
            <a:endParaRPr lang="en-US" sz="3000" dirty="0" smtClean="0"/>
          </a:p>
        </p:txBody>
      </p:sp>
      <p:pic>
        <p:nvPicPr>
          <p:cNvPr id="4" name="Picture 2" descr="C:\Users\phipps\AppData\Local\Microsoft\Windows\Temporary Internet Files\Content.IE5\M52IJB6A\MC910216326[1].png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5300"/>
                    </a14:imgEffect>
                    <a14:imgEffect>
                      <a14:saturation sat="3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236145"/>
            <a:ext cx="838200" cy="11588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710909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Executive Committee Strategies</a:t>
            </a:r>
            <a:br>
              <a:rPr lang="en-US" dirty="0" smtClean="0">
                <a:solidFill>
                  <a:srgbClr val="C00000"/>
                </a:solidFill>
              </a:rPr>
            </a:br>
            <a:r>
              <a:rPr lang="en-US" dirty="0" smtClean="0">
                <a:solidFill>
                  <a:srgbClr val="0070C0"/>
                </a:solidFill>
              </a:rPr>
              <a:t>Need for Financial Sustainability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82000" cy="4800600"/>
          </a:xfrm>
        </p:spPr>
        <p:txBody>
          <a:bodyPr>
            <a:normAutofit fontScale="92500" lnSpcReduction="20000"/>
          </a:bodyPr>
          <a:lstStyle/>
          <a:p>
            <a:pPr>
              <a:buClr>
                <a:srgbClr val="C00000"/>
              </a:buClr>
            </a:pPr>
            <a:r>
              <a:rPr lang="en-US" sz="3600" dirty="0" smtClean="0"/>
              <a:t>Institutions Pay:</a:t>
            </a:r>
          </a:p>
          <a:p>
            <a:pPr lvl="1">
              <a:buClr>
                <a:srgbClr val="C00000"/>
              </a:buClr>
            </a:pPr>
            <a:r>
              <a:rPr lang="en-US" sz="3400" dirty="0" smtClean="0"/>
              <a:t>$1,100 Dues for National QM Membership</a:t>
            </a:r>
          </a:p>
          <a:p>
            <a:pPr lvl="2">
              <a:buClr>
                <a:srgbClr val="C00000"/>
              </a:buClr>
            </a:pPr>
            <a:r>
              <a:rPr lang="en-US" sz="3000" dirty="0" smtClean="0"/>
              <a:t>Forwarded directly to National QM</a:t>
            </a:r>
          </a:p>
          <a:p>
            <a:pPr lvl="1">
              <a:buClr>
                <a:srgbClr val="C00000"/>
              </a:buClr>
            </a:pPr>
            <a:r>
              <a:rPr lang="en-US" sz="3200" dirty="0" smtClean="0"/>
              <a:t>$500 Dues for Ohio Consortium Membership</a:t>
            </a:r>
          </a:p>
          <a:p>
            <a:pPr lvl="2">
              <a:buClr>
                <a:srgbClr val="C00000"/>
              </a:buClr>
            </a:pPr>
            <a:r>
              <a:rPr lang="en-US" sz="3000" dirty="0" smtClean="0"/>
              <a:t>Currently have sixty members</a:t>
            </a:r>
          </a:p>
          <a:p>
            <a:pPr lvl="3">
              <a:buClr>
                <a:srgbClr val="C00000"/>
              </a:buClr>
            </a:pPr>
            <a:r>
              <a:rPr lang="en-US" sz="2800" dirty="0" smtClean="0"/>
              <a:t>60 X $500 = $30,000</a:t>
            </a:r>
          </a:p>
          <a:p>
            <a:pPr>
              <a:buClr>
                <a:srgbClr val="C00000"/>
              </a:buClr>
            </a:pPr>
            <a:r>
              <a:rPr lang="en-US" sz="3600" dirty="0" smtClean="0"/>
              <a:t>Consortium Pays: </a:t>
            </a:r>
          </a:p>
          <a:p>
            <a:pPr lvl="2">
              <a:buClr>
                <a:srgbClr val="C00000"/>
              </a:buClr>
            </a:pPr>
            <a:r>
              <a:rPr lang="en-US" sz="3000" dirty="0" smtClean="0">
                <a:solidFill>
                  <a:srgbClr val="C00000"/>
                </a:solidFill>
              </a:rPr>
              <a:t> </a:t>
            </a:r>
            <a:r>
              <a:rPr lang="en-US" sz="3000" dirty="0" smtClean="0"/>
              <a:t>$5,500 per year for State-wide Dues</a:t>
            </a:r>
          </a:p>
          <a:p>
            <a:pPr lvl="2">
              <a:buClr>
                <a:srgbClr val="C00000"/>
              </a:buClr>
            </a:pPr>
            <a:r>
              <a:rPr lang="en-US" sz="3000" dirty="0"/>
              <a:t> </a:t>
            </a:r>
            <a:r>
              <a:rPr lang="en-US" sz="3000" dirty="0" smtClean="0"/>
              <a:t>Facilitator training</a:t>
            </a:r>
          </a:p>
          <a:p>
            <a:pPr lvl="2">
              <a:buClr>
                <a:srgbClr val="C00000"/>
              </a:buClr>
            </a:pPr>
            <a:r>
              <a:rPr lang="en-US" sz="3000" dirty="0" smtClean="0"/>
              <a:t> Annual Member Meeting</a:t>
            </a:r>
          </a:p>
        </p:txBody>
      </p:sp>
      <p:pic>
        <p:nvPicPr>
          <p:cNvPr id="4" name="Picture 2" descr="C:\Users\phipps\AppData\Local\Microsoft\Windows\Temporary Internet Files\Content.IE5\M52IJB6A\MC910216326[1].png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5300"/>
                    </a14:imgEffect>
                    <a14:imgEffect>
                      <a14:saturation sat="3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152400"/>
            <a:ext cx="771625" cy="1066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4528318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0425"/>
            <a:ext cx="8763000" cy="1477962"/>
          </a:xfrm>
        </p:spPr>
        <p:txBody>
          <a:bodyPr>
            <a:normAutofit/>
          </a:bodyPr>
          <a:lstStyle/>
          <a:p>
            <a:pPr algn="ctr"/>
            <a:r>
              <a:rPr lang="en-US" sz="4000" dirty="0" smtClean="0">
                <a:solidFill>
                  <a:srgbClr val="C00000"/>
                </a:solidFill>
              </a:rPr>
              <a:t>Executive </a:t>
            </a:r>
            <a:r>
              <a:rPr lang="en-US" sz="4000" dirty="0">
                <a:solidFill>
                  <a:srgbClr val="C00000"/>
                </a:solidFill>
              </a:rPr>
              <a:t>Committee Strategies</a:t>
            </a:r>
            <a:br>
              <a:rPr lang="en-US" sz="4000" dirty="0">
                <a:solidFill>
                  <a:srgbClr val="C00000"/>
                </a:solidFill>
              </a:rPr>
            </a:br>
            <a:r>
              <a:rPr lang="en-US" sz="4000" dirty="0" smtClean="0">
                <a:solidFill>
                  <a:srgbClr val="0070C0"/>
                </a:solidFill>
              </a:rPr>
              <a:t>Financial Procedures</a:t>
            </a:r>
            <a:endParaRPr lang="en-US" sz="4000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0"/>
            <a:ext cx="7772400" cy="4800600"/>
          </a:xfrm>
        </p:spPr>
        <p:txBody>
          <a:bodyPr>
            <a:normAutofit/>
          </a:bodyPr>
          <a:lstStyle/>
          <a:p>
            <a:pPr>
              <a:buClr>
                <a:srgbClr val="C00000"/>
              </a:buClr>
            </a:pPr>
            <a:r>
              <a:rPr lang="en-US" sz="3000" dirty="0" smtClean="0"/>
              <a:t>Institutions receive an invoice from Columbus State Community College for $1,600</a:t>
            </a:r>
          </a:p>
          <a:p>
            <a:pPr lvl="1">
              <a:buClr>
                <a:srgbClr val="C00000"/>
              </a:buClr>
            </a:pPr>
            <a:r>
              <a:rPr lang="en-US" sz="2800" dirty="0" smtClean="0"/>
              <a:t>$500 Ohio QM Consortium Fee</a:t>
            </a:r>
          </a:p>
          <a:p>
            <a:pPr lvl="1">
              <a:buClr>
                <a:srgbClr val="C00000"/>
              </a:buClr>
            </a:pPr>
            <a:r>
              <a:rPr lang="en-US" sz="2800" dirty="0" smtClean="0"/>
              <a:t>$1,100 National QM Fee</a:t>
            </a:r>
          </a:p>
          <a:p>
            <a:pPr>
              <a:buClr>
                <a:srgbClr val="C00000"/>
              </a:buClr>
            </a:pPr>
            <a:r>
              <a:rPr lang="en-US" sz="3000" dirty="0" smtClean="0"/>
              <a:t>CSCC forwards National Fees to QM</a:t>
            </a:r>
          </a:p>
          <a:p>
            <a:pPr>
              <a:buClr>
                <a:srgbClr val="C00000"/>
              </a:buClr>
            </a:pPr>
            <a:r>
              <a:rPr lang="en-US" sz="3000" dirty="0" smtClean="0"/>
              <a:t>CSCC pays the $5,500 Consortium Dues on behalf of Ohio members</a:t>
            </a:r>
          </a:p>
          <a:p>
            <a:pPr>
              <a:buClr>
                <a:srgbClr val="C00000"/>
              </a:buClr>
            </a:pPr>
            <a:r>
              <a:rPr lang="en-US" sz="3000" dirty="0" smtClean="0"/>
              <a:t>Ohio QM Website reflects members in good standing</a:t>
            </a:r>
          </a:p>
          <a:p>
            <a:pPr lvl="2">
              <a:buClr>
                <a:srgbClr val="C00000"/>
              </a:buClr>
            </a:pP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81656071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Executive Committee Strategies</a:t>
            </a:r>
            <a:br>
              <a:rPr lang="en-US" dirty="0" smtClean="0">
                <a:solidFill>
                  <a:srgbClr val="C00000"/>
                </a:solidFill>
              </a:rPr>
            </a:br>
            <a:r>
              <a:rPr lang="en-US" dirty="0" smtClean="0">
                <a:solidFill>
                  <a:srgbClr val="0070C0"/>
                </a:solidFill>
              </a:rPr>
              <a:t>Benefits of Ohio QM Membership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382000" cy="5105400"/>
          </a:xfrm>
        </p:spPr>
        <p:txBody>
          <a:bodyPr>
            <a:normAutofit fontScale="85000" lnSpcReduction="20000"/>
          </a:bodyPr>
          <a:lstStyle/>
          <a:p>
            <a:pPr>
              <a:buClr>
                <a:srgbClr val="C00000"/>
              </a:buClr>
            </a:pPr>
            <a:r>
              <a:rPr lang="en-US" dirty="0" smtClean="0"/>
              <a:t>Reduced individual institutional dues </a:t>
            </a:r>
          </a:p>
          <a:p>
            <a:pPr lvl="2">
              <a:buClr>
                <a:srgbClr val="C00000"/>
              </a:buClr>
            </a:pPr>
            <a:r>
              <a:rPr lang="en-US" sz="3200" dirty="0" smtClean="0"/>
              <a:t>(from $3,300 to $1,100)</a:t>
            </a:r>
          </a:p>
          <a:p>
            <a:pPr>
              <a:buClr>
                <a:srgbClr val="C00000"/>
              </a:buClr>
            </a:pPr>
            <a:r>
              <a:rPr lang="en-US" dirty="0" smtClean="0"/>
              <a:t>Access to </a:t>
            </a:r>
            <a:r>
              <a:rPr lang="en-US" dirty="0"/>
              <a:t>f</a:t>
            </a:r>
            <a:r>
              <a:rPr lang="en-US" dirty="0" smtClean="0"/>
              <a:t>ree APPQMR F2F training</a:t>
            </a:r>
          </a:p>
          <a:p>
            <a:pPr>
              <a:buClr>
                <a:srgbClr val="C00000"/>
              </a:buClr>
            </a:pPr>
            <a:r>
              <a:rPr lang="en-US" dirty="0" smtClean="0"/>
              <a:t>Discounted rates for Online Certification Courses</a:t>
            </a:r>
          </a:p>
          <a:p>
            <a:pPr>
              <a:buClr>
                <a:srgbClr val="C00000"/>
              </a:buClr>
            </a:pPr>
            <a:r>
              <a:rPr lang="en-US" dirty="0" smtClean="0"/>
              <a:t>Participation in the Review Bartering System</a:t>
            </a:r>
          </a:p>
          <a:p>
            <a:pPr lvl="2">
              <a:buClr>
                <a:srgbClr val="C00000"/>
              </a:buClr>
            </a:pPr>
            <a:r>
              <a:rPr lang="en-US" sz="3000" dirty="0" smtClean="0"/>
              <a:t>Cost for non-bartered reviews $1,000/$1,400</a:t>
            </a:r>
          </a:p>
          <a:p>
            <a:r>
              <a:rPr lang="en-US" dirty="0" smtClean="0"/>
              <a:t>Quarterly State-wide webinars for Quality Matters Coordinators</a:t>
            </a:r>
          </a:p>
          <a:p>
            <a:r>
              <a:rPr lang="en-US" dirty="0" smtClean="0"/>
              <a:t>The Ohio QM Consortium Annual Member Meeting</a:t>
            </a:r>
          </a:p>
          <a:p>
            <a:r>
              <a:rPr lang="en-US" dirty="0" smtClean="0"/>
              <a:t>Master </a:t>
            </a:r>
            <a:r>
              <a:rPr lang="en-US" dirty="0"/>
              <a:t>R</a:t>
            </a:r>
            <a:r>
              <a:rPr lang="en-US" dirty="0" smtClean="0"/>
              <a:t>eviewer Recertification costs included</a:t>
            </a:r>
          </a:p>
          <a:p>
            <a:pPr lvl="1"/>
            <a:r>
              <a:rPr lang="en-US" dirty="0" smtClean="0"/>
              <a:t>40 at $50 each = $2,000</a:t>
            </a:r>
          </a:p>
          <a:p>
            <a:r>
              <a:rPr lang="en-US" dirty="0" smtClean="0"/>
              <a:t>Finance F2F APPQMR facilitator certification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425407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76200"/>
            <a:ext cx="8763000" cy="1477962"/>
          </a:xfrm>
        </p:spPr>
        <p:txBody>
          <a:bodyPr>
            <a:normAutofit/>
          </a:bodyPr>
          <a:lstStyle/>
          <a:p>
            <a:pPr algn="ctr"/>
            <a:r>
              <a:rPr lang="en-US" sz="4000" dirty="0">
                <a:solidFill>
                  <a:srgbClr val="C00000"/>
                </a:solidFill>
              </a:rPr>
              <a:t>Executive Committee </a:t>
            </a:r>
            <a:r>
              <a:rPr lang="en-US" sz="4000" dirty="0" smtClean="0">
                <a:solidFill>
                  <a:srgbClr val="C00000"/>
                </a:solidFill>
              </a:rPr>
              <a:t>Strategies</a:t>
            </a:r>
            <a:br>
              <a:rPr lang="en-US" sz="4000" dirty="0" smtClean="0">
                <a:solidFill>
                  <a:srgbClr val="C00000"/>
                </a:solidFill>
              </a:rPr>
            </a:br>
            <a:r>
              <a:rPr lang="en-US" sz="4000" dirty="0" smtClean="0">
                <a:solidFill>
                  <a:srgbClr val="0070C0"/>
                </a:solidFill>
              </a:rPr>
              <a:t>Professional Development</a:t>
            </a:r>
            <a:endParaRPr lang="en-US" sz="4000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458200" cy="4953000"/>
          </a:xfrm>
        </p:spPr>
        <p:txBody>
          <a:bodyPr>
            <a:normAutofit/>
          </a:bodyPr>
          <a:lstStyle/>
          <a:p>
            <a:pPr marL="0" indent="0">
              <a:buClr>
                <a:srgbClr val="C00000"/>
              </a:buClr>
              <a:buNone/>
            </a:pPr>
            <a:r>
              <a:rPr lang="en-US" sz="3600" dirty="0" smtClean="0"/>
              <a:t>Cuyahoga Community College (Tri-C) was already involved in managing some of the professional development / certification records.</a:t>
            </a:r>
          </a:p>
          <a:p>
            <a:pPr lvl="1"/>
            <a:r>
              <a:rPr lang="en-US" dirty="0" smtClean="0"/>
              <a:t>Tri-C </a:t>
            </a:r>
            <a:r>
              <a:rPr lang="en-US" dirty="0"/>
              <a:t>has two members on the Executive Committee</a:t>
            </a:r>
          </a:p>
          <a:p>
            <a:pPr lvl="2"/>
            <a:r>
              <a:rPr lang="en-US" dirty="0" smtClean="0"/>
              <a:t>Sasha </a:t>
            </a:r>
            <a:r>
              <a:rPr lang="en-US" dirty="0" err="1"/>
              <a:t>Thackaberry</a:t>
            </a:r>
            <a:endParaRPr lang="en-US" dirty="0"/>
          </a:p>
          <a:p>
            <a:pPr lvl="2"/>
            <a:r>
              <a:rPr lang="en-US" dirty="0" smtClean="0"/>
              <a:t>Melanie Thompson</a:t>
            </a:r>
            <a:endParaRPr lang="en-US" dirty="0"/>
          </a:p>
          <a:p>
            <a:pPr marL="0" indent="0">
              <a:buClr>
                <a:srgbClr val="C00000"/>
              </a:buClr>
              <a:buNone/>
            </a:pPr>
            <a:endParaRPr lang="en-US" sz="3600" dirty="0"/>
          </a:p>
        </p:txBody>
      </p:sp>
      <p:pic>
        <p:nvPicPr>
          <p:cNvPr id="4" name="Picture 3" descr="C:\Users\phipps\AppData\Local\Microsoft\Windows\Temporary Internet Files\Content.IE5\B7ZAQMWS\MC900060140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3600" y="4638391"/>
            <a:ext cx="1905000" cy="20807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35200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76200"/>
            <a:ext cx="8763000" cy="1295400"/>
          </a:xfrm>
        </p:spPr>
        <p:txBody>
          <a:bodyPr>
            <a:noAutofit/>
          </a:bodyPr>
          <a:lstStyle/>
          <a:p>
            <a:pPr algn="ctr"/>
            <a:r>
              <a:rPr lang="en-US" dirty="0">
                <a:solidFill>
                  <a:srgbClr val="C00000"/>
                </a:solidFill>
              </a:rPr>
              <a:t>Executive Committee </a:t>
            </a:r>
            <a:r>
              <a:rPr lang="en-US" dirty="0" smtClean="0">
                <a:solidFill>
                  <a:srgbClr val="C00000"/>
                </a:solidFill>
              </a:rPr>
              <a:t>Strategies</a:t>
            </a:r>
            <a:br>
              <a:rPr lang="en-US" dirty="0" smtClean="0">
                <a:solidFill>
                  <a:srgbClr val="C00000"/>
                </a:solidFill>
              </a:rPr>
            </a:br>
            <a:r>
              <a:rPr lang="en-US" dirty="0" smtClean="0">
                <a:solidFill>
                  <a:srgbClr val="0070C0"/>
                </a:solidFill>
              </a:rPr>
              <a:t>Increase Number of Trainers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458200" cy="4953000"/>
          </a:xfrm>
        </p:spPr>
        <p:txBody>
          <a:bodyPr>
            <a:normAutofit fontScale="92500" lnSpcReduction="10000"/>
          </a:bodyPr>
          <a:lstStyle/>
          <a:p>
            <a:pPr>
              <a:buClr>
                <a:srgbClr val="C00000"/>
              </a:buClr>
            </a:pPr>
            <a:r>
              <a:rPr lang="en-US" sz="3000" dirty="0" smtClean="0"/>
              <a:t>There were only 5 traveling </a:t>
            </a:r>
            <a:r>
              <a:rPr lang="en-US" sz="3000" dirty="0"/>
              <a:t>APPQMR trainers </a:t>
            </a:r>
            <a:r>
              <a:rPr lang="en-US" sz="3000" dirty="0" smtClean="0"/>
              <a:t>in Ohio in 2011.</a:t>
            </a:r>
          </a:p>
          <a:p>
            <a:pPr>
              <a:buClr>
                <a:srgbClr val="C00000"/>
              </a:buClr>
            </a:pPr>
            <a:r>
              <a:rPr lang="en-US" sz="3000" dirty="0" smtClean="0"/>
              <a:t>State divided into five regions (required long distances for many sessions).</a:t>
            </a:r>
          </a:p>
          <a:p>
            <a:pPr lvl="1"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n-US" dirty="0" smtClean="0"/>
              <a:t>NE, NW, Central, SE, and SW</a:t>
            </a:r>
          </a:p>
          <a:p>
            <a:pPr>
              <a:buClr>
                <a:srgbClr val="C00000"/>
              </a:buClr>
            </a:pPr>
            <a:r>
              <a:rPr lang="en-US" sz="3000" dirty="0" smtClean="0"/>
              <a:t>“Scholarships” to pay training fees in return for a commitment of conducting 4 workshops within two years. </a:t>
            </a:r>
          </a:p>
          <a:p>
            <a:pPr lvl="1">
              <a:buClr>
                <a:srgbClr val="C00000"/>
              </a:buClr>
            </a:pPr>
            <a:r>
              <a:rPr lang="en-US" sz="2800" dirty="0"/>
              <a:t> </a:t>
            </a:r>
            <a:r>
              <a:rPr lang="en-US" sz="2800" dirty="0" smtClean="0"/>
              <a:t>First </a:t>
            </a:r>
            <a:r>
              <a:rPr lang="en-US" dirty="0" smtClean="0"/>
              <a:t>one added </a:t>
            </a:r>
            <a:r>
              <a:rPr lang="en-US" sz="2800" dirty="0" smtClean="0"/>
              <a:t>seven </a:t>
            </a:r>
            <a:r>
              <a:rPr lang="en-US" sz="2800" dirty="0"/>
              <a:t>more trainers </a:t>
            </a:r>
            <a:r>
              <a:rPr lang="en-US" sz="2400" dirty="0" smtClean="0"/>
              <a:t>statewide </a:t>
            </a:r>
          </a:p>
          <a:p>
            <a:pPr lvl="2">
              <a:buClr>
                <a:srgbClr val="C00000"/>
              </a:buClr>
            </a:pPr>
            <a:r>
              <a:rPr lang="en-US" sz="2000" dirty="0" smtClean="0"/>
              <a:t>(at $500 each = $3,500)</a:t>
            </a:r>
          </a:p>
          <a:p>
            <a:pPr lvl="1">
              <a:buClr>
                <a:srgbClr val="C00000"/>
              </a:buClr>
            </a:pPr>
            <a:r>
              <a:rPr lang="en-US" sz="2600" dirty="0" smtClean="0"/>
              <a:t> </a:t>
            </a:r>
            <a:r>
              <a:rPr lang="en-US" dirty="0"/>
              <a:t>Second one added five more trainers statewide</a:t>
            </a:r>
          </a:p>
          <a:p>
            <a:pPr lvl="2">
              <a:buClr>
                <a:srgbClr val="C00000"/>
              </a:buClr>
            </a:pPr>
            <a:r>
              <a:rPr lang="en-US" sz="2000" dirty="0" smtClean="0"/>
              <a:t>(at $500 each = $2,500)</a:t>
            </a:r>
          </a:p>
          <a:p>
            <a:pPr lvl="2">
              <a:buClr>
                <a:srgbClr val="C00000"/>
              </a:buClr>
            </a:pP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535257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7545"/>
            <a:ext cx="8763000" cy="1477962"/>
          </a:xfrm>
        </p:spPr>
        <p:txBody>
          <a:bodyPr>
            <a:normAutofit/>
          </a:bodyPr>
          <a:lstStyle/>
          <a:p>
            <a:pPr algn="ctr"/>
            <a:r>
              <a:rPr lang="en-US" sz="4000" dirty="0">
                <a:solidFill>
                  <a:srgbClr val="C00000"/>
                </a:solidFill>
              </a:rPr>
              <a:t>Executive Committee </a:t>
            </a:r>
            <a:r>
              <a:rPr lang="en-US" sz="4000" dirty="0" smtClean="0">
                <a:solidFill>
                  <a:srgbClr val="C00000"/>
                </a:solidFill>
              </a:rPr>
              <a:t>Strategies</a:t>
            </a:r>
            <a:br>
              <a:rPr lang="en-US" sz="4000" dirty="0" smtClean="0">
                <a:solidFill>
                  <a:srgbClr val="C00000"/>
                </a:solidFill>
              </a:rPr>
            </a:br>
            <a:r>
              <a:rPr lang="en-US" sz="4000" dirty="0" smtClean="0">
                <a:solidFill>
                  <a:schemeClr val="accent1"/>
                </a:solidFill>
              </a:rPr>
              <a:t>Tri-C</a:t>
            </a:r>
            <a:r>
              <a:rPr lang="en-US" sz="4000" dirty="0" smtClean="0">
                <a:solidFill>
                  <a:srgbClr val="C00000"/>
                </a:solidFill>
              </a:rPr>
              <a:t> </a:t>
            </a:r>
            <a:r>
              <a:rPr lang="en-US" sz="4000" dirty="0" smtClean="0">
                <a:solidFill>
                  <a:srgbClr val="0070C0"/>
                </a:solidFill>
              </a:rPr>
              <a:t>Manages Requests for Training</a:t>
            </a:r>
            <a:endParaRPr lang="en-US" sz="4000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58200" cy="5029200"/>
          </a:xfrm>
        </p:spPr>
        <p:txBody>
          <a:bodyPr>
            <a:normAutofit fontScale="92500" lnSpcReduction="10000"/>
          </a:bodyPr>
          <a:lstStyle/>
          <a:p>
            <a:pPr>
              <a:buClr>
                <a:srgbClr val="C00000"/>
              </a:buClr>
            </a:pPr>
            <a:r>
              <a:rPr lang="en-US" sz="3600" dirty="0" smtClean="0"/>
              <a:t> A request for an APPQMR is sent to Tri-C</a:t>
            </a:r>
          </a:p>
          <a:p>
            <a:pPr>
              <a:buClr>
                <a:srgbClr val="C00000"/>
              </a:buClr>
            </a:pPr>
            <a:r>
              <a:rPr lang="en-US" sz="3600" dirty="0"/>
              <a:t> </a:t>
            </a:r>
            <a:r>
              <a:rPr lang="en-US" sz="3600" dirty="0" smtClean="0"/>
              <a:t>Tri-C Communicates with F2F facilitators</a:t>
            </a:r>
          </a:p>
          <a:p>
            <a:pPr lvl="1"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n-US" dirty="0"/>
              <a:t> </a:t>
            </a:r>
            <a:r>
              <a:rPr lang="en-US" dirty="0" smtClean="0"/>
              <a:t>secures a volunteer </a:t>
            </a:r>
          </a:p>
          <a:p>
            <a:pPr>
              <a:buClr>
                <a:srgbClr val="C00000"/>
              </a:buClr>
            </a:pPr>
            <a:r>
              <a:rPr lang="en-US" sz="3600" dirty="0"/>
              <a:t> </a:t>
            </a:r>
            <a:r>
              <a:rPr lang="en-US" sz="3600" dirty="0" smtClean="0"/>
              <a:t>Assign facilitator and communicate with organization</a:t>
            </a:r>
          </a:p>
          <a:p>
            <a:pPr marL="0" indent="0">
              <a:buClr>
                <a:srgbClr val="C00000"/>
              </a:buClr>
              <a:buNone/>
            </a:pPr>
            <a:endParaRPr lang="en-US" sz="3600" dirty="0"/>
          </a:p>
          <a:p>
            <a:pPr>
              <a:buClr>
                <a:srgbClr val="C00000"/>
              </a:buClr>
            </a:pPr>
            <a:r>
              <a:rPr lang="en-US" sz="3600" dirty="0" smtClean="0"/>
              <a:t> Gather available dates from facilitators</a:t>
            </a:r>
          </a:p>
          <a:p>
            <a:pPr>
              <a:buClr>
                <a:srgbClr val="C00000"/>
              </a:buClr>
            </a:pPr>
            <a:r>
              <a:rPr lang="en-US" sz="3600" dirty="0"/>
              <a:t> </a:t>
            </a:r>
            <a:r>
              <a:rPr lang="en-US" sz="3600" dirty="0" smtClean="0"/>
              <a:t>Distribute the dates to all QMCs</a:t>
            </a:r>
          </a:p>
          <a:p>
            <a:pPr>
              <a:buClr>
                <a:srgbClr val="C00000"/>
              </a:buClr>
            </a:pPr>
            <a:r>
              <a:rPr lang="en-US" sz="3600" dirty="0"/>
              <a:t> </a:t>
            </a:r>
            <a:r>
              <a:rPr lang="en-US" sz="3600" dirty="0" smtClean="0"/>
              <a:t>Match requests with facilitators </a:t>
            </a:r>
          </a:p>
          <a:p>
            <a:pPr>
              <a:buClr>
                <a:srgbClr val="C00000"/>
              </a:buClr>
              <a:buFont typeface="Wingdings" pitchFamily="2" charset="2"/>
              <a:buChar char="ü"/>
            </a:pPr>
            <a:endParaRPr lang="en-US" sz="2600" dirty="0" smtClean="0"/>
          </a:p>
          <a:p>
            <a:pPr lvl="2">
              <a:buClr>
                <a:srgbClr val="C00000"/>
              </a:buClr>
            </a:pP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983737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76200"/>
            <a:ext cx="9144000" cy="1477962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00" dirty="0">
                <a:solidFill>
                  <a:srgbClr val="C00000"/>
                </a:solidFill>
              </a:rPr>
              <a:t>Executive Committee </a:t>
            </a:r>
            <a:r>
              <a:rPr lang="en-US" sz="4000" dirty="0" smtClean="0">
                <a:solidFill>
                  <a:srgbClr val="C00000"/>
                </a:solidFill>
              </a:rPr>
              <a:t>Strategies</a:t>
            </a:r>
            <a:br>
              <a:rPr lang="en-US" sz="4000" dirty="0" smtClean="0">
                <a:solidFill>
                  <a:srgbClr val="C00000"/>
                </a:solidFill>
              </a:rPr>
            </a:br>
            <a:r>
              <a:rPr lang="en-US" sz="3600" dirty="0" smtClean="0">
                <a:solidFill>
                  <a:schemeClr val="accent1"/>
                </a:solidFill>
              </a:rPr>
              <a:t>Tri-C</a:t>
            </a:r>
            <a:r>
              <a:rPr lang="en-US" sz="3600" dirty="0" smtClean="0">
                <a:solidFill>
                  <a:srgbClr val="C00000"/>
                </a:solidFill>
              </a:rPr>
              <a:t> </a:t>
            </a:r>
            <a:r>
              <a:rPr lang="en-US" sz="3600" dirty="0" smtClean="0">
                <a:solidFill>
                  <a:schemeClr val="accent1"/>
                </a:solidFill>
              </a:rPr>
              <a:t>&amp; UA </a:t>
            </a:r>
            <a:r>
              <a:rPr lang="en-US" sz="3600" dirty="0" smtClean="0">
                <a:solidFill>
                  <a:srgbClr val="0070C0"/>
                </a:solidFill>
              </a:rPr>
              <a:t>Update Ohio QM Website &amp; Social Media </a:t>
            </a:r>
            <a:endParaRPr lang="en-US" sz="3600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52600"/>
            <a:ext cx="7924800" cy="5029200"/>
          </a:xfrm>
        </p:spPr>
        <p:txBody>
          <a:bodyPr>
            <a:normAutofit fontScale="77500" lnSpcReduction="20000"/>
          </a:bodyPr>
          <a:lstStyle/>
          <a:p>
            <a:r>
              <a:rPr lang="en-US" sz="3600" dirty="0" smtClean="0"/>
              <a:t> QM Ohio Website  </a:t>
            </a:r>
            <a:r>
              <a:rPr lang="en-US" sz="3600" dirty="0">
                <a:hlinkClick r:id="rId2"/>
              </a:rPr>
              <a:t>http://qmohio.org/</a:t>
            </a:r>
            <a:r>
              <a:rPr lang="en-US" sz="3600" dirty="0"/>
              <a:t> </a:t>
            </a:r>
          </a:p>
          <a:p>
            <a:pPr lvl="1"/>
            <a:r>
              <a:rPr lang="en-US" sz="3400" dirty="0" smtClean="0"/>
              <a:t> List of current members with QMCs</a:t>
            </a:r>
          </a:p>
          <a:p>
            <a:pPr lvl="1"/>
            <a:r>
              <a:rPr lang="en-US" sz="3400" dirty="0"/>
              <a:t> </a:t>
            </a:r>
            <a:r>
              <a:rPr lang="en-US" sz="3600" dirty="0" smtClean="0"/>
              <a:t>Calendar of training events</a:t>
            </a:r>
          </a:p>
          <a:p>
            <a:pPr lvl="1"/>
            <a:r>
              <a:rPr lang="en-US" sz="3600" dirty="0" smtClean="0"/>
              <a:t> FAQ page</a:t>
            </a:r>
          </a:p>
          <a:p>
            <a:pPr lvl="1"/>
            <a:r>
              <a:rPr lang="en-US" sz="3600" dirty="0" smtClean="0"/>
              <a:t> Announcements</a:t>
            </a:r>
          </a:p>
          <a:p>
            <a:pPr lvl="1"/>
            <a:r>
              <a:rPr lang="en-US" sz="3600" dirty="0" smtClean="0"/>
              <a:t> Blog</a:t>
            </a:r>
          </a:p>
          <a:p>
            <a:pPr lvl="1"/>
            <a:endParaRPr lang="en-US" sz="3600" dirty="0" smtClean="0"/>
          </a:p>
          <a:p>
            <a:pPr>
              <a:buClr>
                <a:srgbClr val="C00000"/>
              </a:buClr>
            </a:pPr>
            <a:r>
              <a:rPr lang="en-US" sz="3600" dirty="0" smtClean="0"/>
              <a:t>Social Media</a:t>
            </a:r>
          </a:p>
          <a:p>
            <a:pPr lvl="1"/>
            <a:r>
              <a:rPr lang="en-US" sz="3400" dirty="0" smtClean="0"/>
              <a:t>Twitter</a:t>
            </a:r>
          </a:p>
          <a:p>
            <a:pPr lvl="1"/>
            <a:r>
              <a:rPr lang="en-US" sz="3400" dirty="0" smtClean="0"/>
              <a:t>Facebook</a:t>
            </a:r>
          </a:p>
          <a:p>
            <a:pPr lvl="1"/>
            <a:r>
              <a:rPr lang="en-US" sz="3400" dirty="0" err="1" smtClean="0"/>
              <a:t>Linkedin</a:t>
            </a:r>
            <a:endParaRPr lang="en-US" sz="3400" dirty="0" smtClean="0"/>
          </a:p>
        </p:txBody>
      </p:sp>
      <p:pic>
        <p:nvPicPr>
          <p:cNvPr id="2050" name="Picture 2" descr="http://upload.wikimedia.org/wikipedia/en/thumb/9/9f/Twitter_bird_logo_2012.svg/172px-Twitter_bird_logo_2012.svg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5200" y="5271201"/>
            <a:ext cx="952500" cy="7697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32015" y="4953000"/>
            <a:ext cx="2143125" cy="120015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17660" y="4971861"/>
            <a:ext cx="1609725" cy="120015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10599" y="1600200"/>
            <a:ext cx="1728786" cy="17047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7009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76200"/>
            <a:ext cx="8763000" cy="1477962"/>
          </a:xfrm>
        </p:spPr>
        <p:txBody>
          <a:bodyPr>
            <a:normAutofit/>
          </a:bodyPr>
          <a:lstStyle/>
          <a:p>
            <a:pPr algn="ctr"/>
            <a:r>
              <a:rPr lang="en-US" sz="4000" dirty="0" smtClean="0">
                <a:solidFill>
                  <a:srgbClr val="C00000"/>
                </a:solidFill>
              </a:rPr>
              <a:t>Executive Committee Strategy</a:t>
            </a:r>
            <a:br>
              <a:rPr lang="en-US" sz="4000" dirty="0" smtClean="0">
                <a:solidFill>
                  <a:srgbClr val="C00000"/>
                </a:solidFill>
              </a:rPr>
            </a:br>
            <a:r>
              <a:rPr lang="en-US" sz="4000" dirty="0" smtClean="0">
                <a:solidFill>
                  <a:schemeClr val="accent1"/>
                </a:solidFill>
              </a:rPr>
              <a:t>Create a Bartering System</a:t>
            </a:r>
            <a:endParaRPr lang="en-US" sz="4000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828800"/>
            <a:ext cx="7772400" cy="4800600"/>
          </a:xfrm>
        </p:spPr>
        <p:txBody>
          <a:bodyPr>
            <a:normAutofit/>
          </a:bodyPr>
          <a:lstStyle/>
          <a:p>
            <a:pPr>
              <a:buClr>
                <a:srgbClr val="C00000"/>
              </a:buClr>
            </a:pPr>
            <a:r>
              <a:rPr lang="en-US" sz="3600" dirty="0" smtClean="0"/>
              <a:t> The University of Akron volunteered to create a database to record bartering information.</a:t>
            </a:r>
          </a:p>
          <a:p>
            <a:pPr lvl="1"/>
            <a:r>
              <a:rPr lang="en-US" dirty="0" smtClean="0"/>
              <a:t>UA </a:t>
            </a:r>
            <a:r>
              <a:rPr lang="en-US" dirty="0"/>
              <a:t>has </a:t>
            </a:r>
            <a:r>
              <a:rPr lang="en-US" dirty="0" smtClean="0"/>
              <a:t>three </a:t>
            </a:r>
            <a:r>
              <a:rPr lang="en-US" dirty="0"/>
              <a:t>members on the Executive Committee</a:t>
            </a:r>
          </a:p>
          <a:p>
            <a:pPr lvl="2"/>
            <a:r>
              <a:rPr lang="en-US" dirty="0"/>
              <a:t>Dr. </a:t>
            </a:r>
            <a:r>
              <a:rPr lang="en-US" dirty="0" smtClean="0"/>
              <a:t>John </a:t>
            </a:r>
            <a:r>
              <a:rPr lang="en-US" dirty="0" err="1" smtClean="0"/>
              <a:t>Savery</a:t>
            </a:r>
            <a:endParaRPr lang="en-US" dirty="0"/>
          </a:p>
          <a:p>
            <a:pPr lvl="2"/>
            <a:r>
              <a:rPr lang="en-US" dirty="0" smtClean="0"/>
              <a:t>Wendy </a:t>
            </a:r>
            <a:r>
              <a:rPr lang="en-US" dirty="0" err="1" smtClean="0"/>
              <a:t>Lampner</a:t>
            </a:r>
            <a:endParaRPr lang="en-US" dirty="0" smtClean="0"/>
          </a:p>
          <a:p>
            <a:pPr lvl="2"/>
            <a:r>
              <a:rPr lang="en-US" dirty="0" smtClean="0"/>
              <a:t>Dr. Jill Phipps</a:t>
            </a:r>
            <a:endParaRPr lang="en-US" sz="3600" dirty="0" smtClean="0"/>
          </a:p>
          <a:p>
            <a:pPr marL="0" indent="0">
              <a:buClr>
                <a:srgbClr val="C00000"/>
              </a:buClr>
              <a:buNone/>
            </a:pPr>
            <a:r>
              <a:rPr lang="en-US" sz="2800" dirty="0" smtClean="0"/>
              <a:t> </a:t>
            </a:r>
          </a:p>
          <a:p>
            <a:pPr marL="0" indent="0">
              <a:buClr>
                <a:srgbClr val="C00000"/>
              </a:buClr>
              <a:buNone/>
            </a:pPr>
            <a:endParaRPr lang="en-US" sz="2800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-20370" y="4114800"/>
            <a:ext cx="8763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4000" dirty="0" smtClean="0">
                <a:solidFill>
                  <a:srgbClr val="C00000"/>
                </a:solidFill>
              </a:rPr>
              <a:t>             </a:t>
            </a:r>
            <a:endParaRPr lang="en-US" sz="4000" dirty="0">
              <a:solidFill>
                <a:srgbClr val="C00000"/>
              </a:solidFill>
            </a:endParaRPr>
          </a:p>
        </p:txBody>
      </p:sp>
      <p:pic>
        <p:nvPicPr>
          <p:cNvPr id="6" name="Picture 4" descr="C:\Users\phipps\AppData\Local\Microsoft\Windows\Temporary Internet Files\Content.IE5\ET8112SX\MC900045088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5400" y="4230097"/>
            <a:ext cx="2209800" cy="20554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60131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914400"/>
          </a:xfrm>
        </p:spPr>
        <p:txBody>
          <a:bodyPr>
            <a:normAutofit/>
          </a:bodyPr>
          <a:lstStyle/>
          <a:p>
            <a:r>
              <a:rPr lang="en-US" sz="4000" dirty="0" smtClean="0">
                <a:solidFill>
                  <a:srgbClr val="C00000"/>
                </a:solidFill>
              </a:rPr>
              <a:t>Background – p.1</a:t>
            </a:r>
            <a:endParaRPr lang="en-US" sz="4000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382000" cy="5589006"/>
          </a:xfrm>
        </p:spPr>
        <p:txBody>
          <a:bodyPr>
            <a:normAutofit/>
          </a:bodyPr>
          <a:lstStyle/>
          <a:p>
            <a:pPr>
              <a:buClr>
                <a:srgbClr val="C00000"/>
              </a:buClr>
            </a:pPr>
            <a:r>
              <a:rPr lang="en-US" dirty="0" smtClean="0"/>
              <a:t>The Ohio Board of Regents (OBR) funded the </a:t>
            </a:r>
            <a:r>
              <a:rPr lang="en-US" b="1" dirty="0" smtClean="0"/>
              <a:t>Ohio Learning Network (OLN) </a:t>
            </a:r>
            <a:r>
              <a:rPr lang="en-US" dirty="0" smtClean="0"/>
              <a:t>to promote access to Distance Education for all Ohioans</a:t>
            </a:r>
          </a:p>
          <a:p>
            <a:pPr>
              <a:buClr>
                <a:srgbClr val="C00000"/>
              </a:buClr>
            </a:pPr>
            <a:r>
              <a:rPr lang="en-US" dirty="0" smtClean="0"/>
              <a:t>In 2006 Brenda Boyd first presented information on the QM Rubric at the OLN annual conference </a:t>
            </a:r>
          </a:p>
          <a:p>
            <a:pPr>
              <a:buClr>
                <a:srgbClr val="C00000"/>
              </a:buClr>
            </a:pPr>
            <a:r>
              <a:rPr lang="en-US" dirty="0" smtClean="0"/>
              <a:t>In 2007 Brenda Boyd challenged OLN to start a QM state-wide system </a:t>
            </a:r>
          </a:p>
          <a:p>
            <a:pPr>
              <a:buClr>
                <a:srgbClr val="C00000"/>
              </a:buClr>
            </a:pPr>
            <a:r>
              <a:rPr lang="en-US" dirty="0"/>
              <a:t>S</a:t>
            </a:r>
            <a:r>
              <a:rPr lang="en-US" dirty="0" smtClean="0"/>
              <a:t>ix institutions met with OLN to explore the creation of a pilot program on the QM review process. It was established in 2008.</a:t>
            </a:r>
          </a:p>
        </p:txBody>
      </p:sp>
    </p:spTree>
    <p:extLst>
      <p:ext uri="{BB962C8B-B14F-4D97-AF65-F5344CB8AC3E}">
        <p14:creationId xmlns:p14="http://schemas.microsoft.com/office/powerpoint/2010/main" val="230644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76200"/>
            <a:ext cx="8763000" cy="1477962"/>
          </a:xfrm>
        </p:spPr>
        <p:txBody>
          <a:bodyPr>
            <a:normAutofit/>
          </a:bodyPr>
          <a:lstStyle/>
          <a:p>
            <a:pPr algn="ctr"/>
            <a:r>
              <a:rPr lang="en-US" sz="4000" dirty="0" smtClean="0">
                <a:solidFill>
                  <a:srgbClr val="C00000"/>
                </a:solidFill>
              </a:rPr>
              <a:t>Quality Matters Course Reviews</a:t>
            </a:r>
            <a:endParaRPr lang="en-US" sz="4000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828800"/>
            <a:ext cx="7772400" cy="4800600"/>
          </a:xfrm>
        </p:spPr>
        <p:txBody>
          <a:bodyPr>
            <a:normAutofit/>
          </a:bodyPr>
          <a:lstStyle/>
          <a:p>
            <a:pPr>
              <a:buClr>
                <a:srgbClr val="C00000"/>
              </a:buClr>
            </a:pPr>
            <a:r>
              <a:rPr lang="en-US" sz="3600" dirty="0" smtClean="0"/>
              <a:t> Some institutions were informally bartering with one another.</a:t>
            </a:r>
          </a:p>
          <a:p>
            <a:pPr lvl="1"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n-US" dirty="0" smtClean="0"/>
              <a:t>Presented some difficulties</a:t>
            </a:r>
          </a:p>
          <a:p>
            <a:pPr lvl="1"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n-US" dirty="0" smtClean="0"/>
              <a:t>Try it yourselves!</a:t>
            </a:r>
          </a:p>
          <a:p>
            <a:pPr marL="0" indent="0">
              <a:buClr>
                <a:srgbClr val="C00000"/>
              </a:buClr>
              <a:buNone/>
            </a:pPr>
            <a:endParaRPr lang="en-US" sz="3600" dirty="0" smtClean="0"/>
          </a:p>
          <a:p>
            <a:pPr marL="0" indent="0">
              <a:buClr>
                <a:srgbClr val="C00000"/>
              </a:buClr>
              <a:buNone/>
            </a:pPr>
            <a:endParaRPr lang="en-US" sz="3600" dirty="0" smtClean="0"/>
          </a:p>
          <a:p>
            <a:pPr marL="0" indent="0">
              <a:buClr>
                <a:srgbClr val="C00000"/>
              </a:buClr>
              <a:buNone/>
            </a:pPr>
            <a:r>
              <a:rPr lang="en-US" sz="2800" dirty="0" smtClean="0"/>
              <a:t> </a:t>
            </a:r>
          </a:p>
          <a:p>
            <a:pPr marL="0" indent="0">
              <a:buClr>
                <a:srgbClr val="C00000"/>
              </a:buClr>
              <a:buNone/>
            </a:pPr>
            <a:endParaRPr lang="en-US" sz="28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76315" y="3788833"/>
            <a:ext cx="2438400" cy="2404534"/>
          </a:xfrm>
          <a:prstGeom prst="rect">
            <a:avLst/>
          </a:prstGeom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-48285" y="4419600"/>
            <a:ext cx="8763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4000" dirty="0" smtClean="0">
                <a:solidFill>
                  <a:srgbClr val="C00000"/>
                </a:solidFill>
              </a:rPr>
              <a:t>             The Bartering Game</a:t>
            </a:r>
            <a:endParaRPr lang="en-US" sz="40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8187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76200"/>
            <a:ext cx="8763000" cy="838200"/>
          </a:xfrm>
        </p:spPr>
        <p:txBody>
          <a:bodyPr>
            <a:normAutofit/>
          </a:bodyPr>
          <a:lstStyle/>
          <a:p>
            <a:pPr algn="ctr"/>
            <a:r>
              <a:rPr lang="en-US" sz="4000" dirty="0" smtClean="0">
                <a:solidFill>
                  <a:srgbClr val="C00000"/>
                </a:solidFill>
              </a:rPr>
              <a:t>Bartering Game</a:t>
            </a:r>
            <a:endParaRPr lang="en-US" sz="4000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828800"/>
            <a:ext cx="7772400" cy="4800600"/>
          </a:xfrm>
        </p:spPr>
        <p:txBody>
          <a:bodyPr>
            <a:normAutofit/>
          </a:bodyPr>
          <a:lstStyle/>
          <a:p>
            <a:pPr>
              <a:buClr>
                <a:srgbClr val="C00000"/>
              </a:buClr>
              <a:buFont typeface="Wingdings" pitchFamily="2" charset="2"/>
              <a:buChar char="ü"/>
            </a:pPr>
            <a:endParaRPr lang="en-US" dirty="0" smtClean="0"/>
          </a:p>
          <a:p>
            <a:pPr marL="0" indent="0">
              <a:buClr>
                <a:srgbClr val="C00000"/>
              </a:buClr>
              <a:buNone/>
            </a:pPr>
            <a:endParaRPr lang="en-US" sz="3600" dirty="0" smtClean="0"/>
          </a:p>
          <a:p>
            <a:pPr marL="0" indent="0">
              <a:buClr>
                <a:srgbClr val="C00000"/>
              </a:buClr>
              <a:buNone/>
            </a:pPr>
            <a:r>
              <a:rPr lang="en-US" sz="2800" dirty="0" smtClean="0"/>
              <a:t> </a:t>
            </a:r>
          </a:p>
          <a:p>
            <a:pPr marL="0" indent="0">
              <a:buClr>
                <a:srgbClr val="C00000"/>
              </a:buClr>
              <a:buNone/>
            </a:pPr>
            <a:endParaRPr lang="en-US" sz="28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3777329"/>
              </p:ext>
            </p:extLst>
          </p:nvPr>
        </p:nvGraphicFramePr>
        <p:xfrm>
          <a:off x="76200" y="914400"/>
          <a:ext cx="9067800" cy="5867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22600"/>
                <a:gridCol w="831215"/>
                <a:gridCol w="5213985"/>
              </a:tblGrid>
              <a:tr h="405756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Role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Pts.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Represented by</a:t>
                      </a:r>
                      <a:endParaRPr lang="en-US" dirty="0"/>
                    </a:p>
                  </a:txBody>
                  <a:tcPr/>
                </a:tc>
              </a:tr>
              <a:tr h="813444">
                <a:tc>
                  <a:txBody>
                    <a:bodyPr/>
                    <a:lstStyle/>
                    <a:p>
                      <a:r>
                        <a:rPr lang="en-US" b="1" dirty="0" smtClean="0"/>
                        <a:t>Chair</a:t>
                      </a:r>
                      <a:r>
                        <a:rPr lang="en-US" dirty="0" smtClean="0"/>
                        <a:t>: must be a Master</a:t>
                      </a:r>
                      <a:r>
                        <a:rPr lang="en-US" baseline="0" dirty="0" smtClean="0"/>
                        <a:t> Reviewer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Chocolate Candy Bars: </a:t>
                      </a:r>
                    </a:p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Milky Way, Snickers, 3Musketeers, Butterfinger, and Twix</a:t>
                      </a:r>
                      <a:endParaRPr lang="en-US" dirty="0" smtClean="0"/>
                    </a:p>
                    <a:p>
                      <a:endParaRPr lang="en-US" sz="800" dirty="0" smtClean="0"/>
                    </a:p>
                  </a:txBody>
                  <a:tcPr/>
                </a:tc>
              </a:tr>
              <a:tr h="700345">
                <a:tc>
                  <a:txBody>
                    <a:bodyPr/>
                    <a:lstStyle/>
                    <a:p>
                      <a:endParaRPr lang="en-US" sz="1000" dirty="0" smtClean="0"/>
                    </a:p>
                    <a:p>
                      <a:r>
                        <a:rPr lang="en-US" dirty="0" smtClean="0"/>
                        <a:t>External Reviewer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 smtClean="0"/>
                    </a:p>
                    <a:p>
                      <a:pPr algn="ctr"/>
                      <a:r>
                        <a:rPr lang="en-US" dirty="0" smtClean="0"/>
                        <a:t>1</a:t>
                      </a:r>
                    </a:p>
                    <a:p>
                      <a:pPr algn="ctr"/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 smtClean="0"/>
                    </a:p>
                    <a:p>
                      <a:r>
                        <a:rPr lang="en-US" dirty="0" smtClean="0"/>
                        <a:t>Butterscotch &amp; Cinnamon </a:t>
                      </a:r>
                      <a:endParaRPr lang="en-US" dirty="0"/>
                    </a:p>
                  </a:txBody>
                  <a:tcPr/>
                </a:tc>
              </a:tr>
              <a:tr h="3724979"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Subject Matter</a:t>
                      </a:r>
                      <a:r>
                        <a:rPr lang="en-US" baseline="0" dirty="0" smtClean="0"/>
                        <a:t> Expert (SME)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 smtClean="0"/>
                    </a:p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>
                        <a:buFont typeface="Arial" panose="020B0604020202020204" pitchFamily="34" charset="0"/>
                        <a:buNone/>
                      </a:pPr>
                      <a:endParaRPr lang="en-US" sz="10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endParaRPr lang="en-US" sz="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Math = Spearmint/Green Striped</a:t>
                      </a: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Education = Peppermint/Red Striped</a:t>
                      </a: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English = Whoppers</a:t>
                      </a: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Nursing = Tootsie</a:t>
                      </a:r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Rolls</a:t>
                      </a:r>
                      <a:endParaRPr lang="en-US" sz="1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Business = </a:t>
                      </a:r>
                      <a:r>
                        <a:rPr lang="en-US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Twizzlers</a:t>
                      </a:r>
                      <a:endParaRPr lang="en-US" sz="1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Engineering = </a:t>
                      </a:r>
                      <a:r>
                        <a:rPr lang="en-US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Smarties</a:t>
                      </a:r>
                      <a:endParaRPr lang="en-US" sz="1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Law = Root</a:t>
                      </a:r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Beer Barrels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Communications = Caramel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Modern Languages = Starburst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Philosophy = Jolly Rancher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Biology = Strawberry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26214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76200"/>
            <a:ext cx="8763000" cy="12954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00" dirty="0">
                <a:solidFill>
                  <a:srgbClr val="C00000"/>
                </a:solidFill>
              </a:rPr>
              <a:t>Executive Committee </a:t>
            </a:r>
            <a:r>
              <a:rPr lang="en-US" sz="4000" dirty="0" smtClean="0">
                <a:solidFill>
                  <a:srgbClr val="C00000"/>
                </a:solidFill>
              </a:rPr>
              <a:t>Strategies</a:t>
            </a:r>
            <a:br>
              <a:rPr lang="en-US" sz="4000" dirty="0" smtClean="0">
                <a:solidFill>
                  <a:srgbClr val="C00000"/>
                </a:solidFill>
              </a:rPr>
            </a:br>
            <a:r>
              <a:rPr lang="en-US" sz="4000" dirty="0" smtClean="0">
                <a:solidFill>
                  <a:srgbClr val="0070C0"/>
                </a:solidFill>
              </a:rPr>
              <a:t>Implement a </a:t>
            </a:r>
            <a:r>
              <a:rPr lang="en-US" sz="4000" b="1" dirty="0" smtClean="0">
                <a:solidFill>
                  <a:srgbClr val="0070C0"/>
                </a:solidFill>
              </a:rPr>
              <a:t>State-wide</a:t>
            </a:r>
            <a:r>
              <a:rPr lang="en-US" sz="4000" dirty="0" smtClean="0">
                <a:solidFill>
                  <a:srgbClr val="0070C0"/>
                </a:solidFill>
              </a:rPr>
              <a:t> Bartering System</a:t>
            </a:r>
            <a:endParaRPr lang="en-US" sz="4000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524000"/>
            <a:ext cx="8534400" cy="5334000"/>
          </a:xfrm>
        </p:spPr>
        <p:txBody>
          <a:bodyPr>
            <a:normAutofit fontScale="92500" lnSpcReduction="10000"/>
          </a:bodyPr>
          <a:lstStyle/>
          <a:p>
            <a:pPr>
              <a:buClr>
                <a:srgbClr val="C00000"/>
              </a:buClr>
            </a:pPr>
            <a:r>
              <a:rPr lang="en-US" sz="3600" dirty="0" smtClean="0"/>
              <a:t> </a:t>
            </a:r>
            <a:r>
              <a:rPr lang="en-US" sz="3600" dirty="0"/>
              <a:t>P</a:t>
            </a:r>
            <a:r>
              <a:rPr lang="en-US" sz="3600" dirty="0" smtClean="0"/>
              <a:t>rovide </a:t>
            </a:r>
            <a:r>
              <a:rPr lang="en-US" sz="3600" dirty="0"/>
              <a:t>an </a:t>
            </a:r>
            <a:r>
              <a:rPr lang="en-US" sz="3600" dirty="0" smtClean="0"/>
              <a:t>affordable/sustainable </a:t>
            </a:r>
            <a:r>
              <a:rPr lang="en-US" sz="3600" dirty="0"/>
              <a:t>course review system for Ohio QM Institutions.</a:t>
            </a:r>
          </a:p>
          <a:p>
            <a:pPr>
              <a:buClr>
                <a:srgbClr val="C00000"/>
              </a:buClr>
            </a:pPr>
            <a:r>
              <a:rPr lang="en-US" sz="3600" dirty="0" smtClean="0"/>
              <a:t>Maintain </a:t>
            </a:r>
            <a:r>
              <a:rPr lang="en-US" sz="3600" dirty="0"/>
              <a:t>a cohesive community of institutions committed to quality in online and blended teaching and learning.</a:t>
            </a:r>
          </a:p>
          <a:p>
            <a:pPr>
              <a:buClr>
                <a:srgbClr val="C00000"/>
              </a:buClr>
            </a:pPr>
            <a:r>
              <a:rPr lang="en-US" sz="3600" dirty="0"/>
              <a:t> R</a:t>
            </a:r>
            <a:r>
              <a:rPr lang="en-US" sz="3600" dirty="0" smtClean="0"/>
              <a:t>aise </a:t>
            </a:r>
            <a:r>
              <a:rPr lang="en-US" sz="3600" dirty="0"/>
              <a:t>awareness of the quality of Ohio’s online and blended learning.</a:t>
            </a:r>
          </a:p>
          <a:p>
            <a:r>
              <a:rPr lang="en-US" sz="3600" dirty="0" smtClean="0"/>
              <a:t> Be </a:t>
            </a:r>
            <a:r>
              <a:rPr lang="en-US" sz="3600" dirty="0"/>
              <a:t>an ambassador of Quality Matters standards in online and blended learning</a:t>
            </a:r>
            <a:r>
              <a:rPr lang="en-US" sz="3600" dirty="0" smtClean="0"/>
              <a:t>.</a:t>
            </a:r>
            <a:r>
              <a:rPr lang="en-US" sz="2800" dirty="0"/>
              <a:t> </a:t>
            </a:r>
            <a:endParaRPr lang="en-US" sz="2800" dirty="0" smtClean="0"/>
          </a:p>
          <a:p>
            <a:r>
              <a:rPr lang="en-US" sz="3600" dirty="0"/>
              <a:t>Utilize resources throughout the </a:t>
            </a:r>
            <a:r>
              <a:rPr lang="en-US" sz="3600" dirty="0" smtClean="0"/>
              <a:t>state.</a:t>
            </a:r>
            <a:endParaRPr lang="en-US" sz="3600" dirty="0"/>
          </a:p>
          <a:p>
            <a:pPr>
              <a:buClr>
                <a:srgbClr val="C00000"/>
              </a:buClr>
            </a:pPr>
            <a:endParaRPr 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764846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80" y="152400"/>
            <a:ext cx="87630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>
                <a:solidFill>
                  <a:srgbClr val="C00000"/>
                </a:solidFill>
              </a:rPr>
              <a:t>Strategy: Fit Bartering into the Model of </a:t>
            </a:r>
            <a:r>
              <a:rPr lang="en-US" dirty="0" smtClean="0">
                <a:solidFill>
                  <a:srgbClr val="0070C0"/>
                </a:solidFill>
              </a:rPr>
              <a:t>Subscriber Managed Course Reviews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371600"/>
            <a:ext cx="8534400" cy="5486400"/>
          </a:xfrm>
        </p:spPr>
        <p:txBody>
          <a:bodyPr>
            <a:normAutofit/>
          </a:bodyPr>
          <a:lstStyle/>
          <a:p>
            <a:pPr>
              <a:buClr>
                <a:srgbClr val="C00000"/>
              </a:buClr>
            </a:pPr>
            <a:r>
              <a:rPr lang="en-US" sz="3200" b="1" dirty="0" smtClean="0"/>
              <a:t> </a:t>
            </a:r>
            <a:r>
              <a:rPr lang="en-US" sz="3200" dirty="0" smtClean="0"/>
              <a:t>Subscriber-Managed </a:t>
            </a:r>
            <a:r>
              <a:rPr lang="en-US" sz="3200" dirty="0"/>
              <a:t>Course </a:t>
            </a:r>
            <a:r>
              <a:rPr lang="en-US" sz="3200" dirty="0" smtClean="0"/>
              <a:t>Reviews</a:t>
            </a:r>
            <a:endParaRPr lang="en-US" sz="2400" dirty="0" smtClean="0"/>
          </a:p>
          <a:p>
            <a:pPr lvl="2">
              <a:buClr>
                <a:srgbClr val="C00000"/>
              </a:buClr>
            </a:pPr>
            <a:r>
              <a:rPr lang="en-US" sz="2400" dirty="0" smtClean="0"/>
              <a:t>Official QM course reviews.</a:t>
            </a:r>
          </a:p>
          <a:p>
            <a:pPr lvl="2">
              <a:buClr>
                <a:srgbClr val="C00000"/>
              </a:buClr>
            </a:pPr>
            <a:r>
              <a:rPr lang="en-US" sz="2400" dirty="0" smtClean="0"/>
              <a:t>Managed </a:t>
            </a:r>
            <a:r>
              <a:rPr lang="en-US" sz="2400" dirty="0"/>
              <a:t>by a </a:t>
            </a:r>
            <a:r>
              <a:rPr lang="en-US" sz="2400" dirty="0" smtClean="0"/>
              <a:t>QM Coordinator (QMC).</a:t>
            </a:r>
          </a:p>
          <a:p>
            <a:pPr lvl="2">
              <a:buClr>
                <a:srgbClr val="C00000"/>
              </a:buClr>
            </a:pPr>
            <a:r>
              <a:rPr lang="en-US" dirty="0" smtClean="0"/>
              <a:t>Adhere to </a:t>
            </a:r>
            <a:r>
              <a:rPr lang="en-US" sz="2400" dirty="0" smtClean="0"/>
              <a:t>the </a:t>
            </a:r>
            <a:r>
              <a:rPr lang="en-US" sz="2400" dirty="0"/>
              <a:t>QM Course Review Standards and use the QM online </a:t>
            </a:r>
            <a:r>
              <a:rPr lang="en-US" sz="2400" dirty="0" smtClean="0"/>
              <a:t>tools.</a:t>
            </a:r>
          </a:p>
          <a:p>
            <a:pPr lvl="2">
              <a:buClr>
                <a:srgbClr val="C00000"/>
              </a:buClr>
            </a:pPr>
            <a:endParaRPr lang="en-US" sz="2400" dirty="0" smtClean="0"/>
          </a:p>
          <a:p>
            <a:pPr>
              <a:buClr>
                <a:srgbClr val="C00000"/>
              </a:buClr>
            </a:pPr>
            <a:r>
              <a:rPr lang="en-US" dirty="0" smtClean="0"/>
              <a:t>New certification introduces two-tier pricing</a:t>
            </a:r>
          </a:p>
          <a:p>
            <a:pPr lvl="2"/>
            <a:r>
              <a:rPr lang="en-US" dirty="0" smtClean="0"/>
              <a:t>No cost if the QMC has successfully completed the Course Review Manager Certification (</a:t>
            </a:r>
            <a:r>
              <a:rPr lang="en-US" dirty="0"/>
              <a:t>CRMC). </a:t>
            </a:r>
            <a:r>
              <a:rPr lang="en-US" dirty="0" smtClean="0"/>
              <a:t>Cost </a:t>
            </a:r>
            <a:r>
              <a:rPr lang="en-US" dirty="0"/>
              <a:t>of training is $</a:t>
            </a:r>
            <a:r>
              <a:rPr lang="en-US" dirty="0" smtClean="0"/>
              <a:t>300.</a:t>
            </a:r>
          </a:p>
          <a:p>
            <a:pPr lvl="2"/>
            <a:r>
              <a:rPr lang="en-US" dirty="0" smtClean="0"/>
              <a:t>$100 per course if the QMC has not completed the CRMC.</a:t>
            </a:r>
          </a:p>
          <a:p>
            <a:pPr marL="0" indent="0">
              <a:buClr>
                <a:srgbClr val="C00000"/>
              </a:buClr>
              <a:buNone/>
            </a:pP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3752600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906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>
                <a:solidFill>
                  <a:srgbClr val="C00000"/>
                </a:solidFill>
              </a:rPr>
              <a:t>Course Review Bartering System</a:t>
            </a:r>
            <a:br>
              <a:rPr lang="en-US" dirty="0" smtClean="0">
                <a:solidFill>
                  <a:srgbClr val="C00000"/>
                </a:solidFill>
              </a:rPr>
            </a:br>
            <a:r>
              <a:rPr lang="en-US" dirty="0" smtClean="0">
                <a:solidFill>
                  <a:srgbClr val="0070C0"/>
                </a:solidFill>
              </a:rPr>
              <a:t>Debits and Credits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458200" cy="5181600"/>
          </a:xfrm>
        </p:spPr>
        <p:txBody>
          <a:bodyPr>
            <a:normAutofit fontScale="92500"/>
          </a:bodyPr>
          <a:lstStyle/>
          <a:p>
            <a:pPr marL="0" indent="0">
              <a:buClr>
                <a:srgbClr val="C00000"/>
              </a:buClr>
              <a:buNone/>
            </a:pPr>
            <a:r>
              <a:rPr lang="en-US" sz="3600" dirty="0" smtClean="0"/>
              <a:t>The </a:t>
            </a:r>
            <a:r>
              <a:rPr lang="en-US" sz="3600" dirty="0"/>
              <a:t>University of Akron </a:t>
            </a:r>
            <a:r>
              <a:rPr lang="en-US" sz="3600" dirty="0" smtClean="0"/>
              <a:t>maintains </a:t>
            </a:r>
            <a:r>
              <a:rPr lang="en-US" sz="3600" dirty="0"/>
              <a:t>a database of bartered </a:t>
            </a:r>
            <a:r>
              <a:rPr lang="en-US" sz="3600" dirty="0" smtClean="0"/>
              <a:t>courses within the Consortium, including credits earned and credits spent.</a:t>
            </a:r>
          </a:p>
          <a:p>
            <a:pPr>
              <a:buClr>
                <a:srgbClr val="C00000"/>
              </a:buClr>
            </a:pPr>
            <a:r>
              <a:rPr lang="en-US" sz="3600" dirty="0" smtClean="0"/>
              <a:t>8 credits come with membership each year.</a:t>
            </a:r>
          </a:p>
          <a:p>
            <a:pPr lvl="1">
              <a:buClr>
                <a:srgbClr val="C00000"/>
              </a:buClr>
            </a:pPr>
            <a:r>
              <a:rPr lang="en-US" dirty="0" smtClean="0"/>
              <a:t>Credits are “spent” on reviewers outside the institution.</a:t>
            </a:r>
          </a:p>
          <a:p>
            <a:pPr lvl="1">
              <a:buClr>
                <a:srgbClr val="C00000"/>
              </a:buClr>
            </a:pPr>
            <a:r>
              <a:rPr lang="en-US" dirty="0"/>
              <a:t>A review costs a maximum of 4 credits</a:t>
            </a:r>
            <a:r>
              <a:rPr lang="en-US" dirty="0" smtClean="0"/>
              <a:t>.</a:t>
            </a:r>
          </a:p>
          <a:p>
            <a:pPr lvl="1">
              <a:buClr>
                <a:srgbClr val="C00000"/>
              </a:buClr>
            </a:pPr>
            <a:endParaRPr lang="en-US" sz="2600" dirty="0"/>
          </a:p>
          <a:p>
            <a:pPr>
              <a:buClr>
                <a:srgbClr val="C00000"/>
              </a:buClr>
            </a:pPr>
            <a:r>
              <a:rPr lang="en-US" sz="3600" dirty="0" smtClean="0"/>
              <a:t>Credits can be “earned” by supplying reviewers.</a:t>
            </a:r>
          </a:p>
          <a:p>
            <a:pPr marL="0" indent="0">
              <a:buClr>
                <a:srgbClr val="C00000"/>
              </a:buClr>
              <a:buNone/>
            </a:pPr>
            <a:endParaRPr lang="en-US" sz="3600" dirty="0" smtClean="0"/>
          </a:p>
          <a:p>
            <a:pPr marL="0" indent="0">
              <a:buClr>
                <a:srgbClr val="C00000"/>
              </a:buClr>
              <a:buNone/>
            </a:pPr>
            <a:endParaRPr lang="en-US" sz="3600" dirty="0" smtClean="0"/>
          </a:p>
          <a:p>
            <a:pPr marL="0" indent="0">
              <a:buClr>
                <a:srgbClr val="C00000"/>
              </a:buClr>
              <a:buNone/>
            </a:pPr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1912355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</p:spPr>
        <p:txBody>
          <a:bodyPr>
            <a:noAutofit/>
          </a:bodyPr>
          <a:lstStyle/>
          <a:p>
            <a:pPr algn="ctr"/>
            <a:r>
              <a:rPr lang="en-US" dirty="0" smtClean="0">
                <a:solidFill>
                  <a:srgbClr val="C00000"/>
                </a:solidFill>
              </a:rPr>
              <a:t>Course Review Bartering System</a:t>
            </a:r>
            <a:br>
              <a:rPr lang="en-US" dirty="0" smtClean="0">
                <a:solidFill>
                  <a:srgbClr val="C00000"/>
                </a:solidFill>
              </a:rPr>
            </a:br>
            <a:r>
              <a:rPr lang="en-US" dirty="0" smtClean="0">
                <a:solidFill>
                  <a:srgbClr val="0070C0"/>
                </a:solidFill>
              </a:rPr>
              <a:t>Payroll!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295400"/>
            <a:ext cx="8610600" cy="5410200"/>
          </a:xfrm>
        </p:spPr>
        <p:txBody>
          <a:bodyPr>
            <a:noAutofit/>
          </a:bodyPr>
          <a:lstStyle/>
          <a:p>
            <a:pPr>
              <a:buClr>
                <a:srgbClr val="C00000"/>
              </a:buClr>
            </a:pPr>
            <a:r>
              <a:rPr lang="en-US" sz="3200" dirty="0" smtClean="0"/>
              <a:t>Each review requires three reviewers</a:t>
            </a:r>
          </a:p>
          <a:p>
            <a:pPr lvl="1">
              <a:buClr>
                <a:srgbClr val="C00000"/>
              </a:buClr>
            </a:pPr>
            <a:r>
              <a:rPr lang="en-US" sz="3200" dirty="0" smtClean="0"/>
              <a:t>A Team Chair costs 2 credits.</a:t>
            </a:r>
          </a:p>
          <a:p>
            <a:pPr lvl="1">
              <a:buClr>
                <a:srgbClr val="C00000"/>
              </a:buClr>
            </a:pPr>
            <a:r>
              <a:rPr lang="en-US" sz="3200" dirty="0" smtClean="0"/>
              <a:t>A SME costs 1 credit</a:t>
            </a:r>
          </a:p>
          <a:p>
            <a:pPr lvl="1">
              <a:buClr>
                <a:srgbClr val="C00000"/>
              </a:buClr>
            </a:pPr>
            <a:r>
              <a:rPr lang="en-US" sz="3200" dirty="0" smtClean="0"/>
              <a:t>An External Reviewer costs 1 credit</a:t>
            </a:r>
            <a:endParaRPr lang="en-US" sz="3200" dirty="0"/>
          </a:p>
          <a:p>
            <a:pPr>
              <a:buClr>
                <a:srgbClr val="C00000"/>
              </a:buClr>
            </a:pPr>
            <a:r>
              <a:rPr lang="en-US" sz="3200" dirty="0" smtClean="0"/>
              <a:t>Institutions can </a:t>
            </a:r>
            <a:r>
              <a:rPr lang="en-US" sz="3200" dirty="0"/>
              <a:t>“bank” credit </a:t>
            </a:r>
            <a:r>
              <a:rPr lang="en-US" sz="3200" dirty="0" smtClean="0"/>
              <a:t>earned by their own reviewers. </a:t>
            </a:r>
          </a:p>
          <a:p>
            <a:pPr lvl="1">
              <a:buClr>
                <a:srgbClr val="C00000"/>
              </a:buClr>
            </a:pPr>
            <a:r>
              <a:rPr lang="en-US" sz="3200" dirty="0" smtClean="0"/>
              <a:t>Some institutions compensate their reviewers.</a:t>
            </a:r>
            <a:endParaRPr lang="en-US" sz="3200" dirty="0"/>
          </a:p>
          <a:p>
            <a:pPr>
              <a:buClr>
                <a:srgbClr val="C00000"/>
              </a:buClr>
            </a:pPr>
            <a:r>
              <a:rPr lang="en-US" sz="3200" dirty="0" smtClean="0"/>
              <a:t>Some Organizations “pay” only for an external reviewer and fill the other roles in-house. </a:t>
            </a:r>
          </a:p>
        </p:txBody>
      </p:sp>
    </p:spTree>
    <p:extLst>
      <p:ext uri="{BB962C8B-B14F-4D97-AF65-F5344CB8AC3E}">
        <p14:creationId xmlns:p14="http://schemas.microsoft.com/office/powerpoint/2010/main" val="243920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981200"/>
            <a:ext cx="8534400" cy="4648200"/>
          </a:xfrm>
        </p:spPr>
        <p:txBody>
          <a:bodyPr>
            <a:normAutofit/>
          </a:bodyPr>
          <a:lstStyle/>
          <a:p>
            <a:pPr>
              <a:buClr>
                <a:srgbClr val="C00000"/>
              </a:buClr>
            </a:pPr>
            <a:r>
              <a:rPr lang="en-US" sz="3600" dirty="0" smtClean="0"/>
              <a:t>QMCs have </a:t>
            </a:r>
            <a:r>
              <a:rPr lang="en-US" sz="3600" dirty="0"/>
              <a:t>access to </a:t>
            </a:r>
            <a:r>
              <a:rPr lang="en-US" sz="3600" dirty="0" smtClean="0"/>
              <a:t>the Ohio QM Report</a:t>
            </a:r>
            <a:r>
              <a:rPr lang="en-US" sz="3600" dirty="0"/>
              <a:t>:</a:t>
            </a:r>
          </a:p>
          <a:p>
            <a:pPr lvl="2">
              <a:buClr>
                <a:srgbClr val="C00000"/>
              </a:buClr>
              <a:buSzPct val="100000"/>
            </a:pPr>
            <a:r>
              <a:rPr lang="en-US" sz="2800" dirty="0">
                <a:hlinkClick r:id="rId2"/>
              </a:rPr>
              <a:t>https://learn.uakron.edu/qualitymatters/view/</a:t>
            </a:r>
            <a:r>
              <a:rPr lang="en-US" sz="2800" dirty="0"/>
              <a:t> </a:t>
            </a: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90600"/>
          </a:xfrm>
        </p:spPr>
        <p:txBody>
          <a:bodyPr>
            <a:noAutofit/>
          </a:bodyPr>
          <a:lstStyle/>
          <a:p>
            <a:pPr algn="ctr"/>
            <a:r>
              <a:rPr lang="en-US" dirty="0" smtClean="0">
                <a:solidFill>
                  <a:srgbClr val="C00000"/>
                </a:solidFill>
              </a:rPr>
              <a:t>Course Review Bartering System</a:t>
            </a:r>
            <a:br>
              <a:rPr lang="en-US" dirty="0" smtClean="0">
                <a:solidFill>
                  <a:srgbClr val="C00000"/>
                </a:solidFill>
              </a:rPr>
            </a:br>
            <a:r>
              <a:rPr lang="en-US" dirty="0" smtClean="0">
                <a:solidFill>
                  <a:srgbClr val="0070C0"/>
                </a:solidFill>
              </a:rPr>
              <a:t>The Balance Sheet</a:t>
            </a:r>
            <a:endParaRPr lang="en-US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2032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52400"/>
            <a:ext cx="8229600" cy="990600"/>
          </a:xfrm>
        </p:spPr>
        <p:txBody>
          <a:bodyPr>
            <a:normAutofit/>
          </a:bodyPr>
          <a:lstStyle/>
          <a:p>
            <a:pPr algn="ctr"/>
            <a:r>
              <a:rPr lang="en-US" sz="4000" dirty="0" smtClean="0">
                <a:solidFill>
                  <a:srgbClr val="C00000"/>
                </a:solidFill>
              </a:rPr>
              <a:t>Walking through the Steps—p.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19200"/>
            <a:ext cx="8763000" cy="5181600"/>
          </a:xfrm>
        </p:spPr>
        <p:txBody>
          <a:bodyPr>
            <a:normAutofit/>
          </a:bodyPr>
          <a:lstStyle/>
          <a:p>
            <a:pPr marL="742950" indent="-742950">
              <a:buClr>
                <a:srgbClr val="C00000"/>
              </a:buClr>
              <a:buSzPct val="100000"/>
              <a:buFont typeface="+mj-lt"/>
              <a:buAutoNum type="arabicPeriod"/>
            </a:pPr>
            <a:r>
              <a:rPr lang="en-US" sz="3600" dirty="0" smtClean="0"/>
              <a:t> </a:t>
            </a:r>
            <a:r>
              <a:rPr lang="en-US" sz="3200" dirty="0" smtClean="0"/>
              <a:t>Apply to QM for a course review as always</a:t>
            </a:r>
          </a:p>
          <a:p>
            <a:pPr marL="742950" indent="-742950">
              <a:buClr>
                <a:srgbClr val="C00000"/>
              </a:buClr>
              <a:buSzPct val="100000"/>
              <a:buFont typeface="+mj-lt"/>
              <a:buAutoNum type="arabicPeriod"/>
            </a:pPr>
            <a:r>
              <a:rPr lang="en-US" sz="3200" dirty="0" smtClean="0"/>
              <a:t> Select the appropriate  </a:t>
            </a:r>
            <a:r>
              <a:rPr lang="en-US" sz="3200" u="sng" dirty="0"/>
              <a:t>Subscriber-Managed</a:t>
            </a:r>
            <a:r>
              <a:rPr lang="en-US" sz="3200" dirty="0"/>
              <a:t> </a:t>
            </a:r>
            <a:r>
              <a:rPr lang="en-US" sz="3200" dirty="0" smtClean="0"/>
              <a:t>as </a:t>
            </a:r>
            <a:r>
              <a:rPr lang="en-US" sz="3200" dirty="0"/>
              <a:t>the Review </a:t>
            </a:r>
            <a:r>
              <a:rPr lang="en-US" sz="3200" dirty="0" smtClean="0"/>
              <a:t>Type</a:t>
            </a:r>
          </a:p>
          <a:p>
            <a:pPr marL="0" indent="0">
              <a:buClr>
                <a:srgbClr val="C00000"/>
              </a:buClr>
              <a:buSzPct val="100000"/>
              <a:buNone/>
            </a:pPr>
            <a:r>
              <a:rPr lang="en-US" sz="3600" dirty="0" smtClean="0"/>
              <a:t> 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984" y="3048000"/>
            <a:ext cx="8735645" cy="3153194"/>
          </a:xfrm>
          <a:prstGeom prst="rect">
            <a:avLst/>
          </a:prstGeom>
          <a:ln>
            <a:tailEnd type="arrow"/>
          </a:ln>
        </p:spPr>
      </p:pic>
      <p:cxnSp>
        <p:nvCxnSpPr>
          <p:cNvPr id="7" name="Straight Arrow Connector 6"/>
          <p:cNvCxnSpPr/>
          <p:nvPr/>
        </p:nvCxnSpPr>
        <p:spPr>
          <a:xfrm>
            <a:off x="495300" y="5334000"/>
            <a:ext cx="914400" cy="0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533400" y="5638800"/>
            <a:ext cx="838200" cy="0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88874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371600"/>
            <a:ext cx="8763000" cy="5334000"/>
          </a:xfrm>
        </p:spPr>
        <p:txBody>
          <a:bodyPr>
            <a:normAutofit fontScale="92500" lnSpcReduction="10000"/>
          </a:bodyPr>
          <a:lstStyle/>
          <a:p>
            <a:pPr marL="514350" indent="-514350">
              <a:buClr>
                <a:srgbClr val="C00000"/>
              </a:buClr>
              <a:buSzPct val="100000"/>
              <a:buFont typeface="+mj-lt"/>
              <a:buAutoNum type="arabicPeriod" startAt="3"/>
            </a:pPr>
            <a:r>
              <a:rPr lang="en-US" dirty="0" smtClean="0">
                <a:solidFill>
                  <a:srgbClr val="C00000"/>
                </a:solidFill>
              </a:rPr>
              <a:t>*</a:t>
            </a:r>
            <a:r>
              <a:rPr lang="en-US" dirty="0" smtClean="0"/>
              <a:t>Contact </a:t>
            </a:r>
            <a:r>
              <a:rPr lang="en-US" dirty="0"/>
              <a:t>potential reviewer to see if they are interested in </a:t>
            </a:r>
            <a:r>
              <a:rPr lang="en-US" dirty="0" smtClean="0"/>
              <a:t>bartering</a:t>
            </a:r>
          </a:p>
          <a:p>
            <a:pPr lvl="2">
              <a:buClr>
                <a:srgbClr val="C00000"/>
              </a:buClr>
              <a:buSzPct val="100000"/>
            </a:pPr>
            <a:r>
              <a:rPr lang="en-US" dirty="0" smtClean="0"/>
              <a:t> Do they meet your institution’s qualifications?</a:t>
            </a:r>
          </a:p>
          <a:p>
            <a:pPr lvl="2">
              <a:buClr>
                <a:srgbClr val="C00000"/>
              </a:buClr>
              <a:buSzPct val="100000"/>
            </a:pPr>
            <a:r>
              <a:rPr lang="en-US" dirty="0" smtClean="0"/>
              <a:t>CC the QMC </a:t>
            </a:r>
            <a:endParaRPr lang="en-US" dirty="0"/>
          </a:p>
          <a:p>
            <a:pPr marL="742950" indent="-742950">
              <a:buClr>
                <a:srgbClr val="C00000"/>
              </a:buClr>
              <a:buSzPct val="100000"/>
              <a:buFont typeface="+mj-lt"/>
              <a:buAutoNum type="arabicPeriod" startAt="3"/>
            </a:pPr>
            <a:r>
              <a:rPr lang="en-US" dirty="0" smtClean="0"/>
              <a:t>Continue </a:t>
            </a:r>
            <a:r>
              <a:rPr lang="en-US" dirty="0"/>
              <a:t>the process as you would for any </a:t>
            </a:r>
            <a:r>
              <a:rPr lang="en-US" dirty="0" smtClean="0"/>
              <a:t>review</a:t>
            </a:r>
          </a:p>
          <a:p>
            <a:pPr marL="742950" indent="-742950">
              <a:buClr>
                <a:srgbClr val="C00000"/>
              </a:buClr>
              <a:buSzPct val="100000"/>
              <a:buFont typeface="+mj-lt"/>
              <a:buAutoNum type="arabicPeriod" startAt="3"/>
            </a:pPr>
            <a:r>
              <a:rPr lang="en-US" dirty="0" smtClean="0">
                <a:solidFill>
                  <a:srgbClr val="C00000"/>
                </a:solidFill>
              </a:rPr>
              <a:t>*</a:t>
            </a:r>
            <a:r>
              <a:rPr lang="en-US" dirty="0" smtClean="0"/>
              <a:t>Record </a:t>
            </a:r>
            <a:r>
              <a:rPr lang="en-US" dirty="0"/>
              <a:t>the completed bartered review </a:t>
            </a:r>
            <a:r>
              <a:rPr lang="en-US" dirty="0" smtClean="0"/>
              <a:t>on the bartering website   </a:t>
            </a:r>
            <a:r>
              <a:rPr lang="en-US" sz="2800" dirty="0" smtClean="0">
                <a:hlinkClick r:id="rId2"/>
              </a:rPr>
              <a:t>https</a:t>
            </a:r>
            <a:r>
              <a:rPr lang="en-US" sz="2800" dirty="0">
                <a:hlinkClick r:id="rId2"/>
              </a:rPr>
              <a:t>://learn.uakron.edu/qualitymatters/view/</a:t>
            </a:r>
            <a:r>
              <a:rPr lang="en-US" sz="2800" dirty="0"/>
              <a:t> </a:t>
            </a:r>
          </a:p>
          <a:p>
            <a:pPr marL="742950" indent="-742950">
              <a:buClr>
                <a:srgbClr val="C00000"/>
              </a:buClr>
              <a:buSzPct val="100000"/>
              <a:buFont typeface="+mj-lt"/>
              <a:buAutoNum type="arabicPeriod" startAt="3"/>
            </a:pPr>
            <a:r>
              <a:rPr lang="en-US" dirty="0" smtClean="0">
                <a:solidFill>
                  <a:srgbClr val="C00000"/>
                </a:solidFill>
              </a:rPr>
              <a:t>*</a:t>
            </a:r>
            <a:r>
              <a:rPr lang="en-US" dirty="0" smtClean="0"/>
              <a:t>QMCs can access the database to check on the current balance for their institution.</a:t>
            </a:r>
          </a:p>
          <a:p>
            <a:pPr marL="0" indent="0">
              <a:buClr>
                <a:srgbClr val="C00000"/>
              </a:buClr>
              <a:buSzPct val="100000"/>
              <a:buNone/>
            </a:pPr>
            <a:endParaRPr lang="en-US" dirty="0" smtClean="0"/>
          </a:p>
          <a:p>
            <a:pPr marL="0" indent="0">
              <a:buClr>
                <a:srgbClr val="C00000"/>
              </a:buClr>
              <a:buSzPct val="100000"/>
              <a:buNone/>
            </a:pPr>
            <a:r>
              <a:rPr lang="en-US" dirty="0" smtClean="0">
                <a:solidFill>
                  <a:srgbClr val="C00000"/>
                </a:solidFill>
              </a:rPr>
              <a:t>*</a:t>
            </a:r>
            <a:r>
              <a:rPr lang="en-US" dirty="0" smtClean="0"/>
              <a:t> Step unique to bartering system</a:t>
            </a:r>
            <a:endParaRPr lang="en-US" dirty="0"/>
          </a:p>
          <a:p>
            <a:endParaRPr lang="en-US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990600"/>
          </a:xfrm>
        </p:spPr>
        <p:txBody>
          <a:bodyPr>
            <a:normAutofit/>
          </a:bodyPr>
          <a:lstStyle/>
          <a:p>
            <a:pPr algn="ctr"/>
            <a:r>
              <a:rPr lang="en-US" dirty="0" smtClean="0">
                <a:solidFill>
                  <a:srgbClr val="C00000"/>
                </a:solidFill>
              </a:rPr>
              <a:t>Walking through the Steps—p. 2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251367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447800"/>
            <a:ext cx="8382000" cy="4953000"/>
          </a:xfrm>
        </p:spPr>
        <p:txBody>
          <a:bodyPr>
            <a:normAutofit fontScale="92500" lnSpcReduction="20000"/>
          </a:bodyPr>
          <a:lstStyle/>
          <a:p>
            <a:pPr marL="0" indent="0">
              <a:buClr>
                <a:srgbClr val="C00000"/>
              </a:buClr>
              <a:buSzPct val="100000"/>
              <a:buNone/>
            </a:pPr>
            <a:r>
              <a:rPr lang="en-US" sz="3600" dirty="0" smtClean="0"/>
              <a:t>For example at the University of Akron: </a:t>
            </a:r>
          </a:p>
          <a:p>
            <a:pPr>
              <a:buClr>
                <a:srgbClr val="C00000"/>
              </a:buClr>
              <a:buSzPct val="100000"/>
              <a:buFont typeface="Wingdings" pitchFamily="2" charset="2"/>
              <a:buChar char="ü"/>
            </a:pPr>
            <a:r>
              <a:rPr lang="en-US" sz="3600" dirty="0" smtClean="0"/>
              <a:t> Determine short-term goals (3 months)</a:t>
            </a:r>
          </a:p>
          <a:p>
            <a:pPr lvl="1">
              <a:buClr>
                <a:srgbClr val="C00000"/>
              </a:buClr>
              <a:buSzPct val="100000"/>
            </a:pPr>
            <a:r>
              <a:rPr lang="en-US" sz="3200" dirty="0" smtClean="0"/>
              <a:t> Two additional peer reviewers </a:t>
            </a:r>
          </a:p>
          <a:p>
            <a:pPr lvl="1">
              <a:buClr>
                <a:srgbClr val="C00000"/>
              </a:buClr>
              <a:buSzPct val="100000"/>
            </a:pPr>
            <a:r>
              <a:rPr lang="en-US" sz="3200" dirty="0" smtClean="0"/>
              <a:t> One additional master reviewer</a:t>
            </a:r>
          </a:p>
          <a:p>
            <a:pPr lvl="1">
              <a:buClr>
                <a:srgbClr val="C00000"/>
              </a:buClr>
              <a:buSzPct val="100000"/>
            </a:pPr>
            <a:r>
              <a:rPr lang="en-US" sz="3200" dirty="0"/>
              <a:t> F</a:t>
            </a:r>
            <a:r>
              <a:rPr lang="en-US" sz="3200" dirty="0" smtClean="0"/>
              <a:t>irst bartered review completed</a:t>
            </a:r>
          </a:p>
          <a:p>
            <a:pPr>
              <a:buClr>
                <a:srgbClr val="C00000"/>
              </a:buClr>
              <a:buSzPct val="100000"/>
              <a:buFont typeface="Wingdings" pitchFamily="2" charset="2"/>
              <a:buChar char="ü"/>
            </a:pPr>
            <a:r>
              <a:rPr lang="en-US" sz="3600" dirty="0" smtClean="0"/>
              <a:t> Set mid-term goals (1 year)</a:t>
            </a:r>
          </a:p>
          <a:p>
            <a:pPr lvl="1">
              <a:buClr>
                <a:srgbClr val="C00000"/>
              </a:buClr>
              <a:buSzPct val="100000"/>
            </a:pPr>
            <a:r>
              <a:rPr lang="en-US" sz="3200" dirty="0"/>
              <a:t> </a:t>
            </a:r>
            <a:r>
              <a:rPr lang="en-US" sz="3200" dirty="0" smtClean="0"/>
              <a:t>Five additional peer reviewers</a:t>
            </a:r>
          </a:p>
          <a:p>
            <a:pPr lvl="1">
              <a:buClr>
                <a:srgbClr val="C00000"/>
              </a:buClr>
              <a:buSzPct val="100000"/>
            </a:pPr>
            <a:r>
              <a:rPr lang="en-US" sz="3200" dirty="0"/>
              <a:t> </a:t>
            </a:r>
            <a:r>
              <a:rPr lang="en-US" sz="3200" dirty="0" smtClean="0"/>
              <a:t>Two additional master reviewers</a:t>
            </a:r>
          </a:p>
          <a:p>
            <a:pPr lvl="1">
              <a:buClr>
                <a:srgbClr val="C00000"/>
              </a:buClr>
              <a:buSzPct val="100000"/>
            </a:pPr>
            <a:r>
              <a:rPr lang="en-US" sz="3200" dirty="0"/>
              <a:t> </a:t>
            </a:r>
            <a:r>
              <a:rPr lang="en-US" sz="3200" dirty="0" smtClean="0"/>
              <a:t>Five courses QM Certified</a:t>
            </a:r>
          </a:p>
          <a:p>
            <a:pPr>
              <a:buClr>
                <a:srgbClr val="C00000"/>
              </a:buClr>
              <a:buSzPct val="100000"/>
              <a:buFont typeface="Wingdings" pitchFamily="2" charset="2"/>
              <a:buChar char="ü"/>
            </a:pPr>
            <a:r>
              <a:rPr lang="en-US" sz="3600" dirty="0" smtClean="0"/>
              <a:t> Set long-term goals (5 year)</a:t>
            </a:r>
          </a:p>
          <a:p>
            <a:endParaRPr lang="en-US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990600"/>
          </a:xfrm>
        </p:spPr>
        <p:txBody>
          <a:bodyPr>
            <a:normAutofit/>
          </a:bodyPr>
          <a:lstStyle/>
          <a:p>
            <a:pPr algn="ctr"/>
            <a:r>
              <a:rPr lang="en-US" dirty="0" smtClean="0">
                <a:solidFill>
                  <a:srgbClr val="C00000"/>
                </a:solidFill>
              </a:rPr>
              <a:t>Plan to move forward…</a:t>
            </a:r>
            <a:endParaRPr lang="en-US" sz="20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55019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914400"/>
          </a:xfrm>
        </p:spPr>
        <p:txBody>
          <a:bodyPr>
            <a:normAutofit/>
          </a:bodyPr>
          <a:lstStyle/>
          <a:p>
            <a:r>
              <a:rPr lang="en-US" sz="4000" dirty="0" smtClean="0">
                <a:solidFill>
                  <a:srgbClr val="C00000"/>
                </a:solidFill>
              </a:rPr>
              <a:t>Background – p.2</a:t>
            </a:r>
            <a:endParaRPr lang="en-US" sz="4000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382000" cy="5589006"/>
          </a:xfrm>
        </p:spPr>
        <p:txBody>
          <a:bodyPr>
            <a:normAutofit fontScale="92500" lnSpcReduction="10000"/>
          </a:bodyPr>
          <a:lstStyle/>
          <a:p>
            <a:pPr>
              <a:buClr>
                <a:srgbClr val="C00000"/>
              </a:buClr>
            </a:pPr>
            <a:r>
              <a:rPr lang="en-US" dirty="0" smtClean="0"/>
              <a:t>OLN in turn promoted the Statewide QM initiative and by 2011 there were over 60 institutions that had joined the Ohio QM consortium. </a:t>
            </a:r>
          </a:p>
          <a:p>
            <a:pPr lvl="1">
              <a:buClr>
                <a:srgbClr val="C00000"/>
              </a:buClr>
            </a:pPr>
            <a:r>
              <a:rPr lang="en-US" dirty="0" smtClean="0"/>
              <a:t>Paid the State-wide QM Membership Fee ($5,500)</a:t>
            </a:r>
          </a:p>
          <a:p>
            <a:pPr lvl="1">
              <a:buClr>
                <a:srgbClr val="C00000"/>
              </a:buClr>
            </a:pPr>
            <a:r>
              <a:rPr lang="en-US" dirty="0" smtClean="0"/>
              <a:t>Sponsored Professional Development Training (APPQMR)</a:t>
            </a:r>
          </a:p>
          <a:p>
            <a:pPr lvl="2"/>
            <a:r>
              <a:rPr lang="en-US" dirty="0" smtClean="0"/>
              <a:t>Paid for workbooks</a:t>
            </a:r>
          </a:p>
          <a:p>
            <a:pPr lvl="2"/>
            <a:r>
              <a:rPr lang="en-US" dirty="0" smtClean="0"/>
              <a:t>Created </a:t>
            </a:r>
            <a:r>
              <a:rPr lang="en-US" dirty="0"/>
              <a:t>Check list for </a:t>
            </a:r>
            <a:r>
              <a:rPr lang="en-US" dirty="0" smtClean="0"/>
              <a:t>hosts </a:t>
            </a:r>
          </a:p>
          <a:p>
            <a:pPr lvl="2"/>
            <a:r>
              <a:rPr lang="en-US" dirty="0" smtClean="0"/>
              <a:t>Established facilitators </a:t>
            </a:r>
            <a:r>
              <a:rPr lang="en-US" dirty="0"/>
              <a:t>travel with reimbursement </a:t>
            </a:r>
            <a:endParaRPr lang="en-US" dirty="0" smtClean="0"/>
          </a:p>
          <a:p>
            <a:pPr lvl="2"/>
            <a:r>
              <a:rPr lang="en-US" dirty="0" smtClean="0"/>
              <a:t>Developed the 15/15 enrollment policy</a:t>
            </a:r>
            <a:endParaRPr lang="en-US" dirty="0"/>
          </a:p>
          <a:p>
            <a:pPr lvl="1">
              <a:buClr>
                <a:srgbClr val="C00000"/>
              </a:buClr>
            </a:pPr>
            <a:r>
              <a:rPr lang="en-US" dirty="0" smtClean="0"/>
              <a:t>Annual Meeting for Institutional Representatives </a:t>
            </a:r>
          </a:p>
          <a:p>
            <a:pPr marL="457200" lvl="1" indent="0">
              <a:buClr>
                <a:srgbClr val="C00000"/>
              </a:buClr>
              <a:buNone/>
            </a:pPr>
            <a:endParaRPr lang="en-US" dirty="0" smtClean="0"/>
          </a:p>
          <a:p>
            <a:pPr>
              <a:buClr>
                <a:srgbClr val="C00000"/>
              </a:buClr>
            </a:pPr>
            <a:r>
              <a:rPr lang="en-US" dirty="0" smtClean="0"/>
              <a:t>OLN was disbanded in Fall of 2011.</a:t>
            </a:r>
          </a:p>
        </p:txBody>
      </p:sp>
    </p:spTree>
    <p:extLst>
      <p:ext uri="{BB962C8B-B14F-4D97-AF65-F5344CB8AC3E}">
        <p14:creationId xmlns:p14="http://schemas.microsoft.com/office/powerpoint/2010/main" val="914338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Questions and Comments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24200" y="2438400"/>
            <a:ext cx="2590800" cy="2554817"/>
          </a:xfrm>
        </p:spPr>
      </p:pic>
    </p:spTree>
    <p:extLst>
      <p:ext uri="{BB962C8B-B14F-4D97-AF65-F5344CB8AC3E}">
        <p14:creationId xmlns:p14="http://schemas.microsoft.com/office/powerpoint/2010/main" val="21984166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304800"/>
            <a:ext cx="8763000" cy="1477962"/>
          </a:xfrm>
        </p:spPr>
        <p:txBody>
          <a:bodyPr>
            <a:normAutofit/>
          </a:bodyPr>
          <a:lstStyle/>
          <a:p>
            <a:pPr algn="ctr"/>
            <a:r>
              <a:rPr lang="en-US" sz="4000" dirty="0" smtClean="0">
                <a:solidFill>
                  <a:srgbClr val="C00000"/>
                </a:solidFill>
              </a:rPr>
              <a:t>How could we </a:t>
            </a:r>
            <a:r>
              <a:rPr lang="en-US" sz="4000" dirty="0">
                <a:solidFill>
                  <a:srgbClr val="C00000"/>
                </a:solidFill>
              </a:rPr>
              <a:t>m</a:t>
            </a:r>
            <a:r>
              <a:rPr lang="en-US" sz="4000" dirty="0" smtClean="0">
                <a:solidFill>
                  <a:srgbClr val="C00000"/>
                </a:solidFill>
              </a:rPr>
              <a:t>aintain the consortium and the related benefits?</a:t>
            </a:r>
            <a:endParaRPr lang="en-US" sz="4000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2133600"/>
            <a:ext cx="7772400" cy="4495800"/>
          </a:xfrm>
        </p:spPr>
        <p:txBody>
          <a:bodyPr>
            <a:normAutofit/>
          </a:bodyPr>
          <a:lstStyle/>
          <a:p>
            <a:pPr>
              <a:buClr>
                <a:srgbClr val="C00000"/>
              </a:buClr>
            </a:pPr>
            <a:r>
              <a:rPr lang="en-US" sz="3600" dirty="0" smtClean="0"/>
              <a:t>It appeared too difficult and time consuming for any one institution to take on the responsibilities.</a:t>
            </a:r>
          </a:p>
          <a:p>
            <a:pPr>
              <a:buClr>
                <a:srgbClr val="C00000"/>
              </a:buClr>
            </a:pPr>
            <a:r>
              <a:rPr lang="en-US" sz="3600" dirty="0" smtClean="0"/>
              <a:t>Four institutions stepped forward to take a leadership role.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973256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4143"/>
            <a:ext cx="8229600" cy="1143000"/>
          </a:xfrm>
        </p:spPr>
        <p:txBody>
          <a:bodyPr>
            <a:no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Executive Committee was formed</a:t>
            </a:r>
            <a:br>
              <a:rPr lang="en-US" dirty="0" smtClean="0">
                <a:solidFill>
                  <a:srgbClr val="C00000"/>
                </a:solidFill>
              </a:rPr>
            </a:br>
            <a:r>
              <a:rPr lang="en-US" dirty="0" smtClean="0">
                <a:solidFill>
                  <a:schemeClr val="accent1"/>
                </a:solidFill>
              </a:rPr>
              <a:t>Sharing the Responsibilities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0" y="1866900"/>
            <a:ext cx="6343208" cy="4525963"/>
          </a:xfrm>
        </p:spPr>
        <p:txBody>
          <a:bodyPr>
            <a:normAutofit/>
          </a:bodyPr>
          <a:lstStyle/>
          <a:p>
            <a:r>
              <a:rPr lang="en-US" sz="2800" dirty="0" smtClean="0"/>
              <a:t>Columbus State Community College</a:t>
            </a:r>
          </a:p>
          <a:p>
            <a:pPr lvl="1"/>
            <a:r>
              <a:rPr lang="en-US" sz="2400" dirty="0" smtClean="0"/>
              <a:t>Finances</a:t>
            </a:r>
          </a:p>
          <a:p>
            <a:pPr marL="457200" lvl="1" indent="0">
              <a:buNone/>
            </a:pPr>
            <a:endParaRPr lang="en-US" sz="1000" dirty="0" smtClean="0"/>
          </a:p>
          <a:p>
            <a:r>
              <a:rPr lang="en-US" sz="2800" dirty="0" smtClean="0"/>
              <a:t>Cuyahoga Community College</a:t>
            </a:r>
          </a:p>
          <a:p>
            <a:pPr lvl="1"/>
            <a:r>
              <a:rPr lang="en-US" sz="2400" dirty="0" smtClean="0"/>
              <a:t>Professional Development</a:t>
            </a:r>
          </a:p>
          <a:p>
            <a:pPr marL="457200" lvl="1" indent="0">
              <a:buNone/>
            </a:pPr>
            <a:endParaRPr lang="en-US" sz="1000" dirty="0" smtClean="0"/>
          </a:p>
          <a:p>
            <a:r>
              <a:rPr lang="en-US" sz="2800" dirty="0" smtClean="0"/>
              <a:t>The University of Akron</a:t>
            </a:r>
          </a:p>
          <a:p>
            <a:pPr lvl="1"/>
            <a:r>
              <a:rPr lang="en-US" sz="2400" dirty="0" smtClean="0"/>
              <a:t>The Bartering System</a:t>
            </a:r>
          </a:p>
          <a:p>
            <a:pPr marL="457200" lvl="1" indent="0">
              <a:buNone/>
            </a:pPr>
            <a:endParaRPr lang="en-US" sz="1000" dirty="0" smtClean="0"/>
          </a:p>
          <a:p>
            <a:r>
              <a:rPr lang="en-US" sz="2800" dirty="0" smtClean="0"/>
              <a:t>Bowling Green State University</a:t>
            </a:r>
          </a:p>
          <a:p>
            <a:pPr lvl="1"/>
            <a:r>
              <a:rPr lang="en-US" sz="2400" dirty="0" smtClean="0"/>
              <a:t>Administrative Tasks</a:t>
            </a:r>
            <a:endParaRPr lang="en-US" sz="2400" dirty="0"/>
          </a:p>
        </p:txBody>
      </p:sp>
      <p:pic>
        <p:nvPicPr>
          <p:cNvPr id="1026" name="Picture 2" descr="C:\Users\phipps\AppData\Local\Microsoft\Windows\Temporary Internet Files\Content.IE5\M52IJB6A\MC910216326[1].png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5300"/>
                    </a14:imgEffect>
                    <a14:imgEffect>
                      <a14:saturation sat="3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4733" y="1834857"/>
            <a:ext cx="578435" cy="7997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phipps\AppData\Local\Microsoft\Windows\Temporary Internet Files\Content.IE5\B7ZAQMWS\MC900060140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0248" y="2819400"/>
            <a:ext cx="767407" cy="838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phipps\AppData\Local\Microsoft\Windows\Temporary Internet Files\Content.IE5\ET8112SX\MC900045088[1].wm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0657" y="3962400"/>
            <a:ext cx="756998" cy="8605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4" descr="C:\Program Files (x86)\Microsoft Office\MEDIA\CAGCAT10\j0332268.wmf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0416" y="5083439"/>
            <a:ext cx="752070" cy="8500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68037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8763000" cy="1477962"/>
          </a:xfrm>
        </p:spPr>
        <p:txBody>
          <a:bodyPr>
            <a:normAutofit/>
          </a:bodyPr>
          <a:lstStyle/>
          <a:p>
            <a:pPr algn="ctr"/>
            <a:r>
              <a:rPr lang="en-US" sz="4000" dirty="0" smtClean="0">
                <a:solidFill>
                  <a:srgbClr val="C00000"/>
                </a:solidFill>
              </a:rPr>
              <a:t>Mission Statement</a:t>
            </a:r>
            <a:endParaRPr lang="en-US" sz="4000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981200"/>
            <a:ext cx="7772400" cy="4648200"/>
          </a:xfrm>
        </p:spPr>
        <p:txBody>
          <a:bodyPr>
            <a:normAutofit/>
          </a:bodyPr>
          <a:lstStyle/>
          <a:p>
            <a:pPr marL="0" indent="0">
              <a:buClr>
                <a:srgbClr val="C00000"/>
              </a:buClr>
              <a:buNone/>
            </a:pPr>
            <a:r>
              <a:rPr lang="en-US" sz="3000" dirty="0" smtClean="0"/>
              <a:t>    </a:t>
            </a:r>
            <a:r>
              <a:rPr lang="en-US" sz="3600" dirty="0" smtClean="0"/>
              <a:t>The </a:t>
            </a:r>
            <a:r>
              <a:rPr lang="en-US" sz="3600" dirty="0"/>
              <a:t>mission of the Ohio Quality Matters Consortium is to enhance the experience of students and faculty engaged in online and blended learning in its member institutions. </a:t>
            </a:r>
            <a:endParaRPr lang="en-US" sz="3600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0" y="4343400"/>
            <a:ext cx="1937197" cy="19102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3431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8686800" cy="914400"/>
          </a:xfrm>
        </p:spPr>
        <p:txBody>
          <a:bodyPr>
            <a:normAutofit/>
          </a:bodyPr>
          <a:lstStyle/>
          <a:p>
            <a:pPr algn="ctr"/>
            <a:r>
              <a:rPr lang="en-US" dirty="0" smtClean="0"/>
              <a:t>        </a:t>
            </a:r>
            <a:r>
              <a:rPr lang="en-US" sz="4000" dirty="0" smtClean="0">
                <a:solidFill>
                  <a:srgbClr val="C00000"/>
                </a:solidFill>
              </a:rPr>
              <a:t>Goals for Consortium Members</a:t>
            </a:r>
            <a:r>
              <a:rPr lang="en-US" sz="4000" dirty="0" smtClean="0"/>
              <a:t> </a:t>
            </a:r>
            <a:r>
              <a:rPr lang="en-US" dirty="0" smtClean="0"/>
              <a:t>                           </a:t>
            </a:r>
            <a:endParaRPr lang="en-US" sz="1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534400" cy="5029200"/>
          </a:xfrm>
        </p:spPr>
        <p:txBody>
          <a:bodyPr>
            <a:normAutofit fontScale="92500"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3200" dirty="0"/>
              <a:t>M</a:t>
            </a:r>
            <a:r>
              <a:rPr lang="en-US" sz="3200" dirty="0" smtClean="0"/>
              <a:t>aintain </a:t>
            </a:r>
            <a:r>
              <a:rPr lang="en-US" sz="3200" dirty="0"/>
              <a:t>a cohesive community of </a:t>
            </a:r>
            <a:r>
              <a:rPr lang="en-US" dirty="0"/>
              <a:t>institutions</a:t>
            </a:r>
            <a:r>
              <a:rPr lang="en-US" sz="3200" dirty="0"/>
              <a:t> committed to quality in online and blended teaching and learning.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R</a:t>
            </a:r>
            <a:r>
              <a:rPr lang="en-US" dirty="0" smtClean="0"/>
              <a:t>aise </a:t>
            </a:r>
            <a:r>
              <a:rPr lang="en-US" dirty="0"/>
              <a:t>awareness of the quality of Ohio’s online and blended learning.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B</a:t>
            </a:r>
            <a:r>
              <a:rPr lang="en-US" dirty="0" smtClean="0"/>
              <a:t>e </a:t>
            </a:r>
            <a:r>
              <a:rPr lang="en-US" dirty="0"/>
              <a:t>an ambassador of Quality Matters standards in online and blended learning</a:t>
            </a:r>
            <a:r>
              <a:rPr lang="en-US" dirty="0" smtClean="0"/>
              <a:t>.</a:t>
            </a:r>
          </a:p>
          <a:p>
            <a:pPr marL="514350" indent="-514350">
              <a:buFont typeface="+mj-lt"/>
              <a:buAutoNum type="arabicPeriod" startAt="4"/>
            </a:pPr>
            <a:r>
              <a:rPr lang="en-US" sz="3200" dirty="0"/>
              <a:t>P</a:t>
            </a:r>
            <a:r>
              <a:rPr lang="en-US" sz="3200" dirty="0" smtClean="0"/>
              <a:t>rovide </a:t>
            </a:r>
            <a:r>
              <a:rPr lang="en-US" sz="3200" dirty="0"/>
              <a:t>an affordable and sustainable course review system for Ohio QM Institutions.</a:t>
            </a:r>
            <a:endParaRPr lang="en-US" sz="3600" dirty="0"/>
          </a:p>
          <a:p>
            <a:pPr marL="514350" indent="-514350">
              <a:buFont typeface="+mj-lt"/>
              <a:buAutoNum type="arabicPeriod" startAt="4"/>
            </a:pPr>
            <a:r>
              <a:rPr lang="en-US" sz="3200" dirty="0"/>
              <a:t>P</a:t>
            </a:r>
            <a:r>
              <a:rPr lang="en-US" sz="3200" dirty="0" smtClean="0"/>
              <a:t>rovide </a:t>
            </a:r>
            <a:r>
              <a:rPr lang="en-US" sz="3200" dirty="0"/>
              <a:t>professional development in quality practices and implementation processes. </a:t>
            </a:r>
          </a:p>
          <a:p>
            <a:pPr marL="514350" indent="-514350">
              <a:buFont typeface="+mj-lt"/>
              <a:buAutoNum type="arabicPeriod"/>
            </a:pPr>
            <a:endParaRPr lang="en-US" sz="3200" dirty="0"/>
          </a:p>
          <a:p>
            <a:pPr marL="0" indent="0">
              <a:buNone/>
            </a:pPr>
            <a:endParaRPr lang="en-US" sz="35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" y="11550"/>
            <a:ext cx="1447800" cy="14276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9178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8686800" cy="914400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 </a:t>
            </a:r>
            <a:r>
              <a:rPr lang="en-US" dirty="0" smtClean="0"/>
              <a:t>           </a:t>
            </a:r>
            <a:r>
              <a:rPr lang="en-US" sz="4000" dirty="0" smtClean="0">
                <a:solidFill>
                  <a:srgbClr val="C00000"/>
                </a:solidFill>
              </a:rPr>
              <a:t>Goals for Executive Committee</a:t>
            </a:r>
            <a:r>
              <a:rPr lang="en-US" dirty="0" smtClean="0"/>
              <a:t>                            </a:t>
            </a:r>
            <a:endParaRPr lang="en-US" sz="1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41968" y="1905000"/>
            <a:ext cx="8021032" cy="4724400"/>
          </a:xfrm>
        </p:spPr>
        <p:txBody>
          <a:bodyPr>
            <a:normAutofit/>
          </a:bodyPr>
          <a:lstStyle/>
          <a:p>
            <a:pPr marL="514350" indent="-514350">
              <a:buClr>
                <a:srgbClr val="C00000"/>
              </a:buClr>
              <a:buFont typeface="+mj-lt"/>
              <a:buAutoNum type="arabicPeriod"/>
            </a:pPr>
            <a:r>
              <a:rPr lang="en-US" sz="3200" dirty="0" smtClean="0"/>
              <a:t> </a:t>
            </a:r>
            <a:r>
              <a:rPr lang="en-US" sz="3200" dirty="0"/>
              <a:t>To ethically and responsibly manage Consortium operations</a:t>
            </a:r>
            <a:r>
              <a:rPr lang="en-US" sz="3200" dirty="0" smtClean="0"/>
              <a:t>.</a:t>
            </a:r>
          </a:p>
          <a:p>
            <a:pPr marL="514350" indent="-514350">
              <a:buClr>
                <a:srgbClr val="C00000"/>
              </a:buClr>
              <a:buFont typeface="+mj-lt"/>
              <a:buAutoNum type="arabicPeriod"/>
            </a:pPr>
            <a:endParaRPr lang="en-US" dirty="0"/>
          </a:p>
          <a:p>
            <a:pPr marL="514350" indent="-514350">
              <a:buClr>
                <a:srgbClr val="C00000"/>
              </a:buClr>
              <a:buFont typeface="+mj-lt"/>
              <a:buAutoNum type="arabicPeriod"/>
            </a:pPr>
            <a:r>
              <a:rPr lang="en-US" sz="3200" dirty="0" smtClean="0"/>
              <a:t> To </a:t>
            </a:r>
            <a:r>
              <a:rPr lang="en-US" sz="3200" dirty="0"/>
              <a:t>model best practices for shared leadership in state-wide systems. </a:t>
            </a:r>
            <a:endParaRPr lang="en-US" sz="3200" dirty="0" smtClean="0"/>
          </a:p>
          <a:p>
            <a:pPr>
              <a:buClr>
                <a:srgbClr val="C00000"/>
              </a:buClr>
              <a:buFont typeface="Wingdings" pitchFamily="2" charset="2"/>
              <a:buChar char="ü"/>
            </a:pPr>
            <a:endParaRPr lang="en-US" sz="3200" dirty="0"/>
          </a:p>
          <a:p>
            <a:pPr marL="0" indent="0">
              <a:buClr>
                <a:srgbClr val="C00000"/>
              </a:buClr>
              <a:buNone/>
            </a:pPr>
            <a:endParaRPr lang="en-US" sz="360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68" y="11550"/>
            <a:ext cx="1447800" cy="14276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3876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304800"/>
            <a:ext cx="8763000" cy="1477962"/>
          </a:xfrm>
        </p:spPr>
        <p:txBody>
          <a:bodyPr>
            <a:normAutofit/>
          </a:bodyPr>
          <a:lstStyle/>
          <a:p>
            <a:pPr algn="ctr"/>
            <a:r>
              <a:rPr lang="en-US" sz="4000" dirty="0" smtClean="0">
                <a:solidFill>
                  <a:srgbClr val="C00000"/>
                </a:solidFill>
              </a:rPr>
              <a:t>Executive Committee Strategies</a:t>
            </a:r>
            <a:endParaRPr lang="en-US" sz="4000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2133600"/>
            <a:ext cx="7772400" cy="4495800"/>
          </a:xfrm>
        </p:spPr>
        <p:txBody>
          <a:bodyPr>
            <a:normAutofit/>
          </a:bodyPr>
          <a:lstStyle/>
          <a:p>
            <a:pPr>
              <a:buClr>
                <a:srgbClr val="C00000"/>
              </a:buClr>
            </a:pPr>
            <a:r>
              <a:rPr lang="en-US" sz="3600" dirty="0" smtClean="0"/>
              <a:t> </a:t>
            </a:r>
            <a:r>
              <a:rPr lang="en-US" sz="3000" dirty="0" smtClean="0"/>
              <a:t>Increase and maintain financial stability</a:t>
            </a:r>
          </a:p>
          <a:p>
            <a:pPr>
              <a:buClr>
                <a:srgbClr val="C00000"/>
              </a:buClr>
            </a:pPr>
            <a:r>
              <a:rPr lang="en-US" sz="3000" dirty="0" smtClean="0"/>
              <a:t> Increase number of trainers</a:t>
            </a:r>
          </a:p>
          <a:p>
            <a:pPr>
              <a:buClr>
                <a:srgbClr val="C00000"/>
              </a:buClr>
            </a:pPr>
            <a:r>
              <a:rPr lang="en-US" sz="3000" dirty="0" smtClean="0"/>
              <a:t> Update and maintain Ohio QM website</a:t>
            </a:r>
          </a:p>
          <a:p>
            <a:pPr>
              <a:buClr>
                <a:srgbClr val="C00000"/>
              </a:buClr>
            </a:pPr>
            <a:r>
              <a:rPr lang="en-US" sz="3000" dirty="0" smtClean="0"/>
              <a:t> Develop and implement bartering system </a:t>
            </a:r>
          </a:p>
          <a:p>
            <a:pPr lvl="2">
              <a:buClr>
                <a:srgbClr val="C00000"/>
              </a:buClr>
            </a:pPr>
            <a:endParaRPr lang="en-US" sz="36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48400" y="4648200"/>
            <a:ext cx="1937197" cy="19102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829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2901</TotalTime>
  <Words>1437</Words>
  <Application>Microsoft Office PowerPoint</Application>
  <PresentationFormat>On-screen Show (4:3)</PresentationFormat>
  <Paragraphs>237</Paragraphs>
  <Slides>30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4" baseType="lpstr">
      <vt:lpstr>Arial</vt:lpstr>
      <vt:lpstr>Calibri</vt:lpstr>
      <vt:lpstr>Wingdings</vt:lpstr>
      <vt:lpstr>Office Theme</vt:lpstr>
      <vt:lpstr>It Takes a Village: Building a Successful Statewide QM Implementation Through Collaboration</vt:lpstr>
      <vt:lpstr>Background – p.1</vt:lpstr>
      <vt:lpstr>Background – p.2</vt:lpstr>
      <vt:lpstr>How could we maintain the consortium and the related benefits?</vt:lpstr>
      <vt:lpstr>Executive Committee was formed Sharing the Responsibilities</vt:lpstr>
      <vt:lpstr>Mission Statement</vt:lpstr>
      <vt:lpstr>        Goals for Consortium Members                            </vt:lpstr>
      <vt:lpstr>            Goals for Executive Committee                            </vt:lpstr>
      <vt:lpstr>Executive Committee Strategies</vt:lpstr>
      <vt:lpstr>What are the financial options?</vt:lpstr>
      <vt:lpstr>Executive Committee Strategies Need for Financial Sustainability</vt:lpstr>
      <vt:lpstr>Executive Committee Strategies Need for Financial Sustainability</vt:lpstr>
      <vt:lpstr>Executive Committee Strategies Financial Procedures</vt:lpstr>
      <vt:lpstr>Executive Committee Strategies Benefits of Ohio QM Membership</vt:lpstr>
      <vt:lpstr>Executive Committee Strategies Professional Development</vt:lpstr>
      <vt:lpstr>Executive Committee Strategies Increase Number of Trainers</vt:lpstr>
      <vt:lpstr>Executive Committee Strategies Tri-C Manages Requests for Training</vt:lpstr>
      <vt:lpstr>Executive Committee Strategies Tri-C &amp; UA Update Ohio QM Website &amp; Social Media </vt:lpstr>
      <vt:lpstr>Executive Committee Strategy Create a Bartering System</vt:lpstr>
      <vt:lpstr>Quality Matters Course Reviews</vt:lpstr>
      <vt:lpstr>Bartering Game</vt:lpstr>
      <vt:lpstr>Executive Committee Strategies Implement a State-wide Bartering System</vt:lpstr>
      <vt:lpstr>Strategy: Fit Bartering into the Model of Subscriber Managed Course Reviews</vt:lpstr>
      <vt:lpstr>Course Review Bartering System Debits and Credits</vt:lpstr>
      <vt:lpstr>Course Review Bartering System Payroll!</vt:lpstr>
      <vt:lpstr>Course Review Bartering System The Balance Sheet</vt:lpstr>
      <vt:lpstr>Walking through the Steps—p. 1</vt:lpstr>
      <vt:lpstr>Walking through the Steps—p. 2</vt:lpstr>
      <vt:lpstr>Plan to move forward…</vt:lpstr>
      <vt:lpstr>Questions and Comments</vt:lpstr>
    </vt:vector>
  </TitlesOfParts>
  <Company>The University of Akron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Phipps,Jonnie J</dc:creator>
  <cp:lastModifiedBy>Phipps,Jonnie J</cp:lastModifiedBy>
  <cp:revision>140</cp:revision>
  <dcterms:created xsi:type="dcterms:W3CDTF">2014-09-04T19:51:24Z</dcterms:created>
  <dcterms:modified xsi:type="dcterms:W3CDTF">2015-09-09T18:28:19Z</dcterms:modified>
</cp:coreProperties>
</file>