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8" r:id="rId1"/>
    <p:sldMasterId id="2147483900" r:id="rId2"/>
    <p:sldMasterId id="2147483924" r:id="rId3"/>
    <p:sldMasterId id="2147483936" r:id="rId4"/>
  </p:sldMasterIdLst>
  <p:notesMasterIdLst>
    <p:notesMasterId r:id="rId23"/>
  </p:notesMasterIdLst>
  <p:handoutMasterIdLst>
    <p:handoutMasterId r:id="rId24"/>
  </p:handoutMasterIdLst>
  <p:sldIdLst>
    <p:sldId id="572" r:id="rId5"/>
    <p:sldId id="574" r:id="rId6"/>
    <p:sldId id="576" r:id="rId7"/>
    <p:sldId id="577" r:id="rId8"/>
    <p:sldId id="578" r:id="rId9"/>
    <p:sldId id="597" r:id="rId10"/>
    <p:sldId id="579" r:id="rId11"/>
    <p:sldId id="587" r:id="rId12"/>
    <p:sldId id="589" r:id="rId13"/>
    <p:sldId id="590" r:id="rId14"/>
    <p:sldId id="591" r:id="rId15"/>
    <p:sldId id="581" r:id="rId16"/>
    <p:sldId id="595" r:id="rId17"/>
    <p:sldId id="582" r:id="rId18"/>
    <p:sldId id="583" r:id="rId19"/>
    <p:sldId id="584" r:id="rId20"/>
    <p:sldId id="596" r:id="rId21"/>
    <p:sldId id="592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Mansell" initials="JM" lastIdx="12" clrIdx="0">
    <p:extLst>
      <p:ext uri="{19B8F6BF-5375-455C-9EA6-DF929625EA0E}">
        <p15:presenceInfo xmlns:p15="http://schemas.microsoft.com/office/powerpoint/2012/main" userId="Jamie Mansell" providerId="None"/>
      </p:ext>
    </p:extLst>
  </p:cmAuthor>
  <p:cmAuthor id="2" name="Anne Frankel" initials="AF" lastIdx="2" clrIdx="1">
    <p:extLst>
      <p:ext uri="{19B8F6BF-5375-455C-9EA6-DF929625EA0E}">
        <p15:presenceInfo xmlns:p15="http://schemas.microsoft.com/office/powerpoint/2012/main" userId="S-1-5-21-3496871491-3148157022-986074665-271584" providerId="AD"/>
      </p:ext>
    </p:extLst>
  </p:cmAuthor>
  <p:cmAuthor id="3" name="Laurie Friedman" initials="LF" lastIdx="1" clrIdx="2">
    <p:extLst>
      <p:ext uri="{19B8F6BF-5375-455C-9EA6-DF929625EA0E}">
        <p15:presenceInfo xmlns:p15="http://schemas.microsoft.com/office/powerpoint/2012/main" userId="8a29ab7c7fa356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12" autoAdjust="0"/>
  </p:normalViewPr>
  <p:slideViewPr>
    <p:cSldViewPr>
      <p:cViewPr varScale="1">
        <p:scale>
          <a:sx n="53" d="100"/>
          <a:sy n="53" d="100"/>
        </p:scale>
        <p:origin x="1598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498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ED0EE-728D-4389-B556-49D321B30F2C}" type="datetimeFigureOut">
              <a:rPr lang="en-US"/>
              <a:pPr>
                <a:defRPr/>
              </a:pPr>
              <a:t>04/08/2017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8475" cy="46498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824"/>
            <a:ext cx="3038475" cy="464980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185696-C7A3-4E7E-9EB9-2ED265877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7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4980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08E3FD-6E82-40FF-973C-DA1BF88958C6}" type="datetimeFigureOut">
              <a:rPr lang="en-US"/>
              <a:pPr>
                <a:defRPr/>
              </a:pPr>
              <a:t>04/08/2017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2" tIns="46726" rIns="93452" bIns="467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510"/>
            <a:ext cx="5607051" cy="4183220"/>
          </a:xfrm>
          <a:prstGeom prst="rect">
            <a:avLst/>
          </a:prstGeom>
        </p:spPr>
        <p:txBody>
          <a:bodyPr vert="horz" lIns="93452" tIns="46726" rIns="93452" bIns="467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4"/>
            <a:ext cx="3038475" cy="464980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824"/>
            <a:ext cx="3038475" cy="464980"/>
          </a:xfrm>
          <a:prstGeom prst="rect">
            <a:avLst/>
          </a:prstGeom>
        </p:spPr>
        <p:txBody>
          <a:bodyPr vert="horz" wrap="square" lIns="93452" tIns="46726" rIns="93452" bIns="467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CC4D76-6862-46ED-A4DB-9C67CE99B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8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71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66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74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99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041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0" indent="-34607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endParaRPr lang="en-US" sz="1200" dirty="0" smtClean="0">
              <a:solidFill>
                <a:srgbClr val="652825"/>
              </a:solidFill>
              <a:latin typeface="Corbel"/>
              <a:cs typeface="+mn-cs"/>
            </a:endParaRPr>
          </a:p>
          <a:p>
            <a:pPr marL="346075" lvl="0" indent="-34607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endParaRPr lang="en-US" sz="1200" dirty="0" smtClean="0">
              <a:solidFill>
                <a:srgbClr val="652825"/>
              </a:solidFill>
              <a:latin typeface="Corbe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18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56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0" indent="-34607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endParaRPr lang="en-US" sz="1200" dirty="0" smtClean="0">
              <a:solidFill>
                <a:srgbClr val="652825"/>
              </a:solidFill>
              <a:latin typeface="Corbe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746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56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2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71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8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97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3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6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67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C4D76-6862-46ED-A4DB-9C67CE99BB2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8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50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158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71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9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1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02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812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15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39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40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77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22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264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09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065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91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99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082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834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2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869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775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999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5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640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094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4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418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594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388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9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40564"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73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91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725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15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9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 baseline="0"/>
            </a:lvl8pPr>
            <a:lvl9pPr marL="1440564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40564"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87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>
                <a:solidFill>
                  <a:srgbClr val="652825"/>
                </a:solidFill>
              </a:rPr>
              <a:pPr/>
              <a:t>04/08/2017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5282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>
                <a:solidFill>
                  <a:srgbClr val="652825"/>
                </a:solidFill>
              </a:rPr>
              <a:pPr/>
              <a:t>‹#›</a:t>
            </a:fld>
            <a:endParaRPr>
              <a:solidFill>
                <a:srgbClr val="65282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1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2466975-C014-42E5-BFA6-B8D5FDD3B81F}" type="datetimeFigureOut">
              <a:rPr lang="en-US" smtClean="0">
                <a:solidFill>
                  <a:srgbClr val="652825"/>
                </a:solidFill>
                <a:latin typeface="Corbe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04/08/2017</a:t>
            </a:fld>
            <a:endParaRPr lang="en-US">
              <a:solidFill>
                <a:srgbClr val="652825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52825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93B167E-EA96-4147-81DE-549160052C22}" type="slidenum">
              <a:rPr lang="en-US" smtClean="0">
                <a:solidFill>
                  <a:srgbClr val="652825"/>
                </a:solidFill>
                <a:latin typeface="Corbe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652825"/>
              </a:solidFill>
              <a:latin typeface="Corbel"/>
            </a:endParaRPr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2839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2105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23179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31872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564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9256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66641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75333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1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17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61513-2AEF-144A-98BB-0F1C02644F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8CAFE-A0FB-084F-9314-24C890EF7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3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templa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600" y="304800"/>
            <a:ext cx="8610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Developing a Template for 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Use 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cross 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epartments 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in Temple University's College of Public Health </a:t>
            </a:r>
            <a:endParaRPr kumimoji="0" lang="en-US" sz="2800" b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832" y="5990448"/>
            <a:ext cx="2563090" cy="769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814" y="5790522"/>
            <a:ext cx="5849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Lorraine Ford, </a:t>
            </a:r>
            <a:r>
              <a:rPr lang="en-US" sz="1400" dirty="0"/>
              <a:t>Assistant Director of Information </a:t>
            </a:r>
            <a:r>
              <a:rPr lang="en-US" sz="1400" dirty="0" smtClean="0"/>
              <a:t>Technology; </a:t>
            </a:r>
            <a:r>
              <a:rPr lang="en-US" sz="1400" b="1" dirty="0" smtClean="0"/>
              <a:t>Anne </a:t>
            </a:r>
            <a:r>
              <a:rPr lang="en-US" sz="1400" b="1" dirty="0"/>
              <a:t>Frankel</a:t>
            </a:r>
            <a:r>
              <a:rPr lang="en-US" sz="1400" dirty="0"/>
              <a:t>, </a:t>
            </a:r>
            <a:r>
              <a:rPr lang="en-US" sz="1400" dirty="0" smtClean="0"/>
              <a:t>PhD, </a:t>
            </a:r>
            <a:r>
              <a:rPr lang="en-US" sz="1400" dirty="0"/>
              <a:t>MPH Online Program </a:t>
            </a:r>
            <a:r>
              <a:rPr lang="en-US" sz="1400" dirty="0" smtClean="0"/>
              <a:t>Coordinator;</a:t>
            </a:r>
            <a:r>
              <a:rPr lang="en-US" sz="1400" b="1" dirty="0" smtClean="0"/>
              <a:t> Laurie </a:t>
            </a:r>
            <a:r>
              <a:rPr lang="en-US" sz="1400" b="1" dirty="0"/>
              <a:t>Friedman, </a:t>
            </a:r>
            <a:r>
              <a:rPr lang="en-US" sz="1400" dirty="0"/>
              <a:t>MPA, MSW, </a:t>
            </a:r>
            <a:r>
              <a:rPr lang="en-US" sz="1400" dirty="0" smtClean="0"/>
              <a:t>LCSW, MSW Online Coordinator; </a:t>
            </a:r>
            <a:r>
              <a:rPr lang="en-US" sz="1400" b="1" dirty="0" smtClean="0"/>
              <a:t>Jamie </a:t>
            </a:r>
            <a:r>
              <a:rPr lang="en-US" sz="1400" b="1" dirty="0"/>
              <a:t>Mansell, </a:t>
            </a:r>
            <a:r>
              <a:rPr lang="en-US" sz="1400" dirty="0"/>
              <a:t>PhD, LAT, </a:t>
            </a:r>
            <a:r>
              <a:rPr lang="en-US" sz="1400" dirty="0" smtClean="0"/>
              <a:t>ATC, </a:t>
            </a:r>
            <a:r>
              <a:rPr lang="en-US" sz="1400" dirty="0"/>
              <a:t>Director of Athletic Training </a:t>
            </a:r>
            <a:r>
              <a:rPr lang="en-US" sz="1400" dirty="0" smtClean="0"/>
              <a:t>Education; </a:t>
            </a:r>
            <a:r>
              <a:rPr lang="en-US" sz="1400" b="1" dirty="0" smtClean="0"/>
              <a:t>Ellen </a:t>
            </a:r>
            <a:r>
              <a:rPr lang="en-US" sz="1400" b="1" dirty="0" err="1"/>
              <a:t>Papacostas</a:t>
            </a:r>
            <a:r>
              <a:rPr lang="en-US" sz="1400" b="1" dirty="0"/>
              <a:t>, </a:t>
            </a:r>
            <a:r>
              <a:rPr lang="en-US" sz="1400" dirty="0"/>
              <a:t>Instructional Technologist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832" y="5937504"/>
            <a:ext cx="2590800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5977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Becomes this…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0742" r="23333" b="5555"/>
          <a:stretch/>
        </p:blipFill>
        <p:spPr>
          <a:xfrm>
            <a:off x="152400" y="1127355"/>
            <a:ext cx="8839200" cy="54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64" y="685395"/>
            <a:ext cx="4474723" cy="2743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" y="3785783"/>
            <a:ext cx="4046707" cy="2543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26" y="3785782"/>
            <a:ext cx="3317538" cy="2543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927" y="359874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Our Approach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438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318" y="1322581"/>
            <a:ext cx="7548359" cy="531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 smtClean="0">
                <a:latin typeface="Corbel"/>
                <a:cs typeface="+mn-cs"/>
              </a:rPr>
              <a:t>May </a:t>
            </a:r>
            <a:r>
              <a:rPr lang="en-US" sz="2400" b="1" dirty="0">
                <a:latin typeface="Corbel"/>
                <a:cs typeface="+mn-cs"/>
              </a:rPr>
              <a:t>2016: </a:t>
            </a:r>
            <a:r>
              <a:rPr lang="en-US" sz="2400" dirty="0">
                <a:latin typeface="Corbel"/>
                <a:cs typeface="+mn-cs"/>
              </a:rPr>
              <a:t>Attended day training with Temple’s General Education by QM: Applying the QM Rubric</a:t>
            </a:r>
          </a:p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>
                <a:latin typeface="Corbel"/>
                <a:cs typeface="+mn-cs"/>
              </a:rPr>
              <a:t>June 2016: </a:t>
            </a:r>
            <a:r>
              <a:rPr lang="en-US" sz="2400" dirty="0">
                <a:latin typeface="Corbel"/>
                <a:cs typeface="+mn-cs"/>
              </a:rPr>
              <a:t>Ongoing meetings with CPH IT Team to create template</a:t>
            </a:r>
          </a:p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>
                <a:latin typeface="Corbel"/>
                <a:cs typeface="+mn-cs"/>
              </a:rPr>
              <a:t>July/August 2016: </a:t>
            </a:r>
            <a:r>
              <a:rPr lang="en-US" sz="2400" dirty="0">
                <a:latin typeface="Corbel"/>
                <a:cs typeface="+mn-cs"/>
              </a:rPr>
              <a:t>Template pilot tested within </a:t>
            </a:r>
            <a:r>
              <a:rPr lang="en-US" sz="2400" dirty="0" smtClean="0">
                <a:latin typeface="Corbel"/>
                <a:cs typeface="+mn-cs"/>
              </a:rPr>
              <a:t>one </a:t>
            </a:r>
            <a:r>
              <a:rPr lang="en-US" sz="2400" dirty="0">
                <a:latin typeface="Corbel"/>
                <a:cs typeface="+mn-cs"/>
              </a:rPr>
              <a:t>course</a:t>
            </a:r>
          </a:p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>
                <a:latin typeface="Corbel"/>
                <a:cs typeface="+mn-cs"/>
              </a:rPr>
              <a:t>Fall 2016: </a:t>
            </a:r>
            <a:r>
              <a:rPr lang="en-US" sz="2400" dirty="0">
                <a:latin typeface="Corbel"/>
                <a:cs typeface="+mn-cs"/>
              </a:rPr>
              <a:t>Piloted with 6 faculty members across CPH departments; two team members participated in QM Peer Reviewer Course</a:t>
            </a:r>
          </a:p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>
                <a:latin typeface="Corbel"/>
                <a:cs typeface="+mn-cs"/>
              </a:rPr>
              <a:t>Late Fall 2016</a:t>
            </a:r>
            <a:r>
              <a:rPr lang="en-US" sz="2400" dirty="0">
                <a:latin typeface="Corbel"/>
                <a:cs typeface="+mn-cs"/>
              </a:rPr>
              <a:t>: </a:t>
            </a:r>
            <a:r>
              <a:rPr lang="en-US" sz="2400" dirty="0" smtClean="0">
                <a:latin typeface="Corbel"/>
                <a:cs typeface="+mn-cs"/>
              </a:rPr>
              <a:t>“Peer </a:t>
            </a:r>
            <a:r>
              <a:rPr lang="en-US" sz="2400" dirty="0">
                <a:latin typeface="Corbel"/>
                <a:cs typeface="+mn-cs"/>
              </a:rPr>
              <a:t>reviewed” our template and integrated feedback from faculty on final template</a:t>
            </a:r>
          </a:p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>
                <a:latin typeface="Corbel"/>
                <a:cs typeface="+mn-cs"/>
              </a:rPr>
              <a:t>Spring 2017</a:t>
            </a:r>
            <a:r>
              <a:rPr lang="en-US" sz="2400" dirty="0">
                <a:latin typeface="Corbel"/>
                <a:cs typeface="+mn-cs"/>
              </a:rPr>
              <a:t>: </a:t>
            </a:r>
            <a:r>
              <a:rPr lang="en-US" sz="2400" dirty="0" smtClean="0">
                <a:latin typeface="Corbel"/>
                <a:cs typeface="+mn-cs"/>
              </a:rPr>
              <a:t>Rolled </a:t>
            </a:r>
            <a:r>
              <a:rPr lang="en-US" sz="2400" dirty="0">
                <a:latin typeface="Corbel"/>
                <a:cs typeface="+mn-cs"/>
              </a:rPr>
              <a:t>out </a:t>
            </a:r>
            <a:r>
              <a:rPr lang="en-US" sz="2400" dirty="0" smtClean="0">
                <a:latin typeface="Corbel"/>
                <a:cs typeface="+mn-cs"/>
              </a:rPr>
              <a:t>template to CPH faculty and revised based on feedback</a:t>
            </a:r>
            <a:endParaRPr lang="en-US" sz="2400" dirty="0">
              <a:latin typeface="Corbel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18" y="374865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Verdana"/>
                <a:cs typeface="Verdana"/>
              </a:rPr>
              <a:t>Development Timeline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820" y="2209800"/>
            <a:ext cx="7548359" cy="140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endParaRPr lang="en-US" dirty="0">
              <a:solidFill>
                <a:srgbClr val="652825"/>
              </a:solidFill>
              <a:latin typeface="Corbel"/>
              <a:cs typeface="+mn-cs"/>
            </a:endParaRPr>
          </a:p>
          <a:p>
            <a:pPr lvl="0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</a:pPr>
            <a:r>
              <a:rPr lang="en-US" sz="3200" b="1" dirty="0" smtClean="0">
                <a:latin typeface="Corbel"/>
                <a:cs typeface="+mn-cs"/>
              </a:rPr>
              <a:t>Questions about the rationale/process for developing a template?</a:t>
            </a:r>
            <a:endParaRPr lang="en-US" sz="3200" dirty="0">
              <a:latin typeface="Corbe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57679"/>
            <a:ext cx="8001000" cy="473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800" dirty="0" smtClean="0">
                <a:latin typeface="Corbel"/>
                <a:cs typeface="+mn-cs"/>
              </a:rPr>
              <a:t>Particular </a:t>
            </a:r>
            <a:r>
              <a:rPr lang="en-US" sz="2800" dirty="0">
                <a:latin typeface="Corbel"/>
                <a:cs typeface="+mn-cs"/>
              </a:rPr>
              <a:t>attention was paid to creating standardization while allowing for individual instructor autonomy within the online classroom, as well as deliberately including spaces for instructor </a:t>
            </a:r>
            <a:r>
              <a:rPr lang="en-US" sz="2800" dirty="0" smtClean="0">
                <a:latin typeface="Corbel"/>
                <a:cs typeface="+mn-cs"/>
              </a:rPr>
              <a:t>presence;</a:t>
            </a:r>
            <a:endParaRPr lang="en-US" sz="2800" dirty="0">
              <a:latin typeface="Corbel"/>
              <a:cs typeface="+mn-cs"/>
            </a:endParaRPr>
          </a:p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800" dirty="0" smtClean="0">
                <a:latin typeface="Corbel"/>
                <a:cs typeface="+mn-cs"/>
              </a:rPr>
              <a:t>Utilized CPH syllabus template with university and college policies;</a:t>
            </a:r>
          </a:p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800" dirty="0" smtClean="0">
                <a:latin typeface="Corbel"/>
                <a:cs typeface="+mn-cs"/>
              </a:rPr>
              <a:t>Leveraged existing University and College resources</a:t>
            </a:r>
          </a:p>
          <a:p>
            <a:pPr marL="662995" lvl="1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800" dirty="0" smtClean="0">
                <a:latin typeface="Corbel"/>
              </a:rPr>
              <a:t>Student </a:t>
            </a:r>
            <a:r>
              <a:rPr lang="en-US" sz="2800" dirty="0">
                <a:latin typeface="Corbel"/>
              </a:rPr>
              <a:t>services and technology </a:t>
            </a:r>
            <a:r>
              <a:rPr lang="en-US" sz="2800" dirty="0" smtClean="0">
                <a:latin typeface="Corbel"/>
              </a:rPr>
              <a:t>support sections</a:t>
            </a:r>
            <a:r>
              <a:rPr lang="en-US" sz="1600" dirty="0">
                <a:latin typeface="Corbel"/>
                <a:cs typeface="+mn-cs"/>
              </a:rPr>
              <a:t/>
            </a:r>
            <a:br>
              <a:rPr lang="en-US" sz="1600" dirty="0">
                <a:latin typeface="Corbel"/>
                <a:cs typeface="+mn-cs"/>
              </a:rPr>
            </a:br>
            <a:endParaRPr lang="en-US" sz="1600" dirty="0">
              <a:latin typeface="Corbel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9089"/>
            <a:ext cx="468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Verdana"/>
                <a:cs typeface="Verdana"/>
              </a:rPr>
              <a:t>Integrating the Template into Existing Course Structures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" y="-348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718" y="1458871"/>
            <a:ext cx="7548359" cy="476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Roll out of monthly discussions centered on pedagogy and technology;</a:t>
            </a:r>
          </a:p>
          <a:p>
            <a:pPr marL="662995" lvl="1" indent="-205795" defTabSz="685983" eaLnBrk="1" fontAlgn="auto" hangingPunct="1">
              <a:spcBef>
                <a:spcPts val="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Introducing the new CPH Template;</a:t>
            </a:r>
          </a:p>
          <a:p>
            <a:pPr marL="662995" lvl="1" indent="-205795" defTabSz="685983" eaLnBrk="1" fontAlgn="auto" hangingPunct="1">
              <a:spcBef>
                <a:spcPts val="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Alignment throughout the course;</a:t>
            </a:r>
          </a:p>
          <a:p>
            <a:pPr marL="662995" lvl="1" indent="-205795" defTabSz="685983" eaLnBrk="1" fontAlgn="auto" hangingPunct="1">
              <a:spcBef>
                <a:spcPts val="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Diverse learning opportunities;</a:t>
            </a:r>
          </a:p>
          <a:p>
            <a:pPr marL="662995" lvl="1" indent="-205795" defTabSz="685983" eaLnBrk="1" fontAlgn="auto" hangingPunct="1">
              <a:spcBef>
                <a:spcPts val="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Student support in the online environment</a:t>
            </a:r>
          </a:p>
          <a:p>
            <a:pPr marL="205795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Buy in from Associate Dean of Academic Affairs</a:t>
            </a:r>
          </a:p>
          <a:p>
            <a:pPr marL="662995" lvl="1" indent="-205795" defTabSz="6859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>
                <a:latin typeface="Corbel"/>
                <a:cs typeface="+mn-cs"/>
              </a:rPr>
              <a:t>Online course through Center for Advancement of Teaching</a:t>
            </a:r>
          </a:p>
          <a:p>
            <a:pPr marL="662995" lvl="1" indent="-205795" defTabSz="6859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>
                <a:latin typeface="Corbel"/>
                <a:cs typeface="+mn-cs"/>
              </a:rPr>
              <a:t>Use of Template by summer 2017</a:t>
            </a:r>
          </a:p>
          <a:p>
            <a:pPr marL="205795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Creation of teaching resource guides</a:t>
            </a:r>
          </a:p>
          <a:p>
            <a:pPr marL="662995" lvl="1" indent="-205795" defTabSz="6859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>
                <a:latin typeface="Corbel"/>
                <a:cs typeface="+mn-cs"/>
              </a:rPr>
              <a:t>Program specific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718" y="321679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Verdana"/>
                <a:cs typeface="Verdana"/>
              </a:rPr>
              <a:t>Peer Review Process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240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718" y="1458871"/>
            <a:ext cx="754835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95" lvl="0" indent="-20579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endParaRPr lang="en-US" sz="1400" dirty="0">
              <a:solidFill>
                <a:srgbClr val="652825"/>
              </a:solidFill>
              <a:latin typeface="Corbe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02347"/>
              </p:ext>
            </p:extLst>
          </p:nvPr>
        </p:nvGraphicFramePr>
        <p:xfrm>
          <a:off x="1447800" y="304800"/>
          <a:ext cx="61722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Acrobat Document" r:id="rId5" imgW="2331460" imgH="3017520" progId="Acrobat.Document.11">
                  <p:embed/>
                </p:oleObj>
              </mc:Choice>
              <mc:Fallback>
                <p:oleObj name="Acrobat Document" r:id="rId5" imgW="2331460" imgH="301752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04800"/>
                        <a:ext cx="61722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2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0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718" y="1458871"/>
            <a:ext cx="754835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95" lvl="0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 smtClean="0">
                <a:latin typeface="Corbel"/>
                <a:cs typeface="+mn-cs"/>
              </a:rPr>
              <a:t>Students</a:t>
            </a:r>
          </a:p>
          <a:p>
            <a:pPr marL="662995" lvl="1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Recruitment</a:t>
            </a:r>
          </a:p>
          <a:p>
            <a:pPr marL="662995" lvl="1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Orientation</a:t>
            </a:r>
          </a:p>
          <a:p>
            <a:pPr marL="205795" lvl="0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 smtClean="0">
                <a:latin typeface="Corbel"/>
                <a:cs typeface="+mn-cs"/>
              </a:rPr>
              <a:t>College Administrators</a:t>
            </a:r>
          </a:p>
          <a:p>
            <a:pPr marL="662995" lvl="1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Reduces need for specific QM training;</a:t>
            </a:r>
          </a:p>
          <a:p>
            <a:pPr marL="662995" lvl="1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Improves brick and mortar programs</a:t>
            </a:r>
          </a:p>
          <a:p>
            <a:pPr marL="205795" lvl="0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 smtClean="0">
                <a:latin typeface="Corbel"/>
                <a:cs typeface="+mn-cs"/>
              </a:rPr>
              <a:t>Faculty</a:t>
            </a:r>
          </a:p>
          <a:p>
            <a:pPr marL="662995" lvl="1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More time spent on course content </a:t>
            </a:r>
          </a:p>
          <a:p>
            <a:pPr marL="205795" lvl="0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b="1" dirty="0" smtClean="0">
                <a:latin typeface="Corbel"/>
                <a:cs typeface="+mn-cs"/>
              </a:rPr>
              <a:t>Accrediting Bodies</a:t>
            </a:r>
          </a:p>
          <a:p>
            <a:pPr marL="662995" lvl="1" indent="-205795" defTabSz="685983" eaLnBrk="1" fontAlgn="auto" hangingPunct="1">
              <a:spcBef>
                <a:spcPts val="60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Ensures quality programs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946" y="27709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Verdana"/>
                <a:cs typeface="Verdana"/>
              </a:rPr>
              <a:t>Engaging Key Stakeholders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093212"/>
            <a:ext cx="754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rbel" panose="020B0503020204020204" pitchFamily="34" charset="0"/>
              </a:rPr>
              <a:t>Thank you for sharing your time with us today!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718" y="374865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Verdana"/>
                <a:cs typeface="Verdana"/>
              </a:rPr>
              <a:t>Questions?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718" y="1458871"/>
            <a:ext cx="7548359" cy="528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 smtClean="0">
                <a:latin typeface="Corbel"/>
                <a:cs typeface="+mn-cs"/>
              </a:rPr>
              <a:t>Attendees </a:t>
            </a:r>
            <a:r>
              <a:rPr lang="en-US" sz="2400" dirty="0">
                <a:latin typeface="Corbel"/>
                <a:cs typeface="+mn-cs"/>
              </a:rPr>
              <a:t>will be able to describe one approach to utilizing the QM standards to guide development of online program </a:t>
            </a:r>
            <a:r>
              <a:rPr lang="en-US" sz="2400" dirty="0" smtClean="0">
                <a:latin typeface="Corbel"/>
                <a:cs typeface="+mn-cs"/>
              </a:rPr>
              <a:t>courses;</a:t>
            </a:r>
            <a:endParaRPr lang="en-US" sz="2400" dirty="0">
              <a:latin typeface="Corbel"/>
              <a:cs typeface="+mn-cs"/>
            </a:endParaRPr>
          </a:p>
          <a:p>
            <a:pPr marL="346075" lvl="0" indent="-34607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>
                <a:latin typeface="Corbel"/>
                <a:cs typeface="+mn-cs"/>
              </a:rPr>
              <a:t>Attendees will be able to discuss Temple University College of Public Health's approach to integrating the QM framework within existing course </a:t>
            </a:r>
            <a:r>
              <a:rPr lang="en-US" sz="2400" dirty="0" smtClean="0">
                <a:latin typeface="Corbel"/>
                <a:cs typeface="+mn-cs"/>
              </a:rPr>
              <a:t>structures;</a:t>
            </a:r>
            <a:endParaRPr lang="en-US" sz="2400" dirty="0">
              <a:latin typeface="Corbel"/>
              <a:cs typeface="+mn-cs"/>
            </a:endParaRPr>
          </a:p>
          <a:p>
            <a:pPr marL="346075" lvl="0" indent="-34607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>
                <a:latin typeface="Corbel"/>
                <a:cs typeface="+mn-cs"/>
              </a:rPr>
              <a:t>Attendees will identify at least 4 areas in which Temple’s College of Public Health integrated  QM standards into existing course peer review </a:t>
            </a:r>
            <a:r>
              <a:rPr lang="en-US" sz="2400" dirty="0" smtClean="0">
                <a:latin typeface="Corbel"/>
                <a:cs typeface="+mn-cs"/>
              </a:rPr>
              <a:t>structures;</a:t>
            </a:r>
            <a:endParaRPr lang="en-US" sz="2400" dirty="0">
              <a:latin typeface="Corbel"/>
              <a:cs typeface="+mn-cs"/>
            </a:endParaRPr>
          </a:p>
          <a:p>
            <a:pPr marL="346075" lvl="0" indent="-346075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Arial" pitchFamily="34" charset="0"/>
              <a:buChar char="▪"/>
            </a:pPr>
            <a:r>
              <a:rPr lang="en-US" sz="2400" dirty="0">
                <a:latin typeface="Corbel"/>
                <a:cs typeface="+mn-cs"/>
              </a:rPr>
              <a:t>Attendees will be able to identify at least 5 ways that adhering to QM standards engages key stakeholders in the development of online programs, including students, College administrators, faculty, and accrediting bodies</a:t>
            </a:r>
            <a:r>
              <a:rPr lang="en-US" sz="2400" dirty="0" smtClean="0">
                <a:latin typeface="Corbel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95" y="371885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Verdana"/>
                <a:cs typeface="Verdana"/>
              </a:rPr>
              <a:t>Goals for Today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295400"/>
            <a:ext cx="6861175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65138" fontAlgn="auto">
              <a:spcAft>
                <a:spcPts val="0"/>
              </a:spcAft>
            </a:pPr>
            <a:r>
              <a:rPr lang="en-US" sz="3200" dirty="0" smtClean="0"/>
              <a:t>Let’s Jump Right In . . . 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95439"/>
            <a:ext cx="5068887" cy="3085410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351032" y="5616711"/>
            <a:ext cx="462316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dirty="0" smtClean="0"/>
              <a:t>. . . With an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2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718" y="1752877"/>
            <a:ext cx="79156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Online teaching and learning can be challenging for both instructor and </a:t>
            </a:r>
            <a:r>
              <a:rPr lang="en-US" sz="3200" dirty="0" smtClean="0">
                <a:latin typeface="Corbel" panose="020B0503020204020204" pitchFamily="34" charset="0"/>
              </a:rPr>
              <a:t>students;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One </a:t>
            </a:r>
            <a:r>
              <a:rPr lang="en-US" sz="3200" dirty="0">
                <a:latin typeface="Corbel" panose="020B0503020204020204" pitchFamily="34" charset="0"/>
              </a:rPr>
              <a:t>of these challenges is the time and energy spent orienting students to the format of a </a:t>
            </a:r>
            <a:r>
              <a:rPr lang="en-US" sz="3200" dirty="0" smtClean="0">
                <a:latin typeface="Corbel" panose="020B0503020204020204" pitchFamily="34" charset="0"/>
              </a:rPr>
              <a:t>course;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Offering </a:t>
            </a:r>
            <a:r>
              <a:rPr lang="en-US" sz="3200" dirty="0">
                <a:latin typeface="Corbel" panose="020B0503020204020204" pitchFamily="34" charset="0"/>
              </a:rPr>
              <a:t>a structure for standardization provides consistency across courses, saving time for both faculty and </a:t>
            </a:r>
            <a:r>
              <a:rPr lang="en-US" sz="3200" dirty="0" smtClean="0">
                <a:latin typeface="Corbel" panose="020B0503020204020204" pitchFamily="34" charset="0"/>
              </a:rPr>
              <a:t>students;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718" y="374865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Background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12656"/>
            <a:ext cx="79156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Representatives </a:t>
            </a:r>
            <a:r>
              <a:rPr lang="en-US" sz="3200" dirty="0">
                <a:latin typeface="Corbel" panose="020B0503020204020204" pitchFamily="34" charset="0"/>
              </a:rPr>
              <a:t>from 3 departments in CPH worked with IT to develop a Blackboard </a:t>
            </a:r>
            <a:r>
              <a:rPr lang="en-US" sz="3200" dirty="0" smtClean="0">
                <a:latin typeface="Corbel" panose="020B0503020204020204" pitchFamily="34" charset="0"/>
              </a:rPr>
              <a:t>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The team was made up of representatives from Information Technology, Social Work, Kinesiology, Social and Behavioral Sciences, and the CPH Dean’s office, all of whom have experience with online </a:t>
            </a:r>
            <a:r>
              <a:rPr lang="en-US" sz="3200" dirty="0" smtClean="0">
                <a:latin typeface="Corbel" panose="020B0503020204020204" pitchFamily="34" charset="0"/>
              </a:rPr>
              <a:t>teaching;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Team </a:t>
            </a:r>
            <a:r>
              <a:rPr lang="en-US" sz="3200" dirty="0">
                <a:latin typeface="Corbel" panose="020B0503020204020204" pitchFamily="34" charset="0"/>
              </a:rPr>
              <a:t>used the online teaching “Quality Matters” </a:t>
            </a:r>
            <a:r>
              <a:rPr lang="en-US" sz="3200" dirty="0" smtClean="0">
                <a:latin typeface="Corbel" panose="020B0503020204020204" pitchFamily="34" charset="0"/>
              </a:rPr>
              <a:t>rubric </a:t>
            </a:r>
            <a:r>
              <a:rPr lang="en-US" sz="3200" dirty="0">
                <a:latin typeface="Corbel" panose="020B0503020204020204" pitchFamily="34" charset="0"/>
              </a:rPr>
              <a:t>as the </a:t>
            </a:r>
            <a:r>
              <a:rPr lang="en-US" sz="3200" dirty="0" smtClean="0">
                <a:latin typeface="Corbel" panose="020B0503020204020204" pitchFamily="34" charset="0"/>
              </a:rPr>
              <a:t>foundation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18" y="374865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Background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595" y="1597162"/>
            <a:ext cx="7548359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+mj-lt"/>
              <a:buAutoNum type="arabicPeriod"/>
            </a:pPr>
            <a:r>
              <a:rPr lang="en-US" sz="2800" dirty="0">
                <a:latin typeface="Corbel"/>
                <a:cs typeface="+mn-cs"/>
              </a:rPr>
              <a:t>Align with online teaching best practices (Quality </a:t>
            </a:r>
            <a:r>
              <a:rPr lang="en-US" sz="2800" dirty="0" err="1">
                <a:latin typeface="Corbel"/>
                <a:cs typeface="+mn-cs"/>
              </a:rPr>
              <a:t>Matters</a:t>
            </a:r>
            <a:r>
              <a:rPr lang="en-US" sz="2800" baseline="30000" dirty="0" err="1">
                <a:latin typeface="Corbel"/>
                <a:cs typeface="+mn-cs"/>
              </a:rPr>
              <a:t>TM</a:t>
            </a:r>
            <a:r>
              <a:rPr lang="en-US" sz="2800" dirty="0">
                <a:latin typeface="Corbel"/>
                <a:cs typeface="+mn-cs"/>
              </a:rPr>
              <a:t>)</a:t>
            </a:r>
          </a:p>
          <a:p>
            <a:pPr marL="742950" lvl="0" indent="-742950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+mj-lt"/>
              <a:buAutoNum type="arabicPeriod"/>
            </a:pPr>
            <a:r>
              <a:rPr lang="en-US" sz="2800" dirty="0">
                <a:latin typeface="Corbel"/>
                <a:cs typeface="+mn-cs"/>
              </a:rPr>
              <a:t>Offer students a standardized experience</a:t>
            </a:r>
          </a:p>
          <a:p>
            <a:pPr marL="742950" lvl="0" indent="-742950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+mj-lt"/>
              <a:buAutoNum type="arabicPeriod"/>
            </a:pPr>
            <a:r>
              <a:rPr lang="en-US" sz="2800" dirty="0">
                <a:latin typeface="Corbel"/>
                <a:cs typeface="+mn-cs"/>
              </a:rPr>
              <a:t>Increase accessibility of Temple resources for online students</a:t>
            </a:r>
          </a:p>
          <a:p>
            <a:pPr marL="742950" lvl="0" indent="-742950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+mj-lt"/>
              <a:buAutoNum type="arabicPeriod"/>
            </a:pPr>
            <a:r>
              <a:rPr lang="en-US" sz="2800" dirty="0">
                <a:latin typeface="Corbel"/>
                <a:cs typeface="+mn-cs"/>
              </a:rPr>
              <a:t>Assist in gaining access to offer program across state </a:t>
            </a:r>
            <a:r>
              <a:rPr lang="en-US" sz="2800" dirty="0" smtClean="0">
                <a:latin typeface="Corbel"/>
                <a:cs typeface="+mn-cs"/>
              </a:rPr>
              <a:t>lines</a:t>
            </a:r>
          </a:p>
          <a:p>
            <a:pPr marL="742950" indent="-742950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ct val="110000"/>
              <a:buFont typeface="+mj-lt"/>
              <a:buAutoNum type="arabicPeriod"/>
            </a:pPr>
            <a:r>
              <a:rPr lang="en-US" sz="2800" dirty="0">
                <a:latin typeface="Corbel"/>
                <a:cs typeface="+mn-cs"/>
              </a:rPr>
              <a:t>Assists with compliance with legal, ethical and accessibility issues regarding online </a:t>
            </a:r>
            <a:r>
              <a:rPr lang="en-US" sz="2800" dirty="0" smtClean="0">
                <a:latin typeface="Corbel"/>
                <a:cs typeface="+mn-cs"/>
              </a:rPr>
              <a:t>courses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95" y="321679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Why a Template?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37" y="145699"/>
            <a:ext cx="2463255" cy="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762000" y="1458871"/>
            <a:ext cx="7467600" cy="433232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8600" y="1663120"/>
            <a:ext cx="92963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0"/>
              </a:spcAft>
              <a:buClr>
                <a:srgbClr val="A5300F"/>
              </a:buClr>
              <a:buSzPct val="80000"/>
            </a:pPr>
            <a:r>
              <a:rPr lang="en-US" altLang="en-US" sz="3600" i="1" dirty="0" smtClean="0">
                <a:solidFill>
                  <a:srgbClr val="000000"/>
                </a:solidFill>
                <a:latin typeface="Corbel" panose="020B0503020204020204" pitchFamily="34" charset="0"/>
                <a:cs typeface="+mn-cs"/>
              </a:rPr>
              <a:t>“As students move through the program, they seek a degree of familiarity and continuity in the same way that students enjoy the sense of knowing their way around campus” </a:t>
            </a:r>
          </a:p>
          <a:p>
            <a:pPr lvl="1">
              <a:spcAft>
                <a:spcPts val="0"/>
              </a:spcAft>
              <a:buClr>
                <a:srgbClr val="A5300F"/>
              </a:buClr>
              <a:buSzPct val="80000"/>
            </a:pPr>
            <a:endParaRPr lang="en-US" altLang="en-US" sz="3200" i="1" dirty="0">
              <a:solidFill>
                <a:srgbClr val="000000"/>
              </a:solidFill>
              <a:latin typeface="Corbel" panose="020B0503020204020204" pitchFamily="34" charset="0"/>
              <a:cs typeface="+mn-cs"/>
            </a:endParaRPr>
          </a:p>
          <a:p>
            <a:pPr lvl="1">
              <a:spcAft>
                <a:spcPts val="0"/>
              </a:spcAft>
              <a:buClr>
                <a:srgbClr val="A5300F"/>
              </a:buClr>
              <a:buSzPct val="80000"/>
            </a:pPr>
            <a:endParaRPr lang="en-US" altLang="en-US" i="1" dirty="0" smtClean="0">
              <a:solidFill>
                <a:srgbClr val="000000"/>
              </a:solidFill>
              <a:latin typeface="Corbel" panose="020B0503020204020204" pitchFamily="34" charset="0"/>
              <a:cs typeface="+mn-cs"/>
            </a:endParaRPr>
          </a:p>
          <a:p>
            <a:pPr lvl="1">
              <a:spcAft>
                <a:spcPts val="0"/>
              </a:spcAft>
              <a:buClr>
                <a:srgbClr val="A5300F"/>
              </a:buClr>
              <a:buSzPct val="80000"/>
            </a:pPr>
            <a:endParaRPr lang="en-US" altLang="en-US" i="1" dirty="0">
              <a:solidFill>
                <a:srgbClr val="000000"/>
              </a:solidFill>
              <a:latin typeface="Corbel" panose="020B0503020204020204" pitchFamily="34" charset="0"/>
              <a:cs typeface="+mn-cs"/>
            </a:endParaRPr>
          </a:p>
          <a:p>
            <a:pPr lvl="1">
              <a:spcAft>
                <a:spcPts val="0"/>
              </a:spcAft>
              <a:buClr>
                <a:srgbClr val="A5300F"/>
              </a:buClr>
              <a:buSzPct val="80000"/>
            </a:pPr>
            <a:r>
              <a:rPr lang="en-US" altLang="en-US" i="1" dirty="0">
                <a:solidFill>
                  <a:srgbClr val="000000"/>
                </a:solidFill>
                <a:latin typeface="Corbel" panose="020B0503020204020204" pitchFamily="34" charset="0"/>
                <a:cs typeface="+mn-cs"/>
              </a:rPr>
              <a:t>	</a:t>
            </a:r>
          </a:p>
          <a:p>
            <a:pPr lvl="1">
              <a:spcAft>
                <a:spcPts val="0"/>
              </a:spcAft>
              <a:buClr>
                <a:srgbClr val="A5300F"/>
              </a:buClr>
              <a:buSzPct val="80000"/>
            </a:pPr>
            <a:r>
              <a:rPr lang="en-US" altLang="en-US" sz="2400" dirty="0">
                <a:solidFill>
                  <a:srgbClr val="000000"/>
                </a:solidFill>
                <a:latin typeface="Corbel" panose="020B0503020204020204" pitchFamily="34" charset="0"/>
                <a:cs typeface="+mn-cs"/>
              </a:rPr>
              <a:t>(King &amp; Alperstein, 2015, </a:t>
            </a:r>
            <a:r>
              <a:rPr lang="en-US" altLang="en-US" sz="2400" dirty="0" smtClean="0">
                <a:solidFill>
                  <a:srgbClr val="000000"/>
                </a:solidFill>
                <a:latin typeface="Corbel" panose="020B0503020204020204" pitchFamily="34" charset="0"/>
                <a:cs typeface="+mn-cs"/>
              </a:rPr>
              <a:t>p.65)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6364" y="277090"/>
            <a:ext cx="2209030" cy="620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51" y="1895253"/>
            <a:ext cx="2864649" cy="3436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" y="1895252"/>
            <a:ext cx="4557868" cy="3436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25977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that this….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7031</TotalTime>
  <Words>678</Words>
  <Application>Microsoft Office PowerPoint</Application>
  <PresentationFormat>On-screen Show (4:3)</PresentationFormat>
  <Paragraphs>88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Corbel</vt:lpstr>
      <vt:lpstr>Open Sans Extrabold</vt:lpstr>
      <vt:lpstr>Verdana</vt:lpstr>
      <vt:lpstr>1_Earthtones 16x9</vt:lpstr>
      <vt:lpstr>Office Theme</vt:lpstr>
      <vt:lpstr>2_Office Theme</vt:lpstr>
      <vt:lpstr>3_Office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Home</dc:creator>
  <cp:lastModifiedBy>Laurie Friedman</cp:lastModifiedBy>
  <cp:revision>492</cp:revision>
  <cp:lastPrinted>2017-04-08T11:24:10Z</cp:lastPrinted>
  <dcterms:created xsi:type="dcterms:W3CDTF">2009-09-07T18:40:20Z</dcterms:created>
  <dcterms:modified xsi:type="dcterms:W3CDTF">2017-04-08T11:29:52Z</dcterms:modified>
</cp:coreProperties>
</file>