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58" r:id="rId7"/>
    <p:sldId id="259" r:id="rId8"/>
    <p:sldId id="260" r:id="rId9"/>
    <p:sldId id="266" r:id="rId10"/>
    <p:sldId id="270" r:id="rId11"/>
    <p:sldId id="271" r:id="rId12"/>
    <p:sldId id="262" r:id="rId13"/>
    <p:sldId id="263" r:id="rId14"/>
    <p:sldId id="269" r:id="rId15"/>
    <p:sldId id="273" r:id="rId16"/>
    <p:sldId id="265" r:id="rId17"/>
    <p:sldId id="272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64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F1B46E-22B2-4721-950C-8704487586DC}">
      <dgm:prSet phldrT="[Text]"/>
      <dgm:spPr/>
      <dgm:t>
        <a:bodyPr/>
        <a:lstStyle/>
        <a:p>
          <a:r>
            <a:rPr lang="en-US" dirty="0"/>
            <a:t>SRS 5.1</a:t>
          </a:r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9D72CDD3-5859-43DB-BD75-0C3C30E3DE62}">
      <dgm:prSet phldrT="[Text]" custT="1"/>
      <dgm:spPr/>
      <dgm:t>
        <a:bodyPr/>
        <a:lstStyle/>
        <a:p>
          <a:r>
            <a:rPr lang="en-US" sz="2000" dirty="0"/>
            <a:t>The learning activities promote the achievement of the stated learning objectives or competencies.</a:t>
          </a:r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/>
      <dgm:spPr/>
      <dgm:t>
        <a:bodyPr/>
        <a:lstStyle/>
        <a:p>
          <a:r>
            <a:rPr lang="en-US" dirty="0"/>
            <a:t>SRS 6.1</a:t>
          </a:r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 custT="1"/>
      <dgm:spPr/>
      <dgm:t>
        <a:bodyPr/>
        <a:lstStyle/>
        <a:p>
          <a:r>
            <a:rPr lang="en-US" sz="2000" dirty="0"/>
            <a:t>The tools used in the course support the learning objectives or competencies.</a:t>
          </a:r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/>
      <dgm:spPr/>
      <dgm:t>
        <a:bodyPr/>
        <a:lstStyle/>
        <a:p>
          <a:r>
            <a:rPr lang="en-US" dirty="0"/>
            <a:t>SRS 6.2</a:t>
          </a:r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/>
      <dgm:spPr/>
      <dgm:t>
        <a:bodyPr/>
        <a:lstStyle/>
        <a:p>
          <a:r>
            <a:rPr lang="en-US" dirty="0"/>
            <a:t>Course tools promote learner engagement and active learning.</a:t>
          </a:r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3" custScaleX="113998" custScaleY="313598"/>
      <dgm:spPr/>
      <dgm:t>
        <a:bodyPr/>
        <a:lstStyle/>
        <a:p>
          <a:endParaRPr lang="en-US"/>
        </a:p>
      </dgm:t>
    </dgm:pt>
    <dgm:pt modelId="{187D4E8C-5C91-4D00-870C-2C45D4EA263C}" type="pres">
      <dgm:prSet presAssocID="{B4F1B46E-22B2-4721-950C-8704487586DC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3"/>
      <dgm:spPr/>
      <dgm:t>
        <a:bodyPr/>
        <a:lstStyle/>
        <a:p>
          <a:endParaRPr lang="en-US"/>
        </a:p>
      </dgm:t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1" presStyleCnt="3" custScaleX="112421" custScaleY="320158"/>
      <dgm:spPr/>
      <dgm:t>
        <a:bodyPr/>
        <a:lstStyle/>
        <a:p>
          <a:endParaRPr lang="en-US"/>
        </a:p>
      </dgm:t>
    </dgm:pt>
    <dgm:pt modelId="{10C9E3CF-3A8F-4100-8ACD-91E2373197A2}" type="pres">
      <dgm:prSet presAssocID="{F2881FB1-6580-4F21-A283-BFAA6F91D5D2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3"/>
      <dgm:spPr/>
      <dgm:t>
        <a:bodyPr/>
        <a:lstStyle/>
        <a:p>
          <a:endParaRPr lang="en-US"/>
        </a:p>
      </dgm:t>
    </dgm:pt>
    <dgm:pt modelId="{FC2522F1-14BB-4B37-B60E-2E8A7E8A6C30}" type="pres">
      <dgm:prSet presAssocID="{A5ABDC17-7AB5-4F0E-992A-F9343F5D74EB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2" presStyleCnt="3" custScaleY="319967"/>
      <dgm:spPr/>
      <dgm:t>
        <a:bodyPr/>
        <a:lstStyle/>
        <a:p>
          <a:endParaRPr lang="en-US"/>
        </a:p>
      </dgm:t>
    </dgm:pt>
    <dgm:pt modelId="{F8977219-728E-448F-AE8B-46B14F4F17DE}" type="pres">
      <dgm:prSet presAssocID="{6352CA33-6755-44BE-808F-400DA4CF80A7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9740321C-35B3-4F5F-BD46-905CB7B8FAEB}" type="presOf" srcId="{9614A323-64B1-4077-A841-022051EC749A}" destId="{AD2806AC-6A03-4F05-9F4D-F72EA0E56FBF}" srcOrd="0" destOrd="0" presId="urn:microsoft.com/office/officeart/2005/8/layout/hList9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AACC54D1-0243-46E9-9624-A663799E8A06}" type="presOf" srcId="{9D72CDD3-5859-43DB-BD75-0C3C30E3DE62}" destId="{6B08AC4B-4CEC-41E5-AE19-47A4E2720563}" srcOrd="0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B736D792-8630-4423-BF25-ED6293A18ADD}" type="presOf" srcId="{9614A323-64B1-4077-A841-022051EC749A}" destId="{F8977219-728E-448F-AE8B-46B14F4F17DE}" srcOrd="1" destOrd="0" presId="urn:microsoft.com/office/officeart/2005/8/layout/hList9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70AA2139-FA57-4EAA-83C0-CFBB31F3B2CD}" type="presOf" srcId="{9D72CDD3-5859-43DB-BD75-0C3C30E3DE62}" destId="{187D4E8C-5C91-4D00-870C-2C45D4EA263C}" srcOrd="1" destOrd="0" presId="urn:microsoft.com/office/officeart/2005/8/layout/hList9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843888" y="509804"/>
          <a:ext cx="2470332" cy="39761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The learning activities promote the achievement of the stated learning objectives or competencies.</a:t>
          </a:r>
        </a:p>
      </dsp:txBody>
      <dsp:txXfrm>
        <a:off x="1239141" y="509804"/>
        <a:ext cx="2075079" cy="3976125"/>
      </dsp:txXfrm>
    </dsp:sp>
    <dsp:sp modelId="{FC7ED273-8CFD-43C2-9C05-44FADF3E0637}">
      <dsp:nvSpPr>
        <dsp:cNvPr id="0" name=""/>
        <dsp:cNvSpPr/>
      </dsp:nvSpPr>
      <dsp:spPr>
        <a:xfrm>
          <a:off x="399496" y="2895"/>
          <a:ext cx="1267271" cy="12672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SRS 5.1</a:t>
          </a:r>
        </a:p>
      </dsp:txBody>
      <dsp:txXfrm>
        <a:off x="585084" y="188483"/>
        <a:ext cx="896095" cy="896095"/>
      </dsp:txXfrm>
    </dsp:sp>
    <dsp:sp modelId="{F660F4B9-35DB-4256-A868-A35C6DCCF6B2}">
      <dsp:nvSpPr>
        <dsp:cNvPr id="0" name=""/>
        <dsp:cNvSpPr/>
      </dsp:nvSpPr>
      <dsp:spPr>
        <a:xfrm>
          <a:off x="4581492" y="509804"/>
          <a:ext cx="2402458" cy="40592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The tools used in the course support the learning objectives or competencies.</a:t>
          </a:r>
        </a:p>
      </dsp:txBody>
      <dsp:txXfrm>
        <a:off x="4965885" y="509804"/>
        <a:ext cx="2018064" cy="4059299"/>
      </dsp:txXfrm>
    </dsp:sp>
    <dsp:sp modelId="{FD776C1E-557E-4553-9447-49B69EEC7907}">
      <dsp:nvSpPr>
        <dsp:cNvPr id="0" name=""/>
        <dsp:cNvSpPr/>
      </dsp:nvSpPr>
      <dsp:spPr>
        <a:xfrm>
          <a:off x="4069225" y="2895"/>
          <a:ext cx="1267271" cy="12672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SRS 6.1</a:t>
          </a:r>
        </a:p>
      </dsp:txBody>
      <dsp:txXfrm>
        <a:off x="4254813" y="188483"/>
        <a:ext cx="896095" cy="896095"/>
      </dsp:txXfrm>
    </dsp:sp>
    <dsp:sp modelId="{AD2806AC-6A03-4F05-9F4D-F72EA0E56FBF}">
      <dsp:nvSpPr>
        <dsp:cNvPr id="0" name=""/>
        <dsp:cNvSpPr/>
      </dsp:nvSpPr>
      <dsp:spPr>
        <a:xfrm>
          <a:off x="8251221" y="509804"/>
          <a:ext cx="1900907" cy="40568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Course tools promote learner engagement and active learning.</a:t>
          </a:r>
        </a:p>
      </dsp:txBody>
      <dsp:txXfrm>
        <a:off x="8555366" y="509804"/>
        <a:ext cx="1596762" cy="4056877"/>
      </dsp:txXfrm>
    </dsp:sp>
    <dsp:sp modelId="{89E6DA6E-7A23-44BD-8A99-378091FF741D}">
      <dsp:nvSpPr>
        <dsp:cNvPr id="0" name=""/>
        <dsp:cNvSpPr/>
      </dsp:nvSpPr>
      <dsp:spPr>
        <a:xfrm>
          <a:off x="7237404" y="2895"/>
          <a:ext cx="1267271" cy="12672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SRS 6.2</a:t>
          </a:r>
        </a:p>
      </dsp:txBody>
      <dsp:txXfrm>
        <a:off x="7422992" y="188483"/>
        <a:ext cx="896095" cy="896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4/17/2019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4/17/2019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4/17/2019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4/17/2019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4/17/2019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4/17/2019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4/17/2019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4/17/2019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4/17/2019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4/17/2019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4/17/2019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4/17/2019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lipgrid.com/35219ed6" TargetMode="External"/><Relationship Id="rId2" Type="http://schemas.openxmlformats.org/officeDocument/2006/relationships/hyperlink" Target="https://flipgrid.com/209652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voicethread.com/myvoice/thread/6615295/34460544" TargetMode="External"/><Relationship Id="rId4" Type="http://schemas.openxmlformats.org/officeDocument/2006/relationships/hyperlink" Target="https://voicethread.com/myvoice/thread/7749244/42135750/4312064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lishmate.com/blog/developing-four-essential-skills-listening-speaking-reading-writing/" TargetMode="External"/><Relationship Id="rId7" Type="http://schemas.openxmlformats.org/officeDocument/2006/relationships/hyperlink" Target="http://journals.euser.org/files/articles/ejls_jan_apr_15/Lorena_Manaj.pdf" TargetMode="External"/><Relationship Id="rId2" Type="http://schemas.openxmlformats.org/officeDocument/2006/relationships/hyperlink" Target="https://www.wbtsystems.com/learning-hub/blogs/9-ways-to-increase-online-student-engagemen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allstreetenglish.com/blog/10-ways-improve-english-language-skills/" TargetMode="External"/><Relationship Id="rId5" Type="http://schemas.openxmlformats.org/officeDocument/2006/relationships/hyperlink" Target="https://er.educause.edu/articles/2005/1/using-interaction-in-online-discussion-boards" TargetMode="External"/><Relationship Id="rId4" Type="http://schemas.openxmlformats.org/officeDocument/2006/relationships/hyperlink" Target="https://www.iupui.edu/~josotl/archive/vol_10/no_2/v10n2dixson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87890" y="2430049"/>
            <a:ext cx="6508947" cy="2444991"/>
          </a:xfrm>
        </p:spPr>
        <p:txBody>
          <a:bodyPr anchor="ctr">
            <a:normAutofit/>
          </a:bodyPr>
          <a:lstStyle/>
          <a:p>
            <a:r>
              <a:rPr lang="en-US" sz="3100" dirty="0"/>
              <a:t>“How to Meet Specific Review Standards 5.1, 6.1 and 6.2 When Teaching an Online Foreign Language Course”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87890" y="4397257"/>
            <a:ext cx="5734050" cy="955565"/>
          </a:xfrm>
        </p:spPr>
        <p:txBody>
          <a:bodyPr/>
          <a:lstStyle/>
          <a:p>
            <a:r>
              <a:rPr lang="en-US" dirty="0"/>
              <a:t>International Symposium</a:t>
            </a:r>
          </a:p>
          <a:p>
            <a:r>
              <a:rPr lang="en-US" dirty="0"/>
              <a:t>QM Regional Conference East</a:t>
            </a:r>
          </a:p>
          <a:p>
            <a:r>
              <a:rPr lang="en-US" dirty="0"/>
              <a:t>April 25, 2019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Flipgrid and VoiceThread-Speaking and Listening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4900" y="1678488"/>
            <a:ext cx="103689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Tool </a:t>
            </a:r>
            <a:r>
              <a:rPr lang="en-US" sz="2800" dirty="0"/>
              <a:t>–</a:t>
            </a:r>
            <a:r>
              <a:rPr lang="en-US" sz="2800" b="1" dirty="0"/>
              <a:t> Flipgrid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Topic – Future Tense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Sample – </a:t>
            </a:r>
            <a:r>
              <a:rPr lang="en-US" sz="2800" dirty="0" err="1">
                <a:hlinkClick r:id="rId2"/>
              </a:rPr>
              <a:t>Ir</a:t>
            </a:r>
            <a:r>
              <a:rPr lang="en-US" sz="2800" dirty="0">
                <a:hlinkClick r:id="rId2"/>
              </a:rPr>
              <a:t> a + </a:t>
            </a:r>
            <a:r>
              <a:rPr lang="en-US" sz="2800" dirty="0" err="1">
                <a:hlinkClick r:id="rId2"/>
              </a:rPr>
              <a:t>Infiitive</a:t>
            </a:r>
            <a:r>
              <a:rPr lang="en-US" sz="2800" dirty="0">
                <a:hlinkClick r:id="rId2"/>
              </a:rPr>
              <a:t> Flipgrid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You try – </a:t>
            </a:r>
            <a:r>
              <a:rPr lang="en-US" sz="2800" dirty="0">
                <a:hlinkClick r:id="rId3"/>
              </a:rPr>
              <a:t>Let's Connect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Tool </a:t>
            </a:r>
            <a:r>
              <a:rPr lang="en-US" sz="2800" dirty="0"/>
              <a:t>–</a:t>
            </a:r>
            <a:r>
              <a:rPr lang="en-US" sz="2800" b="1" dirty="0"/>
              <a:t> VoiceThread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Topic – Weather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Sample – </a:t>
            </a:r>
            <a:r>
              <a:rPr lang="en-US" sz="2800" dirty="0">
                <a:hlinkClick r:id="rId4"/>
              </a:rPr>
              <a:t>El </a:t>
            </a:r>
            <a:r>
              <a:rPr lang="en-US" sz="2800" dirty="0" err="1">
                <a:hlinkClick r:id="rId4"/>
              </a:rPr>
              <a:t>Tiempo</a:t>
            </a:r>
            <a:r>
              <a:rPr lang="en-US" sz="2800" dirty="0">
                <a:hlinkClick r:id="rId4"/>
              </a:rPr>
              <a:t> VoiceThread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You Try – </a:t>
            </a:r>
            <a:r>
              <a:rPr lang="en-US" sz="2800" dirty="0">
                <a:hlinkClick r:id="rId5"/>
              </a:rPr>
              <a:t>A Different Perspective VoiceThread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Goose Chase – Reading, Writing, Speaking, Listening, Student Engagement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4900" y="1678488"/>
            <a:ext cx="1036894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Tool </a:t>
            </a:r>
            <a:r>
              <a:rPr lang="en-US" sz="2800" dirty="0"/>
              <a:t>–</a:t>
            </a:r>
            <a:r>
              <a:rPr lang="en-US" sz="2800" b="1" dirty="0"/>
              <a:t> Goose Chase Scavenger Hunt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Topic –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Sample – Languages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You Try – Download the Goose Chase app (code </a:t>
            </a:r>
            <a:r>
              <a:rPr lang="en-US" sz="2800" b="1" dirty="0"/>
              <a:t>N1Z4PQ</a:t>
            </a:r>
            <a:r>
              <a:rPr lang="en-US" sz="2800" dirty="0"/>
              <a:t>)</a:t>
            </a:r>
            <a:endParaRPr lang="en-US" sz="2800" b="1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3680F6-A04C-437E-B3BB-2E8DD7C81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816" y="4148691"/>
            <a:ext cx="52768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0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Hello Talk – Reading, Writing, Real World Communication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4900" y="1678488"/>
            <a:ext cx="103689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Tool </a:t>
            </a:r>
            <a:r>
              <a:rPr lang="en-US" sz="2800" dirty="0"/>
              <a:t>– </a:t>
            </a:r>
            <a:r>
              <a:rPr lang="en-US" sz="2800" b="1" dirty="0"/>
              <a:t>Pen Pal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Topic –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Download to phone and choose a pen pal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B4518B-2073-4B33-B545-70F4D8189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053" y="3958302"/>
            <a:ext cx="300037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4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Discussion and Planning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type of interaction are you hoping to encourage?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tools will you use?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 can  you overcome the challenges that may arise?</a:t>
            </a:r>
            <a:r>
              <a:rPr lang="en-US" dirty="0"/>
              <a:t> </a:t>
            </a:r>
          </a:p>
        </p:txBody>
      </p:sp>
      <p:pic>
        <p:nvPicPr>
          <p:cNvPr id="5" name="Content Placeholder 4" descr="Helge Scherlund's eLearning News: Law Schools Experiment With Partially Online Learning | U.S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75" y="2070223"/>
            <a:ext cx="5445125" cy="3631954"/>
          </a:xfrm>
        </p:spPr>
      </p:pic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Resources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4900" y="1770611"/>
            <a:ext cx="91190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Duolingo</a:t>
            </a:r>
            <a:r>
              <a:rPr lang="en-US" dirty="0"/>
              <a:t>-Language Practice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Flipgrid</a:t>
            </a:r>
            <a:r>
              <a:rPr lang="en-US" dirty="0"/>
              <a:t>-https://flipgrid.com/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Goosechase</a:t>
            </a:r>
            <a:r>
              <a:rPr lang="en-US" dirty="0"/>
              <a:t>-https://www.goosechase.com/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Hello Talk-pen pall app, mobile download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Memrise</a:t>
            </a:r>
            <a:r>
              <a:rPr lang="en-US" dirty="0"/>
              <a:t>-Language practice app, mobile download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Padlet</a:t>
            </a:r>
            <a:r>
              <a:rPr lang="en-US" dirty="0"/>
              <a:t>- </a:t>
            </a:r>
            <a:r>
              <a:rPr lang="en-US" dirty="0">
                <a:hlinkClick r:id="rId2"/>
              </a:rPr>
              <a:t>https://padlet.com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English Club-https://www.englishclub.com/learn-english/language-skills.htm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VoiceThread-https://voicethread.com/</a:t>
            </a:r>
          </a:p>
        </p:txBody>
      </p:sp>
    </p:spTree>
    <p:extLst>
      <p:ext uri="{BB962C8B-B14F-4D97-AF65-F5344CB8AC3E}">
        <p14:creationId xmlns:p14="http://schemas.microsoft.com/office/powerpoint/2010/main" val="15516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References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4900" y="1770611"/>
            <a:ext cx="911906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 Ways to Increase Online Student Engagement. Retrieved from </a:t>
            </a:r>
            <a:r>
              <a:rPr lang="en-US" sz="1400" dirty="0">
                <a:hlinkClick r:id="rId2"/>
              </a:rPr>
              <a:t>https://www.wbtsystems.com/learning-hub/blogs/9-ways-to-increase-online-student-engagement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Developing The Four Essential Skills-Listening, Speaking, Reading &amp; Writing. Retrieved from </a:t>
            </a:r>
            <a:r>
              <a:rPr lang="en-US" sz="1400" dirty="0">
                <a:hlinkClick r:id="rId3"/>
              </a:rPr>
              <a:t>http://www.englishmate.com/blog/developing-four-essential-skills-listening-speaking-reading-writing/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Dixson, M.D. (2010). Creating effective student engagement in online courses: What do students find engaging? Journal of the Scholarship of Teaching and Learning, 10(2),1-13. Retrieved from </a:t>
            </a:r>
            <a:r>
              <a:rPr lang="en-US" sz="1400" dirty="0">
                <a:hlinkClick r:id="rId4"/>
              </a:rPr>
              <a:t>https://www.iupui.edu/~josotl/archive/vol_10/no_2/v10n2dixson.pdf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Lewis, B. (</a:t>
            </a:r>
            <a:r>
              <a:rPr lang="en-US" sz="1400" dirty="0" err="1"/>
              <a:t>n.d.</a:t>
            </a:r>
            <a:r>
              <a:rPr lang="en-US" sz="1400" dirty="0"/>
              <a:t>). Reading, Writing Speaking and Listening: The 4 basic language skills, and how to practice them.</a:t>
            </a:r>
          </a:p>
          <a:p>
            <a:endParaRPr lang="en-US" sz="1400" dirty="0"/>
          </a:p>
          <a:p>
            <a:r>
              <a:rPr lang="en-US" sz="1400" dirty="0"/>
              <a:t>Martyn, M. (2005). Using Interaction in Online Discussion Boards. Retrieved from </a:t>
            </a:r>
            <a:r>
              <a:rPr lang="en-US" sz="1400" dirty="0">
                <a:hlinkClick r:id="rId5"/>
              </a:rPr>
              <a:t>https://er.educause.edu/articles/2005/1/using-interaction-in-online-discussion-boards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Milne, M. (2018). 10 Ways to Improve Your English Language Skills. Retrieved from </a:t>
            </a:r>
            <a:r>
              <a:rPr lang="en-US" sz="1400" dirty="0">
                <a:hlinkClick r:id="rId6"/>
              </a:rPr>
              <a:t>https://www.wallstreetenglish.com/blog/10-ways-improve-english-language-skills/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 err="1"/>
              <a:t>Sadiku</a:t>
            </a:r>
            <a:r>
              <a:rPr lang="en-US" sz="1400" dirty="0"/>
              <a:t>, L.M. (2015). The importance of four language skills reading, writing, listening in a lesson hour. European Journal of Language and Literature Studies, 1(1), 29-31. Retrieved from </a:t>
            </a:r>
            <a:r>
              <a:rPr lang="en-US" sz="1400" dirty="0">
                <a:hlinkClick r:id="rId7"/>
              </a:rPr>
              <a:t>http://journals.euser.org/files/articles/ejls_jan_apr_15/Lorena_Manaj.pdf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1906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Soledad Garcia-King </a:t>
            </a:r>
            <a:r>
              <a:rPr lang="en-US" sz="3600" dirty="0" err="1"/>
              <a:t>Ed.D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Director of Teaching and Learning Center, University of New Mexico Valencia Campus</a:t>
            </a:r>
          </a:p>
          <a:p>
            <a:endParaRPr lang="en-US" dirty="0"/>
          </a:p>
          <a:p>
            <a:r>
              <a:rPr lang="en-US" dirty="0"/>
              <a:t>Online Spanish Instructor</a:t>
            </a:r>
          </a:p>
          <a:p>
            <a:endParaRPr lang="en-US" dirty="0"/>
          </a:p>
          <a:p>
            <a:r>
              <a:rPr lang="en-US" dirty="0"/>
              <a:t>Formal K-12 Bilingual Teacher</a:t>
            </a:r>
          </a:p>
          <a:p>
            <a:endParaRPr lang="en-US" dirty="0"/>
          </a:p>
          <a:p>
            <a:r>
              <a:rPr lang="en-US" dirty="0" err="1"/>
              <a:t>Ed.D</a:t>
            </a:r>
            <a:r>
              <a:rPr lang="en-US" dirty="0"/>
              <a:t> in Educational Technology</a:t>
            </a:r>
          </a:p>
          <a:p>
            <a:endParaRPr lang="en-US" dirty="0"/>
          </a:p>
          <a:p>
            <a:r>
              <a:rPr lang="en-US" dirty="0"/>
              <a:t>MA in Education and Spanish of the Southwest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By the end of this session, attendees will be able to: </a:t>
            </a:r>
          </a:p>
          <a:p>
            <a:pPr lvl="1"/>
            <a:r>
              <a:rPr lang="en-US" sz="2400" dirty="0"/>
              <a:t>Identify and discuss Specific Review Standards 5.1, 6.1 and 6.2 in terms of foreign language teaching</a:t>
            </a:r>
          </a:p>
          <a:p>
            <a:pPr lvl="1"/>
            <a:endParaRPr lang="en-US" sz="2400" dirty="0"/>
          </a:p>
          <a:p>
            <a:pPr lvl="1"/>
            <a:endParaRPr lang="en-US" sz="600" dirty="0"/>
          </a:p>
          <a:p>
            <a:pPr lvl="1"/>
            <a:r>
              <a:rPr lang="en-US" sz="2400" dirty="0"/>
              <a:t>Discuss the benefits of using multimedia tools to increase learning interaction and engagement in online foreign language classes</a:t>
            </a:r>
          </a:p>
          <a:p>
            <a:pPr lvl="1"/>
            <a:endParaRPr lang="en-US" sz="2400" dirty="0"/>
          </a:p>
          <a:p>
            <a:pPr lvl="1"/>
            <a:endParaRPr lang="en-US" sz="600" dirty="0"/>
          </a:p>
          <a:p>
            <a:pPr lvl="1"/>
            <a:r>
              <a:rPr lang="en-US" sz="2400" dirty="0"/>
              <a:t>Create a plan for using multimedia tools to increase communication and practice in their own disciplines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18" y="137786"/>
            <a:ext cx="9980682" cy="1096962"/>
          </a:xfrm>
        </p:spPr>
        <p:txBody>
          <a:bodyPr/>
          <a:lstStyle/>
          <a:p>
            <a:pPr algn="ctr"/>
            <a:r>
              <a:rPr lang="en-US" sz="3600" dirty="0"/>
              <a:t>Student engagement in your online courses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What are your current methods?</a:t>
            </a:r>
          </a:p>
          <a:p>
            <a:endParaRPr lang="en-US" sz="2400" dirty="0"/>
          </a:p>
          <a:p>
            <a:r>
              <a:rPr lang="en-US" sz="2400" dirty="0"/>
              <a:t>What has worked well?</a:t>
            </a:r>
          </a:p>
          <a:p>
            <a:endParaRPr lang="en-US" sz="2400" dirty="0"/>
          </a:p>
          <a:p>
            <a:r>
              <a:rPr lang="en-US" sz="2400" dirty="0"/>
              <a:t>What might need improvement?</a:t>
            </a:r>
          </a:p>
          <a:p>
            <a:endParaRPr lang="en-US" sz="2400" dirty="0"/>
          </a:p>
          <a:p>
            <a:r>
              <a:rPr lang="en-US" sz="2400" dirty="0"/>
              <a:t>Please share your discussion with the entire session</a:t>
            </a:r>
            <a:endParaRPr lang="en-US" dirty="0"/>
          </a:p>
        </p:txBody>
      </p:sp>
      <p:pic>
        <p:nvPicPr>
          <p:cNvPr id="5" name="Content Placeholder 4" descr="learningadventuressite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25213"/>
            <a:ext cx="4914900" cy="4521974"/>
          </a:xfrm>
        </p:spPr>
      </p:pic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QM Standards Relevant To Student Engagement</a:t>
            </a:r>
          </a:p>
        </p:txBody>
      </p:sp>
      <p:graphicFrame>
        <p:nvGraphicFramePr>
          <p:cNvPr id="4" name="Content Placeholder 3" descr="Stacke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396617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Specific Review Standard 5.1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4394563" cy="457200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Consider the Four Essential Skills for learning a second language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Listening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Speaking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Reading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Writing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Consider your course learning objectives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Create interactive lessons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" r="3140"/>
          <a:stretch>
            <a:fillRect/>
          </a:stretch>
        </p:blipFill>
        <p:spPr>
          <a:xfrm>
            <a:off x="5953643" y="1932708"/>
            <a:ext cx="5431198" cy="3861263"/>
          </a:xfrm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Specific Review Standard 6.1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4394563" cy="45720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Are the tools you use promoting the practice of the Four Essential Skills?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Are the tools helping the students meet the learning objectives?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Are the tools user friendly?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" r="3231"/>
          <a:stretch>
            <a:fillRect/>
          </a:stretch>
        </p:blipFill>
        <p:spPr>
          <a:xfrm>
            <a:off x="5494090" y="1935126"/>
            <a:ext cx="5591492" cy="3975223"/>
          </a:xfrm>
        </p:spPr>
      </p:pic>
    </p:spTree>
    <p:extLst>
      <p:ext uri="{BB962C8B-B14F-4D97-AF65-F5344CB8AC3E}">
        <p14:creationId xmlns:p14="http://schemas.microsoft.com/office/powerpoint/2010/main" val="411849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Specific Review Standard 6.2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4394563" cy="45720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Are students able to interact with each other to practice the language?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Are students able to interact with the instructor to get feedback?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Are there opportunities to practice the language in the real world?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" r="3353"/>
          <a:stretch>
            <a:fillRect/>
          </a:stretch>
        </p:blipFill>
        <p:spPr>
          <a:xfrm>
            <a:off x="5595923" y="1600200"/>
            <a:ext cx="5489660" cy="3902826"/>
          </a:xfrm>
        </p:spPr>
      </p:pic>
    </p:spTree>
    <p:extLst>
      <p:ext uri="{BB962C8B-B14F-4D97-AF65-F5344CB8AC3E}">
        <p14:creationId xmlns:p14="http://schemas.microsoft.com/office/powerpoint/2010/main" val="308601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Discussions – Reading, Writing, Student Engagement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515983"/>
          </a:xfrm>
        </p:spPr>
        <p:txBody>
          <a:bodyPr/>
          <a:lstStyle/>
          <a:p>
            <a:r>
              <a:rPr lang="en-US" dirty="0"/>
              <a:t>Sample Discussion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1"/>
            <a:ext cx="4577443" cy="4028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Topic:</a:t>
            </a:r>
            <a:r>
              <a:rPr lang="en-US" dirty="0"/>
              <a:t> Numbers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Purpose:</a:t>
            </a:r>
            <a:r>
              <a:rPr lang="en-US" dirty="0"/>
              <a:t> Practice large number by reading and writing in a discussion forum by means of a dialogue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515983"/>
          </a:xfrm>
        </p:spPr>
        <p:txBody>
          <a:bodyPr/>
          <a:lstStyle/>
          <a:p>
            <a:r>
              <a:rPr lang="en-US" dirty="0"/>
              <a:t>Sample Discussion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3050" y="2424112"/>
            <a:ext cx="4632531" cy="4028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Topic:</a:t>
            </a:r>
            <a:r>
              <a:rPr lang="en-US" dirty="0"/>
              <a:t> Descriptions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Purpose:</a:t>
            </a:r>
            <a:r>
              <a:rPr lang="en-US" dirty="0"/>
              <a:t> Practice descriptions, colors and adjectives in a discussion forum by means of a dialogue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64882" y="2808853"/>
            <a:ext cx="4060261" cy="2507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67443" y="2826327"/>
            <a:ext cx="36243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>
                <a:solidFill>
                  <a:schemeClr val="bg1"/>
                </a:solidFill>
              </a:rPr>
              <a:t>Student 1 </a:t>
            </a:r>
            <a:r>
              <a:rPr lang="en-US" i="1" dirty="0">
                <a:solidFill>
                  <a:schemeClr val="bg1"/>
                </a:solidFill>
              </a:rPr>
              <a:t>– I have 350 Facebook friends, 250 emails and more than 1,000 pictures on my phone.</a:t>
            </a:r>
          </a:p>
          <a:p>
            <a:endParaRPr lang="en-US" i="1" dirty="0">
              <a:solidFill>
                <a:schemeClr val="bg1"/>
              </a:solidFill>
            </a:endParaRPr>
          </a:p>
          <a:p>
            <a:r>
              <a:rPr lang="en-US" i="1" u="sng" dirty="0">
                <a:solidFill>
                  <a:schemeClr val="bg1"/>
                </a:solidFill>
              </a:rPr>
              <a:t>Student 2 </a:t>
            </a:r>
            <a:r>
              <a:rPr lang="en-US" i="1" dirty="0">
                <a:solidFill>
                  <a:schemeClr val="bg1"/>
                </a:solidFill>
              </a:rPr>
              <a:t>– How may books do you have?</a:t>
            </a:r>
          </a:p>
          <a:p>
            <a:endParaRPr lang="en-US" i="1" dirty="0">
              <a:solidFill>
                <a:schemeClr val="bg1"/>
              </a:solidFill>
            </a:endParaRPr>
          </a:p>
          <a:p>
            <a:r>
              <a:rPr lang="en-US" i="1" u="sng" dirty="0">
                <a:solidFill>
                  <a:schemeClr val="bg1"/>
                </a:solidFill>
              </a:rPr>
              <a:t>Student 1 </a:t>
            </a:r>
            <a:r>
              <a:rPr lang="en-US" i="1" dirty="0">
                <a:solidFill>
                  <a:schemeClr val="bg1"/>
                </a:solidFill>
              </a:rPr>
              <a:t>– I have 98 books. </a:t>
            </a:r>
          </a:p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361675" y="2826327"/>
            <a:ext cx="4036359" cy="2490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u="sng" dirty="0"/>
              <a:t>Student 1 </a:t>
            </a:r>
            <a:r>
              <a:rPr lang="en-US" i="1" dirty="0"/>
              <a:t>– My name is Sarah. I am 20 years old.  I have brown hair and green eyes.  I am also tall.  Today I am wearing blue jeans and a green shirt. </a:t>
            </a:r>
          </a:p>
          <a:p>
            <a:endParaRPr lang="en-US" i="1" dirty="0"/>
          </a:p>
          <a:p>
            <a:r>
              <a:rPr lang="en-US" i="1" u="sng" dirty="0"/>
              <a:t>Student 2 </a:t>
            </a:r>
            <a:r>
              <a:rPr lang="en-US" i="1" dirty="0"/>
              <a:t>– I am also tall but I am wearing black slacks and a white shirt. </a:t>
            </a:r>
          </a:p>
        </p:txBody>
      </p:sp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4873beb7-5857-4685-be1f-d57550cc96cc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733</TotalTime>
  <Words>844</Words>
  <Application>Microsoft Office PowerPoint</Application>
  <PresentationFormat>Widescreen</PresentationFormat>
  <Paragraphs>143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Euphemia</vt:lpstr>
      <vt:lpstr>Plantagenet Cherokee</vt:lpstr>
      <vt:lpstr>Wingdings</vt:lpstr>
      <vt:lpstr>Academic Literature 16x9</vt:lpstr>
      <vt:lpstr>“How to Meet Specific Review Standards 5.1, 6.1 and 6.2 When Teaching an Online Foreign Language Course”  </vt:lpstr>
      <vt:lpstr>Soledad Garcia-King Ed.D</vt:lpstr>
      <vt:lpstr>Objectives</vt:lpstr>
      <vt:lpstr>Student engagement in your online courses </vt:lpstr>
      <vt:lpstr>QM Standards Relevant To Student Engagement</vt:lpstr>
      <vt:lpstr>Specific Review Standard 5.1</vt:lpstr>
      <vt:lpstr>Specific Review Standard 6.1</vt:lpstr>
      <vt:lpstr>Specific Review Standard 6.2</vt:lpstr>
      <vt:lpstr>Discussions – Reading, Writing, Student Engagement</vt:lpstr>
      <vt:lpstr>Flipgrid and VoiceThread-Speaking and Listening</vt:lpstr>
      <vt:lpstr>Goose Chase – Reading, Writing, Speaking, Listening, Student Engagement</vt:lpstr>
      <vt:lpstr>Hello Talk – Reading, Writing, Real World Communication</vt:lpstr>
      <vt:lpstr>Discussion and Planning</vt:lpstr>
      <vt:lpstr>Resources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“How to Meet Specific Review Standards 5.1, 6.1 and 6.2 When Teaching an Online Foreign Language Course”</dc:title>
  <dc:creator>Garcia-King, Soledad</dc:creator>
  <cp:lastModifiedBy>Garcia-King, Soledad</cp:lastModifiedBy>
  <cp:revision>55</cp:revision>
  <dcterms:created xsi:type="dcterms:W3CDTF">2019-04-10T16:57:12Z</dcterms:created>
  <dcterms:modified xsi:type="dcterms:W3CDTF">2019-04-17T13:38:22Z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