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notesMasterIdLst>
    <p:notesMasterId r:id="rId3"/>
  </p:notesMasterIdLst>
  <p:sldIdLst>
    <p:sldId id="264" r:id="rId2"/>
  </p:sldIdLst>
  <p:sldSz cx="43891200" cy="32918400"/>
  <p:notesSz cx="9601200" cy="73152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atriz Flores-Martinez, M.S." initials="B.F.-M." lastIdx="2" clrIdx="0">
    <p:extLst>
      <p:ext uri="{19B8F6BF-5375-455C-9EA6-DF929625EA0E}">
        <p15:presenceInfo xmlns:p15="http://schemas.microsoft.com/office/powerpoint/2012/main" userId="Beatriz Flores-Martinez, M.S.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845"/>
    <a:srgbClr val="FEF4DF"/>
    <a:srgbClr val="FDF6E7"/>
    <a:srgbClr val="FCE6B7"/>
    <a:srgbClr val="F7AC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963" autoAdjust="0"/>
  </p:normalViewPr>
  <p:slideViewPr>
    <p:cSldViewPr snapToGrid="0">
      <p:cViewPr>
        <p:scale>
          <a:sx n="50" d="100"/>
          <a:sy n="50" d="100"/>
        </p:scale>
        <p:origin x="-606" y="-558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520" cy="367454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9014" y="0"/>
            <a:ext cx="4160520" cy="367454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6A7DC68C-EF87-4353-96C1-8B5D434A3112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120" y="3520441"/>
            <a:ext cx="7680960" cy="2880359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947748"/>
            <a:ext cx="4160520" cy="367453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9014" y="6947748"/>
            <a:ext cx="4160520" cy="367453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1C2D2C9-F26C-4D9D-ADB1-62D4428C9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411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Prepare Faculty to implement ℞ to overcome and adapt to COVID-19 to teach online by Fall 2020.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2D2C9-F26C-4D9D-ADB1-62D4428C96B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255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400" y="5387342"/>
            <a:ext cx="32918400" cy="11460480"/>
          </a:xfrm>
        </p:spPr>
        <p:txBody>
          <a:bodyPr anchor="b"/>
          <a:lstStyle>
            <a:lvl1pPr algn="ctr">
              <a:defRPr sz="21600"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7289782"/>
            <a:ext cx="32918400" cy="7947658"/>
          </a:xfrm>
        </p:spPr>
        <p:txBody>
          <a:bodyPr/>
          <a:lstStyle>
            <a:lvl1pPr marL="0" indent="0" algn="ctr">
              <a:buNone/>
              <a:defRPr sz="8640"/>
            </a:lvl1pPr>
            <a:lvl2pPr marL="1645920" indent="0" algn="ctr">
              <a:buNone/>
              <a:defRPr sz="7200"/>
            </a:lvl2pPr>
            <a:lvl3pPr marL="3291840" indent="0" algn="ctr">
              <a:buNone/>
              <a:defRPr sz="6480"/>
            </a:lvl3pPr>
            <a:lvl4pPr marL="4937760" indent="0" algn="ctr">
              <a:buNone/>
              <a:defRPr sz="5760"/>
            </a:lvl4pPr>
            <a:lvl5pPr marL="6583680" indent="0" algn="ctr">
              <a:buNone/>
              <a:defRPr sz="5760"/>
            </a:lvl5pPr>
            <a:lvl6pPr marL="8229600" indent="0" algn="ctr">
              <a:buNone/>
              <a:defRPr sz="5760"/>
            </a:lvl6pPr>
            <a:lvl7pPr marL="9875520" indent="0" algn="ctr">
              <a:buNone/>
              <a:defRPr sz="5760"/>
            </a:lvl7pPr>
            <a:lvl8pPr marL="11521440" indent="0" algn="ctr">
              <a:buNone/>
              <a:defRPr sz="5760"/>
            </a:lvl8pPr>
            <a:lvl9pPr marL="13167360" indent="0" algn="ctr">
              <a:buNone/>
              <a:defRPr sz="5760"/>
            </a:lvl9pPr>
          </a:lstStyle>
          <a:p>
            <a:r>
              <a:rPr lang="en-US" smtClean="0"/>
              <a:t>Click to edit Master subtitle style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18696-7B6E-44DB-9274-EFE7E05E1081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6BFDC-1298-410B-B579-E12DBDC57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48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18696-7B6E-44DB-9274-EFE7E05E1081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6BFDC-1298-410B-B579-E12DBDC57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545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09640" y="1752600"/>
            <a:ext cx="9464040" cy="2789682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520" y="1752600"/>
            <a:ext cx="27843480" cy="2789682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18696-7B6E-44DB-9274-EFE7E05E1081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6BFDC-1298-410B-B579-E12DBDC57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731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18696-7B6E-44DB-9274-EFE7E05E1081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6BFDC-1298-410B-B579-E12DBDC57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872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660" y="8206745"/>
            <a:ext cx="37856160" cy="13693138"/>
          </a:xfrm>
        </p:spPr>
        <p:txBody>
          <a:bodyPr anchor="b"/>
          <a:lstStyle>
            <a:lvl1pPr>
              <a:defRPr sz="21600"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4660" y="22029425"/>
            <a:ext cx="37856160" cy="7200898"/>
          </a:xfrm>
        </p:spPr>
        <p:txBody>
          <a:bodyPr/>
          <a:lstStyle>
            <a:lvl1pPr marL="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1pPr>
            <a:lvl2pPr marL="1645920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2pPr>
            <a:lvl3pPr marL="3291840" indent="0">
              <a:buNone/>
              <a:defRPr sz="6480">
                <a:solidFill>
                  <a:schemeClr val="tx1">
                    <a:tint val="75000"/>
                  </a:schemeClr>
                </a:solidFill>
              </a:defRPr>
            </a:lvl3pPr>
            <a:lvl4pPr marL="493776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4pPr>
            <a:lvl5pPr marL="658368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5pPr>
            <a:lvl6pPr marL="822960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6pPr>
            <a:lvl7pPr marL="987552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7pPr>
            <a:lvl8pPr marL="1152144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8pPr>
            <a:lvl9pPr marL="1316736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18696-7B6E-44DB-9274-EFE7E05E1081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6BFDC-1298-410B-B579-E12DBDC57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893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0" y="8763000"/>
            <a:ext cx="18653760" cy="208864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19920" y="8763000"/>
            <a:ext cx="18653760" cy="208864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18696-7B6E-44DB-9274-EFE7E05E1081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6BFDC-1298-410B-B579-E12DBDC57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881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1752603"/>
            <a:ext cx="37856160" cy="6362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3239" y="8069582"/>
            <a:ext cx="18568033" cy="3954778"/>
          </a:xfrm>
        </p:spPr>
        <p:txBody>
          <a:bodyPr anchor="b"/>
          <a:lstStyle>
            <a:lvl1pPr marL="0" indent="0">
              <a:buNone/>
              <a:defRPr sz="8640" b="1"/>
            </a:lvl1pPr>
            <a:lvl2pPr marL="1645920" indent="0">
              <a:buNone/>
              <a:defRPr sz="7200" b="1"/>
            </a:lvl2pPr>
            <a:lvl3pPr marL="3291840" indent="0">
              <a:buNone/>
              <a:defRPr sz="6480" b="1"/>
            </a:lvl3pPr>
            <a:lvl4pPr marL="4937760" indent="0">
              <a:buNone/>
              <a:defRPr sz="5760" b="1"/>
            </a:lvl4pPr>
            <a:lvl5pPr marL="6583680" indent="0">
              <a:buNone/>
              <a:defRPr sz="5760" b="1"/>
            </a:lvl5pPr>
            <a:lvl6pPr marL="8229600" indent="0">
              <a:buNone/>
              <a:defRPr sz="5760" b="1"/>
            </a:lvl6pPr>
            <a:lvl7pPr marL="9875520" indent="0">
              <a:buNone/>
              <a:defRPr sz="5760" b="1"/>
            </a:lvl7pPr>
            <a:lvl8pPr marL="11521440" indent="0">
              <a:buNone/>
              <a:defRPr sz="5760" b="1"/>
            </a:lvl8pPr>
            <a:lvl9pPr marL="13167360" indent="0">
              <a:buNone/>
              <a:defRPr sz="576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3239" y="12024360"/>
            <a:ext cx="18568033" cy="176860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19920" y="8069582"/>
            <a:ext cx="18659477" cy="3954778"/>
          </a:xfrm>
        </p:spPr>
        <p:txBody>
          <a:bodyPr anchor="b"/>
          <a:lstStyle>
            <a:lvl1pPr marL="0" indent="0">
              <a:buNone/>
              <a:defRPr sz="8640" b="1"/>
            </a:lvl1pPr>
            <a:lvl2pPr marL="1645920" indent="0">
              <a:buNone/>
              <a:defRPr sz="7200" b="1"/>
            </a:lvl2pPr>
            <a:lvl3pPr marL="3291840" indent="0">
              <a:buNone/>
              <a:defRPr sz="6480" b="1"/>
            </a:lvl3pPr>
            <a:lvl4pPr marL="4937760" indent="0">
              <a:buNone/>
              <a:defRPr sz="5760" b="1"/>
            </a:lvl4pPr>
            <a:lvl5pPr marL="6583680" indent="0">
              <a:buNone/>
              <a:defRPr sz="5760" b="1"/>
            </a:lvl5pPr>
            <a:lvl6pPr marL="8229600" indent="0">
              <a:buNone/>
              <a:defRPr sz="5760" b="1"/>
            </a:lvl6pPr>
            <a:lvl7pPr marL="9875520" indent="0">
              <a:buNone/>
              <a:defRPr sz="5760" b="1"/>
            </a:lvl7pPr>
            <a:lvl8pPr marL="11521440" indent="0">
              <a:buNone/>
              <a:defRPr sz="5760" b="1"/>
            </a:lvl8pPr>
            <a:lvl9pPr marL="13167360" indent="0">
              <a:buNone/>
              <a:defRPr sz="576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19920" y="12024360"/>
            <a:ext cx="18659477" cy="176860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18696-7B6E-44DB-9274-EFE7E05E1081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6BFDC-1298-410B-B579-E12DBDC57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498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18696-7B6E-44DB-9274-EFE7E05E1081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6BFDC-1298-410B-B579-E12DBDC57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096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18696-7B6E-44DB-9274-EFE7E05E1081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6BFDC-1298-410B-B579-E12DBDC57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415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9" y="2194560"/>
            <a:ext cx="14156053" cy="7680960"/>
          </a:xfrm>
        </p:spPr>
        <p:txBody>
          <a:bodyPr anchor="b"/>
          <a:lstStyle>
            <a:lvl1pPr>
              <a:defRPr sz="11520"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9477" y="4739642"/>
            <a:ext cx="22219920" cy="23393400"/>
          </a:xfrm>
        </p:spPr>
        <p:txBody>
          <a:bodyPr/>
          <a:lstStyle>
            <a:lvl1pPr>
              <a:defRPr sz="11520"/>
            </a:lvl1pPr>
            <a:lvl2pPr>
              <a:defRPr sz="10080"/>
            </a:lvl2pPr>
            <a:lvl3pPr>
              <a:defRPr sz="864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9" y="9875520"/>
            <a:ext cx="14156053" cy="18295622"/>
          </a:xfrm>
        </p:spPr>
        <p:txBody>
          <a:bodyPr/>
          <a:lstStyle>
            <a:lvl1pPr marL="0" indent="0">
              <a:buNone/>
              <a:defRPr sz="5760"/>
            </a:lvl1pPr>
            <a:lvl2pPr marL="1645920" indent="0">
              <a:buNone/>
              <a:defRPr sz="5040"/>
            </a:lvl2pPr>
            <a:lvl3pPr marL="3291840" indent="0">
              <a:buNone/>
              <a:defRPr sz="4320"/>
            </a:lvl3pPr>
            <a:lvl4pPr marL="4937760" indent="0">
              <a:buNone/>
              <a:defRPr sz="3600"/>
            </a:lvl4pPr>
            <a:lvl5pPr marL="6583680" indent="0">
              <a:buNone/>
              <a:defRPr sz="3600"/>
            </a:lvl5pPr>
            <a:lvl6pPr marL="8229600" indent="0">
              <a:buNone/>
              <a:defRPr sz="3600"/>
            </a:lvl6pPr>
            <a:lvl7pPr marL="9875520" indent="0">
              <a:buNone/>
              <a:defRPr sz="3600"/>
            </a:lvl7pPr>
            <a:lvl8pPr marL="11521440" indent="0">
              <a:buNone/>
              <a:defRPr sz="3600"/>
            </a:lvl8pPr>
            <a:lvl9pPr marL="13167360" indent="0">
              <a:buNone/>
              <a:defRPr sz="3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18696-7B6E-44DB-9274-EFE7E05E1081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6BFDC-1298-410B-B579-E12DBDC57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746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9" y="2194560"/>
            <a:ext cx="14156053" cy="7680960"/>
          </a:xfrm>
        </p:spPr>
        <p:txBody>
          <a:bodyPr anchor="b"/>
          <a:lstStyle>
            <a:lvl1pPr>
              <a:defRPr sz="11520"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659477" y="4739642"/>
            <a:ext cx="22219920" cy="23393400"/>
          </a:xfrm>
        </p:spPr>
        <p:txBody>
          <a:bodyPr/>
          <a:lstStyle>
            <a:lvl1pPr marL="0" indent="0">
              <a:buNone/>
              <a:defRPr sz="11520"/>
            </a:lvl1pPr>
            <a:lvl2pPr marL="1645920" indent="0">
              <a:buNone/>
              <a:defRPr sz="10080"/>
            </a:lvl2pPr>
            <a:lvl3pPr marL="3291840" indent="0">
              <a:buNone/>
              <a:defRPr sz="8640"/>
            </a:lvl3pPr>
            <a:lvl4pPr marL="4937760" indent="0">
              <a:buNone/>
              <a:defRPr sz="7200"/>
            </a:lvl4pPr>
            <a:lvl5pPr marL="6583680" indent="0">
              <a:buNone/>
              <a:defRPr sz="7200"/>
            </a:lvl5pPr>
            <a:lvl6pPr marL="8229600" indent="0">
              <a:buNone/>
              <a:defRPr sz="7200"/>
            </a:lvl6pPr>
            <a:lvl7pPr marL="9875520" indent="0">
              <a:buNone/>
              <a:defRPr sz="7200"/>
            </a:lvl7pPr>
            <a:lvl8pPr marL="11521440" indent="0">
              <a:buNone/>
              <a:defRPr sz="7200"/>
            </a:lvl8pPr>
            <a:lvl9pPr marL="13167360" indent="0">
              <a:buNone/>
              <a:defRPr sz="7200"/>
            </a:lvl9pPr>
          </a:lstStyle>
          <a:p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9" y="9875520"/>
            <a:ext cx="14156053" cy="18295622"/>
          </a:xfrm>
        </p:spPr>
        <p:txBody>
          <a:bodyPr/>
          <a:lstStyle>
            <a:lvl1pPr marL="0" indent="0">
              <a:buNone/>
              <a:defRPr sz="5760"/>
            </a:lvl1pPr>
            <a:lvl2pPr marL="1645920" indent="0">
              <a:buNone/>
              <a:defRPr sz="5040"/>
            </a:lvl2pPr>
            <a:lvl3pPr marL="3291840" indent="0">
              <a:buNone/>
              <a:defRPr sz="4320"/>
            </a:lvl3pPr>
            <a:lvl4pPr marL="4937760" indent="0">
              <a:buNone/>
              <a:defRPr sz="3600"/>
            </a:lvl4pPr>
            <a:lvl5pPr marL="6583680" indent="0">
              <a:buNone/>
              <a:defRPr sz="3600"/>
            </a:lvl5pPr>
            <a:lvl6pPr marL="8229600" indent="0">
              <a:buNone/>
              <a:defRPr sz="3600"/>
            </a:lvl6pPr>
            <a:lvl7pPr marL="9875520" indent="0">
              <a:buNone/>
              <a:defRPr sz="3600"/>
            </a:lvl7pPr>
            <a:lvl8pPr marL="11521440" indent="0">
              <a:buNone/>
              <a:defRPr sz="3600"/>
            </a:lvl8pPr>
            <a:lvl9pPr marL="13167360" indent="0">
              <a:buNone/>
              <a:defRPr sz="3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18696-7B6E-44DB-9274-EFE7E05E1081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6BFDC-1298-410B-B579-E12DBDC57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575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0" y="1752603"/>
            <a:ext cx="3785616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0" y="8763000"/>
            <a:ext cx="3785616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520" y="30510482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18696-7B6E-44DB-9274-EFE7E05E1081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960" y="30510482"/>
            <a:ext cx="1481328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98160" y="30510482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56BFDC-1298-410B-B579-E12DBDC57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11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defTabSz="3291840" rtl="0" eaLnBrk="1" latinLnBrk="0" hangingPunct="1">
        <a:lnSpc>
          <a:spcPct val="90000"/>
        </a:lnSpc>
        <a:spcBef>
          <a:spcPct val="0"/>
        </a:spcBef>
        <a:buNone/>
        <a:defRPr sz="15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22960" indent="-822960" algn="l" defTabSz="3291840" rtl="0" eaLnBrk="1" latinLnBrk="0" hangingPunct="1">
        <a:lnSpc>
          <a:spcPct val="90000"/>
        </a:lnSpc>
        <a:spcBef>
          <a:spcPts val="3600"/>
        </a:spcBef>
        <a:buFont typeface="Arial" panose="020B0604020202020204" pitchFamily="34" charset="0"/>
        <a:buChar char="•"/>
        <a:defRPr sz="10080" kern="1200">
          <a:solidFill>
            <a:schemeClr val="tx1"/>
          </a:solidFill>
          <a:latin typeface="+mn-lt"/>
          <a:ea typeface="+mn-ea"/>
          <a:cs typeface="+mn-cs"/>
        </a:defRPr>
      </a:lvl1pPr>
      <a:lvl2pPr marL="246888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11480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3pPr>
      <a:lvl4pPr marL="576072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4pPr>
      <a:lvl5pPr marL="740664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5pPr>
      <a:lvl6pPr marL="905256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7pPr>
      <a:lvl8pPr marL="1234440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8pPr>
      <a:lvl9pPr marL="1399032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1pPr>
      <a:lvl2pPr marL="164592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2pPr>
      <a:lvl3pPr marL="329184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3pPr>
      <a:lvl4pPr marL="493776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4pPr>
      <a:lvl5pPr marL="658368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5pPr>
      <a:lvl6pPr marL="822960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6pPr>
      <a:lvl7pPr marL="987552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7pPr>
      <a:lvl8pPr marL="1152144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8pPr>
      <a:lvl9pPr marL="1316736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hyperlink" Target="https://www.qmprogram.org/myqm/" TargetMode="External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5" Type="http://schemas.openxmlformats.org/officeDocument/2006/relationships/image" Target="../media/image11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hyperlink" Target="https://laredo.instructure.com/courses/155632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Image of Bubbly Man with Magnifying Lens" title="Bubbly Man with Magnifying Le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6300">
            <a:off x="770567" y="151705"/>
            <a:ext cx="11682691" cy="10070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 descr="Image of Focus Frame with a red circle and REC text" title="Focus Frame"/>
          <p:cNvPicPr>
            <a:picLocks noChangeAspect="1"/>
          </p:cNvPicPr>
          <p:nvPr/>
        </p:nvPicPr>
        <p:blipFill rotWithShape="1">
          <a:blip r:embed="rId4"/>
          <a:srcRect l="18525" t="13940" r="18697" b="17890"/>
          <a:stretch/>
        </p:blipFill>
        <p:spPr>
          <a:xfrm>
            <a:off x="9683859" y="4927929"/>
            <a:ext cx="34398857" cy="28215771"/>
          </a:xfrm>
          <a:prstGeom prst="rect">
            <a:avLst/>
          </a:prstGeom>
        </p:spPr>
      </p:pic>
      <p:grpSp>
        <p:nvGrpSpPr>
          <p:cNvPr id="23" name="Group 22" descr="Image of Poster Session Home Page" title="Home Page"/>
          <p:cNvGrpSpPr/>
          <p:nvPr/>
        </p:nvGrpSpPr>
        <p:grpSpPr>
          <a:xfrm>
            <a:off x="21246098" y="5720342"/>
            <a:ext cx="11096093" cy="19095644"/>
            <a:chOff x="21220863" y="5392039"/>
            <a:chExt cx="11096093" cy="19095644"/>
          </a:xfrm>
        </p:grpSpPr>
        <p:pic>
          <p:nvPicPr>
            <p:cNvPr id="2" name="Picture 1" descr="Image of Poster Session Home Page" title="Home Page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220863" y="5392039"/>
              <a:ext cx="11096093" cy="19095644"/>
            </a:xfrm>
            <a:prstGeom prst="rect">
              <a:avLst/>
            </a:prstGeom>
          </p:spPr>
        </p:pic>
        <p:pic>
          <p:nvPicPr>
            <p:cNvPr id="1028" name="Picture 4" descr="Image of green and gold SRS Lens " title="SRS Lens ">
              <a:hlinkClick r:id="rId6" action="ppaction://hlinksldjump" tooltip="SRS 1.1 Instructions make clear how to get started and where to find various course components. "/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3106761" y="11592899"/>
              <a:ext cx="953653" cy="8503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Image of green and gold SRS Lens " title="SRS Lens ">
              <a:hlinkClick r:id="rId6" action="ppaction://hlinksldjump" tooltip="SRS 1.2 Learners are introduced to the purpose and structure of the course. "/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4060412" y="13290747"/>
              <a:ext cx="953653" cy="8503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Image of green and gold SRS Lens " title="SRS Lens ">
              <a:hlinkClick r:id="rId6" action="ppaction://hlinksldjump" tooltip="SRS 2.1 The course learning objectives, or course/program competencies, describe outcomes that are measurable. "/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4060414" y="18644678"/>
              <a:ext cx="953653" cy="8503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 descr="Image of green and gold SRS Lens " title="SRS Lens ">
              <a:hlinkClick r:id="rId6" action="ppaction://hlinksldjump" tooltip="SRS 1.7 Expectations for prerequisite knowledge in the discipline and/or any required competencies are clearly stated. "/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4060413" y="16280755"/>
              <a:ext cx="953653" cy="8503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 descr="Image of green and gold SRS Lens " title="SRS Lens ">
              <a:hlinkClick r:id="rId6" action="ppaction://hlinksldjump" tooltip="SRS 2.3 Learning objectives or competencies are stated clearly, are written from the learner’s perspective, and are prominently located in the course."/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5303811" y="21537526"/>
              <a:ext cx="953653" cy="8503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 descr="Image of green and gold SRS Lens " title="SRS Lens ">
              <a:hlinkClick r:id="rId6" action="ppaction://hlinksldjump" tooltip="SRS 2.2 The module/unit-level learning objectives, or competencies, describe outcomes that are measurable and consistent with the course-level objectives or competencies. "/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5308537" y="20681231"/>
              <a:ext cx="953653" cy="8503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 descr="Image of green and gold SRS Lens " title="SRS Lens ">
              <a:hlinkClick r:id="rId6" action="ppaction://hlinksldjump" tooltip="SRS 2.4 The relationship between learning objectives, or competencies, and course activities is clearly stated."/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5303112" y="22415967"/>
              <a:ext cx="953653" cy="8503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2" descr="Image of green and gold SRS Lens " title="SRS Lens ">
              <a:hlinkClick r:id="rId6" action="ppaction://hlinksldjump" tooltip="SRS 2.5 The learning objectives, or competencies, are suited to the level of the course."/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5312207" y="23266359"/>
              <a:ext cx="953653" cy="8503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3" descr="Image of green and gold SRS Lens " title="SRS Lens ">
              <a:hlinkClick r:id="rId6" action="ppaction://hlinksldjump" tooltip="SRS 3.1 The assessments measure the achievement of the stated learning objectives or competencies. "/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416396" y="20681231"/>
              <a:ext cx="953653" cy="8503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 descr="Image of green and gold SRS Lens " title="SRS Lens ">
              <a:hlinkClick r:id="rId6" action="ppaction://hlinksldjump" tooltip="SRS 3.4 The assessments used are sequenced, varied, and suited to the level of the course."/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381227" y="21542350"/>
              <a:ext cx="953653" cy="8503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5" descr="Image of green and gold SRS Lens " title="SRS Lens ">
              <a:hlinkClick r:id="rId6" action="ppaction://hlinksldjump" tooltip="SRS 3.5 The course provides learners with multiple opportunities to track their learning progress with timely feedback."/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323800" y="22415967"/>
              <a:ext cx="953653" cy="8503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6" descr="Image of green and gold SRS Lens " title="SRS Lens ">
              <a:hlinkClick r:id="rId6" action="ppaction://hlinksldjump" tooltip="SRS 4.2 The relationship between the use of instructional materials in the course and completing learning activities is clearly explained."/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7541855" y="20681231"/>
              <a:ext cx="953653" cy="8503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7" descr="Image of green and gold SRS Lens " title="SRS Lens ">
              <a:hlinkClick r:id="rId6" action="ppaction://hlinksldjump" tooltip="SRS 6.1 The tools used in the course support the learning objectives or competencies."/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9705505" y="20681231"/>
              <a:ext cx="953653" cy="8503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8" descr="Image of green and gold SRS Lens " title="SRS Lens ">
              <a:hlinkClick r:id="rId6" action="ppaction://hlinksldjump" tooltip="SRS 6.2 Course tools promote learner engagement and active learning."/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9705505" y="21537526"/>
              <a:ext cx="953653" cy="8503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9" descr="Image of green and gold SRS Lens " title="SRS Lens ">
              <a:hlinkClick r:id="rId6" action="ppaction://hlinksldjump" tooltip="SRS 5.2 Learning activities provide opportunities for interaction that support active learning."/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8595556" y="21549369"/>
              <a:ext cx="953653" cy="8503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0" descr="Image of green and gold SRS Lens " title="SRS Lens ">
              <a:hlinkClick r:id="rId6" action="ppaction://hlinksldjump" tooltip="SRS 5.1 The learning activities promote the achievement of the stated learning objectives or competencies"/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8605888" y="20681231"/>
              <a:ext cx="953653" cy="8503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4" name="Group 23" descr="Image of Poster Session Start Here Page" title="Start Here Page"/>
          <p:cNvGrpSpPr/>
          <p:nvPr/>
        </p:nvGrpSpPr>
        <p:grpSpPr>
          <a:xfrm>
            <a:off x="10705296" y="8650407"/>
            <a:ext cx="10267518" cy="23387636"/>
            <a:chOff x="10470130" y="8725317"/>
            <a:chExt cx="10267518" cy="23387636"/>
          </a:xfrm>
        </p:grpSpPr>
        <p:pic>
          <p:nvPicPr>
            <p:cNvPr id="63" name="Picture 62" descr="Image of Poster Session Start Here Page" title="Start Here Page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1563779" y="28414857"/>
              <a:ext cx="9173868" cy="3698096"/>
            </a:xfrm>
            <a:prstGeom prst="rect">
              <a:avLst/>
            </a:prstGeom>
          </p:spPr>
        </p:pic>
        <p:pic>
          <p:nvPicPr>
            <p:cNvPr id="48" name="Picture 4" descr="Image of green and gold SRS Lens " title="SRS Lens ">
              <a:hlinkClick r:id="rId6" action="ppaction://hlinksldjump" tooltip="SRS 1.6 Computer skills and digital information literacy skills expected of the learner are clearly stated."/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470130" y="28476624"/>
              <a:ext cx="953653" cy="8503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of green and gold SRS Lens " title="SRS Lens ">
              <a:hlinkClick r:id="rId6" action="ppaction://hlinksldjump" tooltip="8.4 The course provides alternative means of access to multimedia content in formats that meet the needs of diverse learners"/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498382" y="25889967"/>
              <a:ext cx="953653" cy="8503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55" descr="Image of green and gold SRS Lens " title="SRS Lens ">
              <a:hlinkClick r:id="rId6" action="ppaction://hlinksldjump" tooltip="8.1 Course navigation facilitates ease of use."/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498382" y="31257191"/>
              <a:ext cx="953653" cy="8503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" name="Picture 4" descr="Image of green and gold SRS Lens " title="SRS Lens">
              <a:hlinkClick r:id="rId6" action="ppaction://hlinksldjump" tooltip="SRS 1.8 The self-introduction by the instructor is professional and is available online."/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471055" y="8872381"/>
              <a:ext cx="960416" cy="8511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" name="Picture 4" descr="Image of green and gold SRS Lens " title="SRS Lens ">
              <a:hlinkClick r:id="rId6" action="ppaction://hlinksldjump" tooltip="SRS 1.2 Learners are introduced to the purpose and structure of the course."/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473994" y="12529236"/>
              <a:ext cx="953653" cy="8503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" name="Picture 4" descr="Image of green and gold SRS Lens " title="SRS Lens ">
              <a:hlinkClick r:id="rId6" action="ppaction://hlinksldjump" tooltip="SRS 1.3 Communication expectations for online discussions, email, and other forms of interaction are clearly stated."/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471055" y="15559280"/>
              <a:ext cx="959532" cy="850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" name="Picture 4" descr="Image of green and gold SRS Lens " title="SRS Lens ">
              <a:hlinkClick r:id="rId6" action="ppaction://hlinksldjump" tooltip="SRS 1.4 Course and institutional policies with which the learner is expected to comply are clearly stated within the course, or a link to current policies is provided."/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471055" y="19110725"/>
              <a:ext cx="959532" cy="850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" name="Picture 4" descr="Image of green and gold SRS Lens " title="SRS Lens ">
              <a:hlinkClick r:id="rId6" action="ppaction://hlinksldjump" tooltip="SRS 1.5 Minimum technology requirements for the course are clearly stated, and information on how to obtain the technologies is provided."/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495443" y="21770166"/>
              <a:ext cx="959532" cy="850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" name="Picture 4" descr="Image of green and gold SRS Lens " title="SRS Lens ">
              <a:hlinkClick r:id="rId6" action="ppaction://hlinksldjump" tooltip="8.2 The course design facilitates readability."/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502182" y="23755781"/>
              <a:ext cx="953653" cy="8503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" name="Picture 72" descr="Image of Poster Session Start Here Page" title="Start Here Page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1614196" y="8725317"/>
              <a:ext cx="9123452" cy="10346148"/>
            </a:xfrm>
            <a:prstGeom prst="rect">
              <a:avLst/>
            </a:prstGeom>
          </p:spPr>
        </p:pic>
        <p:pic>
          <p:nvPicPr>
            <p:cNvPr id="74" name="Picture 73" descr="Image of Poster Session Start Here Page" title="Start Here Page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1573196" y="19056117"/>
              <a:ext cx="9164451" cy="9402363"/>
            </a:xfrm>
            <a:prstGeom prst="rect">
              <a:avLst/>
            </a:prstGeom>
          </p:spPr>
        </p:pic>
        <p:pic>
          <p:nvPicPr>
            <p:cNvPr id="75" name="Picture 74" descr="Image of green and gold SRS Lens " title="SRS Lens ">
              <a:hlinkClick r:id="rId6" action="ppaction://hlinksldjump" tooltip="SRS 7.1 The course instructions articulate or link to a clear description of the technical support offered and how to obtain it."/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496381" y="22662170"/>
              <a:ext cx="959532" cy="850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6" name="Group 65" descr="Image of Poster Session More Resources Page" title="More Resources Page"/>
          <p:cNvGrpSpPr/>
          <p:nvPr/>
        </p:nvGrpSpPr>
        <p:grpSpPr>
          <a:xfrm>
            <a:off x="34069684" y="9056725"/>
            <a:ext cx="9055787" cy="23191115"/>
            <a:chOff x="33460481" y="8725317"/>
            <a:chExt cx="9404681" cy="23042944"/>
          </a:xfrm>
        </p:grpSpPr>
        <p:pic>
          <p:nvPicPr>
            <p:cNvPr id="57" name="Picture 56" descr="Image of Poster Session More Resources Page" title="More Resources Page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3460481" y="8725317"/>
              <a:ext cx="9404680" cy="11894154"/>
            </a:xfrm>
            <a:prstGeom prst="rect">
              <a:avLst/>
            </a:prstGeom>
          </p:spPr>
        </p:pic>
        <p:pic>
          <p:nvPicPr>
            <p:cNvPr id="58" name="Picture 57" descr="Image of Poster Session More Resources Page" title="More Resources Page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3460482" y="20671525"/>
              <a:ext cx="9404680" cy="11096736"/>
            </a:xfrm>
            <a:prstGeom prst="rect">
              <a:avLst/>
            </a:prstGeom>
          </p:spPr>
        </p:pic>
      </p:grpSp>
      <p:pic>
        <p:nvPicPr>
          <p:cNvPr id="80" name="Picture 79" descr="Image of green and gold SRS Lens " title="SRS Lens ">
            <a:hlinkClick r:id="rId6" action="ppaction://hlinksldjump" tooltip="SRS 3.2 The course grading policy is stated clearly at the beginning of the course. 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992933" y="9681753"/>
            <a:ext cx="953653" cy="850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81" descr="Image of green and gold SRS Lens " title="SRS Lens ">
            <a:hlinkClick r:id="rId6" action="ppaction://hlinksldjump" tooltip="SRS 7.3 Course instructions articulate or link to the institution’s academic support services and resources that can help learners succeed in the course.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042922" y="23784611"/>
            <a:ext cx="953653" cy="850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82" descr="Image of green and gold SRS Lens " title="SRS Lens ">
            <a:hlinkClick r:id="rId6" action="ppaction://hlinksldjump" tooltip="SRS 7.2 Course instructions articulate or link to the institution’s accessibility policies and services.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030764" y="21944029"/>
            <a:ext cx="953653" cy="850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83" descr="Image of green and gold SRS Lens " title="Image of green and gold SRS Lens ">
            <a:hlinkClick r:id="rId6" action="ppaction://hlinksldjump" tooltip="SRS 5.4 The requirements for learner interaction are clearly stated.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001153" y="19971275"/>
            <a:ext cx="953653" cy="850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4" descr="Image of green and gold SRS Lens " title="SRS Lens ">
            <a:hlinkClick r:id="rId6" action="ppaction://hlinksldjump" tooltip="SRS 4.3 The course models the academic integrity expected of learners by providing both source references and permissions for use of instructional materials.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000288" y="15000686"/>
            <a:ext cx="953653" cy="850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4" descr="Image of green and gold SRS Lens " title="SRS Lens ">
            <a:hlinkClick r:id="rId6" action="ppaction://hlinksldjump" tooltip="SRS 4.5 A variety of instructional materials is used in the course. 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030765" y="15921062"/>
            <a:ext cx="953653" cy="850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4" descr="Image of green and gold SRS Lens " title="SRS Lens ">
            <a:hlinkClick r:id="rId6" action="ppaction://hlinksldjump" tooltip="SRS 4.4 The instructional materials represent up-to-date theory and practice in the discipline.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019813" y="16787822"/>
            <a:ext cx="953653" cy="850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4" descr="Image of green and gold SRS Lens " title="SRS Lens ">
            <a:hlinkClick r:id="rId6" action="ppaction://hlinksldjump" tooltip="SRS 5.3 The instructor’s plan for interacting with learners during the course is clearly stated.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030764" y="17673981"/>
            <a:ext cx="953653" cy="850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4" descr="Image of green and gold SRS Lens " title="SRS Lens ">
            <a:hlinkClick r:id="rId6" action="ppaction://hlinksldjump" tooltip="SRS 6.4 The course provides learners with information on protecting their data and privacy.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039447" y="21073882"/>
            <a:ext cx="953653" cy="850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4" descr="Image of green and gold SRS Lens " title="SRS Lens ">
            <a:hlinkClick r:id="rId6" action="ppaction://hlinksldjump" tooltip="8.6 Vendor accessibility statements are provided for all technologies required in the course.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039447" y="22812734"/>
            <a:ext cx="953653" cy="850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94" descr="Image of green and gold SRS Lens " title="SRS Lens ">
            <a:hlinkClick r:id="rId6" action="ppaction://hlinksldjump" tooltip="SRS 7.4 Course instructions articulate or link to the institution’s student services and resources that can help learners 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000287" y="27886937"/>
            <a:ext cx="953653" cy="850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95" descr="Image of green and gold SRS Lens " title="SRS Lens ">
            <a:hlinkClick r:id="rId6" action="ppaction://hlinksldjump" tooltip="8.2 The course design facilitates readability.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037842" y="30676755"/>
            <a:ext cx="953653" cy="850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96" descr="Image of green and gold SRS Lens " title="SRS Lens ">
            <a:hlinkClick r:id="rId6" action="ppaction://hlinksldjump" tooltip="SRS 6.3 A variety of technology is used in the course.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012370" y="31875033"/>
            <a:ext cx="953653" cy="850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4" descr="Image of green and gold SRS Lens " title="SRS Lens ">
            <a:hlinkClick r:id="rId6" action="ppaction://hlinksldjump" tooltip="SRS 1.9 The self-introduction by the instructor is professional and is available online.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882000" y="31317020"/>
            <a:ext cx="953653" cy="850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7" name="Picture 4" descr="Image of green and gold SRS Lens " title="SRS Lens ">
            <a:hlinkClick r:id="rId6" action="ppaction://hlinksldjump" tooltip="SRS 4.1 The instructional materials contribute to the achievement of the stated learning objectives or competencies.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030766" y="14112560"/>
            <a:ext cx="953653" cy="850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" name="Picture 128" descr="Image of green and gold SRS Lens " title="SRS Lens ">
            <a:hlinkClick r:id="rId6" action="ppaction://hlinksldjump" tooltip="S RS 3.3 Specific and descriptive criteria are provided for the evaluation of learners’ work, and their connection to the course grading policy is clearly explained.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992933" y="12515023"/>
            <a:ext cx="953653" cy="850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" name="Picture 129" descr="Image of green and gold SRS Lens " title="SRS Lens ">
            <a:hlinkClick r:id="rId6" action="ppaction://hlinksldjump" tooltip="SRS 1.3 Communication expectations for online discussions, email, and other forms of interaction are clearly stated.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000287" y="18628262"/>
            <a:ext cx="953653" cy="850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100" descr="Image of green and gold SRS Lens " title="SRS Lens ">
            <a:hlinkClick r:id="rId6" action="ppaction://hlinksldjump" tooltip="8.1 Course navigation facilitates ease of use.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992933" y="31568026"/>
            <a:ext cx="953653" cy="850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Picture 109" descr="Image of QR Code to access Poster Session Course" title="Poster Session QR Code">
            <a:hlinkClick r:id="rId14"/>
          </p:cNvPr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948" y="26717932"/>
            <a:ext cx="3943386" cy="3737702"/>
          </a:xfrm>
          <a:prstGeom prst="rect">
            <a:avLst/>
          </a:prstGeom>
        </p:spPr>
      </p:pic>
      <p:pic>
        <p:nvPicPr>
          <p:cNvPr id="6" name="Picture 5" descr="Image of Image of Poster Session Start Time" title="Time: 12:4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3571542" y="5972876"/>
            <a:ext cx="8752114" cy="25894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35971" y="30583714"/>
            <a:ext cx="46973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US" sz="2400" dirty="0" smtClean="0"/>
              <a:t>Scan/Click </a:t>
            </a:r>
            <a:r>
              <a:rPr lang="en-US" sz="2400" dirty="0"/>
              <a:t>on the QR Code to access </a:t>
            </a:r>
            <a:r>
              <a:rPr lang="en-US" sz="2400" dirty="0" smtClean="0"/>
              <a:t>Laredo College’s </a:t>
            </a:r>
            <a:r>
              <a:rPr lang="en-US" sz="2400" dirty="0" smtClean="0">
                <a:solidFill>
                  <a:srgbClr val="2D3B45"/>
                </a:solidFill>
                <a:hlinkClick r:id="rId14"/>
              </a:rPr>
              <a:t>20/20 Prescription: Focused on Quality Course Design</a:t>
            </a:r>
            <a:r>
              <a:rPr lang="en-US" sz="2400" dirty="0" smtClean="0">
                <a:solidFill>
                  <a:srgbClr val="2D3B45"/>
                </a:solidFill>
              </a:rPr>
              <a:t>.</a:t>
            </a:r>
            <a:endParaRPr lang="en-US" sz="2400" dirty="0"/>
          </a:p>
        </p:txBody>
      </p:sp>
      <p:pic>
        <p:nvPicPr>
          <p:cNvPr id="78" name="Picture 4" descr="Image of green and gold SRS Lens " title="SRS Lens ">
            <a:hlinkClick r:id="rId6" action="ppaction://hlinksldjump" tooltip="Specific Review Standard (SRS) 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839771" y="25376110"/>
            <a:ext cx="3757973" cy="3351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TextBox 78"/>
          <p:cNvSpPr txBox="1"/>
          <p:nvPr/>
        </p:nvSpPr>
        <p:spPr>
          <a:xfrm>
            <a:off x="21918911" y="28920809"/>
            <a:ext cx="999909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fontAlgn="t">
              <a:buFont typeface="Arial" panose="020B0604020202020204" pitchFamily="34" charset="0"/>
              <a:buChar char="•"/>
            </a:pPr>
            <a:r>
              <a:rPr lang="en-US" sz="3600" dirty="0" smtClean="0"/>
              <a:t>Hover/Roll Mouse over the SRS Lens to identify which SRS is “Met</a:t>
            </a:r>
            <a:r>
              <a:rPr lang="en-US" sz="3600" dirty="0"/>
              <a:t>” </a:t>
            </a:r>
            <a:r>
              <a:rPr lang="en-US" sz="3600" dirty="0" smtClean="0"/>
              <a:t>in the 20/20 ℞ Course Design</a:t>
            </a:r>
            <a:r>
              <a:rPr lang="en-US" sz="2800" dirty="0" smtClean="0"/>
              <a:t>.</a:t>
            </a:r>
          </a:p>
          <a:p>
            <a:pPr marL="571500" indent="-571500" fontAlgn="t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571500" indent="-571500" fontAlgn="t">
              <a:buFont typeface="Arial" panose="020B0604020202020204" pitchFamily="34" charset="0"/>
              <a:buChar char="•"/>
            </a:pPr>
            <a:r>
              <a:rPr lang="en-US" sz="3600" dirty="0" smtClean="0"/>
              <a:t>Use a magnifying glass to </a:t>
            </a:r>
            <a:r>
              <a:rPr lang="en-US" sz="3600" smtClean="0"/>
              <a:t>focus on which </a:t>
            </a:r>
            <a:r>
              <a:rPr lang="en-US" sz="3600" dirty="0" smtClean="0"/>
              <a:t>SRS is “Met: in </a:t>
            </a:r>
            <a:r>
              <a:rPr lang="en-US" sz="3600" dirty="0"/>
              <a:t>the </a:t>
            </a:r>
            <a:r>
              <a:rPr lang="en-US" sz="3600" dirty="0" smtClean="0"/>
              <a:t>20/20 </a:t>
            </a:r>
            <a:r>
              <a:rPr lang="en-US" sz="3600" dirty="0"/>
              <a:t>℞ Course Design.</a:t>
            </a:r>
          </a:p>
          <a:p>
            <a:pPr fontAlgn="t"/>
            <a:endParaRPr lang="en-US" sz="2800" dirty="0"/>
          </a:p>
        </p:txBody>
      </p:sp>
      <p:pic>
        <p:nvPicPr>
          <p:cNvPr id="4" name="Picture 3" descr="20/20 Prescreption: Focused on Quality Course Design" title="Poster Session Prescreption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37239" y="9377643"/>
            <a:ext cx="9499212" cy="169400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" name="TextBox 26"/>
          <p:cNvSpPr txBox="1"/>
          <p:nvPr/>
        </p:nvSpPr>
        <p:spPr>
          <a:xfrm>
            <a:off x="10987827" y="9428814"/>
            <a:ext cx="388589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 smtClean="0"/>
              <a:t>SRS: 1.8</a:t>
            </a:r>
            <a:endParaRPr lang="es-MX" sz="500" dirty="0"/>
          </a:p>
        </p:txBody>
      </p:sp>
      <p:sp>
        <p:nvSpPr>
          <p:cNvPr id="131" name="TextBox 130"/>
          <p:cNvSpPr txBox="1"/>
          <p:nvPr/>
        </p:nvSpPr>
        <p:spPr>
          <a:xfrm>
            <a:off x="10996844" y="16124575"/>
            <a:ext cx="388589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 smtClean="0"/>
              <a:t>SRS: 1.3</a:t>
            </a:r>
            <a:endParaRPr lang="es-MX" sz="500" dirty="0"/>
          </a:p>
        </p:txBody>
      </p:sp>
      <p:sp>
        <p:nvSpPr>
          <p:cNvPr id="30" name="TextBox 29"/>
          <p:cNvSpPr txBox="1"/>
          <p:nvPr/>
        </p:nvSpPr>
        <p:spPr>
          <a:xfrm>
            <a:off x="10987184" y="19654084"/>
            <a:ext cx="43678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 smtClean="0"/>
              <a:t>SRS 1.4</a:t>
            </a:r>
            <a:endParaRPr lang="es-MX" sz="500" dirty="0"/>
          </a:p>
        </p:txBody>
      </p:sp>
      <p:sp>
        <p:nvSpPr>
          <p:cNvPr id="32" name="TextBox 31"/>
          <p:cNvSpPr txBox="1"/>
          <p:nvPr/>
        </p:nvSpPr>
        <p:spPr>
          <a:xfrm>
            <a:off x="11001906" y="13095108"/>
            <a:ext cx="394420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 smtClean="0"/>
              <a:t>SRS 1.2</a:t>
            </a:r>
            <a:endParaRPr lang="es-MX" sz="500" dirty="0"/>
          </a:p>
        </p:txBody>
      </p:sp>
      <p:sp>
        <p:nvSpPr>
          <p:cNvPr id="33" name="TextBox 32"/>
          <p:cNvSpPr txBox="1"/>
          <p:nvPr/>
        </p:nvSpPr>
        <p:spPr>
          <a:xfrm>
            <a:off x="11032295" y="22329585"/>
            <a:ext cx="386204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 smtClean="0"/>
              <a:t>SRS 7.1</a:t>
            </a:r>
            <a:endParaRPr lang="es-MX" sz="500" dirty="0"/>
          </a:p>
        </p:txBody>
      </p:sp>
      <p:sp>
        <p:nvSpPr>
          <p:cNvPr id="34" name="TextBox 33"/>
          <p:cNvSpPr txBox="1"/>
          <p:nvPr/>
        </p:nvSpPr>
        <p:spPr>
          <a:xfrm>
            <a:off x="11018826" y="23254290"/>
            <a:ext cx="43363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 smtClean="0"/>
              <a:t>SRS 1.5</a:t>
            </a:r>
            <a:endParaRPr lang="es-MX" sz="500" dirty="0"/>
          </a:p>
        </p:txBody>
      </p:sp>
      <p:sp>
        <p:nvSpPr>
          <p:cNvPr id="35" name="TextBox 34"/>
          <p:cNvSpPr txBox="1"/>
          <p:nvPr/>
        </p:nvSpPr>
        <p:spPr>
          <a:xfrm>
            <a:off x="11011896" y="24318398"/>
            <a:ext cx="377952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 smtClean="0"/>
              <a:t>SRS 8.4</a:t>
            </a:r>
            <a:endParaRPr lang="es-MX" sz="500" dirty="0"/>
          </a:p>
        </p:txBody>
      </p:sp>
      <p:sp>
        <p:nvSpPr>
          <p:cNvPr id="36" name="TextBox 35"/>
          <p:cNvSpPr txBox="1"/>
          <p:nvPr/>
        </p:nvSpPr>
        <p:spPr>
          <a:xfrm>
            <a:off x="11002163" y="26461438"/>
            <a:ext cx="370052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 smtClean="0"/>
              <a:t>SRS 8.2</a:t>
            </a:r>
            <a:endParaRPr lang="es-MX" sz="500" dirty="0"/>
          </a:p>
        </p:txBody>
      </p:sp>
      <p:sp>
        <p:nvSpPr>
          <p:cNvPr id="37" name="TextBox 36"/>
          <p:cNvSpPr txBox="1"/>
          <p:nvPr/>
        </p:nvSpPr>
        <p:spPr>
          <a:xfrm>
            <a:off x="10996844" y="29042857"/>
            <a:ext cx="375371" cy="171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 smtClean="0"/>
              <a:t>SRS 1.6</a:t>
            </a:r>
            <a:endParaRPr lang="es-MX" sz="500" dirty="0"/>
          </a:p>
        </p:txBody>
      </p:sp>
      <p:sp>
        <p:nvSpPr>
          <p:cNvPr id="38" name="TextBox 37"/>
          <p:cNvSpPr txBox="1"/>
          <p:nvPr/>
        </p:nvSpPr>
        <p:spPr>
          <a:xfrm>
            <a:off x="11018826" y="31805676"/>
            <a:ext cx="46527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 smtClean="0"/>
              <a:t>SRS8.1</a:t>
            </a:r>
            <a:endParaRPr lang="es-MX" sz="500" dirty="0"/>
          </a:p>
        </p:txBody>
      </p:sp>
      <p:sp>
        <p:nvSpPr>
          <p:cNvPr id="39" name="TextBox 38"/>
          <p:cNvSpPr txBox="1"/>
          <p:nvPr/>
        </p:nvSpPr>
        <p:spPr>
          <a:xfrm>
            <a:off x="23416445" y="12513891"/>
            <a:ext cx="38475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 smtClean="0"/>
              <a:t>SRS 1.1</a:t>
            </a:r>
            <a:endParaRPr lang="es-MX" sz="500" dirty="0"/>
          </a:p>
        </p:txBody>
      </p:sp>
      <p:sp>
        <p:nvSpPr>
          <p:cNvPr id="40" name="TextBox 39"/>
          <p:cNvSpPr txBox="1"/>
          <p:nvPr/>
        </p:nvSpPr>
        <p:spPr>
          <a:xfrm>
            <a:off x="24350083" y="14252650"/>
            <a:ext cx="424779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 smtClean="0"/>
              <a:t>SRS 1.2</a:t>
            </a:r>
            <a:endParaRPr lang="es-MX" sz="500" dirty="0"/>
          </a:p>
        </p:txBody>
      </p:sp>
      <p:sp>
        <p:nvSpPr>
          <p:cNvPr id="42" name="TextBox 41"/>
          <p:cNvSpPr txBox="1"/>
          <p:nvPr/>
        </p:nvSpPr>
        <p:spPr>
          <a:xfrm>
            <a:off x="25657282" y="23338928"/>
            <a:ext cx="413915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 smtClean="0"/>
              <a:t>SRS 2.4</a:t>
            </a:r>
            <a:endParaRPr lang="es-MX" sz="500" dirty="0"/>
          </a:p>
        </p:txBody>
      </p:sp>
      <p:sp>
        <p:nvSpPr>
          <p:cNvPr id="43" name="TextBox 42"/>
          <p:cNvSpPr txBox="1"/>
          <p:nvPr/>
        </p:nvSpPr>
        <p:spPr>
          <a:xfrm>
            <a:off x="25657282" y="24154786"/>
            <a:ext cx="42851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 smtClean="0"/>
              <a:t>SRS 2.5</a:t>
            </a:r>
            <a:endParaRPr lang="es-MX" sz="500" dirty="0"/>
          </a:p>
        </p:txBody>
      </p:sp>
      <p:sp>
        <p:nvSpPr>
          <p:cNvPr id="44" name="TextBox 43"/>
          <p:cNvSpPr txBox="1"/>
          <p:nvPr/>
        </p:nvSpPr>
        <p:spPr>
          <a:xfrm>
            <a:off x="24347091" y="19599066"/>
            <a:ext cx="492680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 smtClean="0"/>
              <a:t>SRS 2.1</a:t>
            </a:r>
            <a:endParaRPr lang="es-MX" sz="500" dirty="0"/>
          </a:p>
        </p:txBody>
      </p:sp>
      <p:sp>
        <p:nvSpPr>
          <p:cNvPr id="45" name="TextBox 44"/>
          <p:cNvSpPr txBox="1"/>
          <p:nvPr/>
        </p:nvSpPr>
        <p:spPr>
          <a:xfrm>
            <a:off x="24377906" y="17215753"/>
            <a:ext cx="492706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 smtClean="0"/>
              <a:t>SRS 1.7</a:t>
            </a:r>
            <a:endParaRPr lang="es-MX" sz="500" dirty="0"/>
          </a:p>
        </p:txBody>
      </p:sp>
      <p:sp>
        <p:nvSpPr>
          <p:cNvPr id="46" name="TextBox 45"/>
          <p:cNvSpPr txBox="1"/>
          <p:nvPr/>
        </p:nvSpPr>
        <p:spPr>
          <a:xfrm>
            <a:off x="25612210" y="21653323"/>
            <a:ext cx="53339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 smtClean="0"/>
              <a:t>SRS 2.2</a:t>
            </a:r>
            <a:endParaRPr lang="es-MX" sz="500" dirty="0"/>
          </a:p>
        </p:txBody>
      </p:sp>
      <p:sp>
        <p:nvSpPr>
          <p:cNvPr id="47" name="TextBox 46"/>
          <p:cNvSpPr txBox="1"/>
          <p:nvPr/>
        </p:nvSpPr>
        <p:spPr>
          <a:xfrm>
            <a:off x="25602255" y="22472528"/>
            <a:ext cx="424025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 smtClean="0"/>
              <a:t>SRS 2.3</a:t>
            </a:r>
            <a:endParaRPr lang="es-MX" sz="500" dirty="0"/>
          </a:p>
        </p:txBody>
      </p:sp>
      <p:sp>
        <p:nvSpPr>
          <p:cNvPr id="49" name="TextBox 48"/>
          <p:cNvSpPr txBox="1"/>
          <p:nvPr/>
        </p:nvSpPr>
        <p:spPr>
          <a:xfrm>
            <a:off x="28920384" y="21653323"/>
            <a:ext cx="411144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 smtClean="0"/>
              <a:t>SRS 5.1</a:t>
            </a:r>
            <a:endParaRPr lang="es-MX" sz="500" dirty="0"/>
          </a:p>
        </p:txBody>
      </p:sp>
      <p:sp>
        <p:nvSpPr>
          <p:cNvPr id="50" name="TextBox 49"/>
          <p:cNvSpPr txBox="1"/>
          <p:nvPr/>
        </p:nvSpPr>
        <p:spPr>
          <a:xfrm>
            <a:off x="29971622" y="21564230"/>
            <a:ext cx="562142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/>
              <a:t>SRS </a:t>
            </a:r>
            <a:r>
              <a:rPr lang="en-US" sz="500" dirty="0" smtClean="0"/>
              <a:t>6.1</a:t>
            </a:r>
            <a:endParaRPr lang="es-MX" sz="500" dirty="0"/>
          </a:p>
        </p:txBody>
      </p:sp>
      <p:sp>
        <p:nvSpPr>
          <p:cNvPr id="51" name="TextBox 50"/>
          <p:cNvSpPr txBox="1"/>
          <p:nvPr/>
        </p:nvSpPr>
        <p:spPr>
          <a:xfrm>
            <a:off x="27917195" y="21626771"/>
            <a:ext cx="43454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 smtClean="0"/>
              <a:t>SRS 4.2</a:t>
            </a:r>
            <a:endParaRPr lang="es-MX" sz="500" dirty="0"/>
          </a:p>
        </p:txBody>
      </p:sp>
      <p:sp>
        <p:nvSpPr>
          <p:cNvPr id="53" name="TextBox 52"/>
          <p:cNvSpPr txBox="1"/>
          <p:nvPr/>
        </p:nvSpPr>
        <p:spPr>
          <a:xfrm>
            <a:off x="26714501" y="21610617"/>
            <a:ext cx="39733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 smtClean="0"/>
              <a:t>SRS 3.1</a:t>
            </a:r>
            <a:endParaRPr lang="es-MX" sz="500" dirty="0"/>
          </a:p>
        </p:txBody>
      </p:sp>
      <p:sp>
        <p:nvSpPr>
          <p:cNvPr id="54" name="TextBox 53"/>
          <p:cNvSpPr txBox="1"/>
          <p:nvPr/>
        </p:nvSpPr>
        <p:spPr>
          <a:xfrm>
            <a:off x="28885255" y="22486461"/>
            <a:ext cx="480974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/>
              <a:t>SRS </a:t>
            </a:r>
            <a:r>
              <a:rPr lang="en-US" sz="500" dirty="0" smtClean="0"/>
              <a:t>5.2</a:t>
            </a:r>
            <a:endParaRPr lang="es-MX" sz="500" dirty="0"/>
          </a:p>
        </p:txBody>
      </p:sp>
      <p:sp>
        <p:nvSpPr>
          <p:cNvPr id="59" name="TextBox 58"/>
          <p:cNvSpPr txBox="1"/>
          <p:nvPr/>
        </p:nvSpPr>
        <p:spPr>
          <a:xfrm>
            <a:off x="26610935" y="23402531"/>
            <a:ext cx="42236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 smtClean="0"/>
              <a:t>SRS 3.5</a:t>
            </a:r>
            <a:endParaRPr lang="es-MX" sz="500" dirty="0"/>
          </a:p>
        </p:txBody>
      </p:sp>
      <p:sp>
        <p:nvSpPr>
          <p:cNvPr id="60" name="TextBox 59"/>
          <p:cNvSpPr txBox="1"/>
          <p:nvPr/>
        </p:nvSpPr>
        <p:spPr>
          <a:xfrm>
            <a:off x="26652914" y="22475695"/>
            <a:ext cx="514079" cy="174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 smtClean="0"/>
              <a:t>SRS 3.4</a:t>
            </a:r>
            <a:endParaRPr lang="es-MX" sz="500" dirty="0"/>
          </a:p>
        </p:txBody>
      </p:sp>
      <p:pic>
        <p:nvPicPr>
          <p:cNvPr id="132" name="Picture 131" descr="Image of green and gold SRS Lens " title="SRS Lens ">
            <a:hlinkClick r:id="rId6" action="ppaction://hlinksldjump" tooltip="SRS 6.3 A variety of technology is used in the course.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696290" y="22744270"/>
            <a:ext cx="953653" cy="850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Box 60"/>
          <p:cNvSpPr txBox="1"/>
          <p:nvPr/>
        </p:nvSpPr>
        <p:spPr>
          <a:xfrm>
            <a:off x="30023109" y="22532628"/>
            <a:ext cx="50844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 smtClean="0"/>
              <a:t>SRS 6.2</a:t>
            </a:r>
            <a:endParaRPr lang="es-MX" sz="500" dirty="0"/>
          </a:p>
        </p:txBody>
      </p:sp>
      <p:sp>
        <p:nvSpPr>
          <p:cNvPr id="133" name="TextBox 132"/>
          <p:cNvSpPr txBox="1"/>
          <p:nvPr/>
        </p:nvSpPr>
        <p:spPr>
          <a:xfrm>
            <a:off x="29965682" y="23368704"/>
            <a:ext cx="50844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 smtClean="0"/>
              <a:t>SRS 6.3</a:t>
            </a:r>
            <a:endParaRPr lang="es-MX" sz="500" dirty="0"/>
          </a:p>
        </p:txBody>
      </p:sp>
      <p:sp>
        <p:nvSpPr>
          <p:cNvPr id="62" name="Rectangle 61"/>
          <p:cNvSpPr/>
          <p:nvPr/>
        </p:nvSpPr>
        <p:spPr>
          <a:xfrm>
            <a:off x="33271609" y="14691095"/>
            <a:ext cx="372218" cy="1692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" dirty="0"/>
              <a:t>SRS </a:t>
            </a:r>
            <a:r>
              <a:rPr lang="en-US" sz="500" dirty="0" smtClean="0"/>
              <a:t>4.1</a:t>
            </a:r>
            <a:endParaRPr lang="es-MX" sz="500" dirty="0"/>
          </a:p>
        </p:txBody>
      </p:sp>
      <p:sp>
        <p:nvSpPr>
          <p:cNvPr id="135" name="Rectangle 134"/>
          <p:cNvSpPr/>
          <p:nvPr/>
        </p:nvSpPr>
        <p:spPr>
          <a:xfrm>
            <a:off x="33340095" y="16514656"/>
            <a:ext cx="372218" cy="1692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" dirty="0"/>
              <a:t>SRS </a:t>
            </a:r>
            <a:r>
              <a:rPr lang="en-US" sz="500" dirty="0" smtClean="0"/>
              <a:t>4.5</a:t>
            </a:r>
            <a:endParaRPr lang="es-MX" sz="500" dirty="0"/>
          </a:p>
        </p:txBody>
      </p:sp>
      <p:sp>
        <p:nvSpPr>
          <p:cNvPr id="136" name="Rectangle 135"/>
          <p:cNvSpPr/>
          <p:nvPr/>
        </p:nvSpPr>
        <p:spPr>
          <a:xfrm>
            <a:off x="33257603" y="17361109"/>
            <a:ext cx="372218" cy="1692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" dirty="0"/>
              <a:t>SRS </a:t>
            </a:r>
            <a:r>
              <a:rPr lang="en-US" sz="500" dirty="0" smtClean="0"/>
              <a:t>4.4</a:t>
            </a:r>
            <a:endParaRPr lang="es-MX" sz="500" dirty="0"/>
          </a:p>
        </p:txBody>
      </p:sp>
      <p:sp>
        <p:nvSpPr>
          <p:cNvPr id="137" name="Rectangle 136"/>
          <p:cNvSpPr/>
          <p:nvPr/>
        </p:nvSpPr>
        <p:spPr>
          <a:xfrm>
            <a:off x="37147115" y="31947822"/>
            <a:ext cx="432006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" dirty="0"/>
              <a:t>SRS </a:t>
            </a:r>
            <a:r>
              <a:rPr lang="en-US" sz="500" dirty="0" smtClean="0"/>
              <a:t>1.9</a:t>
            </a:r>
            <a:endParaRPr lang="es-MX" sz="500" dirty="0"/>
          </a:p>
        </p:txBody>
      </p:sp>
      <p:sp>
        <p:nvSpPr>
          <p:cNvPr id="138" name="Rectangle 137"/>
          <p:cNvSpPr/>
          <p:nvPr/>
        </p:nvSpPr>
        <p:spPr>
          <a:xfrm>
            <a:off x="33270061" y="31199394"/>
            <a:ext cx="55586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SRS </a:t>
            </a:r>
            <a:r>
              <a:rPr lang="en-US" sz="800" dirty="0" smtClean="0"/>
              <a:t>8.2</a:t>
            </a:r>
            <a:endParaRPr lang="es-MX" sz="800" dirty="0"/>
          </a:p>
        </p:txBody>
      </p:sp>
      <p:sp>
        <p:nvSpPr>
          <p:cNvPr id="139" name="Rectangle 138"/>
          <p:cNvSpPr/>
          <p:nvPr/>
        </p:nvSpPr>
        <p:spPr>
          <a:xfrm>
            <a:off x="33183216" y="28444646"/>
            <a:ext cx="49892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SRS 7.4</a:t>
            </a:r>
            <a:endParaRPr lang="es-MX" sz="800" dirty="0"/>
          </a:p>
        </p:txBody>
      </p:sp>
      <p:sp>
        <p:nvSpPr>
          <p:cNvPr id="140" name="Rectangle 139"/>
          <p:cNvSpPr/>
          <p:nvPr/>
        </p:nvSpPr>
        <p:spPr>
          <a:xfrm>
            <a:off x="33289631" y="15578505"/>
            <a:ext cx="372218" cy="1692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" dirty="0"/>
              <a:t>SRS </a:t>
            </a:r>
            <a:r>
              <a:rPr lang="en-US" sz="500" dirty="0" smtClean="0"/>
              <a:t>4.3</a:t>
            </a:r>
            <a:endParaRPr lang="es-MX" sz="500" dirty="0"/>
          </a:p>
        </p:txBody>
      </p:sp>
      <p:sp>
        <p:nvSpPr>
          <p:cNvPr id="141" name="Rectangle 140"/>
          <p:cNvSpPr/>
          <p:nvPr/>
        </p:nvSpPr>
        <p:spPr>
          <a:xfrm>
            <a:off x="33234764" y="32138855"/>
            <a:ext cx="65382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SRS </a:t>
            </a:r>
            <a:r>
              <a:rPr lang="en-US" sz="800" dirty="0" smtClean="0"/>
              <a:t>8.1</a:t>
            </a:r>
            <a:endParaRPr lang="es-MX" sz="800" dirty="0"/>
          </a:p>
        </p:txBody>
      </p:sp>
      <p:sp>
        <p:nvSpPr>
          <p:cNvPr id="142" name="Rectangle 141"/>
          <p:cNvSpPr/>
          <p:nvPr/>
        </p:nvSpPr>
        <p:spPr>
          <a:xfrm>
            <a:off x="33291004" y="22583744"/>
            <a:ext cx="372218" cy="1692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" dirty="0"/>
              <a:t>SRS </a:t>
            </a:r>
            <a:r>
              <a:rPr lang="en-US" sz="500" dirty="0" smtClean="0"/>
              <a:t>7.2</a:t>
            </a:r>
            <a:endParaRPr lang="es-MX" sz="500" dirty="0"/>
          </a:p>
        </p:txBody>
      </p:sp>
      <p:sp>
        <p:nvSpPr>
          <p:cNvPr id="144" name="Rectangle 143"/>
          <p:cNvSpPr/>
          <p:nvPr/>
        </p:nvSpPr>
        <p:spPr>
          <a:xfrm>
            <a:off x="33253819" y="10286904"/>
            <a:ext cx="394316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" dirty="0"/>
              <a:t>SRS </a:t>
            </a:r>
            <a:r>
              <a:rPr lang="en-US" sz="500" dirty="0" smtClean="0"/>
              <a:t>3.2</a:t>
            </a:r>
            <a:endParaRPr lang="es-MX" sz="500" dirty="0"/>
          </a:p>
        </p:txBody>
      </p:sp>
      <p:sp>
        <p:nvSpPr>
          <p:cNvPr id="145" name="Rectangle 144"/>
          <p:cNvSpPr/>
          <p:nvPr/>
        </p:nvSpPr>
        <p:spPr>
          <a:xfrm>
            <a:off x="33283210" y="24387068"/>
            <a:ext cx="54271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SRS </a:t>
            </a:r>
            <a:r>
              <a:rPr lang="en-US" sz="800" dirty="0" smtClean="0"/>
              <a:t>7.3</a:t>
            </a:r>
            <a:endParaRPr lang="es-MX" sz="800" dirty="0"/>
          </a:p>
        </p:txBody>
      </p:sp>
      <p:sp>
        <p:nvSpPr>
          <p:cNvPr id="146" name="Rectangle 145"/>
          <p:cNvSpPr/>
          <p:nvPr/>
        </p:nvSpPr>
        <p:spPr>
          <a:xfrm>
            <a:off x="33283210" y="23368704"/>
            <a:ext cx="54271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SRS </a:t>
            </a:r>
            <a:r>
              <a:rPr lang="en-US" sz="800" dirty="0" smtClean="0"/>
              <a:t>8.6</a:t>
            </a:r>
            <a:endParaRPr lang="es-MX" sz="800" dirty="0"/>
          </a:p>
        </p:txBody>
      </p:sp>
      <p:sp>
        <p:nvSpPr>
          <p:cNvPr id="147" name="Rectangle 146"/>
          <p:cNvSpPr/>
          <p:nvPr/>
        </p:nvSpPr>
        <p:spPr>
          <a:xfrm>
            <a:off x="33340095" y="18253327"/>
            <a:ext cx="485828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" dirty="0"/>
              <a:t>SRS </a:t>
            </a:r>
            <a:r>
              <a:rPr lang="en-US" sz="500" dirty="0" smtClean="0"/>
              <a:t>5.3</a:t>
            </a:r>
            <a:endParaRPr lang="es-MX" sz="500" dirty="0"/>
          </a:p>
        </p:txBody>
      </p:sp>
      <p:sp>
        <p:nvSpPr>
          <p:cNvPr id="148" name="Rectangle 147"/>
          <p:cNvSpPr/>
          <p:nvPr/>
        </p:nvSpPr>
        <p:spPr>
          <a:xfrm>
            <a:off x="33257603" y="20550322"/>
            <a:ext cx="372218" cy="1692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" dirty="0"/>
              <a:t>SRS </a:t>
            </a:r>
            <a:r>
              <a:rPr lang="en-US" sz="500" dirty="0" smtClean="0"/>
              <a:t>1.3</a:t>
            </a:r>
            <a:endParaRPr lang="es-MX" sz="500" dirty="0"/>
          </a:p>
        </p:txBody>
      </p:sp>
      <p:sp>
        <p:nvSpPr>
          <p:cNvPr id="149" name="Rectangle 148"/>
          <p:cNvSpPr/>
          <p:nvPr/>
        </p:nvSpPr>
        <p:spPr>
          <a:xfrm>
            <a:off x="33257603" y="21698670"/>
            <a:ext cx="372218" cy="1692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" dirty="0"/>
              <a:t>SRS </a:t>
            </a:r>
            <a:r>
              <a:rPr lang="en-US" sz="500" dirty="0" smtClean="0"/>
              <a:t>6.4</a:t>
            </a:r>
            <a:endParaRPr lang="es-MX" sz="500" dirty="0"/>
          </a:p>
        </p:txBody>
      </p:sp>
      <p:sp>
        <p:nvSpPr>
          <p:cNvPr id="64" name="Rectangle 63"/>
          <p:cNvSpPr/>
          <p:nvPr/>
        </p:nvSpPr>
        <p:spPr>
          <a:xfrm>
            <a:off x="33283378" y="13134879"/>
            <a:ext cx="428935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" dirty="0" smtClean="0"/>
              <a:t>SRS 3.3</a:t>
            </a:r>
            <a:endParaRPr lang="es-MX" sz="500" dirty="0"/>
          </a:p>
        </p:txBody>
      </p:sp>
      <p:sp>
        <p:nvSpPr>
          <p:cNvPr id="1025" name="Rectangle 1024"/>
          <p:cNvSpPr/>
          <p:nvPr/>
        </p:nvSpPr>
        <p:spPr>
          <a:xfrm>
            <a:off x="33309924" y="19233979"/>
            <a:ext cx="372218" cy="1692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" dirty="0"/>
              <a:t>SRS </a:t>
            </a:r>
            <a:r>
              <a:rPr lang="en-US" sz="500" dirty="0" smtClean="0"/>
              <a:t>5.4</a:t>
            </a:r>
            <a:endParaRPr lang="es-MX" sz="500" dirty="0"/>
          </a:p>
        </p:txBody>
      </p:sp>
      <p:sp>
        <p:nvSpPr>
          <p:cNvPr id="1026" name="TextBox 1025"/>
          <p:cNvSpPr txBox="1"/>
          <p:nvPr/>
        </p:nvSpPr>
        <p:spPr>
          <a:xfrm>
            <a:off x="36282910" y="32356093"/>
            <a:ext cx="412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 smtClean="0"/>
              <a:t>SRS 6.3</a:t>
            </a:r>
            <a:r>
              <a:rPr lang="en-US" dirty="0" smtClean="0"/>
              <a:t> </a:t>
            </a:r>
            <a:endParaRPr lang="es-MX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332720" y="1684182"/>
            <a:ext cx="33238439" cy="471877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8900" b="1" dirty="0">
                <a:latin typeface="+mn-lt"/>
              </a:rPr>
              <a:t>20/20 Prescription: </a:t>
            </a:r>
            <a:br>
              <a:rPr lang="en-US" sz="18900" b="1" dirty="0">
                <a:latin typeface="+mn-lt"/>
              </a:rPr>
            </a:br>
            <a:r>
              <a:rPr lang="en-US" sz="18900" b="1" dirty="0">
                <a:latin typeface="+mn-lt"/>
              </a:rPr>
              <a:t>Focused on Quality Course Design</a:t>
            </a:r>
            <a:r>
              <a:rPr lang="es-MX" sz="15800" b="1" dirty="0"/>
              <a:t/>
            </a:r>
            <a:br>
              <a:rPr lang="es-MX" sz="15800" b="1" dirty="0"/>
            </a:br>
            <a:endParaRPr lang="es-MX" dirty="0"/>
          </a:p>
        </p:txBody>
      </p:sp>
      <p:sp>
        <p:nvSpPr>
          <p:cNvPr id="5" name="TextBox 4"/>
          <p:cNvSpPr txBox="1"/>
          <p:nvPr/>
        </p:nvSpPr>
        <p:spPr>
          <a:xfrm>
            <a:off x="1027595" y="32064475"/>
            <a:ext cx="8318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QM Higher Education Rubric, Sixth Edition, 2018 </a:t>
            </a:r>
            <a:r>
              <a:rPr lang="en-US" sz="2000" dirty="0" err="1" smtClean="0"/>
              <a:t>MarylandOnline</a:t>
            </a:r>
            <a:r>
              <a:rPr lang="en-US" sz="2000" dirty="0"/>
              <a:t>, Inc. Used under license. All rights reserved. Retrieved from </a:t>
            </a:r>
            <a:r>
              <a:rPr lang="en-US" sz="2000" dirty="0" err="1" smtClean="0">
                <a:hlinkClick r:id="rId18"/>
              </a:rPr>
              <a:t>MyQM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9739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5016</TotalTime>
  <Words>205</Words>
  <Application>Microsoft Office PowerPoint</Application>
  <PresentationFormat>Custom</PresentationFormat>
  <Paragraphs>53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20/20 Prescription:  Focused on Quality Course Design </vt:lpstr>
    </vt:vector>
  </TitlesOfParts>
  <Company>Laredo Community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Beatriz Flores-Martinez, M.S.</dc:creator>
  <cp:lastModifiedBy>Beatriz Flores-Martinez, M.S.</cp:lastModifiedBy>
  <cp:revision>155</cp:revision>
  <dcterms:created xsi:type="dcterms:W3CDTF">2020-02-12T23:01:18Z</dcterms:created>
  <dcterms:modified xsi:type="dcterms:W3CDTF">2020-10-26T15:24:11Z</dcterms:modified>
  <cp:contentStatus/>
</cp:coreProperties>
</file>