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2" r:id="rId2"/>
  </p:sldMasterIdLst>
  <p:notesMasterIdLst>
    <p:notesMasterId r:id="rId21"/>
  </p:notesMasterIdLst>
  <p:sldIdLst>
    <p:sldId id="256" r:id="rId3"/>
    <p:sldId id="277" r:id="rId4"/>
    <p:sldId id="278" r:id="rId5"/>
    <p:sldId id="270" r:id="rId6"/>
    <p:sldId id="271" r:id="rId7"/>
    <p:sldId id="273" r:id="rId8"/>
    <p:sldId id="279" r:id="rId9"/>
    <p:sldId id="280" r:id="rId10"/>
    <p:sldId id="274" r:id="rId11"/>
    <p:sldId id="276" r:id="rId12"/>
    <p:sldId id="275" r:id="rId13"/>
    <p:sldId id="281" r:id="rId14"/>
    <p:sldId id="282" r:id="rId15"/>
    <p:sldId id="283" r:id="rId16"/>
    <p:sldId id="259" r:id="rId17"/>
    <p:sldId id="284" r:id="rId18"/>
    <p:sldId id="285" r:id="rId19"/>
    <p:sldId id="286" r:id="rId20"/>
  </p:sldIdLst>
  <p:sldSz cx="9144000" cy="5143500" type="screen16x9"/>
  <p:notesSz cx="7053263" cy="9309100"/>
  <p:embeddedFontLst>
    <p:embeddedFont>
      <p:font typeface="Lato" panose="020F0502020204030203" pitchFamily="34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UOosfc822ZMrQwKIH+H6P1Qnm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55941"/>
  </p:normalViewPr>
  <p:slideViewPr>
    <p:cSldViewPr snapToGrid="0">
      <p:cViewPr varScale="1">
        <p:scale>
          <a:sx n="79" d="100"/>
          <a:sy n="79" d="100"/>
        </p:scale>
        <p:origin x="140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5641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217" y="0"/>
            <a:ext cx="305641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ba960cf49_0_185:notes"/>
          <p:cNvSpPr txBox="1">
            <a:spLocks noGrp="1"/>
          </p:cNvSpPr>
          <p:nvPr>
            <p:ph type="body" idx="1"/>
          </p:nvPr>
        </p:nvSpPr>
        <p:spPr>
          <a:xfrm>
            <a:off x="705325" y="4421822"/>
            <a:ext cx="56427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Hello, everyone! I'd like to welcome you to our second-ever QM Research Online Conference!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While we offer several hour-long QM Research webinars throughout the year, we are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happy to have put together this event with nine different research-related presentations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so that you can see them live and ask your questions in real time.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We'll have breaks between each time slot with the first slot starting at 1:40 p.m. Eastern,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second slot starting at 2:40 p.m. Eastern, and the third slot starting at 3:40 p.m. Eastern.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But, before we provide some details about how the conference will work this afternoon, I want to share a bit of information about QM Research and Innovation with you, now. </a:t>
            </a:r>
            <a:endParaRPr/>
          </a:p>
        </p:txBody>
      </p:sp>
      <p:sp>
        <p:nvSpPr>
          <p:cNvPr id="57" name="Google Shape;57;gaba960cf4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22863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96321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86396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3094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02960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af076867c_0_60:notes"/>
          <p:cNvSpPr txBox="1">
            <a:spLocks noGrp="1"/>
          </p:cNvSpPr>
          <p:nvPr>
            <p:ph type="body" idx="1"/>
          </p:nvPr>
        </p:nvSpPr>
        <p:spPr>
          <a:xfrm>
            <a:off x="705325" y="4421822"/>
            <a:ext cx="56427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Back to the Landing Page; Many of the other resources in the sidebar are articles that discuss QM's effects.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At the very bottom of the sidebar is a one-page PDF that may be helpful to you and for you to share QM Research resources with others.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aaf076867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2252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02426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1339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6429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4196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9809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6294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469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0803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747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3407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ate">
  <p:cSld name="Background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aba960cf49_0_198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00" cy="21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gaba960cf49_0_198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master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aba960cf49_0_195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gaba960cf49_0_195"/>
          <p:cNvSpPr txBox="1">
            <a:spLocks noGrp="1"/>
          </p:cNvSpPr>
          <p:nvPr>
            <p:ph type="subTitle" idx="1"/>
          </p:nvPr>
        </p:nvSpPr>
        <p:spPr>
          <a:xfrm>
            <a:off x="1371600" y="27545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QM Regional Title with image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aba960cf49_0_27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aba960cf49_0_272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aba960cf49_0_292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aba960cf49_0_29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gaba960cf49_0_292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Title slide">
  <p:cSld name="Subsection 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aba960cf49_0_275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aba960cf49_0_275"/>
          <p:cNvSpPr txBox="1">
            <a:spLocks noGrp="1"/>
          </p:cNvSpPr>
          <p:nvPr>
            <p:ph type="subTitle" idx="1"/>
          </p:nvPr>
        </p:nvSpPr>
        <p:spPr>
          <a:xfrm>
            <a:off x="1371600" y="19380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description">
  <p:cSld name="Image with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aba960cf49_0_27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aba960cf49_0_278"/>
          <p:cNvSpPr txBox="1">
            <a:spLocks noGrp="1"/>
          </p:cNvSpPr>
          <p:nvPr>
            <p:ph type="body" idx="1"/>
          </p:nvPr>
        </p:nvSpPr>
        <p:spPr>
          <a:xfrm>
            <a:off x="4539049" y="1063626"/>
            <a:ext cx="41478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gaba960cf49_0_278"/>
          <p:cNvSpPr>
            <a:spLocks noGrp="1"/>
          </p:cNvSpPr>
          <p:nvPr>
            <p:ph type="pic" idx="2"/>
          </p:nvPr>
        </p:nvSpPr>
        <p:spPr>
          <a:xfrm>
            <a:off x="457200" y="1063625"/>
            <a:ext cx="3785400" cy="3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aba960cf49_0_28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aba960cf49_0_28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gaba960cf49_0_282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aba960cf49_0_282"/>
          <p:cNvSpPr txBox="1">
            <a:spLocks noGrp="1"/>
          </p:cNvSpPr>
          <p:nvPr>
            <p:ph type="body" idx="3"/>
          </p:nvPr>
        </p:nvSpPr>
        <p:spPr>
          <a:xfrm>
            <a:off x="455613" y="1631156"/>
            <a:ext cx="4041900" cy="26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gaba960cf49_0_282"/>
          <p:cNvSpPr txBox="1">
            <a:spLocks noGrp="1"/>
          </p:cNvSpPr>
          <p:nvPr>
            <p:ph type="body" idx="4"/>
          </p:nvPr>
        </p:nvSpPr>
        <p:spPr>
          <a:xfrm>
            <a:off x="4653145" y="1631156"/>
            <a:ext cx="4041900" cy="26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bulleted list">
  <p:cSld name="Image with bulleted lis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aba960cf49_0_28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aba960cf49_0_288"/>
          <p:cNvSpPr txBox="1">
            <a:spLocks noGrp="1"/>
          </p:cNvSpPr>
          <p:nvPr>
            <p:ph type="body" idx="1"/>
          </p:nvPr>
        </p:nvSpPr>
        <p:spPr>
          <a:xfrm>
            <a:off x="457200" y="1063626"/>
            <a:ext cx="40401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gaba960cf49_0_288"/>
          <p:cNvSpPr>
            <a:spLocks noGrp="1"/>
          </p:cNvSpPr>
          <p:nvPr>
            <p:ph type="pic" idx="2"/>
          </p:nvPr>
        </p:nvSpPr>
        <p:spPr>
          <a:xfrm>
            <a:off x="4605338" y="1063625"/>
            <a:ext cx="40815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aba960cf49_0_190"/>
          <p:cNvSpPr/>
          <p:nvPr/>
        </p:nvSpPr>
        <p:spPr>
          <a:xfrm>
            <a:off x="0" y="4628628"/>
            <a:ext cx="9144000" cy="51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Google Shape;11;gaba960cf49_0_1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826" y="252905"/>
            <a:ext cx="2280287" cy="1429139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411"/>
              </a:srgbClr>
            </a:outerShdw>
          </a:effectLst>
        </p:spPr>
      </p:pic>
      <p:sp>
        <p:nvSpPr>
          <p:cNvPr id="12" name="Google Shape;12;gaba960cf49_0_190"/>
          <p:cNvSpPr txBox="1"/>
          <p:nvPr/>
        </p:nvSpPr>
        <p:spPr>
          <a:xfrm>
            <a:off x="7596524" y="4899475"/>
            <a:ext cx="1451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©2021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gaba960cf49_0_190"/>
          <p:cNvSpPr txBox="1"/>
          <p:nvPr/>
        </p:nvSpPr>
        <p:spPr>
          <a:xfrm>
            <a:off x="110425" y="4760975"/>
            <a:ext cx="575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the community of people that believes quality matters | 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qualitymatters.org/events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aba960cf49_0_265"/>
          <p:cNvSpPr/>
          <p:nvPr/>
        </p:nvSpPr>
        <p:spPr>
          <a:xfrm>
            <a:off x="0" y="4425950"/>
            <a:ext cx="9144000" cy="717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gaba960cf49_0_26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aba960cf49_0_2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5" name="Google Shape;25;gaba960cf49_0_2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9333" y="4476093"/>
            <a:ext cx="912285" cy="571762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95000" sy="95000" algn="tl" rotWithShape="0">
              <a:srgbClr val="000000">
                <a:alpha val="29411"/>
              </a:srgbClr>
            </a:outerShdw>
          </a:effectLst>
        </p:spPr>
      </p:pic>
      <p:sp>
        <p:nvSpPr>
          <p:cNvPr id="26" name="Google Shape;26;gaba960cf49_0_265"/>
          <p:cNvSpPr txBox="1"/>
          <p:nvPr/>
        </p:nvSpPr>
        <p:spPr>
          <a:xfrm>
            <a:off x="7604879" y="4899475"/>
            <a:ext cx="1451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©2021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aba960cf49_0_265"/>
          <p:cNvSpPr txBox="1"/>
          <p:nvPr/>
        </p:nvSpPr>
        <p:spPr>
          <a:xfrm>
            <a:off x="1169765" y="4512545"/>
            <a:ext cx="58404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Active/Applied Research on Online Learning and Quality Assurance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February 9 |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ba960cf49_0_185"/>
          <p:cNvSpPr txBox="1">
            <a:spLocks noGrp="1"/>
          </p:cNvSpPr>
          <p:nvPr>
            <p:ph type="ctrTitle"/>
          </p:nvPr>
        </p:nvSpPr>
        <p:spPr>
          <a:xfrm>
            <a:off x="2446850" y="370825"/>
            <a:ext cx="6583800" cy="21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Active/Applied Research on Online Learning and</a:t>
            </a:r>
            <a:endParaRPr>
              <a:solidFill>
                <a:srgbClr val="526C7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Quality Assurance</a:t>
            </a:r>
            <a:endParaRPr/>
          </a:p>
        </p:txBody>
      </p:sp>
      <p:sp>
        <p:nvSpPr>
          <p:cNvPr id="60" name="Google Shape;60;gaba960cf49_0_185"/>
          <p:cNvSpPr txBox="1">
            <a:spLocks noGrp="1"/>
          </p:cNvSpPr>
          <p:nvPr>
            <p:ph type="subTitle" idx="1"/>
          </p:nvPr>
        </p:nvSpPr>
        <p:spPr>
          <a:xfrm>
            <a:off x="2988500" y="2571751"/>
            <a:ext cx="55005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/>
              <a:t>February 9, 2021| Online</a:t>
            </a:r>
            <a:endParaRPr sz="3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1:00 - 4:30 p.m. Eastern</a:t>
            </a:r>
            <a:endParaRPr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9B80D-33AD-D142-8C8B-2CF49B1D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55"/>
            <a:ext cx="9144000" cy="51063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7B6B-FAF2-914A-91F2-48DC7E5B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905"/>
            <a:ext cx="8229600" cy="857400"/>
          </a:xfrm>
        </p:spPr>
        <p:txBody>
          <a:bodyPr/>
          <a:lstStyle/>
          <a:p>
            <a:r>
              <a:rPr lang="en-US" dirty="0"/>
              <a:t>QM Research Landing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0A3E6-A036-1049-A324-F2115DD4D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" t="22114" r="6340" b="11620"/>
          <a:stretch/>
        </p:blipFill>
        <p:spPr>
          <a:xfrm>
            <a:off x="334735" y="983305"/>
            <a:ext cx="8352065" cy="3392752"/>
          </a:xfrm>
          <a:prstGeom prst="rect">
            <a:avLst/>
          </a:prstGeom>
          <a:ln w="9525">
            <a:solidFill>
              <a:schemeClr val="accent3">
                <a:lumMod val="25000"/>
              </a:schemeClr>
            </a:solidFill>
          </a:ln>
        </p:spPr>
      </p:pic>
      <p:cxnSp>
        <p:nvCxnSpPr>
          <p:cNvPr id="4" name="Google Shape;68;gaba960cf49_0_307">
            <a:extLst>
              <a:ext uri="{FF2B5EF4-FFF2-40B4-BE49-F238E27FC236}">
                <a16:creationId xmlns:a16="http://schemas.microsoft.com/office/drawing/2014/main" id="{D3F9E9CE-4B67-F242-838B-488B1884CBAA}"/>
              </a:ext>
            </a:extLst>
          </p:cNvPr>
          <p:cNvCxnSpPr>
            <a:cxnSpLocks/>
          </p:cNvCxnSpPr>
          <p:nvPr/>
        </p:nvCxnSpPr>
        <p:spPr>
          <a:xfrm flipV="1">
            <a:off x="5421087" y="1938676"/>
            <a:ext cx="981475" cy="39214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68;gaba960cf49_0_307">
            <a:extLst>
              <a:ext uri="{FF2B5EF4-FFF2-40B4-BE49-F238E27FC236}">
                <a16:creationId xmlns:a16="http://schemas.microsoft.com/office/drawing/2014/main" id="{0A14DA35-19E8-A541-97BF-4ECCDDFF2428}"/>
              </a:ext>
            </a:extLst>
          </p:cNvPr>
          <p:cNvCxnSpPr>
            <a:cxnSpLocks/>
          </p:cNvCxnSpPr>
          <p:nvPr/>
        </p:nvCxnSpPr>
        <p:spPr>
          <a:xfrm flipV="1">
            <a:off x="5421086" y="3367833"/>
            <a:ext cx="981475" cy="39214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4114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BA4C-FE34-8B42-B68D-C0C840E6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857400"/>
          </a:xfrm>
        </p:spPr>
        <p:txBody>
          <a:bodyPr/>
          <a:lstStyle/>
          <a:p>
            <a:r>
              <a:rPr lang="en-US" dirty="0"/>
              <a:t>CHLOE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DFB75-E649-574E-A14D-C136A05B1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89" b="25175"/>
          <a:stretch/>
        </p:blipFill>
        <p:spPr>
          <a:xfrm>
            <a:off x="322487" y="857400"/>
            <a:ext cx="8499023" cy="339718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cxnSp>
        <p:nvCxnSpPr>
          <p:cNvPr id="6" name="Google Shape;68;gaba960cf49_0_307">
            <a:extLst>
              <a:ext uri="{FF2B5EF4-FFF2-40B4-BE49-F238E27FC236}">
                <a16:creationId xmlns:a16="http://schemas.microsoft.com/office/drawing/2014/main" id="{AA85801E-A8A0-DE44-BE32-2D2173B26CD8}"/>
              </a:ext>
            </a:extLst>
          </p:cNvPr>
          <p:cNvCxnSpPr>
            <a:cxnSpLocks/>
          </p:cNvCxnSpPr>
          <p:nvPr/>
        </p:nvCxnSpPr>
        <p:spPr>
          <a:xfrm flipV="1">
            <a:off x="7217229" y="4058515"/>
            <a:ext cx="981475" cy="39214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9312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AFC643-EF0A-8E4D-AB10-CA7B2F6F4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43"/>
          <a:stretch/>
        </p:blipFill>
        <p:spPr>
          <a:xfrm>
            <a:off x="130627" y="983305"/>
            <a:ext cx="8817429" cy="3360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17B6B-FAF2-914A-91F2-48DC7E5B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905"/>
            <a:ext cx="8229600" cy="857400"/>
          </a:xfrm>
        </p:spPr>
        <p:txBody>
          <a:bodyPr/>
          <a:lstStyle/>
          <a:p>
            <a:r>
              <a:rPr lang="en-US" dirty="0"/>
              <a:t>QM Research Landing page</a:t>
            </a:r>
          </a:p>
        </p:txBody>
      </p:sp>
      <p:cxnSp>
        <p:nvCxnSpPr>
          <p:cNvPr id="4" name="Google Shape;68;gaba960cf49_0_307">
            <a:extLst>
              <a:ext uri="{FF2B5EF4-FFF2-40B4-BE49-F238E27FC236}">
                <a16:creationId xmlns:a16="http://schemas.microsoft.com/office/drawing/2014/main" id="{D3F9E9CE-4B67-F242-838B-488B1884CBAA}"/>
              </a:ext>
            </a:extLst>
          </p:cNvPr>
          <p:cNvCxnSpPr>
            <a:cxnSpLocks/>
          </p:cNvCxnSpPr>
          <p:nvPr/>
        </p:nvCxnSpPr>
        <p:spPr>
          <a:xfrm flipH="1" flipV="1">
            <a:off x="6694714" y="2616161"/>
            <a:ext cx="652260" cy="75496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68;gaba960cf49_0_307">
            <a:extLst>
              <a:ext uri="{FF2B5EF4-FFF2-40B4-BE49-F238E27FC236}">
                <a16:creationId xmlns:a16="http://schemas.microsoft.com/office/drawing/2014/main" id="{0A14DA35-19E8-A541-97BF-4ECCDDFF2428}"/>
              </a:ext>
            </a:extLst>
          </p:cNvPr>
          <p:cNvCxnSpPr>
            <a:cxnSpLocks/>
          </p:cNvCxnSpPr>
          <p:nvPr/>
        </p:nvCxnSpPr>
        <p:spPr>
          <a:xfrm flipH="1">
            <a:off x="6564085" y="2369246"/>
            <a:ext cx="1224643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360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D50B-2404-4F43-9088-AFEFC23E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Colleagues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0BF6BC-BF09-4E40-889A-9384A68B4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28" y="1063775"/>
            <a:ext cx="7282543" cy="3286945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  <p:cxnSp>
        <p:nvCxnSpPr>
          <p:cNvPr id="10" name="Google Shape;68;gaba960cf49_0_307">
            <a:extLst>
              <a:ext uri="{FF2B5EF4-FFF2-40B4-BE49-F238E27FC236}">
                <a16:creationId xmlns:a16="http://schemas.microsoft.com/office/drawing/2014/main" id="{228B9F4B-22D9-3A42-BF71-38C3244CCF36}"/>
              </a:ext>
            </a:extLst>
          </p:cNvPr>
          <p:cNvCxnSpPr>
            <a:cxnSpLocks/>
          </p:cNvCxnSpPr>
          <p:nvPr/>
        </p:nvCxnSpPr>
        <p:spPr>
          <a:xfrm flipV="1">
            <a:off x="5682343" y="2044661"/>
            <a:ext cx="1191985" cy="53525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1006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ACB5-432F-7B42-A68E-C02190DF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out the Research pg.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3D92D-3547-4248-AAF8-325E33B0C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2"/>
          <a:stretch/>
        </p:blipFill>
        <p:spPr>
          <a:xfrm>
            <a:off x="0" y="1063775"/>
            <a:ext cx="9144000" cy="316195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966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af076867c_0_60"/>
          <p:cNvSpPr txBox="1">
            <a:spLocks noGrp="1"/>
          </p:cNvSpPr>
          <p:nvPr>
            <p:ph type="title"/>
          </p:nvPr>
        </p:nvSpPr>
        <p:spPr>
          <a:xfrm>
            <a:off x="319875" y="397980"/>
            <a:ext cx="42486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rebuchet MS"/>
              <a:buNone/>
            </a:pPr>
            <a:r>
              <a:rPr lang="en-US" sz="3700" b="0" dirty="0"/>
              <a:t>Share QM Research</a:t>
            </a:r>
            <a:endParaRPr sz="37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" name="Google Shape;82;gaaf076867c_0_60"/>
          <p:cNvSpPr txBox="1">
            <a:spLocks noGrp="1"/>
          </p:cNvSpPr>
          <p:nvPr>
            <p:ph type="body" idx="1"/>
          </p:nvPr>
        </p:nvSpPr>
        <p:spPr>
          <a:xfrm>
            <a:off x="323275" y="1302650"/>
            <a:ext cx="4396500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</a:pPr>
            <a:r>
              <a:rPr lang="en-US" sz="2600" dirty="0"/>
              <a:t>Printable PDF </a:t>
            </a:r>
            <a:endParaRPr sz="2600" dirty="0"/>
          </a:p>
          <a:p>
            <a:pPr marL="342900" lvl="0" indent="-2057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</a:pPr>
            <a:endParaRPr dirty="0"/>
          </a:p>
        </p:txBody>
      </p:sp>
      <p:pic>
        <p:nvPicPr>
          <p:cNvPr id="83" name="Google Shape;83;gaaf076867c_0_60"/>
          <p:cNvPicPr preferRelativeResize="0"/>
          <p:nvPr/>
        </p:nvPicPr>
        <p:blipFill rotWithShape="1">
          <a:blip r:embed="rId3">
            <a:alphaModFix/>
          </a:blip>
          <a:srcRect t="6941" b="6941"/>
          <a:stretch/>
        </p:blipFill>
        <p:spPr>
          <a:xfrm>
            <a:off x="4644875" y="416250"/>
            <a:ext cx="4039202" cy="385287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cxnSp>
        <p:nvCxnSpPr>
          <p:cNvPr id="84" name="Google Shape;84;gaaf076867c_0_60"/>
          <p:cNvCxnSpPr>
            <a:cxnSpLocks/>
          </p:cNvCxnSpPr>
          <p:nvPr/>
        </p:nvCxnSpPr>
        <p:spPr>
          <a:xfrm>
            <a:off x="2075275" y="1845129"/>
            <a:ext cx="5431700" cy="204952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8B1E-0E92-9F4D-A786-6B883324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 for All Your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827BA-E8FC-3242-A168-0920B7C9F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000" b="837"/>
          <a:stretch/>
        </p:blipFill>
        <p:spPr>
          <a:xfrm>
            <a:off x="228600" y="1232403"/>
            <a:ext cx="8686800" cy="294771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cxnSp>
        <p:nvCxnSpPr>
          <p:cNvPr id="6" name="Google Shape;68;gaba960cf49_0_307">
            <a:extLst>
              <a:ext uri="{FF2B5EF4-FFF2-40B4-BE49-F238E27FC236}">
                <a16:creationId xmlns:a16="http://schemas.microsoft.com/office/drawing/2014/main" id="{C670B423-5DB0-E24E-BA09-B67B5182ED56}"/>
              </a:ext>
            </a:extLst>
          </p:cNvPr>
          <p:cNvCxnSpPr>
            <a:cxnSpLocks/>
          </p:cNvCxnSpPr>
          <p:nvPr/>
        </p:nvCxnSpPr>
        <p:spPr>
          <a:xfrm flipH="1" flipV="1">
            <a:off x="1126671" y="3465248"/>
            <a:ext cx="1208315" cy="371967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0895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6EA5-E674-8C4F-8AC6-F1DBC314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06375"/>
            <a:ext cx="8229600" cy="857400"/>
          </a:xfrm>
        </p:spPr>
        <p:txBody>
          <a:bodyPr/>
          <a:lstStyle/>
          <a:p>
            <a:pPr algn="l"/>
            <a:r>
              <a:rPr lang="en-US" dirty="0"/>
              <a:t>ROC Landing Page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73160-46BA-6840-8395-3A600DABE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063775"/>
            <a:ext cx="8458199" cy="32606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64575-2292-DC43-910D-8DF613DE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794" y="0"/>
            <a:ext cx="30492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4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880886-A95C-944E-A9E2-1251D42804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3515">
            <a:off x="1916425" y="-122629"/>
            <a:ext cx="5743705" cy="5743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834EED-2F81-C24E-9880-5C5CB4245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joining us today!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AD8B2-F91E-5746-A5A5-D24D2C0C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688" y="2319323"/>
            <a:ext cx="5500500" cy="631200"/>
          </a:xfrm>
        </p:spPr>
        <p:txBody>
          <a:bodyPr/>
          <a:lstStyle/>
          <a:p>
            <a:r>
              <a:rPr lang="en-US" dirty="0" err="1"/>
              <a:t>research@qualitymatters.org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7B6B-FAF2-914A-91F2-48DC7E5B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905"/>
            <a:ext cx="8229600" cy="857400"/>
          </a:xfrm>
        </p:spPr>
        <p:txBody>
          <a:bodyPr/>
          <a:lstStyle/>
          <a:p>
            <a:r>
              <a:rPr lang="en-US" dirty="0"/>
              <a:t>QM Research Landing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571C8-1D9A-4E44-AA02-62F49E6E1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3305"/>
            <a:ext cx="9144000" cy="3403372"/>
          </a:xfrm>
          <a:prstGeom prst="rect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358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7B6B-FAF2-914A-91F2-48DC7E5B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905"/>
            <a:ext cx="8229600" cy="857400"/>
          </a:xfrm>
        </p:spPr>
        <p:txBody>
          <a:bodyPr/>
          <a:lstStyle/>
          <a:p>
            <a:r>
              <a:rPr lang="en-US" dirty="0"/>
              <a:t>The “Big Three”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571C8-1D9A-4E44-AA02-62F49E6E1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3305"/>
            <a:ext cx="9144000" cy="3403372"/>
          </a:xfrm>
          <a:prstGeom prst="rect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EB9B62D-BDA2-C349-893D-63A0F21CA710}"/>
              </a:ext>
            </a:extLst>
          </p:cNvPr>
          <p:cNvSpPr/>
          <p:nvPr/>
        </p:nvSpPr>
        <p:spPr>
          <a:xfrm>
            <a:off x="114301" y="2269670"/>
            <a:ext cx="5894614" cy="1436915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9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62B6-2A09-D649-9EC1-ADFD4CC3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Library, Toolkit,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71B7E-9A53-9F4D-B0BC-2F9900531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5" b="6978"/>
          <a:stretch/>
        </p:blipFill>
        <p:spPr>
          <a:xfrm>
            <a:off x="0" y="1063775"/>
            <a:ext cx="9144000" cy="3216728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87926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BA4C-FE34-8B42-B68D-C0C840E6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428700"/>
            <a:ext cx="3608614" cy="857400"/>
          </a:xfrm>
        </p:spPr>
        <p:txBody>
          <a:bodyPr/>
          <a:lstStyle/>
          <a:p>
            <a:r>
              <a:rPr lang="en-US" dirty="0"/>
              <a:t>The Research Library</a:t>
            </a:r>
          </a:p>
        </p:txBody>
      </p:sp>
      <p:pic>
        <p:nvPicPr>
          <p:cNvPr id="6" name="Google Shape;101;gaaf076867c_0_48">
            <a:extLst>
              <a:ext uri="{FF2B5EF4-FFF2-40B4-BE49-F238E27FC236}">
                <a16:creationId xmlns:a16="http://schemas.microsoft.com/office/drawing/2014/main" id="{12E7FC05-5F47-A54C-ADD6-17D4C262AD9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162" t="9683" b="9683"/>
          <a:stretch/>
        </p:blipFill>
        <p:spPr>
          <a:xfrm>
            <a:off x="146957" y="298072"/>
            <a:ext cx="4212771" cy="398001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128758-1E0A-294A-B6A1-68CA6C3C5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37" y="0"/>
            <a:ext cx="932614" cy="813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1E0684-9AFE-FF46-B889-8B9F4EFB2D35}"/>
              </a:ext>
            </a:extLst>
          </p:cNvPr>
          <p:cNvSpPr txBox="1"/>
          <p:nvPr/>
        </p:nvSpPr>
        <p:spPr>
          <a:xfrm>
            <a:off x="4767943" y="1730829"/>
            <a:ext cx="4131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research that supports the QM Rubric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Add’l</a:t>
            </a:r>
            <a:r>
              <a:rPr lang="en-US" sz="2200" dirty="0"/>
              <a:t> related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 by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 by Keyword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Contribute and help it grow!</a:t>
            </a:r>
          </a:p>
        </p:txBody>
      </p:sp>
    </p:spTree>
    <p:extLst>
      <p:ext uri="{BB962C8B-B14F-4D97-AF65-F5344CB8AC3E}">
        <p14:creationId xmlns:p14="http://schemas.microsoft.com/office/powerpoint/2010/main" val="75611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BA4C-FE34-8B42-B68D-C0C840E6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479"/>
            <a:ext cx="8229600" cy="857400"/>
          </a:xfrm>
        </p:spPr>
        <p:txBody>
          <a:bodyPr/>
          <a:lstStyle/>
          <a:p>
            <a:r>
              <a:rPr lang="en-US" dirty="0"/>
              <a:t>The Research Toolkit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E67A6-ABC9-1D46-AA2D-7067FBA7F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55"/>
          <a:stretch/>
        </p:blipFill>
        <p:spPr>
          <a:xfrm>
            <a:off x="751114" y="1000879"/>
            <a:ext cx="7641771" cy="3221060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893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BA4C-FE34-8B42-B68D-C0C840E6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479"/>
            <a:ext cx="8229600" cy="857400"/>
          </a:xfrm>
        </p:spPr>
        <p:txBody>
          <a:bodyPr/>
          <a:lstStyle/>
          <a:p>
            <a:r>
              <a:rPr lang="en-US" dirty="0"/>
              <a:t>The Research Toolkit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E67A6-ABC9-1D46-AA2D-7067FBA7F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55"/>
          <a:stretch/>
        </p:blipFill>
        <p:spPr>
          <a:xfrm>
            <a:off x="751114" y="1000879"/>
            <a:ext cx="7641771" cy="3221060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  <p:cxnSp>
        <p:nvCxnSpPr>
          <p:cNvPr id="5" name="Google Shape;68;gaba960cf49_0_307">
            <a:extLst>
              <a:ext uri="{FF2B5EF4-FFF2-40B4-BE49-F238E27FC236}">
                <a16:creationId xmlns:a16="http://schemas.microsoft.com/office/drawing/2014/main" id="{5A291780-87D3-A949-8D27-6478F0EDC8B9}"/>
              </a:ext>
            </a:extLst>
          </p:cNvPr>
          <p:cNvCxnSpPr>
            <a:cxnSpLocks/>
          </p:cNvCxnSpPr>
          <p:nvPr/>
        </p:nvCxnSpPr>
        <p:spPr>
          <a:xfrm flipV="1">
            <a:off x="4947557" y="2219266"/>
            <a:ext cx="981475" cy="39214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5903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D873-2B8C-1C4F-99FA-4A9D2281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Research Workshop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2D152-74E6-7C4F-A9FB-F54A13C4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57" y="1063775"/>
            <a:ext cx="6564086" cy="3287294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853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BA4C-FE34-8B42-B68D-C0C840E6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3433"/>
            <a:ext cx="8229600" cy="857400"/>
          </a:xfrm>
        </p:spPr>
        <p:txBody>
          <a:bodyPr/>
          <a:lstStyle/>
          <a:p>
            <a:r>
              <a:rPr lang="en-US" dirty="0"/>
              <a:t>Curated QM-focused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4C2B5-1342-904D-A3A2-C517E1516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94" y="816429"/>
            <a:ext cx="7586410" cy="3513567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72652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master 1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320</Words>
  <Application>Microsoft Macintosh PowerPoint</Application>
  <PresentationFormat>On-screen Show (16:9)</PresentationFormat>
  <Paragraphs>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Arial</vt:lpstr>
      <vt:lpstr>Courier New</vt:lpstr>
      <vt:lpstr>Lato</vt:lpstr>
      <vt:lpstr>Trebuchet MS</vt:lpstr>
      <vt:lpstr>Title Master</vt:lpstr>
      <vt:lpstr>Body master 1</vt:lpstr>
      <vt:lpstr>Active/Applied Research on Online Learning and Quality Assurance</vt:lpstr>
      <vt:lpstr>QM Research Landing page</vt:lpstr>
      <vt:lpstr>The “Big Three”</vt:lpstr>
      <vt:lpstr>Library, Toolkit, Resources</vt:lpstr>
      <vt:lpstr>The Research Library</vt:lpstr>
      <vt:lpstr>The Research Toolkit</vt:lpstr>
      <vt:lpstr>The Research Toolkit</vt:lpstr>
      <vt:lpstr>Online Research Workshop</vt:lpstr>
      <vt:lpstr>Curated QM-focused Resources</vt:lpstr>
      <vt:lpstr>QM Research Landing page</vt:lpstr>
      <vt:lpstr>CHLOE Report</vt:lpstr>
      <vt:lpstr>QM Research Landing page</vt:lpstr>
      <vt:lpstr>Research Colleagues</vt:lpstr>
      <vt:lpstr>Rounding out the Research pg.</vt:lpstr>
      <vt:lpstr>Share QM Research </vt:lpstr>
      <vt:lpstr>FAQs for All Your Questions</vt:lpstr>
      <vt:lpstr>ROC Landing Page</vt:lpstr>
      <vt:lpstr>Thank you for joining us today!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Active/Applied Research on Online Learning and Quality Assurance</dc:title>
  <dc:creator>Brenda Boyd</dc:creator>
  <cp:lastModifiedBy>Bethany Simunich</cp:lastModifiedBy>
  <cp:revision>11</cp:revision>
  <dcterms:created xsi:type="dcterms:W3CDTF">2017-04-14T14:54:00Z</dcterms:created>
  <dcterms:modified xsi:type="dcterms:W3CDTF">2021-02-09T04:39:03Z</dcterms:modified>
</cp:coreProperties>
</file>