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 id="2147483660" r:id="rId5"/>
    <p:sldMasterId id="214748366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Lst>
  <p:sldSz cy="5143500" cx="9144000"/>
  <p:notesSz cx="6858000" cy="9144000"/>
  <p:embeddedFontLst>
    <p:embeddedFont>
      <p:font typeface="Roboto"/>
      <p:regular r:id="rId41"/>
      <p:bold r:id="rId42"/>
      <p:italic r:id="rId43"/>
      <p:boldItalic r:id="rId44"/>
    </p:embeddedFont>
    <p:embeddedFont>
      <p:font typeface="Lato"/>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20" Type="http://schemas.openxmlformats.org/officeDocument/2006/relationships/slide" Target="slides/slide13.xml"/><Relationship Id="rId42" Type="http://schemas.openxmlformats.org/officeDocument/2006/relationships/font" Target="fonts/Roboto-bold.fntdata"/><Relationship Id="rId41" Type="http://schemas.openxmlformats.org/officeDocument/2006/relationships/font" Target="fonts/Roboto-regular.fntdata"/><Relationship Id="rId22" Type="http://schemas.openxmlformats.org/officeDocument/2006/relationships/slide" Target="slides/slide15.xml"/><Relationship Id="rId44" Type="http://schemas.openxmlformats.org/officeDocument/2006/relationships/font" Target="fonts/Roboto-boldItalic.fntdata"/><Relationship Id="rId21" Type="http://schemas.openxmlformats.org/officeDocument/2006/relationships/slide" Target="slides/slide14.xml"/><Relationship Id="rId43" Type="http://schemas.openxmlformats.org/officeDocument/2006/relationships/font" Target="fonts/Roboto-italic.fntdata"/><Relationship Id="rId24" Type="http://schemas.openxmlformats.org/officeDocument/2006/relationships/slide" Target="slides/slide17.xml"/><Relationship Id="rId46" Type="http://schemas.openxmlformats.org/officeDocument/2006/relationships/font" Target="fonts/Lato-bold.fntdata"/><Relationship Id="rId23" Type="http://schemas.openxmlformats.org/officeDocument/2006/relationships/slide" Target="slides/slide16.xml"/><Relationship Id="rId45" Type="http://schemas.openxmlformats.org/officeDocument/2006/relationships/font" Target="fonts/Lato-regular.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48" Type="http://schemas.openxmlformats.org/officeDocument/2006/relationships/font" Target="fonts/Lato-boldItalic.fntdata"/><Relationship Id="rId25" Type="http://schemas.openxmlformats.org/officeDocument/2006/relationships/slide" Target="slides/slide18.xml"/><Relationship Id="rId47" Type="http://schemas.openxmlformats.org/officeDocument/2006/relationships/font" Target="fonts/Lato-italic.fntdata"/><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slide" Target="slides/slide30.xml"/><Relationship Id="rId14" Type="http://schemas.openxmlformats.org/officeDocument/2006/relationships/slide" Target="slides/slide7.xml"/><Relationship Id="rId36" Type="http://schemas.openxmlformats.org/officeDocument/2006/relationships/slide" Target="slides/slide29.xml"/><Relationship Id="rId17" Type="http://schemas.openxmlformats.org/officeDocument/2006/relationships/slide" Target="slides/slide10.xml"/><Relationship Id="rId39" Type="http://schemas.openxmlformats.org/officeDocument/2006/relationships/slide" Target="slides/slide32.xml"/><Relationship Id="rId16" Type="http://schemas.openxmlformats.org/officeDocument/2006/relationships/slide" Target="slides/slide9.xml"/><Relationship Id="rId38" Type="http://schemas.openxmlformats.org/officeDocument/2006/relationships/slide" Target="slides/slide31.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onlinelibrary.wiley.com/doi/full/10.1002/ece3.7123"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onlinelibrary.wiley.com/doi/full/10.1002/ece3.7123" TargetMode="External"/><Relationship Id="rId3" Type="http://schemas.openxmlformats.org/officeDocument/2006/relationships/hyperlink" Target="https://edsource.org/2020/on-or-off-california-schools-weigh-webcam-concerns-during-distance-learning/638984" TargetMode="External"/><Relationship Id="rId4" Type="http://schemas.openxmlformats.org/officeDocument/2006/relationships/hyperlink" Target="https://www.edweek.org/teaching-learning/most-educators-require-kids-to-turn-cameras-on-in-virtual-class-despite-equity-concerns/2020/10" TargetMode="Externa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onlinelibrary.wiley.com/doi/full/10.1002/ece3.7123"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edsurge.com/news/2022-01-18-how-will-covid-19-impact-school-reform-movements"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0" name="Google Shape;6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120cf4c233_0_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Liveonline &amp; Hyflex</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Focus for the rest of the session will be on Synchronous Online</a:t>
            </a:r>
            <a:endParaRPr/>
          </a:p>
        </p:txBody>
      </p:sp>
      <p:sp>
        <p:nvSpPr>
          <p:cNvPr id="113" name="Google Shape;113;g1120cf4c233_0_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120cf4c233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9" name="Google Shape;119;g1120cf4c233_0_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114cd7e9898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4" name="Google Shape;124;g114cd7e9898_0_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120cf4c233_0_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0" name="Google Shape;130;g1120cf4c233_0_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1120cf4c233_0_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rPr b="1" lang="en-US">
                <a:solidFill>
                  <a:schemeClr val="dk1"/>
                </a:solidFill>
              </a:rPr>
              <a:t>Organizing and analyzing complex course content. </a:t>
            </a:r>
            <a:r>
              <a:rPr lang="en-US">
                <a:solidFill>
                  <a:schemeClr val="dk1"/>
                </a:solidFill>
              </a:rPr>
              <a:t>Research shows measurably greater mastery and retention of course content presented asynchronously over the same content presented synchronously.</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US">
                <a:solidFill>
                  <a:schemeClr val="dk1"/>
                </a:solidFill>
              </a:rPr>
              <a:t>Eliciting more thoroughly researched, structured, and thoughtful responses.</a:t>
            </a:r>
            <a:r>
              <a:rPr lang="en-US">
                <a:solidFill>
                  <a:schemeClr val="dk1"/>
                </a:solidFill>
              </a:rPr>
              <a:t> This is better achieved through asynchronous discussion boards than in spontaneous synchronous discussions.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US">
                <a:solidFill>
                  <a:schemeClr val="dk1"/>
                </a:solidFill>
              </a:rPr>
              <a:t>Critiquing student work and provide providing instructor feedback.</a:t>
            </a:r>
            <a:r>
              <a:rPr lang="en-US">
                <a:solidFill>
                  <a:schemeClr val="dk1"/>
                </a:solidFill>
              </a:rPr>
              <a:t> One-on-one (private) synchronous sessions are an option here.</a:t>
            </a:r>
            <a:endParaRPr>
              <a:solidFill>
                <a:schemeClr val="dk1"/>
              </a:solidFill>
            </a:endParaRPr>
          </a:p>
          <a:p>
            <a:pPr indent="0" lvl="0" marL="0" rtl="0" algn="l">
              <a:lnSpc>
                <a:spcPct val="100000"/>
              </a:lnSpc>
              <a:spcBef>
                <a:spcPts val="0"/>
              </a:spcBef>
              <a:spcAft>
                <a:spcPts val="0"/>
              </a:spcAft>
              <a:buSzPts val="1100"/>
              <a:buNone/>
            </a:pPr>
            <a:r>
              <a:t/>
            </a:r>
            <a:endParaRPr/>
          </a:p>
        </p:txBody>
      </p:sp>
      <p:sp>
        <p:nvSpPr>
          <p:cNvPr id="139" name="Google Shape;139;g1120cf4c233_0_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11596224329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a:solidFill>
                  <a:schemeClr val="dk1"/>
                </a:solidFill>
              </a:rPr>
              <a:t>The next question you need to consider is how will you use your course’s synchronous time to support your learners within the module.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Will you use the time to present content?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Will you use the time to implement active learning strategies?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Will you use the time to guide learners through learning activities?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SzPts val="1100"/>
              <a:buNone/>
            </a:pPr>
            <a:r>
              <a:rPr lang="en-US">
                <a:solidFill>
                  <a:schemeClr val="dk1"/>
                </a:solidFill>
              </a:rPr>
              <a:t>However you plan to use the time, you need to ensure that you are fostering learner-to-instructor and/or learner-to-learner engagement.</a:t>
            </a:r>
            <a:endParaRPr/>
          </a:p>
        </p:txBody>
      </p:sp>
      <p:sp>
        <p:nvSpPr>
          <p:cNvPr id="145" name="Google Shape;145;g11596224329_0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120cf4c233_0_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i="1" lang="en-US" sz="2200">
                <a:solidFill>
                  <a:srgbClr val="1F419A"/>
                </a:solidFill>
                <a:highlight>
                  <a:srgbClr val="FFFFFF"/>
                </a:highlight>
                <a:latin typeface="Lato"/>
                <a:ea typeface="Lato"/>
                <a:cs typeface="Lato"/>
                <a:sym typeface="Lato"/>
              </a:rPr>
              <a:t>Use of Captions by Learners</a:t>
            </a:r>
            <a:endParaRPr b="1" i="1" sz="2200">
              <a:solidFill>
                <a:srgbClr val="1F419A"/>
              </a:solidFill>
              <a:highlight>
                <a:srgbClr val="FFFFFF"/>
              </a:highlight>
              <a:latin typeface="Lato"/>
              <a:ea typeface="Lato"/>
              <a:cs typeface="Lato"/>
              <a:sym typeface="Lato"/>
            </a:endParaRPr>
          </a:p>
          <a:p>
            <a:pPr indent="0" lvl="0" marL="0" rtl="0" algn="l">
              <a:lnSpc>
                <a:spcPct val="140000"/>
              </a:lnSpc>
              <a:spcBef>
                <a:spcPts val="400"/>
              </a:spcBef>
              <a:spcAft>
                <a:spcPts val="0"/>
              </a:spcAft>
              <a:buClr>
                <a:schemeClr val="dk1"/>
              </a:buClr>
              <a:buSzPts val="1100"/>
              <a:buFont typeface="Arial"/>
              <a:buNone/>
            </a:pPr>
            <a:r>
              <a:rPr lang="en-US" sz="1200">
                <a:solidFill>
                  <a:schemeClr val="dk1"/>
                </a:solidFill>
                <a:highlight>
                  <a:srgbClr val="FFFFFF"/>
                </a:highlight>
                <a:latin typeface="Roboto"/>
                <a:ea typeface="Roboto"/>
                <a:cs typeface="Roboto"/>
                <a:sym typeface="Roboto"/>
              </a:rPr>
              <a:t>A 2006 survey of television viewers in the United Kingdom found that nearly 7.5 million people were using captions, despite about 6 million — or 80% — of respondents not having a hearing impairment (United Kingdom Office of Communications, 2006). Within a higher education setting, research has shown that a majority of students utilize captions at least some of the time, even if they are not deaf or hard of hearing (Stritto &amp; Linder, 2017 and Edelberg, 2019). Learners typically used captions to 1) help them maintain focus, 2) watch videos in sound-sensitive or noisy environments, and 3) learn vocabulary, decipher thick accents, or overcome poor audio quality.</a:t>
            </a:r>
            <a:endParaRPr sz="1200">
              <a:solidFill>
                <a:schemeClr val="dk1"/>
              </a:solidFill>
              <a:highlight>
                <a:srgbClr val="FFFFFF"/>
              </a:highlight>
              <a:latin typeface="Roboto"/>
              <a:ea typeface="Roboto"/>
              <a:cs typeface="Roboto"/>
              <a:sym typeface="Roboto"/>
            </a:endParaRPr>
          </a:p>
          <a:p>
            <a:pPr indent="0" lvl="0" marL="0" rtl="0" algn="l">
              <a:lnSpc>
                <a:spcPct val="140000"/>
              </a:lnSpc>
              <a:spcBef>
                <a:spcPts val="1200"/>
              </a:spcBef>
              <a:spcAft>
                <a:spcPts val="0"/>
              </a:spcAft>
              <a:buClr>
                <a:schemeClr val="dk1"/>
              </a:buClr>
              <a:buSzPts val="1100"/>
              <a:buFont typeface="Arial"/>
              <a:buNone/>
            </a:pPr>
            <a:r>
              <a:rPr lang="en-US" sz="1200">
                <a:solidFill>
                  <a:schemeClr val="dk1"/>
                </a:solidFill>
                <a:highlight>
                  <a:srgbClr val="FFFFFF"/>
                </a:highlight>
                <a:latin typeface="Roboto"/>
                <a:ea typeface="Roboto"/>
                <a:cs typeface="Roboto"/>
                <a:sym typeface="Roboto"/>
              </a:rPr>
              <a:t>Several studies have shown that the use of captions can lead to improvements in learner achievement. The availability of captions has been shown to motivate learners as the captions assist them in keeping track of the narration. (Ozdemir et al., 2016). In addition, captions are useful in assisting ESL students in learning English sounds more efficiently (Birulés-Muntané &amp; Soto-Faraco, 2016). Finally, Kim and Kim found that the use of open captions augmented the cognitive load and thus allowed the learners to better recall the information presented (2020).</a:t>
            </a:r>
            <a:endParaRPr sz="1200">
              <a:solidFill>
                <a:schemeClr val="dk1"/>
              </a:solidFill>
              <a:highlight>
                <a:srgbClr val="FFFFFF"/>
              </a:highlight>
              <a:latin typeface="Roboto"/>
              <a:ea typeface="Roboto"/>
              <a:cs typeface="Roboto"/>
              <a:sym typeface="Roboto"/>
            </a:endParaRPr>
          </a:p>
          <a:p>
            <a:pPr indent="0" lvl="0" marL="0" rtl="0" algn="l">
              <a:spcBef>
                <a:spcPts val="1200"/>
              </a:spcBef>
              <a:spcAft>
                <a:spcPts val="0"/>
              </a:spcAft>
              <a:buClr>
                <a:schemeClr val="dk1"/>
              </a:buClr>
              <a:buSzPts val="1100"/>
              <a:buFont typeface="Arial"/>
              <a:buNone/>
            </a:pPr>
            <a:r>
              <a:rPr b="1" i="1" lang="en-US" sz="2200">
                <a:solidFill>
                  <a:srgbClr val="1F419A"/>
                </a:solidFill>
                <a:highlight>
                  <a:srgbClr val="FFFFFF"/>
                </a:highlight>
                <a:latin typeface="Lato"/>
                <a:ea typeface="Lato"/>
                <a:cs typeface="Lato"/>
                <a:sym typeface="Lato"/>
              </a:rPr>
              <a:t>Importance of Caption Accuracy</a:t>
            </a:r>
            <a:endParaRPr b="1" i="1" sz="2200">
              <a:solidFill>
                <a:srgbClr val="1F419A"/>
              </a:solidFill>
              <a:highlight>
                <a:srgbClr val="FFFFFF"/>
              </a:highlight>
              <a:latin typeface="Lato"/>
              <a:ea typeface="Lato"/>
              <a:cs typeface="Lato"/>
              <a:sym typeface="Lato"/>
            </a:endParaRPr>
          </a:p>
          <a:p>
            <a:pPr indent="0" lvl="0" marL="0" rtl="0" algn="l">
              <a:lnSpc>
                <a:spcPct val="140000"/>
              </a:lnSpc>
              <a:spcBef>
                <a:spcPts val="400"/>
              </a:spcBef>
              <a:spcAft>
                <a:spcPts val="0"/>
              </a:spcAft>
              <a:buClr>
                <a:schemeClr val="dk1"/>
              </a:buClr>
              <a:buSzPts val="1100"/>
              <a:buFont typeface="Arial"/>
              <a:buNone/>
            </a:pPr>
            <a:r>
              <a:rPr lang="en-US" sz="1200">
                <a:solidFill>
                  <a:schemeClr val="dk1"/>
                </a:solidFill>
                <a:highlight>
                  <a:srgbClr val="FFFFFF"/>
                </a:highlight>
                <a:latin typeface="Roboto"/>
                <a:ea typeface="Roboto"/>
                <a:cs typeface="Roboto"/>
                <a:sym typeface="Roboto"/>
              </a:rPr>
              <a:t>Broadcast television, which originated the use of captioning, serves as a guide for the level of accuracy needed when adding captions to a course’s multimedia and video content. While we should always strive for 100% accuracy, the broadcast standard for captions is 98% accuracy. During the broadcast of the 2020 Super Bowl, captions were provided in real-time by a transcriptionist and were found to be 99.42% accurate. While most of the errors were minor — consisting of typos and delays of greater than seven seconds — 1.77% of the errors were considered serious as the information provided was considered misleading to the viewer (Fresno et al., 2020).</a:t>
            </a:r>
            <a:endParaRPr sz="1200">
              <a:solidFill>
                <a:schemeClr val="dk1"/>
              </a:solidFill>
              <a:highlight>
                <a:srgbClr val="FFFFFF"/>
              </a:highlight>
              <a:latin typeface="Roboto"/>
              <a:ea typeface="Roboto"/>
              <a:cs typeface="Roboto"/>
              <a:sym typeface="Roboto"/>
            </a:endParaRPr>
          </a:p>
          <a:p>
            <a:pPr indent="0" lvl="0" marL="0" rtl="0" algn="l">
              <a:lnSpc>
                <a:spcPct val="140000"/>
              </a:lnSpc>
              <a:spcBef>
                <a:spcPts val="1200"/>
              </a:spcBef>
              <a:spcAft>
                <a:spcPts val="0"/>
              </a:spcAft>
              <a:buClr>
                <a:schemeClr val="dk1"/>
              </a:buClr>
              <a:buSzPts val="1100"/>
              <a:buFont typeface="Arial"/>
              <a:buNone/>
            </a:pPr>
            <a:r>
              <a:rPr lang="en-US" sz="1200">
                <a:solidFill>
                  <a:schemeClr val="dk1"/>
                </a:solidFill>
                <a:highlight>
                  <a:srgbClr val="FFFFFF"/>
                </a:highlight>
                <a:latin typeface="Roboto"/>
                <a:ea typeface="Roboto"/>
                <a:cs typeface="Roboto"/>
                <a:sym typeface="Roboto"/>
              </a:rPr>
              <a:t>A review of sixty-eight minutes of course videos that were automatically captioned by YouTube’s speech-to-text system found a total of 525 errors for an average rate of 7.7 errors per minute (Parton, 2016). While technology has improved since the study, the error rate is still a substantial barrier. A 2020 review of twenty commencement addresses that used captions provided by YouTube’s automated system found a total of 460 errors over the course of 200 minutes of video. That is an error rate of one mistake every 26 seconds. The most common error occurs when the system replaces a word with a different word. This happens most often with nouns, which account for nearly a third of the errors, followed by verbs at just over 20% (Lee &amp; Cha, 2020). These results highlight the fact that despite improvement, speech-to-text technology cannot yet be solely relied on to provide captions that will benefit our learners.</a:t>
            </a:r>
            <a:endParaRPr sz="1200">
              <a:solidFill>
                <a:schemeClr val="dk1"/>
              </a:solidFill>
              <a:highlight>
                <a:srgbClr val="FFFFFF"/>
              </a:highlight>
              <a:latin typeface="Roboto"/>
              <a:ea typeface="Roboto"/>
              <a:cs typeface="Roboto"/>
              <a:sym typeface="Roboto"/>
            </a:endParaRPr>
          </a:p>
          <a:p>
            <a:pPr indent="0" lvl="0" marL="0" rtl="0" algn="l">
              <a:lnSpc>
                <a:spcPct val="100000"/>
              </a:lnSpc>
              <a:spcBef>
                <a:spcPts val="1200"/>
              </a:spcBef>
              <a:spcAft>
                <a:spcPts val="0"/>
              </a:spcAft>
              <a:buSzPts val="1100"/>
              <a:buNone/>
            </a:pPr>
            <a:r>
              <a:t/>
            </a:r>
            <a:endParaRPr/>
          </a:p>
        </p:txBody>
      </p:sp>
      <p:sp>
        <p:nvSpPr>
          <p:cNvPr id="151" name="Google Shape;151;g1120cf4c233_0_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120cf4c233_0_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9" name="Google Shape;159;g1120cf4c233_0_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1143ea3bbdc_0_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4" name="Google Shape;164;g1143ea3bbdc_0_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1596224329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0" name="Google Shape;170;g11596224329_0_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1120cf4c233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6" name="Google Shape;66;g1120cf4c233_0_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11596224329_0_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7" name="Google Shape;177;g11596224329_0_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11596224329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6" name="Google Shape;186;g11596224329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1143ea3bbdc_0_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2" name="Google Shape;192;g1143ea3bbdc_0_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1143ea3bbdc_0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8" name="Google Shape;198;g1143ea3bbdc_0_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11596224329_0_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a:solidFill>
                  <a:schemeClr val="dk1"/>
                </a:solidFill>
              </a:rPr>
              <a:t>We have often been told to count to eight when we ask a question of our learners. The reason for this is often learners will avoid answering questions, but the silence will drive them to respond while allowing them time to formulate a response.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SzPts val="1100"/>
              <a:buNone/>
            </a:pPr>
            <a:r>
              <a:rPr lang="en-US">
                <a:solidFill>
                  <a:schemeClr val="dk1"/>
                </a:solidFill>
              </a:rPr>
              <a:t>When teaching via video conferencing software, you may want to up the count to ten. These extra two seconds may be needed to encourage our learners to respond.</a:t>
            </a:r>
            <a:endParaRPr/>
          </a:p>
        </p:txBody>
      </p:sp>
      <p:sp>
        <p:nvSpPr>
          <p:cNvPr id="206" name="Google Shape;206;g11596224329_0_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11596224329_0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a:solidFill>
                  <a:schemeClr val="dk1"/>
                </a:solidFill>
              </a:rPr>
              <a:t>If you are asking your learner to complete projects, you can use the synchronous sessions to ask them to provide updates on their progress and to provide feedback.</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You might even provide an opportunity for guided practice, student presentations, or even a guest speaker.</a:t>
            </a:r>
            <a:endParaRPr>
              <a:solidFill>
                <a:schemeClr val="dk1"/>
              </a:solidFill>
            </a:endParaRPr>
          </a:p>
          <a:p>
            <a:pPr indent="0" lvl="0" marL="0" rtl="0" algn="l">
              <a:lnSpc>
                <a:spcPct val="100000"/>
              </a:lnSpc>
              <a:spcBef>
                <a:spcPts val="0"/>
              </a:spcBef>
              <a:spcAft>
                <a:spcPts val="0"/>
              </a:spcAft>
              <a:buSzPts val="1100"/>
              <a:buNone/>
            </a:pPr>
            <a:r>
              <a:t/>
            </a:r>
            <a:endParaRPr/>
          </a:p>
        </p:txBody>
      </p:sp>
      <p:sp>
        <p:nvSpPr>
          <p:cNvPr id="212" name="Google Shape;212;g11596224329_0_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11596224329_0_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US">
                <a:solidFill>
                  <a:schemeClr val="dk1"/>
                </a:solidFill>
              </a:rPr>
              <a:t>I would like to suggest you avoid using your limited synchronous sessions for testing and exams. Authentic learning assessments such as projects often provide learners better opportunities to demonstrate their learner, but there are times when a test or exam may be appropriate. Therefore, have your learners complete the assessment on their own time so that you can use the synchronous sessions to better prepare your learners.</a:t>
            </a:r>
            <a:endParaRPr/>
          </a:p>
        </p:txBody>
      </p:sp>
      <p:sp>
        <p:nvSpPr>
          <p:cNvPr id="219" name="Google Shape;219;g11596224329_0_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1143ea3bbdc_0_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a:solidFill>
                  <a:schemeClr val="dk1"/>
                </a:solidFill>
              </a:rPr>
              <a:t>Earlier we addressed some of the negatives related to cameras being on, but there are some positives to consider. These include: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Communicate nonverbal cues (such as smiles, frowns, head nods, looks of confusion, and looks of boredom)</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Assists in collaborative learning (learners can tell how other group members are learning)</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Avoids “talking to yourself” feelings by faculty</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Supports instructor-learner and learner-learner interactions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Resource: </a:t>
            </a:r>
            <a:r>
              <a:rPr lang="en-US" u="sng">
                <a:solidFill>
                  <a:srgbClr val="1155CC"/>
                </a:solidFill>
                <a:hlinkClick r:id="rId2">
                  <a:extLst>
                    <a:ext uri="{A12FA001-AC4F-418D-AE19-62706E023703}">
                      <ahyp:hlinkClr val="tx"/>
                    </a:ext>
                  </a:extLst>
                </a:hlinkClick>
              </a:rPr>
              <a:t>https://onlinelibrary.wiley.com/doi/full/10.1002/ece3.7123</a:t>
            </a:r>
            <a:r>
              <a:rPr lang="en-US">
                <a:solidFill>
                  <a:schemeClr val="dk1"/>
                </a:solidFill>
              </a:rPr>
              <a:t> </a:t>
            </a:r>
            <a:endParaRPr>
              <a:solidFill>
                <a:schemeClr val="dk1"/>
              </a:solidFill>
            </a:endParaRPr>
          </a:p>
          <a:p>
            <a:pPr indent="0" lvl="0" marL="0" rtl="0" algn="l">
              <a:lnSpc>
                <a:spcPct val="100000"/>
              </a:lnSpc>
              <a:spcBef>
                <a:spcPts val="0"/>
              </a:spcBef>
              <a:spcAft>
                <a:spcPts val="0"/>
              </a:spcAft>
              <a:buSzPts val="1100"/>
              <a:buNone/>
            </a:pPr>
            <a:r>
              <a:t/>
            </a:r>
            <a:endParaRPr/>
          </a:p>
        </p:txBody>
      </p:sp>
      <p:sp>
        <p:nvSpPr>
          <p:cNvPr id="225" name="Google Shape;225;g1143ea3bbdc_0_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1143ea3bbdc_0_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a:solidFill>
                  <a:schemeClr val="dk1"/>
                </a:solidFill>
              </a:rPr>
              <a:t>The top reasons reported by learners for not wanting to have their cameras on were: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concerned about my appearance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concerned about other people being seen behind me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internet connection was weak</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felt like everyone was looking at me the whole time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concerned about my physical location being seen behind me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concerned about distracting my classmates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concerned about distracting my (lab) instructor</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Resource: </a:t>
            </a:r>
            <a:r>
              <a:rPr lang="en-US" u="sng">
                <a:solidFill>
                  <a:srgbClr val="1155CC"/>
                </a:solidFill>
                <a:hlinkClick r:id="rId2">
                  <a:extLst>
                    <a:ext uri="{A12FA001-AC4F-418D-AE19-62706E023703}">
                      <ahyp:hlinkClr val="tx"/>
                    </a:ext>
                  </a:extLst>
                </a:hlinkClick>
              </a:rPr>
              <a:t>https://onlinelibrary.wiley.com/doi/full/10.1002/ece3.7123</a:t>
            </a:r>
            <a:r>
              <a:rPr lang="en-US">
                <a:solidFill>
                  <a:schemeClr val="dk1"/>
                </a:solidFill>
              </a:rPr>
              <a:t>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In K-12, keeping cameras on can be a potential FERPA concern. For example, parents being in the room with their child while class is in session can be a violation of the other students' privacy. </a:t>
            </a:r>
            <a:r>
              <a:rPr lang="en-US" u="sng">
                <a:solidFill>
                  <a:srgbClr val="1155CC"/>
                </a:solidFill>
                <a:hlinkClick r:id="rId3">
                  <a:extLst>
                    <a:ext uri="{A12FA001-AC4F-418D-AE19-62706E023703}">
                      <ahyp:hlinkClr val="tx"/>
                    </a:ext>
                  </a:extLst>
                </a:hlinkClick>
              </a:rPr>
              <a:t>https://edsource.org/2020/on-or-off-california-schools-weigh-webcam-concerns-during-distance-learning/638984</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Another K-12 perspective: </a:t>
            </a:r>
            <a:r>
              <a:rPr lang="en-US" u="sng">
                <a:solidFill>
                  <a:srgbClr val="1155CC"/>
                </a:solidFill>
                <a:hlinkClick r:id="rId4">
                  <a:extLst>
                    <a:ext uri="{A12FA001-AC4F-418D-AE19-62706E023703}">
                      <ahyp:hlinkClr val="tx"/>
                    </a:ext>
                  </a:extLst>
                </a:hlinkClick>
              </a:rPr>
              <a:t>https://www.edweek.org/teaching-learning/most-educators-require-kids-to-turn-cameras-on-in-virtual-class-despite-equity-concerns/2020/10</a:t>
            </a:r>
            <a:r>
              <a:rPr lang="en-US">
                <a:solidFill>
                  <a:schemeClr val="dk1"/>
                </a:solidFill>
              </a:rPr>
              <a:t> </a:t>
            </a:r>
            <a:endParaRPr>
              <a:solidFill>
                <a:schemeClr val="dk1"/>
              </a:solidFill>
            </a:endParaRPr>
          </a:p>
          <a:p>
            <a:pPr indent="0" lvl="0" marL="0" rtl="0" algn="l">
              <a:lnSpc>
                <a:spcPct val="100000"/>
              </a:lnSpc>
              <a:spcBef>
                <a:spcPts val="0"/>
              </a:spcBef>
              <a:spcAft>
                <a:spcPts val="0"/>
              </a:spcAft>
              <a:buSzPts val="1100"/>
              <a:buNone/>
            </a:pPr>
            <a:r>
              <a:t/>
            </a:r>
            <a:endParaRPr/>
          </a:p>
        </p:txBody>
      </p:sp>
      <p:sp>
        <p:nvSpPr>
          <p:cNvPr id="232" name="Google Shape;232;g1143ea3bbdc_0_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1143ea3bbdc_0_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rPr lang="en-US">
                <a:solidFill>
                  <a:schemeClr val="dk1"/>
                </a:solidFill>
              </a:rPr>
              <a:t>Do NOT require video cameras to be turned on and do offer alternatives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Explicitly encourage camera use, explain why you are doing so, and establish the norm</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Address potential distractions and give breaks to help maintain attention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Use active learning techniques to keep students engaged and promote equity</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Survey your students to understand their challenges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Resource: </a:t>
            </a:r>
            <a:r>
              <a:rPr lang="en-US" u="sng">
                <a:solidFill>
                  <a:srgbClr val="1155CC"/>
                </a:solidFill>
                <a:hlinkClick r:id="rId2">
                  <a:extLst>
                    <a:ext uri="{A12FA001-AC4F-418D-AE19-62706E023703}">
                      <ahyp:hlinkClr val="tx"/>
                    </a:ext>
                  </a:extLst>
                </a:hlinkClick>
              </a:rPr>
              <a:t>https://onlinelibrary.wiley.com/doi/full/10.1002/ece3.7123</a:t>
            </a:r>
            <a:r>
              <a:rPr lang="en-US">
                <a:solidFill>
                  <a:schemeClr val="dk1"/>
                </a:solidFill>
              </a:rPr>
              <a:t>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SzPts val="1100"/>
              <a:buNone/>
            </a:pPr>
            <a:r>
              <a:rPr b="1" lang="en-US">
                <a:solidFill>
                  <a:schemeClr val="dk1"/>
                </a:solidFill>
              </a:rPr>
              <a:t>Discussion:</a:t>
            </a:r>
            <a:r>
              <a:rPr lang="en-US">
                <a:solidFill>
                  <a:schemeClr val="dk1"/>
                </a:solidFill>
              </a:rPr>
              <a:t> What camera on/off strategy do you think will work best for your course?</a:t>
            </a:r>
            <a:endParaRPr/>
          </a:p>
        </p:txBody>
      </p:sp>
      <p:sp>
        <p:nvSpPr>
          <p:cNvPr id="240" name="Google Shape;240;g1143ea3bbdc_0_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3" name="Google Shape;73;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1120cf4c233_0_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6" name="Google Shape;246;g1120cf4c233_0_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2" name="Google Shape;252;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1143ea3bbdc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7" name="Google Shape;257;g1143ea3bbdc_0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1120cf4c233_0_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3" name="Google Shape;263;g1120cf4c233_0_7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9" name="Google Shape;79;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1120cf4c233_0_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u="sng">
                <a:solidFill>
                  <a:schemeClr val="hlink"/>
                </a:solidFill>
                <a:hlinkClick r:id="rId2"/>
              </a:rPr>
              <a:t>https://www.edsurge.com/news/2022-01-18-how-will-covid-19-impact-school-reform-movements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It turns out emergency remote instruction is far from new. Back in 1937, when a polio outbreak plagued the U.S., Chicago Public Schools produced lessons that were broadcast on local radio stations.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The system helped keep students learning during a three-week shut-down. But it didn’t lead to a revolution in radio teaching.</a:t>
            </a:r>
            <a:endParaRPr/>
          </a:p>
        </p:txBody>
      </p:sp>
      <p:sp>
        <p:nvSpPr>
          <p:cNvPr id="84" name="Google Shape;84;g1120cf4c233_0_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1120cf4c233_0_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The path to least resistance was: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Talk about cable tv, </a:t>
            </a:r>
            <a:r>
              <a:rPr lang="en-US"/>
              <a:t>satellite</a:t>
            </a:r>
            <a:r>
              <a:rPr lang="en-US"/>
              <a:t> broadcast, ODU TELETECHNET, streaming video project, telepresence, video </a:t>
            </a:r>
            <a:r>
              <a:rPr lang="en-US"/>
              <a:t>conferencing</a:t>
            </a:r>
            <a:r>
              <a:rPr lang="en-US"/>
              <a:t> systems</a:t>
            </a:r>
            <a:endParaRPr/>
          </a:p>
        </p:txBody>
      </p:sp>
      <p:sp>
        <p:nvSpPr>
          <p:cNvPr id="90" name="Google Shape;90;g1120cf4c233_0_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120cf4c233_0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Home internet bandwidth was the problem. Asynchronous became the path of least resistance.</a:t>
            </a:r>
            <a:endParaRPr/>
          </a:p>
        </p:txBody>
      </p:sp>
      <p:sp>
        <p:nvSpPr>
          <p:cNvPr id="96" name="Google Shape;96;g1120cf4c233_0_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1120cf4c233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2" name="Google Shape;102;g1120cf4c233_0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120cf4c233_0_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7" name="Google Shape;107;g1120cf4c233_0_8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subhead master" type="title">
  <p:cSld name="TITLE">
    <p:spTree>
      <p:nvGrpSpPr>
        <p:cNvPr id="10" name="Shape 10"/>
        <p:cNvGrpSpPr/>
        <p:nvPr/>
      </p:nvGrpSpPr>
      <p:grpSpPr>
        <a:xfrm>
          <a:off x="0" y="0"/>
          <a:ext cx="0" cy="0"/>
          <a:chOff x="0" y="0"/>
          <a:chExt cx="0" cy="0"/>
        </a:xfrm>
      </p:grpSpPr>
      <p:sp>
        <p:nvSpPr>
          <p:cNvPr id="11" name="Google Shape;11;p2"/>
          <p:cNvSpPr txBox="1"/>
          <p:nvPr>
            <p:ph type="ctrTitle"/>
          </p:nvPr>
        </p:nvSpPr>
        <p:spPr>
          <a:xfrm>
            <a:off x="685800" y="1843746"/>
            <a:ext cx="7772400" cy="9108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4400" u="none" cap="none" strike="noStrike">
                <a:solidFill>
                  <a:schemeClr val="accent1"/>
                </a:solidFill>
                <a:latin typeface="Trebuchet MS"/>
                <a:ea typeface="Trebuchet MS"/>
                <a:cs typeface="Trebuchet MS"/>
                <a:sym typeface="Trebuchet MS"/>
              </a:defRPr>
            </a:lvl1pPr>
            <a:lvl2pPr lvl="1"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Trebuchet MS"/>
                <a:ea typeface="Trebuchet MS"/>
                <a:cs typeface="Trebuchet MS"/>
                <a:sym typeface="Trebuchet MS"/>
              </a:defRPr>
            </a:lvl2pPr>
            <a:lvl3pPr lvl="2"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Trebuchet MS"/>
                <a:ea typeface="Trebuchet MS"/>
                <a:cs typeface="Trebuchet MS"/>
                <a:sym typeface="Trebuchet MS"/>
              </a:defRPr>
            </a:lvl3pPr>
            <a:lvl4pPr lvl="3"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Trebuchet MS"/>
                <a:ea typeface="Trebuchet MS"/>
                <a:cs typeface="Trebuchet MS"/>
                <a:sym typeface="Trebuchet MS"/>
              </a:defRPr>
            </a:lvl4pPr>
            <a:lvl5pPr lvl="4"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Trebuchet MS"/>
                <a:ea typeface="Trebuchet MS"/>
                <a:cs typeface="Trebuchet MS"/>
                <a:sym typeface="Trebuchet MS"/>
              </a:defRPr>
            </a:lvl5pPr>
            <a:lvl6pPr lvl="5"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Trebuchet MS"/>
                <a:ea typeface="Trebuchet MS"/>
                <a:cs typeface="Trebuchet MS"/>
                <a:sym typeface="Trebuchet MS"/>
              </a:defRPr>
            </a:lvl6pPr>
            <a:lvl7pPr lvl="6"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Trebuchet MS"/>
                <a:ea typeface="Trebuchet MS"/>
                <a:cs typeface="Trebuchet MS"/>
                <a:sym typeface="Trebuchet MS"/>
              </a:defRPr>
            </a:lvl7pPr>
            <a:lvl8pPr lvl="7"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Trebuchet MS"/>
                <a:ea typeface="Trebuchet MS"/>
                <a:cs typeface="Trebuchet MS"/>
                <a:sym typeface="Trebuchet MS"/>
              </a:defRPr>
            </a:lvl8pPr>
            <a:lvl9pPr lvl="8"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Trebuchet MS"/>
                <a:ea typeface="Trebuchet MS"/>
                <a:cs typeface="Trebuchet MS"/>
                <a:sym typeface="Trebuchet MS"/>
              </a:defRPr>
            </a:lvl9pPr>
          </a:lstStyle>
          <a:p/>
        </p:txBody>
      </p:sp>
      <p:sp>
        <p:nvSpPr>
          <p:cNvPr id="12" name="Google Shape;12;p2"/>
          <p:cNvSpPr txBox="1"/>
          <p:nvPr>
            <p:ph idx="1" type="subTitle"/>
          </p:nvPr>
        </p:nvSpPr>
        <p:spPr>
          <a:xfrm>
            <a:off x="1371600" y="2754555"/>
            <a:ext cx="6400800" cy="6312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600"/>
              </a:spcBef>
              <a:spcAft>
                <a:spcPts val="0"/>
              </a:spcAft>
              <a:buClr>
                <a:schemeClr val="accent5"/>
              </a:buClr>
              <a:buSzPts val="3000"/>
              <a:buFont typeface="Arial"/>
              <a:buNone/>
              <a:defRPr b="0" i="0" sz="3000" u="none" cap="none" strike="noStrike">
                <a:solidFill>
                  <a:schemeClr val="accent5"/>
                </a:solidFill>
                <a:latin typeface="Trebuchet MS"/>
                <a:ea typeface="Trebuchet MS"/>
                <a:cs typeface="Trebuchet MS"/>
                <a:sym typeface="Trebuchet MS"/>
              </a:defRPr>
            </a:lvl1pPr>
            <a:lvl2pPr lvl="1" marR="0" rtl="0" algn="ctr">
              <a:lnSpc>
                <a:spcPct val="100000"/>
              </a:lnSpc>
              <a:spcBef>
                <a:spcPts val="560"/>
              </a:spcBef>
              <a:spcAft>
                <a:spcPts val="0"/>
              </a:spcAft>
              <a:buClr>
                <a:srgbClr val="888888"/>
              </a:buClr>
              <a:buSzPts val="2800"/>
              <a:buFont typeface="Arial"/>
              <a:buNone/>
              <a:defRPr b="0" i="0" sz="2800" u="none" cap="none" strike="noStrike">
                <a:solidFill>
                  <a:srgbClr val="888888"/>
                </a:solidFill>
                <a:latin typeface="Trebuchet MS"/>
                <a:ea typeface="Trebuchet MS"/>
                <a:cs typeface="Trebuchet MS"/>
                <a:sym typeface="Trebuchet MS"/>
              </a:defRPr>
            </a:lvl2pPr>
            <a:lvl3pPr lvl="2" marR="0" rtl="0" algn="ctr">
              <a:lnSpc>
                <a:spcPct val="100000"/>
              </a:lnSpc>
              <a:spcBef>
                <a:spcPts val="480"/>
              </a:spcBef>
              <a:spcAft>
                <a:spcPts val="0"/>
              </a:spcAft>
              <a:buClr>
                <a:srgbClr val="888888"/>
              </a:buClr>
              <a:buSzPts val="2400"/>
              <a:buFont typeface="Arial"/>
              <a:buNone/>
              <a:defRPr b="0" i="0" sz="2400" u="none" cap="none" strike="noStrike">
                <a:solidFill>
                  <a:srgbClr val="888888"/>
                </a:solidFill>
                <a:latin typeface="Trebuchet MS"/>
                <a:ea typeface="Trebuchet MS"/>
                <a:cs typeface="Trebuchet MS"/>
                <a:sym typeface="Trebuchet MS"/>
              </a:defRPr>
            </a:lvl3pPr>
            <a:lvl4pPr lvl="3"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Trebuchet MS"/>
                <a:ea typeface="Trebuchet MS"/>
                <a:cs typeface="Trebuchet MS"/>
                <a:sym typeface="Trebuchet MS"/>
              </a:defRPr>
            </a:lvl4pPr>
            <a:lvl5pPr lvl="4"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Trebuchet MS"/>
                <a:ea typeface="Trebuchet MS"/>
                <a:cs typeface="Trebuchet MS"/>
                <a:sym typeface="Trebuchet MS"/>
              </a:defRPr>
            </a:lvl5pPr>
            <a:lvl6pPr lvl="5"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Trebuchet MS"/>
                <a:ea typeface="Trebuchet MS"/>
                <a:cs typeface="Trebuchet MS"/>
                <a:sym typeface="Trebuchet MS"/>
              </a:defRPr>
            </a:lvl6pPr>
            <a:lvl7pPr lvl="6"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Trebuchet MS"/>
                <a:ea typeface="Trebuchet MS"/>
                <a:cs typeface="Trebuchet MS"/>
                <a:sym typeface="Trebuchet MS"/>
              </a:defRPr>
            </a:lvl7pPr>
            <a:lvl8pPr lvl="7"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Trebuchet MS"/>
                <a:ea typeface="Trebuchet MS"/>
                <a:cs typeface="Trebuchet MS"/>
                <a:sym typeface="Trebuchet MS"/>
              </a:defRPr>
            </a:lvl8pPr>
            <a:lvl9pPr lvl="8"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Trebuchet MS"/>
                <a:ea typeface="Trebuchet MS"/>
                <a:cs typeface="Trebuchet MS"/>
                <a:sym typeface="Trebuchet MS"/>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8" name="Shape 48"/>
        <p:cNvGrpSpPr/>
        <p:nvPr/>
      </p:nvGrpSpPr>
      <p:grpSpPr>
        <a:xfrm>
          <a:off x="0" y="0"/>
          <a:ext cx="0" cy="0"/>
          <a:chOff x="0" y="0"/>
          <a:chExt cx="0" cy="0"/>
        </a:xfrm>
      </p:grpSpPr>
      <p:sp>
        <p:nvSpPr>
          <p:cNvPr id="49" name="Google Shape;49;p12"/>
          <p:cNvSpPr txBox="1"/>
          <p:nvPr>
            <p:ph type="title"/>
          </p:nvPr>
        </p:nvSpPr>
        <p:spPr>
          <a:xfrm>
            <a:off x="1792288" y="3659179"/>
            <a:ext cx="5486400" cy="4251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b="1"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0" name="Google Shape;50;p12"/>
          <p:cNvSpPr/>
          <p:nvPr>
            <p:ph idx="2" type="pic"/>
          </p:nvPr>
        </p:nvSpPr>
        <p:spPr>
          <a:xfrm>
            <a:off x="1792300" y="349132"/>
            <a:ext cx="5486400" cy="963900"/>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title">
  <p:cSld name="TITLE">
    <p:spTree>
      <p:nvGrpSpPr>
        <p:cNvPr id="55" name="Shape 55"/>
        <p:cNvGrpSpPr/>
        <p:nvPr/>
      </p:nvGrpSpPr>
      <p:grpSpPr>
        <a:xfrm>
          <a:off x="0" y="0"/>
          <a:ext cx="0" cy="0"/>
          <a:chOff x="0" y="0"/>
          <a:chExt cx="0" cy="0"/>
        </a:xfrm>
      </p:grpSpPr>
      <p:sp>
        <p:nvSpPr>
          <p:cNvPr id="56" name="Google Shape;56;p14"/>
          <p:cNvSpPr txBox="1"/>
          <p:nvPr>
            <p:ph type="ctrTitle"/>
          </p:nvPr>
        </p:nvSpPr>
        <p:spPr>
          <a:xfrm>
            <a:off x="685800" y="2065867"/>
            <a:ext cx="7772400" cy="1521391"/>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4400" u="none" cap="none" strike="noStrike">
                <a:solidFill>
                  <a:schemeClr val="lt1"/>
                </a:solidFill>
                <a:latin typeface="Trebuchet MS"/>
                <a:ea typeface="Trebuchet MS"/>
                <a:cs typeface="Trebuchet MS"/>
                <a:sym typeface="Trebuchet MS"/>
              </a:defRPr>
            </a:lvl1pPr>
            <a:lvl2pPr lvl="1"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Trebuchet MS"/>
                <a:ea typeface="Trebuchet MS"/>
                <a:cs typeface="Trebuchet MS"/>
                <a:sym typeface="Trebuchet MS"/>
              </a:defRPr>
            </a:lvl2pPr>
            <a:lvl3pPr lvl="2"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Trebuchet MS"/>
                <a:ea typeface="Trebuchet MS"/>
                <a:cs typeface="Trebuchet MS"/>
                <a:sym typeface="Trebuchet MS"/>
              </a:defRPr>
            </a:lvl3pPr>
            <a:lvl4pPr lvl="3"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Trebuchet MS"/>
                <a:ea typeface="Trebuchet MS"/>
                <a:cs typeface="Trebuchet MS"/>
                <a:sym typeface="Trebuchet MS"/>
              </a:defRPr>
            </a:lvl4pPr>
            <a:lvl5pPr lvl="4"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Trebuchet MS"/>
                <a:ea typeface="Trebuchet MS"/>
                <a:cs typeface="Trebuchet MS"/>
                <a:sym typeface="Trebuchet MS"/>
              </a:defRPr>
            </a:lvl5pPr>
            <a:lvl6pPr lvl="5"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Trebuchet MS"/>
                <a:ea typeface="Trebuchet MS"/>
                <a:cs typeface="Trebuchet MS"/>
                <a:sym typeface="Trebuchet MS"/>
              </a:defRPr>
            </a:lvl6pPr>
            <a:lvl7pPr lvl="6"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Trebuchet MS"/>
                <a:ea typeface="Trebuchet MS"/>
                <a:cs typeface="Trebuchet MS"/>
                <a:sym typeface="Trebuchet MS"/>
              </a:defRPr>
            </a:lvl7pPr>
            <a:lvl8pPr lvl="7"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Trebuchet MS"/>
                <a:ea typeface="Trebuchet MS"/>
                <a:cs typeface="Trebuchet MS"/>
                <a:sym typeface="Trebuchet MS"/>
              </a:defRPr>
            </a:lvl8pPr>
            <a:lvl9pPr lvl="8"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Trebuchet MS"/>
                <a:ea typeface="Trebuchet MS"/>
                <a:cs typeface="Trebuchet MS"/>
                <a:sym typeface="Trebuchet MS"/>
              </a:defRPr>
            </a:lvl9pPr>
          </a:lstStyle>
          <a:p/>
        </p:txBody>
      </p:sp>
      <p:sp>
        <p:nvSpPr>
          <p:cNvPr id="57" name="Google Shape;57;p14"/>
          <p:cNvSpPr txBox="1"/>
          <p:nvPr>
            <p:ph idx="1" type="subTitle"/>
          </p:nvPr>
        </p:nvSpPr>
        <p:spPr>
          <a:xfrm>
            <a:off x="1371600" y="3734460"/>
            <a:ext cx="6400800" cy="631104"/>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600"/>
              </a:spcBef>
              <a:spcAft>
                <a:spcPts val="0"/>
              </a:spcAft>
              <a:buClr>
                <a:schemeClr val="lt1"/>
              </a:buClr>
              <a:buSzPts val="3000"/>
              <a:buFont typeface="Arial"/>
              <a:buNone/>
              <a:defRPr b="0" i="0" sz="3000" u="none" cap="none" strike="noStrike">
                <a:solidFill>
                  <a:schemeClr val="lt1"/>
                </a:solidFill>
                <a:latin typeface="Trebuchet MS"/>
                <a:ea typeface="Trebuchet MS"/>
                <a:cs typeface="Trebuchet MS"/>
                <a:sym typeface="Trebuchet MS"/>
              </a:defRPr>
            </a:lvl1pPr>
            <a:lvl2pPr lvl="1" marR="0" rtl="0" algn="ctr">
              <a:lnSpc>
                <a:spcPct val="100000"/>
              </a:lnSpc>
              <a:spcBef>
                <a:spcPts val="560"/>
              </a:spcBef>
              <a:spcAft>
                <a:spcPts val="0"/>
              </a:spcAft>
              <a:buClr>
                <a:srgbClr val="888888"/>
              </a:buClr>
              <a:buSzPts val="2800"/>
              <a:buFont typeface="Arial"/>
              <a:buNone/>
              <a:defRPr b="0" i="0" sz="2800" u="none" cap="none" strike="noStrike">
                <a:solidFill>
                  <a:srgbClr val="888888"/>
                </a:solidFill>
                <a:latin typeface="Trebuchet MS"/>
                <a:ea typeface="Trebuchet MS"/>
                <a:cs typeface="Trebuchet MS"/>
                <a:sym typeface="Trebuchet MS"/>
              </a:defRPr>
            </a:lvl2pPr>
            <a:lvl3pPr lvl="2" marR="0" rtl="0" algn="ctr">
              <a:lnSpc>
                <a:spcPct val="100000"/>
              </a:lnSpc>
              <a:spcBef>
                <a:spcPts val="480"/>
              </a:spcBef>
              <a:spcAft>
                <a:spcPts val="0"/>
              </a:spcAft>
              <a:buClr>
                <a:srgbClr val="888888"/>
              </a:buClr>
              <a:buSzPts val="2400"/>
              <a:buFont typeface="Arial"/>
              <a:buNone/>
              <a:defRPr b="0" i="0" sz="2400" u="none" cap="none" strike="noStrike">
                <a:solidFill>
                  <a:srgbClr val="888888"/>
                </a:solidFill>
                <a:latin typeface="Trebuchet MS"/>
                <a:ea typeface="Trebuchet MS"/>
                <a:cs typeface="Trebuchet MS"/>
                <a:sym typeface="Trebuchet MS"/>
              </a:defRPr>
            </a:lvl3pPr>
            <a:lvl4pPr lvl="3"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Trebuchet MS"/>
                <a:ea typeface="Trebuchet MS"/>
                <a:cs typeface="Trebuchet MS"/>
                <a:sym typeface="Trebuchet MS"/>
              </a:defRPr>
            </a:lvl4pPr>
            <a:lvl5pPr lvl="4"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Trebuchet MS"/>
                <a:ea typeface="Trebuchet MS"/>
                <a:cs typeface="Trebuchet MS"/>
                <a:sym typeface="Trebuchet MS"/>
              </a:defRPr>
            </a:lvl5pPr>
            <a:lvl6pPr lvl="5"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Trebuchet MS"/>
                <a:ea typeface="Trebuchet MS"/>
                <a:cs typeface="Trebuchet MS"/>
                <a:sym typeface="Trebuchet MS"/>
              </a:defRPr>
            </a:lvl6pPr>
            <a:lvl7pPr lvl="6"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Trebuchet MS"/>
                <a:ea typeface="Trebuchet MS"/>
                <a:cs typeface="Trebuchet MS"/>
                <a:sym typeface="Trebuchet MS"/>
              </a:defRPr>
            </a:lvl7pPr>
            <a:lvl8pPr lvl="7"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Trebuchet MS"/>
                <a:ea typeface="Trebuchet MS"/>
                <a:cs typeface="Trebuchet MS"/>
                <a:sym typeface="Trebuchet MS"/>
              </a:defRPr>
            </a:lvl8pPr>
            <a:lvl9pPr lvl="8"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Trebuchet MS"/>
                <a:ea typeface="Trebuchet MS"/>
                <a:cs typeface="Trebuchet MS"/>
                <a:sym typeface="Trebuchet MS"/>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Date">
  <p:cSld name="Background slide">
    <p:bg>
      <p:bgPr>
        <a:blipFill>
          <a:blip r:embed="rId2">
            <a:alphaModFix/>
          </a:blip>
          <a:stretch>
            <a:fillRect/>
          </a:stretch>
        </a:blipFill>
      </p:bgPr>
    </p:bg>
    <p:spTree>
      <p:nvGrpSpPr>
        <p:cNvPr id="13" name="Shape 13"/>
        <p:cNvGrpSpPr/>
        <p:nvPr/>
      </p:nvGrpSpPr>
      <p:grpSpPr>
        <a:xfrm>
          <a:off x="0" y="0"/>
          <a:ext cx="0" cy="0"/>
          <a:chOff x="0" y="0"/>
          <a:chExt cx="0" cy="0"/>
        </a:xfrm>
      </p:grpSpPr>
      <p:sp>
        <p:nvSpPr>
          <p:cNvPr id="14" name="Google Shape;14;p3"/>
          <p:cNvSpPr txBox="1"/>
          <p:nvPr>
            <p:ph type="ctrTitle"/>
          </p:nvPr>
        </p:nvSpPr>
        <p:spPr>
          <a:xfrm>
            <a:off x="2957688" y="485423"/>
            <a:ext cx="5500511" cy="2149586"/>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Trebuchet MS"/>
                <a:ea typeface="Trebuchet MS"/>
                <a:cs typeface="Trebuchet MS"/>
                <a:sym typeface="Trebuchet MS"/>
              </a:defRPr>
            </a:lvl2pPr>
            <a:lvl3pPr lvl="2"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Trebuchet MS"/>
                <a:ea typeface="Trebuchet MS"/>
                <a:cs typeface="Trebuchet MS"/>
                <a:sym typeface="Trebuchet MS"/>
              </a:defRPr>
            </a:lvl3pPr>
            <a:lvl4pPr lvl="3"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Trebuchet MS"/>
                <a:ea typeface="Trebuchet MS"/>
                <a:cs typeface="Trebuchet MS"/>
                <a:sym typeface="Trebuchet MS"/>
              </a:defRPr>
            </a:lvl4pPr>
            <a:lvl5pPr lvl="4"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Trebuchet MS"/>
                <a:ea typeface="Trebuchet MS"/>
                <a:cs typeface="Trebuchet MS"/>
                <a:sym typeface="Trebuchet MS"/>
              </a:defRPr>
            </a:lvl5pPr>
            <a:lvl6pPr lvl="5"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Trebuchet MS"/>
                <a:ea typeface="Trebuchet MS"/>
                <a:cs typeface="Trebuchet MS"/>
                <a:sym typeface="Trebuchet MS"/>
              </a:defRPr>
            </a:lvl6pPr>
            <a:lvl7pPr lvl="6"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Trebuchet MS"/>
                <a:ea typeface="Trebuchet MS"/>
                <a:cs typeface="Trebuchet MS"/>
                <a:sym typeface="Trebuchet MS"/>
              </a:defRPr>
            </a:lvl7pPr>
            <a:lvl8pPr lvl="7"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Trebuchet MS"/>
                <a:ea typeface="Trebuchet MS"/>
                <a:cs typeface="Trebuchet MS"/>
                <a:sym typeface="Trebuchet MS"/>
              </a:defRPr>
            </a:lvl8pPr>
            <a:lvl9pPr lvl="8"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Trebuchet MS"/>
                <a:ea typeface="Trebuchet MS"/>
                <a:cs typeface="Trebuchet MS"/>
                <a:sym typeface="Trebuchet MS"/>
              </a:defRPr>
            </a:lvl9pPr>
          </a:lstStyle>
          <a:p/>
        </p:txBody>
      </p:sp>
      <p:sp>
        <p:nvSpPr>
          <p:cNvPr id="15" name="Google Shape;15;p3"/>
          <p:cNvSpPr txBox="1"/>
          <p:nvPr>
            <p:ph idx="1" type="subTitle"/>
          </p:nvPr>
        </p:nvSpPr>
        <p:spPr>
          <a:xfrm>
            <a:off x="2957688" y="3498182"/>
            <a:ext cx="5500512" cy="631104"/>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560"/>
              </a:spcBef>
              <a:spcAft>
                <a:spcPts val="0"/>
              </a:spcAft>
              <a:buClr>
                <a:schemeClr val="accent1"/>
              </a:buClr>
              <a:buSzPts val="2800"/>
              <a:buFont typeface="Arial"/>
              <a:buNone/>
              <a:defRPr b="0" i="0" sz="2800" u="none" cap="none" strike="noStrike">
                <a:solidFill>
                  <a:schemeClr val="accent1"/>
                </a:solidFill>
                <a:latin typeface="Trebuchet MS"/>
                <a:ea typeface="Trebuchet MS"/>
                <a:cs typeface="Trebuchet MS"/>
                <a:sym typeface="Trebuchet MS"/>
              </a:defRPr>
            </a:lvl1pPr>
            <a:lvl2pPr lvl="1" marR="0" rtl="0" algn="ctr">
              <a:lnSpc>
                <a:spcPct val="100000"/>
              </a:lnSpc>
              <a:spcBef>
                <a:spcPts val="560"/>
              </a:spcBef>
              <a:spcAft>
                <a:spcPts val="0"/>
              </a:spcAft>
              <a:buClr>
                <a:srgbClr val="888888"/>
              </a:buClr>
              <a:buSzPts val="2800"/>
              <a:buFont typeface="Arial"/>
              <a:buNone/>
              <a:defRPr b="0" i="0" sz="2800" u="none" cap="none" strike="noStrike">
                <a:solidFill>
                  <a:srgbClr val="888888"/>
                </a:solidFill>
                <a:latin typeface="Trebuchet MS"/>
                <a:ea typeface="Trebuchet MS"/>
                <a:cs typeface="Trebuchet MS"/>
                <a:sym typeface="Trebuchet MS"/>
              </a:defRPr>
            </a:lvl2pPr>
            <a:lvl3pPr lvl="2" marR="0" rtl="0" algn="ctr">
              <a:lnSpc>
                <a:spcPct val="100000"/>
              </a:lnSpc>
              <a:spcBef>
                <a:spcPts val="480"/>
              </a:spcBef>
              <a:spcAft>
                <a:spcPts val="0"/>
              </a:spcAft>
              <a:buClr>
                <a:srgbClr val="888888"/>
              </a:buClr>
              <a:buSzPts val="2400"/>
              <a:buFont typeface="Arial"/>
              <a:buNone/>
              <a:defRPr b="0" i="0" sz="2400" u="none" cap="none" strike="noStrike">
                <a:solidFill>
                  <a:srgbClr val="888888"/>
                </a:solidFill>
                <a:latin typeface="Trebuchet MS"/>
                <a:ea typeface="Trebuchet MS"/>
                <a:cs typeface="Trebuchet MS"/>
                <a:sym typeface="Trebuchet MS"/>
              </a:defRPr>
            </a:lvl3pPr>
            <a:lvl4pPr lvl="3"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Trebuchet MS"/>
                <a:ea typeface="Trebuchet MS"/>
                <a:cs typeface="Trebuchet MS"/>
                <a:sym typeface="Trebuchet MS"/>
              </a:defRPr>
            </a:lvl4pPr>
            <a:lvl5pPr lvl="4"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Trebuchet MS"/>
                <a:ea typeface="Trebuchet MS"/>
                <a:cs typeface="Trebuchet MS"/>
                <a:sym typeface="Trebuchet MS"/>
              </a:defRPr>
            </a:lvl5pPr>
            <a:lvl6pPr lvl="5"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Trebuchet MS"/>
                <a:ea typeface="Trebuchet MS"/>
                <a:cs typeface="Trebuchet MS"/>
                <a:sym typeface="Trebuchet MS"/>
              </a:defRPr>
            </a:lvl6pPr>
            <a:lvl7pPr lvl="6"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Trebuchet MS"/>
                <a:ea typeface="Trebuchet MS"/>
                <a:cs typeface="Trebuchet MS"/>
                <a:sym typeface="Trebuchet MS"/>
              </a:defRPr>
            </a:lvl7pPr>
            <a:lvl8pPr lvl="7"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Trebuchet MS"/>
                <a:ea typeface="Trebuchet MS"/>
                <a:cs typeface="Trebuchet MS"/>
                <a:sym typeface="Trebuchet MS"/>
              </a:defRPr>
            </a:lvl8pPr>
            <a:lvl9pPr lvl="8"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Trebuchet MS"/>
                <a:ea typeface="Trebuchet MS"/>
                <a:cs typeface="Trebuchet MS"/>
                <a:sym typeface="Trebuchet MS"/>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itle">
  <p:cSld name="QM Regional Title with images">
    <p:spTree>
      <p:nvGrpSpPr>
        <p:cNvPr id="16" name="Shape 16"/>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list" type="obj">
  <p:cSld name="OBJECT">
    <p:spTree>
      <p:nvGrpSpPr>
        <p:cNvPr id="24" name="Shape 24"/>
        <p:cNvGrpSpPr/>
        <p:nvPr/>
      </p:nvGrpSpPr>
      <p:grpSpPr>
        <a:xfrm>
          <a:off x="0" y="0"/>
          <a:ext cx="0" cy="0"/>
          <a:chOff x="0" y="0"/>
          <a:chExt cx="0" cy="0"/>
        </a:xfrm>
      </p:grpSpPr>
      <p:sp>
        <p:nvSpPr>
          <p:cNvPr id="25" name="Google Shape;25;p6"/>
          <p:cNvSpPr txBox="1"/>
          <p:nvPr>
            <p:ph type="title"/>
          </p:nvPr>
        </p:nvSpPr>
        <p:spPr>
          <a:xfrm>
            <a:off x="457200" y="206375"/>
            <a:ext cx="8229600" cy="85725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6" name="Google Shape;26;p6"/>
          <p:cNvSpPr txBox="1"/>
          <p:nvPr>
            <p:ph idx="1" type="body"/>
          </p:nvPr>
        </p:nvSpPr>
        <p:spPr>
          <a:xfrm>
            <a:off x="457200" y="1063625"/>
            <a:ext cx="8229600" cy="32196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360"/>
              </a:spcBef>
              <a:spcAft>
                <a:spcPts val="0"/>
              </a:spcAft>
              <a:buClr>
                <a:schemeClr val="dk1"/>
              </a:buClr>
              <a:buSzPts val="1800"/>
              <a:buNone/>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o"/>
              <a:defRPr/>
            </a:lvl3pPr>
            <a:lvl4pPr indent="-331469" lvl="3" marL="1828800" algn="l">
              <a:lnSpc>
                <a:spcPct val="100000"/>
              </a:lnSpc>
              <a:spcBef>
                <a:spcPts val="360"/>
              </a:spcBef>
              <a:spcAft>
                <a:spcPts val="0"/>
              </a:spcAft>
              <a:buClr>
                <a:schemeClr val="dk1"/>
              </a:buClr>
              <a:buSzPts val="1620"/>
              <a:buChar char="•"/>
              <a:defRPr/>
            </a:lvl4pPr>
            <a:lvl5pPr indent="-320039" lvl="4" marL="2286000" algn="l">
              <a:lnSpc>
                <a:spcPct val="100000"/>
              </a:lnSpc>
              <a:spcBef>
                <a:spcPts val="360"/>
              </a:spcBef>
              <a:spcAft>
                <a:spcPts val="0"/>
              </a:spcAft>
              <a:buClr>
                <a:schemeClr val="dk1"/>
              </a:buClr>
              <a:buSzPts val="1440"/>
              <a:buChar char="o"/>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section Title slide">
  <p:cSld name="Subsection Title slide">
    <p:spTree>
      <p:nvGrpSpPr>
        <p:cNvPr id="27" name="Shape 27"/>
        <p:cNvGrpSpPr/>
        <p:nvPr/>
      </p:nvGrpSpPr>
      <p:grpSpPr>
        <a:xfrm>
          <a:off x="0" y="0"/>
          <a:ext cx="0" cy="0"/>
          <a:chOff x="0" y="0"/>
          <a:chExt cx="0" cy="0"/>
        </a:xfrm>
      </p:grpSpPr>
      <p:sp>
        <p:nvSpPr>
          <p:cNvPr id="28" name="Google Shape;28;p7"/>
          <p:cNvSpPr txBox="1"/>
          <p:nvPr>
            <p:ph type="title"/>
          </p:nvPr>
        </p:nvSpPr>
        <p:spPr>
          <a:xfrm>
            <a:off x="457200" y="790575"/>
            <a:ext cx="8229600" cy="85725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9" name="Google Shape;29;p7"/>
          <p:cNvSpPr txBox="1"/>
          <p:nvPr>
            <p:ph idx="1" type="subTitle"/>
          </p:nvPr>
        </p:nvSpPr>
        <p:spPr>
          <a:xfrm>
            <a:off x="1371600" y="1938055"/>
            <a:ext cx="6400800" cy="631104"/>
          </a:xfrm>
          <a:prstGeom prst="rect">
            <a:avLst/>
          </a:prstGeom>
          <a:noFill/>
          <a:ln>
            <a:noFill/>
          </a:ln>
        </p:spPr>
        <p:txBody>
          <a:bodyPr anchorCtr="0" anchor="t" bIns="45700" lIns="91425" spcFirstLastPara="1" rIns="91425" wrap="square" tIns="45700">
            <a:noAutofit/>
          </a:bodyPr>
          <a:lstStyle>
            <a:lvl1pPr lvl="0" algn="ctr">
              <a:lnSpc>
                <a:spcPct val="100000"/>
              </a:lnSpc>
              <a:spcBef>
                <a:spcPts val="600"/>
              </a:spcBef>
              <a:spcAft>
                <a:spcPts val="0"/>
              </a:spcAft>
              <a:buClr>
                <a:schemeClr val="dk1"/>
              </a:buClr>
              <a:buSzPts val="3000"/>
              <a:buNone/>
              <a:defRPr sz="3000">
                <a:solidFill>
                  <a:schemeClr val="dk1"/>
                </a:solidFill>
                <a:latin typeface="Lato"/>
                <a:ea typeface="Lato"/>
                <a:cs typeface="Lato"/>
                <a:sym typeface="Lato"/>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1800"/>
              <a:buNone/>
              <a:defRPr>
                <a:solidFill>
                  <a:srgbClr val="888888"/>
                </a:solidFill>
              </a:defRPr>
            </a:lvl4pPr>
            <a:lvl5pPr lvl="4" algn="ctr">
              <a:lnSpc>
                <a:spcPct val="100000"/>
              </a:lnSpc>
              <a:spcBef>
                <a:spcPts val="400"/>
              </a:spcBef>
              <a:spcAft>
                <a:spcPts val="0"/>
              </a:spcAft>
              <a:buClr>
                <a:srgbClr val="888888"/>
              </a:buClr>
              <a:buSzPts val="16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with description">
  <p:cSld name="Image with description">
    <p:spTree>
      <p:nvGrpSpPr>
        <p:cNvPr id="30" name="Shape 30"/>
        <p:cNvGrpSpPr/>
        <p:nvPr/>
      </p:nvGrpSpPr>
      <p:grpSpPr>
        <a:xfrm>
          <a:off x="0" y="0"/>
          <a:ext cx="0" cy="0"/>
          <a:chOff x="0" y="0"/>
          <a:chExt cx="0" cy="0"/>
        </a:xfrm>
      </p:grpSpPr>
      <p:sp>
        <p:nvSpPr>
          <p:cNvPr id="31" name="Google Shape;31;p8"/>
          <p:cNvSpPr txBox="1"/>
          <p:nvPr>
            <p:ph type="title"/>
          </p:nvPr>
        </p:nvSpPr>
        <p:spPr>
          <a:xfrm>
            <a:off x="457200" y="206375"/>
            <a:ext cx="8229600" cy="85725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2" name="Google Shape;32;p8"/>
          <p:cNvSpPr txBox="1"/>
          <p:nvPr>
            <p:ph idx="1" type="body"/>
          </p:nvPr>
        </p:nvSpPr>
        <p:spPr>
          <a:xfrm>
            <a:off x="4539049" y="1063626"/>
            <a:ext cx="4147751" cy="326732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None/>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o"/>
              <a:defRPr sz="1800"/>
            </a:lvl3pPr>
            <a:lvl4pPr indent="-320039" lvl="3" marL="1828800" algn="l">
              <a:lnSpc>
                <a:spcPct val="100000"/>
              </a:lnSpc>
              <a:spcBef>
                <a:spcPts val="320"/>
              </a:spcBef>
              <a:spcAft>
                <a:spcPts val="0"/>
              </a:spcAft>
              <a:buClr>
                <a:schemeClr val="dk1"/>
              </a:buClr>
              <a:buSzPts val="1440"/>
              <a:buChar char="•"/>
              <a:defRPr sz="1600"/>
            </a:lvl4pPr>
            <a:lvl5pPr indent="-309879" lvl="4" marL="2286000" algn="l">
              <a:lnSpc>
                <a:spcPct val="100000"/>
              </a:lnSpc>
              <a:spcBef>
                <a:spcPts val="320"/>
              </a:spcBef>
              <a:spcAft>
                <a:spcPts val="0"/>
              </a:spcAft>
              <a:buClr>
                <a:schemeClr val="dk1"/>
              </a:buClr>
              <a:buSzPts val="1280"/>
              <a:buChar char="o"/>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33" name="Google Shape;33;p8"/>
          <p:cNvSpPr/>
          <p:nvPr>
            <p:ph idx="2" type="pic"/>
          </p:nvPr>
        </p:nvSpPr>
        <p:spPr>
          <a:xfrm>
            <a:off x="457200" y="1063625"/>
            <a:ext cx="3785286" cy="3203575"/>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34" name="Shape 34"/>
        <p:cNvGrpSpPr/>
        <p:nvPr/>
      </p:nvGrpSpPr>
      <p:grpSpPr>
        <a:xfrm>
          <a:off x="0" y="0"/>
          <a:ext cx="0" cy="0"/>
          <a:chOff x="0" y="0"/>
          <a:chExt cx="0" cy="0"/>
        </a:xfrm>
      </p:grpSpPr>
      <p:sp>
        <p:nvSpPr>
          <p:cNvPr id="35" name="Google Shape;35;p9"/>
          <p:cNvSpPr txBox="1"/>
          <p:nvPr>
            <p:ph type="title"/>
          </p:nvPr>
        </p:nvSpPr>
        <p:spPr>
          <a:xfrm>
            <a:off x="457200" y="206375"/>
            <a:ext cx="8229600" cy="85725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6" name="Google Shape;36;p9"/>
          <p:cNvSpPr txBox="1"/>
          <p:nvPr>
            <p:ph idx="1" type="body"/>
          </p:nvPr>
        </p:nvSpPr>
        <p:spPr>
          <a:xfrm>
            <a:off x="457200" y="1151335"/>
            <a:ext cx="4040188" cy="47982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00"/>
              </a:spcBef>
              <a:spcAft>
                <a:spcPts val="0"/>
              </a:spcAft>
              <a:buClr>
                <a:schemeClr val="dk1"/>
              </a:buClr>
              <a:buSzPts val="2000"/>
              <a:buNone/>
              <a:defRPr b="1" sz="20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440"/>
              <a:buNone/>
              <a:defRPr b="1" sz="1600"/>
            </a:lvl4pPr>
            <a:lvl5pPr indent="-228600" lvl="4" marL="2286000" algn="l">
              <a:lnSpc>
                <a:spcPct val="100000"/>
              </a:lnSpc>
              <a:spcBef>
                <a:spcPts val="320"/>
              </a:spcBef>
              <a:spcAft>
                <a:spcPts val="0"/>
              </a:spcAft>
              <a:buClr>
                <a:schemeClr val="dk1"/>
              </a:buClr>
              <a:buSzPts val="128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37" name="Google Shape;37;p9"/>
          <p:cNvSpPr txBox="1"/>
          <p:nvPr>
            <p:ph idx="2" type="body"/>
          </p:nvPr>
        </p:nvSpPr>
        <p:spPr>
          <a:xfrm>
            <a:off x="4645026" y="1151335"/>
            <a:ext cx="4041775" cy="47982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00"/>
              </a:spcBef>
              <a:spcAft>
                <a:spcPts val="0"/>
              </a:spcAft>
              <a:buClr>
                <a:schemeClr val="dk1"/>
              </a:buClr>
              <a:buSzPts val="2000"/>
              <a:buNone/>
              <a:defRPr b="1" sz="20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440"/>
              <a:buNone/>
              <a:defRPr b="1" sz="1600"/>
            </a:lvl4pPr>
            <a:lvl5pPr indent="-228600" lvl="4" marL="2286000" algn="l">
              <a:lnSpc>
                <a:spcPct val="100000"/>
              </a:lnSpc>
              <a:spcBef>
                <a:spcPts val="320"/>
              </a:spcBef>
              <a:spcAft>
                <a:spcPts val="0"/>
              </a:spcAft>
              <a:buClr>
                <a:schemeClr val="dk1"/>
              </a:buClr>
              <a:buSzPts val="128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38" name="Google Shape;38;p9"/>
          <p:cNvSpPr txBox="1"/>
          <p:nvPr>
            <p:ph idx="3" type="body"/>
          </p:nvPr>
        </p:nvSpPr>
        <p:spPr>
          <a:xfrm>
            <a:off x="455613" y="1631156"/>
            <a:ext cx="4041775" cy="2699797"/>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400"/>
              </a:spcBef>
              <a:spcAft>
                <a:spcPts val="0"/>
              </a:spcAft>
              <a:buClr>
                <a:schemeClr val="dk1"/>
              </a:buClr>
              <a:buSzPts val="2000"/>
              <a:buNone/>
              <a:defRPr sz="20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o"/>
              <a:defRPr sz="1800"/>
            </a:lvl3pPr>
            <a:lvl4pPr indent="-320039" lvl="3" marL="1828800" algn="l">
              <a:lnSpc>
                <a:spcPct val="100000"/>
              </a:lnSpc>
              <a:spcBef>
                <a:spcPts val="320"/>
              </a:spcBef>
              <a:spcAft>
                <a:spcPts val="0"/>
              </a:spcAft>
              <a:buClr>
                <a:schemeClr val="dk1"/>
              </a:buClr>
              <a:buSzPts val="1440"/>
              <a:buChar char="•"/>
              <a:defRPr sz="1600"/>
            </a:lvl4pPr>
            <a:lvl5pPr indent="-309879" lvl="4" marL="2286000" algn="l">
              <a:lnSpc>
                <a:spcPct val="100000"/>
              </a:lnSpc>
              <a:spcBef>
                <a:spcPts val="320"/>
              </a:spcBef>
              <a:spcAft>
                <a:spcPts val="0"/>
              </a:spcAft>
              <a:buClr>
                <a:schemeClr val="dk1"/>
              </a:buClr>
              <a:buSzPts val="1280"/>
              <a:buChar char="o"/>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39" name="Google Shape;39;p9"/>
          <p:cNvSpPr txBox="1"/>
          <p:nvPr>
            <p:ph idx="4" type="body"/>
          </p:nvPr>
        </p:nvSpPr>
        <p:spPr>
          <a:xfrm>
            <a:off x="4653145" y="1631156"/>
            <a:ext cx="4041775" cy="2699797"/>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400"/>
              </a:spcBef>
              <a:spcAft>
                <a:spcPts val="0"/>
              </a:spcAft>
              <a:buClr>
                <a:schemeClr val="dk1"/>
              </a:buClr>
              <a:buSzPts val="2000"/>
              <a:buNone/>
              <a:defRPr sz="20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o"/>
              <a:defRPr sz="1800"/>
            </a:lvl3pPr>
            <a:lvl4pPr indent="-320039" lvl="3" marL="1828800" algn="l">
              <a:lnSpc>
                <a:spcPct val="100000"/>
              </a:lnSpc>
              <a:spcBef>
                <a:spcPts val="320"/>
              </a:spcBef>
              <a:spcAft>
                <a:spcPts val="0"/>
              </a:spcAft>
              <a:buClr>
                <a:schemeClr val="dk1"/>
              </a:buClr>
              <a:buSzPts val="1440"/>
              <a:buChar char="•"/>
              <a:defRPr sz="1600"/>
            </a:lvl4pPr>
            <a:lvl5pPr indent="-309879" lvl="4" marL="2286000" algn="l">
              <a:lnSpc>
                <a:spcPct val="100000"/>
              </a:lnSpc>
              <a:spcBef>
                <a:spcPts val="320"/>
              </a:spcBef>
              <a:spcAft>
                <a:spcPts val="0"/>
              </a:spcAft>
              <a:buClr>
                <a:schemeClr val="dk1"/>
              </a:buClr>
              <a:buSzPts val="1280"/>
              <a:buChar char="o"/>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with bulleted list">
  <p:cSld name="Image with bulleted list">
    <p:spTree>
      <p:nvGrpSpPr>
        <p:cNvPr id="40" name="Shape 40"/>
        <p:cNvGrpSpPr/>
        <p:nvPr/>
      </p:nvGrpSpPr>
      <p:grpSpPr>
        <a:xfrm>
          <a:off x="0" y="0"/>
          <a:ext cx="0" cy="0"/>
          <a:chOff x="0" y="0"/>
          <a:chExt cx="0" cy="0"/>
        </a:xfrm>
      </p:grpSpPr>
      <p:sp>
        <p:nvSpPr>
          <p:cNvPr id="41" name="Google Shape;41;p10"/>
          <p:cNvSpPr txBox="1"/>
          <p:nvPr>
            <p:ph type="title"/>
          </p:nvPr>
        </p:nvSpPr>
        <p:spPr>
          <a:xfrm>
            <a:off x="457200" y="206375"/>
            <a:ext cx="8229600" cy="85725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2" name="Google Shape;42;p10"/>
          <p:cNvSpPr txBox="1"/>
          <p:nvPr>
            <p:ph idx="1" type="body"/>
          </p:nvPr>
        </p:nvSpPr>
        <p:spPr>
          <a:xfrm>
            <a:off x="457200" y="1063626"/>
            <a:ext cx="4040188" cy="326732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None/>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o"/>
              <a:defRPr sz="1800"/>
            </a:lvl3pPr>
            <a:lvl4pPr indent="-320039" lvl="3" marL="1828800" algn="l">
              <a:lnSpc>
                <a:spcPct val="100000"/>
              </a:lnSpc>
              <a:spcBef>
                <a:spcPts val="320"/>
              </a:spcBef>
              <a:spcAft>
                <a:spcPts val="0"/>
              </a:spcAft>
              <a:buClr>
                <a:schemeClr val="dk1"/>
              </a:buClr>
              <a:buSzPts val="1440"/>
              <a:buChar char="•"/>
              <a:defRPr sz="1600"/>
            </a:lvl4pPr>
            <a:lvl5pPr indent="-309879" lvl="4" marL="2286000" algn="l">
              <a:lnSpc>
                <a:spcPct val="100000"/>
              </a:lnSpc>
              <a:spcBef>
                <a:spcPts val="320"/>
              </a:spcBef>
              <a:spcAft>
                <a:spcPts val="0"/>
              </a:spcAft>
              <a:buClr>
                <a:schemeClr val="dk1"/>
              </a:buClr>
              <a:buSzPts val="1280"/>
              <a:buChar char="o"/>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3" name="Google Shape;43;p10"/>
          <p:cNvSpPr/>
          <p:nvPr>
            <p:ph idx="2" type="pic"/>
          </p:nvPr>
        </p:nvSpPr>
        <p:spPr>
          <a:xfrm>
            <a:off x="4605338" y="1063625"/>
            <a:ext cx="4081462" cy="3267075"/>
          </a:xfrm>
          <a:prstGeom prst="rect">
            <a:avLst/>
          </a:prstGeom>
          <a:no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4" name="Shape 44"/>
        <p:cNvGrpSpPr/>
        <p:nvPr/>
      </p:nvGrpSpPr>
      <p:grpSpPr>
        <a:xfrm>
          <a:off x="0" y="0"/>
          <a:ext cx="0" cy="0"/>
          <a:chOff x="0" y="0"/>
          <a:chExt cx="0" cy="0"/>
        </a:xfrm>
      </p:grpSpPr>
      <p:sp>
        <p:nvSpPr>
          <p:cNvPr id="45" name="Google Shape;45;p11"/>
          <p:cNvSpPr txBox="1"/>
          <p:nvPr>
            <p:ph type="title"/>
          </p:nvPr>
        </p:nvSpPr>
        <p:spPr>
          <a:xfrm>
            <a:off x="457201" y="204787"/>
            <a:ext cx="3008313" cy="871538"/>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b="1"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6" name="Google Shape;46;p11"/>
          <p:cNvSpPr txBox="1"/>
          <p:nvPr>
            <p:ph idx="1" type="body"/>
          </p:nvPr>
        </p:nvSpPr>
        <p:spPr>
          <a:xfrm>
            <a:off x="3575050" y="204788"/>
            <a:ext cx="5111750" cy="4102499"/>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640"/>
              </a:spcBef>
              <a:spcAft>
                <a:spcPts val="0"/>
              </a:spcAft>
              <a:buClr>
                <a:schemeClr val="dk1"/>
              </a:buClr>
              <a:buSzPts val="3200"/>
              <a:buNone/>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o"/>
              <a:defRPr sz="2400"/>
            </a:lvl3pPr>
            <a:lvl4pPr indent="-342900" lvl="3" marL="1828800" algn="l">
              <a:lnSpc>
                <a:spcPct val="100000"/>
              </a:lnSpc>
              <a:spcBef>
                <a:spcPts val="400"/>
              </a:spcBef>
              <a:spcAft>
                <a:spcPts val="0"/>
              </a:spcAft>
              <a:buClr>
                <a:schemeClr val="dk1"/>
              </a:buClr>
              <a:buSzPts val="1800"/>
              <a:buChar char="•"/>
              <a:defRPr sz="2000"/>
            </a:lvl4pPr>
            <a:lvl5pPr indent="-330200" lvl="4" marL="2286000" algn="l">
              <a:lnSpc>
                <a:spcPct val="100000"/>
              </a:lnSpc>
              <a:spcBef>
                <a:spcPts val="400"/>
              </a:spcBef>
              <a:spcAft>
                <a:spcPts val="0"/>
              </a:spcAft>
              <a:buClr>
                <a:schemeClr val="dk1"/>
              </a:buClr>
              <a:buSzPts val="1600"/>
              <a:buChar char="o"/>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47" name="Google Shape;47;p11"/>
          <p:cNvSpPr txBox="1"/>
          <p:nvPr>
            <p:ph idx="2" type="body"/>
          </p:nvPr>
        </p:nvSpPr>
        <p:spPr>
          <a:xfrm>
            <a:off x="457201" y="1076326"/>
            <a:ext cx="3008313" cy="3230961"/>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810"/>
              <a:buNone/>
              <a:defRPr sz="900"/>
            </a:lvl4pPr>
            <a:lvl5pPr indent="-228600" lvl="4" marL="2286000" algn="l">
              <a:lnSpc>
                <a:spcPct val="100000"/>
              </a:lnSpc>
              <a:spcBef>
                <a:spcPts val="180"/>
              </a:spcBef>
              <a:spcAft>
                <a:spcPts val="0"/>
              </a:spcAft>
              <a:buClr>
                <a:schemeClr val="dk1"/>
              </a:buClr>
              <a:buSzPts val="72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9" Type="http://schemas.openxmlformats.org/officeDocument/2006/relationships/theme" Target="../theme/theme1.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1.xml"/><Relationship Id="rId3"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5" name="Shape 5"/>
        <p:cNvGrpSpPr/>
        <p:nvPr/>
      </p:nvGrpSpPr>
      <p:grpSpPr>
        <a:xfrm>
          <a:off x="0" y="0"/>
          <a:ext cx="0" cy="0"/>
          <a:chOff x="0" y="0"/>
          <a:chExt cx="0" cy="0"/>
        </a:xfrm>
      </p:grpSpPr>
      <p:sp>
        <p:nvSpPr>
          <p:cNvPr id="6" name="Google Shape;6;p1"/>
          <p:cNvSpPr/>
          <p:nvPr/>
        </p:nvSpPr>
        <p:spPr>
          <a:xfrm>
            <a:off x="0" y="4628628"/>
            <a:ext cx="9144000" cy="514872"/>
          </a:xfrm>
          <a:prstGeom prst="rect">
            <a:avLst/>
          </a:prstGeom>
          <a:solidFill>
            <a:schemeClr val="accent1"/>
          </a:solidFill>
          <a:ln>
            <a:noFill/>
          </a:ln>
          <a:effectLst>
            <a:outerShdw blurRad="50800" rotWithShape="0" dir="16200000" dist="38100">
              <a:srgbClr val="000000">
                <a:alpha val="2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pic>
        <p:nvPicPr>
          <p:cNvPr id="7" name="Google Shape;7;p1"/>
          <p:cNvPicPr preferRelativeResize="0"/>
          <p:nvPr/>
        </p:nvPicPr>
        <p:blipFill rotWithShape="1">
          <a:blip r:embed="rId1">
            <a:alphaModFix/>
          </a:blip>
          <a:srcRect b="0" l="0" r="0" t="0"/>
          <a:stretch/>
        </p:blipFill>
        <p:spPr>
          <a:xfrm>
            <a:off x="336826" y="252905"/>
            <a:ext cx="2280287" cy="1429139"/>
          </a:xfrm>
          <a:prstGeom prst="rect">
            <a:avLst/>
          </a:prstGeom>
          <a:noFill/>
          <a:ln>
            <a:noFill/>
          </a:ln>
          <a:effectLst>
            <a:outerShdw blurRad="82550" rotWithShape="0" algn="tl" dir="2700000" dist="88900">
              <a:srgbClr val="000000">
                <a:alpha val="29411"/>
              </a:srgbClr>
            </a:outerShdw>
          </a:effectLst>
        </p:spPr>
      </p:pic>
      <p:sp>
        <p:nvSpPr>
          <p:cNvPr id="8" name="Google Shape;8;p1"/>
          <p:cNvSpPr txBox="1"/>
          <p:nvPr/>
        </p:nvSpPr>
        <p:spPr>
          <a:xfrm>
            <a:off x="7596524" y="4899475"/>
            <a:ext cx="1450975" cy="215403"/>
          </a:xfrm>
          <a:prstGeom prst="rect">
            <a:avLst/>
          </a:prstGeom>
          <a:noFill/>
          <a:ln>
            <a:noFill/>
          </a:ln>
        </p:spPr>
        <p:txBody>
          <a:bodyPr anchorCtr="0" anchor="t" bIns="45700" lIns="91425" spcFirstLastPara="1" rIns="0"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en-US" sz="800" u="none" cap="none" strike="noStrike">
                <a:solidFill>
                  <a:schemeClr val="lt2"/>
                </a:solidFill>
                <a:latin typeface="Calibri"/>
                <a:ea typeface="Calibri"/>
                <a:cs typeface="Calibri"/>
                <a:sym typeface="Calibri"/>
              </a:rPr>
              <a:t>©2022 Quality Matters</a:t>
            </a:r>
            <a:endParaRPr b="0" i="0" sz="1400" u="none" cap="none" strike="noStrike">
              <a:solidFill>
                <a:srgbClr val="000000"/>
              </a:solidFill>
              <a:latin typeface="Arial"/>
              <a:ea typeface="Arial"/>
              <a:cs typeface="Arial"/>
              <a:sym typeface="Arial"/>
            </a:endParaRPr>
          </a:p>
        </p:txBody>
      </p:sp>
      <p:sp>
        <p:nvSpPr>
          <p:cNvPr id="9" name="Google Shape;9;p1"/>
          <p:cNvSpPr txBox="1"/>
          <p:nvPr/>
        </p:nvSpPr>
        <p:spPr>
          <a:xfrm>
            <a:off x="110425" y="4760975"/>
            <a:ext cx="5755104"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Calibri"/>
                <a:ea typeface="Calibri"/>
                <a:cs typeface="Calibri"/>
                <a:sym typeface="Calibri"/>
              </a:rPr>
              <a:t>Join the community of people that believes quality matters | </a:t>
            </a:r>
            <a:r>
              <a:rPr b="0" i="0" lang="en-US" sz="1000" u="none" cap="none" strike="noStrike">
                <a:solidFill>
                  <a:schemeClr val="lt1"/>
                </a:solidFill>
                <a:latin typeface="Calibri"/>
                <a:ea typeface="Calibri"/>
                <a:cs typeface="Calibri"/>
                <a:sym typeface="Calibri"/>
              </a:rPr>
              <a:t>qualitymatters.org/events</a:t>
            </a:r>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 name="Shape 17"/>
        <p:cNvGrpSpPr/>
        <p:nvPr/>
      </p:nvGrpSpPr>
      <p:grpSpPr>
        <a:xfrm>
          <a:off x="0" y="0"/>
          <a:ext cx="0" cy="0"/>
          <a:chOff x="0" y="0"/>
          <a:chExt cx="0" cy="0"/>
        </a:xfrm>
      </p:grpSpPr>
      <p:sp>
        <p:nvSpPr>
          <p:cNvPr id="18" name="Google Shape;18;p5"/>
          <p:cNvSpPr/>
          <p:nvPr/>
        </p:nvSpPr>
        <p:spPr>
          <a:xfrm>
            <a:off x="0" y="4425950"/>
            <a:ext cx="9144000" cy="717550"/>
          </a:xfrm>
          <a:prstGeom prst="rect">
            <a:avLst/>
          </a:prstGeom>
          <a:solidFill>
            <a:schemeClr val="lt2"/>
          </a:solidFill>
          <a:ln>
            <a:noFill/>
          </a:ln>
          <a:effectLst>
            <a:outerShdw blurRad="50800" rotWithShape="0" dir="16200000" dist="38100">
              <a:srgbClr val="000000">
                <a:alpha val="2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Trebuchet MS"/>
              <a:ea typeface="Trebuchet MS"/>
              <a:cs typeface="Trebuchet MS"/>
              <a:sym typeface="Trebuchet MS"/>
            </a:endParaRPr>
          </a:p>
        </p:txBody>
      </p:sp>
      <p:sp>
        <p:nvSpPr>
          <p:cNvPr id="19" name="Google Shape;19;p5"/>
          <p:cNvSpPr txBox="1"/>
          <p:nvPr>
            <p:ph type="title"/>
          </p:nvPr>
        </p:nvSpPr>
        <p:spPr>
          <a:xfrm>
            <a:off x="457200" y="206375"/>
            <a:ext cx="8229600" cy="85725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4400" u="none" cap="none" strike="noStrike">
                <a:solidFill>
                  <a:schemeClr val="accent2"/>
                </a:solidFill>
                <a:latin typeface="Trebuchet MS"/>
                <a:ea typeface="Trebuchet MS"/>
                <a:cs typeface="Trebuchet MS"/>
                <a:sym typeface="Trebuchet MS"/>
              </a:defRPr>
            </a:lvl1pPr>
            <a:lvl2pPr lvl="1" marR="0" rtl="0" algn="ctr">
              <a:lnSpc>
                <a:spcPct val="100000"/>
              </a:lnSpc>
              <a:spcBef>
                <a:spcPts val="0"/>
              </a:spcBef>
              <a:spcAft>
                <a:spcPts val="0"/>
              </a:spcAft>
              <a:buClr>
                <a:srgbClr val="000000"/>
              </a:buClr>
              <a:buSzPts val="1400"/>
              <a:buFont typeface="Arial"/>
              <a:buNone/>
              <a:defRPr b="0" i="0" sz="4400" u="none" cap="none" strike="noStrike">
                <a:solidFill>
                  <a:schemeClr val="accent2"/>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1400"/>
              <a:buFont typeface="Arial"/>
              <a:buNone/>
              <a:defRPr b="0" i="0" sz="4400" u="none" cap="none" strike="noStrike">
                <a:solidFill>
                  <a:schemeClr val="accent2"/>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1400"/>
              <a:buFont typeface="Arial"/>
              <a:buNone/>
              <a:defRPr b="0" i="0" sz="4400" u="none" cap="none" strike="noStrike">
                <a:solidFill>
                  <a:schemeClr val="accent2"/>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1400"/>
              <a:buFont typeface="Arial"/>
              <a:buNone/>
              <a:defRPr b="0" i="0" sz="4400" u="none" cap="none" strike="noStrike">
                <a:solidFill>
                  <a:schemeClr val="accent2"/>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1400"/>
              <a:buFont typeface="Arial"/>
              <a:buNone/>
              <a:defRPr b="0" i="0" sz="4400" u="none" cap="none" strike="noStrike">
                <a:solidFill>
                  <a:schemeClr val="accent2"/>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1400"/>
              <a:buFont typeface="Arial"/>
              <a:buNone/>
              <a:defRPr b="0" i="0" sz="4400" u="none" cap="none" strike="noStrike">
                <a:solidFill>
                  <a:schemeClr val="accent2"/>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1400"/>
              <a:buFont typeface="Arial"/>
              <a:buNone/>
              <a:defRPr b="0" i="0" sz="4400" u="none" cap="none" strike="noStrike">
                <a:solidFill>
                  <a:schemeClr val="accent2"/>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1400"/>
              <a:buFont typeface="Arial"/>
              <a:buNone/>
              <a:defRPr b="0" i="0" sz="4400" u="none" cap="none" strike="noStrike">
                <a:solidFill>
                  <a:schemeClr val="accent2"/>
                </a:solidFill>
                <a:latin typeface="Calibri"/>
                <a:ea typeface="Calibri"/>
                <a:cs typeface="Calibri"/>
                <a:sym typeface="Calibri"/>
              </a:defRPr>
            </a:lvl9pPr>
          </a:lstStyle>
          <a:p/>
        </p:txBody>
      </p:sp>
      <p:sp>
        <p:nvSpPr>
          <p:cNvPr id="20" name="Google Shape;20;p5"/>
          <p:cNvSpPr txBox="1"/>
          <p:nvPr>
            <p:ph idx="1" type="body"/>
          </p:nvPr>
        </p:nvSpPr>
        <p:spPr>
          <a:xfrm>
            <a:off x="457200" y="1200150"/>
            <a:ext cx="8229600" cy="30829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40"/>
              </a:spcBef>
              <a:spcAft>
                <a:spcPts val="0"/>
              </a:spcAft>
              <a:buClr>
                <a:schemeClr val="dk1"/>
              </a:buClr>
              <a:buSzPts val="3200"/>
              <a:buFont typeface="Arial"/>
              <a:buNone/>
              <a:defRPr b="0" i="0" sz="3200" u="none" cap="none" strike="noStrike">
                <a:solidFill>
                  <a:schemeClr val="dk1"/>
                </a:solidFill>
                <a:latin typeface="Trebuchet MS"/>
                <a:ea typeface="Trebuchet MS"/>
                <a:cs typeface="Trebuchet MS"/>
                <a:sym typeface="Trebuchet MS"/>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Trebuchet MS"/>
                <a:ea typeface="Trebuchet MS"/>
                <a:cs typeface="Trebuchet MS"/>
                <a:sym typeface="Trebuchet MS"/>
              </a:defRPr>
            </a:lvl2pPr>
            <a:lvl3pPr indent="-381000" lvl="2" marL="1371600" marR="0" rtl="0" algn="l">
              <a:lnSpc>
                <a:spcPct val="100000"/>
              </a:lnSpc>
              <a:spcBef>
                <a:spcPts val="480"/>
              </a:spcBef>
              <a:spcAft>
                <a:spcPts val="0"/>
              </a:spcAft>
              <a:buClr>
                <a:schemeClr val="dk1"/>
              </a:buClr>
              <a:buSzPts val="2400"/>
              <a:buFont typeface="Courier New"/>
              <a:buChar char="o"/>
              <a:defRPr b="0" i="0" sz="2400" u="none" cap="none" strike="noStrike">
                <a:solidFill>
                  <a:schemeClr val="dk1"/>
                </a:solidFill>
                <a:latin typeface="Trebuchet MS"/>
                <a:ea typeface="Trebuchet MS"/>
                <a:cs typeface="Trebuchet MS"/>
                <a:sym typeface="Trebuchet MS"/>
              </a:defRPr>
            </a:lvl3pPr>
            <a:lvl4pPr indent="-342900" lvl="3" marL="1828800" marR="0" rtl="0" algn="l">
              <a:lnSpc>
                <a:spcPct val="100000"/>
              </a:lnSpc>
              <a:spcBef>
                <a:spcPts val="400"/>
              </a:spcBef>
              <a:spcAft>
                <a:spcPts val="0"/>
              </a:spcAft>
              <a:buClr>
                <a:schemeClr val="dk1"/>
              </a:buClr>
              <a:buSzPts val="1800"/>
              <a:buFont typeface="Arial"/>
              <a:buChar char="•"/>
              <a:defRPr b="0" i="0" sz="2000" u="none" cap="none" strike="noStrike">
                <a:solidFill>
                  <a:schemeClr val="dk1"/>
                </a:solidFill>
                <a:latin typeface="Trebuchet MS"/>
                <a:ea typeface="Trebuchet MS"/>
                <a:cs typeface="Trebuchet MS"/>
                <a:sym typeface="Trebuchet MS"/>
              </a:defRPr>
            </a:lvl4pPr>
            <a:lvl5pPr indent="-330200" lvl="4" marL="2286000" marR="0" rtl="0" algn="l">
              <a:lnSpc>
                <a:spcPct val="100000"/>
              </a:lnSpc>
              <a:spcBef>
                <a:spcPts val="400"/>
              </a:spcBef>
              <a:spcAft>
                <a:spcPts val="0"/>
              </a:spcAft>
              <a:buClr>
                <a:schemeClr val="dk1"/>
              </a:buClr>
              <a:buSzPts val="1600"/>
              <a:buFont typeface="Courier New"/>
              <a:buChar char="o"/>
              <a:defRPr b="0" i="0" sz="2000" u="none" cap="none" strike="noStrike">
                <a:solidFill>
                  <a:schemeClr val="dk1"/>
                </a:solidFill>
                <a:latin typeface="Trebuchet MS"/>
                <a:ea typeface="Trebuchet MS"/>
                <a:cs typeface="Trebuchet MS"/>
                <a:sym typeface="Trebuchet MS"/>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9pPr>
          </a:lstStyle>
          <a:p/>
        </p:txBody>
      </p:sp>
      <p:pic>
        <p:nvPicPr>
          <p:cNvPr id="21" name="Google Shape;21;p5"/>
          <p:cNvPicPr preferRelativeResize="0"/>
          <p:nvPr/>
        </p:nvPicPr>
        <p:blipFill rotWithShape="1">
          <a:blip r:embed="rId1">
            <a:alphaModFix/>
          </a:blip>
          <a:srcRect b="0" l="0" r="0" t="0"/>
          <a:stretch/>
        </p:blipFill>
        <p:spPr>
          <a:xfrm>
            <a:off x="169333" y="4476093"/>
            <a:ext cx="912286" cy="571762"/>
          </a:xfrm>
          <a:prstGeom prst="rect">
            <a:avLst/>
          </a:prstGeom>
          <a:noFill/>
          <a:ln>
            <a:noFill/>
          </a:ln>
          <a:effectLst>
            <a:outerShdw blurRad="76200" sx="95000" rotWithShape="0" algn="tl" dir="2700000" dist="88900" sy="95000">
              <a:srgbClr val="000000">
                <a:alpha val="29411"/>
              </a:srgbClr>
            </a:outerShdw>
          </a:effectLst>
        </p:spPr>
      </p:pic>
      <p:sp>
        <p:nvSpPr>
          <p:cNvPr id="22" name="Google Shape;22;p5"/>
          <p:cNvSpPr txBox="1"/>
          <p:nvPr/>
        </p:nvSpPr>
        <p:spPr>
          <a:xfrm>
            <a:off x="7604879" y="4899475"/>
            <a:ext cx="1450975" cy="215444"/>
          </a:xfrm>
          <a:prstGeom prst="rect">
            <a:avLst/>
          </a:prstGeom>
          <a:noFill/>
          <a:ln>
            <a:noFill/>
          </a:ln>
        </p:spPr>
        <p:txBody>
          <a:bodyPr anchorCtr="0" anchor="t" bIns="45700" lIns="91425" spcFirstLastPara="1" rIns="0"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en-US" sz="800" u="none" cap="none" strike="noStrike">
                <a:solidFill>
                  <a:schemeClr val="accent2"/>
                </a:solidFill>
                <a:latin typeface="Calibri"/>
                <a:ea typeface="Calibri"/>
                <a:cs typeface="Calibri"/>
                <a:sym typeface="Calibri"/>
              </a:rPr>
              <a:t>©2022 Quality Matters</a:t>
            </a:r>
            <a:endParaRPr b="0" i="0" sz="1400" u="none" cap="none" strike="noStrike">
              <a:solidFill>
                <a:srgbClr val="000000"/>
              </a:solidFill>
              <a:latin typeface="Arial"/>
              <a:ea typeface="Arial"/>
              <a:cs typeface="Arial"/>
              <a:sym typeface="Arial"/>
            </a:endParaRPr>
          </a:p>
        </p:txBody>
      </p:sp>
      <p:sp>
        <p:nvSpPr>
          <p:cNvPr id="23" name="Google Shape;23;p5"/>
          <p:cNvSpPr txBox="1"/>
          <p:nvPr/>
        </p:nvSpPr>
        <p:spPr>
          <a:xfrm>
            <a:off x="1169765" y="4512545"/>
            <a:ext cx="5840461" cy="46935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1"/>
              </a:buClr>
              <a:buSzPts val="1200"/>
              <a:buFont typeface="Calibri"/>
              <a:buNone/>
            </a:pPr>
            <a:r>
              <a:rPr b="0" i="0" lang="en-US" sz="1200" u="none" cap="none" strike="noStrike">
                <a:solidFill>
                  <a:schemeClr val="accent1"/>
                </a:solidFill>
                <a:latin typeface="Calibri"/>
                <a:ea typeface="Calibri"/>
                <a:cs typeface="Calibri"/>
                <a:sym typeface="Calibri"/>
              </a:rPr>
              <a:t>Active/Applied Research on Online Learning and Quality Assurance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300"/>
              </a:spcBef>
              <a:spcAft>
                <a:spcPts val="0"/>
              </a:spcAft>
              <a:buClr>
                <a:schemeClr val="accent1"/>
              </a:buClr>
              <a:buSzPts val="1000"/>
              <a:buFont typeface="Calibri"/>
              <a:buNone/>
            </a:pPr>
            <a:r>
              <a:rPr b="0" i="0" lang="en-US" sz="1000" u="none" cap="none" strike="noStrike">
                <a:solidFill>
                  <a:schemeClr val="accent1"/>
                </a:solidFill>
                <a:latin typeface="Calibri"/>
                <a:ea typeface="Calibri"/>
                <a:cs typeface="Calibri"/>
                <a:sym typeface="Calibri"/>
              </a:rPr>
              <a:t>February 17 | Online</a:t>
            </a:r>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1" r:id="rId2"/>
    <p:sldLayoutId id="2147483652" r:id="rId3"/>
    <p:sldLayoutId id="2147483653" r:id="rId4"/>
    <p:sldLayoutId id="2147483654" r:id="rId5"/>
    <p:sldLayoutId id="2147483655" r:id="rId6"/>
    <p:sldLayoutId id="2147483656" r:id="rId7"/>
    <p:sldLayoutId id="2147483657"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51" name="Shape 51"/>
        <p:cNvGrpSpPr/>
        <p:nvPr/>
      </p:nvGrpSpPr>
      <p:grpSpPr>
        <a:xfrm>
          <a:off x="0" y="0"/>
          <a:ext cx="0" cy="0"/>
          <a:chOff x="0" y="0"/>
          <a:chExt cx="0" cy="0"/>
        </a:xfrm>
      </p:grpSpPr>
      <p:sp>
        <p:nvSpPr>
          <p:cNvPr id="52" name="Google Shape;52;p13"/>
          <p:cNvSpPr/>
          <p:nvPr/>
        </p:nvSpPr>
        <p:spPr>
          <a:xfrm>
            <a:off x="0" y="0"/>
            <a:ext cx="9144000" cy="1837267"/>
          </a:xfrm>
          <a:prstGeom prst="rect">
            <a:avLst/>
          </a:prstGeom>
          <a:solidFill>
            <a:schemeClr val="lt2"/>
          </a:solidFill>
          <a:ln>
            <a:noFill/>
          </a:ln>
          <a:effectLst>
            <a:outerShdw blurRad="69850" rotWithShape="0" dir="5400000" dist="889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pic>
        <p:nvPicPr>
          <p:cNvPr id="53" name="Google Shape;53;p13"/>
          <p:cNvPicPr preferRelativeResize="0"/>
          <p:nvPr/>
        </p:nvPicPr>
        <p:blipFill rotWithShape="1">
          <a:blip r:embed="rId1">
            <a:alphaModFix/>
          </a:blip>
          <a:srcRect b="0" l="0" r="0" t="0"/>
          <a:stretch/>
        </p:blipFill>
        <p:spPr>
          <a:xfrm>
            <a:off x="3398310" y="202050"/>
            <a:ext cx="2415468" cy="1513861"/>
          </a:xfrm>
          <a:prstGeom prst="rect">
            <a:avLst/>
          </a:prstGeom>
          <a:noFill/>
          <a:ln>
            <a:noFill/>
          </a:ln>
          <a:effectLst>
            <a:outerShdw blurRad="82550" rotWithShape="0" algn="tl" dir="2700000" dist="88900">
              <a:srgbClr val="000000">
                <a:alpha val="29411"/>
              </a:srgbClr>
            </a:outerShdw>
          </a:effectLst>
        </p:spPr>
      </p:pic>
      <p:sp>
        <p:nvSpPr>
          <p:cNvPr id="54" name="Google Shape;54;p13"/>
          <p:cNvSpPr txBox="1"/>
          <p:nvPr/>
        </p:nvSpPr>
        <p:spPr>
          <a:xfrm>
            <a:off x="7604879" y="4874410"/>
            <a:ext cx="1450975" cy="215444"/>
          </a:xfrm>
          <a:prstGeom prst="rect">
            <a:avLst/>
          </a:prstGeom>
          <a:noFill/>
          <a:ln>
            <a:noFill/>
          </a:ln>
        </p:spPr>
        <p:txBody>
          <a:bodyPr anchorCtr="0" anchor="t" bIns="45700" lIns="91425" spcFirstLastPara="1" rIns="0"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en-US" sz="800" u="none" cap="none" strike="noStrike">
                <a:solidFill>
                  <a:schemeClr val="lt1"/>
                </a:solidFill>
                <a:latin typeface="Calibri"/>
                <a:ea typeface="Calibri"/>
                <a:cs typeface="Calibri"/>
                <a:sym typeface="Calibri"/>
              </a:rPr>
              <a:t>©2022 Quality Matters</a:t>
            </a:r>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8"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2.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1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2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15.png"/><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hyperlink" Target="https://www.edsurge.com/news/2022-01-18-how-will-covid-19-impact-school-reform-movements" TargetMode="External"/><Relationship Id="rId4" Type="http://schemas.openxmlformats.org/officeDocument/2006/relationships/hyperlink" Target="https://www.qualitymatters.org/qa-resources/resource-center/articles-resources/captions-help-all-learners"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hyperlink" Target="https://pixabay.com/service/license/" TargetMode="External"/><Relationship Id="rId4" Type="http://schemas.openxmlformats.org/officeDocument/2006/relationships/hyperlink" Target="https://pixabay.com/service/licens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5"/>
          <p:cNvSpPr txBox="1"/>
          <p:nvPr>
            <p:ph type="ctrTitle"/>
          </p:nvPr>
        </p:nvSpPr>
        <p:spPr>
          <a:xfrm>
            <a:off x="2957688" y="485423"/>
            <a:ext cx="5500511" cy="2149586"/>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US" sz="4200">
                <a:solidFill>
                  <a:srgbClr val="526C7C"/>
                </a:solidFill>
                <a:latin typeface="Lato"/>
                <a:ea typeface="Lato"/>
                <a:cs typeface="Lato"/>
                <a:sym typeface="Lato"/>
              </a:rPr>
              <a:t>Streaming to Zooming: Research-Based Practices for Today's Synchronous Learning</a:t>
            </a:r>
            <a:endParaRPr sz="4200"/>
          </a:p>
        </p:txBody>
      </p:sp>
      <p:sp>
        <p:nvSpPr>
          <p:cNvPr id="63" name="Google Shape;63;p15"/>
          <p:cNvSpPr txBox="1"/>
          <p:nvPr>
            <p:ph idx="1" type="subTitle"/>
          </p:nvPr>
        </p:nvSpPr>
        <p:spPr>
          <a:xfrm>
            <a:off x="2957688" y="3498182"/>
            <a:ext cx="5500512" cy="631104"/>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800"/>
              </a:spcBef>
              <a:spcAft>
                <a:spcPts val="0"/>
              </a:spcAft>
              <a:buClr>
                <a:schemeClr val="dk1"/>
              </a:buClr>
              <a:buSzPts val="1100"/>
              <a:buNone/>
            </a:pPr>
            <a:r>
              <a:rPr lang="en-US" sz="3200"/>
              <a:t>February 17, 2022| Online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4"/>
          <p:cNvSpPr txBox="1"/>
          <p:nvPr>
            <p:ph type="title"/>
          </p:nvPr>
        </p:nvSpPr>
        <p:spPr>
          <a:xfrm>
            <a:off x="457200" y="206375"/>
            <a:ext cx="8229600" cy="8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Intentional Remote Instruction</a:t>
            </a:r>
            <a:endParaRPr/>
          </a:p>
        </p:txBody>
      </p:sp>
      <p:pic>
        <p:nvPicPr>
          <p:cNvPr id="116" name="Google Shape;116;p24"/>
          <p:cNvPicPr preferRelativeResize="0"/>
          <p:nvPr/>
        </p:nvPicPr>
        <p:blipFill rotWithShape="1">
          <a:blip r:embed="rId3">
            <a:alphaModFix/>
          </a:blip>
          <a:srcRect b="3917" l="0" r="0" t="3917"/>
          <a:stretch/>
        </p:blipFill>
        <p:spPr>
          <a:xfrm>
            <a:off x="1588456" y="1063625"/>
            <a:ext cx="5967078" cy="321960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5"/>
          <p:cNvSpPr txBox="1"/>
          <p:nvPr>
            <p:ph type="ctrTitle"/>
          </p:nvPr>
        </p:nvSpPr>
        <p:spPr>
          <a:xfrm>
            <a:off x="685800" y="1843746"/>
            <a:ext cx="7772400" cy="9108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US"/>
              <a:t>Implications</a:t>
            </a:r>
            <a:r>
              <a:rPr lang="en-US"/>
              <a:t> for</a:t>
            </a:r>
            <a:br>
              <a:rPr lang="en-US"/>
            </a:br>
            <a:r>
              <a:rPr lang="en-US"/>
              <a:t>Course Design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6"/>
          <p:cNvSpPr txBox="1"/>
          <p:nvPr>
            <p:ph type="title"/>
          </p:nvPr>
        </p:nvSpPr>
        <p:spPr>
          <a:xfrm>
            <a:off x="457200" y="206375"/>
            <a:ext cx="8229600" cy="8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Create a Course Map</a:t>
            </a:r>
            <a:endParaRPr/>
          </a:p>
        </p:txBody>
      </p:sp>
      <p:sp>
        <p:nvSpPr>
          <p:cNvPr id="127" name="Google Shape;127;p26"/>
          <p:cNvSpPr txBox="1"/>
          <p:nvPr>
            <p:ph idx="1" type="body"/>
          </p:nvPr>
        </p:nvSpPr>
        <p:spPr>
          <a:xfrm>
            <a:off x="457200" y="1063625"/>
            <a:ext cx="8229600" cy="3219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3200"/>
              <a:buNone/>
            </a:pPr>
            <a:r>
              <a:rPr lang="en-US" sz="2900"/>
              <a:t>Focus on:</a:t>
            </a:r>
            <a:endParaRPr sz="2900"/>
          </a:p>
          <a:p>
            <a:pPr indent="-323850" lvl="0" marL="457200" rtl="0" algn="l">
              <a:lnSpc>
                <a:spcPct val="100000"/>
              </a:lnSpc>
              <a:spcBef>
                <a:spcPts val="0"/>
              </a:spcBef>
              <a:spcAft>
                <a:spcPts val="0"/>
              </a:spcAft>
              <a:buSzPts val="1500"/>
              <a:buChar char="●"/>
            </a:pPr>
            <a:r>
              <a:rPr lang="en-US" sz="2900"/>
              <a:t>Learning objectives</a:t>
            </a:r>
            <a:endParaRPr sz="2900"/>
          </a:p>
          <a:p>
            <a:pPr indent="-323850" lvl="0" marL="457200" rtl="0" algn="l">
              <a:lnSpc>
                <a:spcPct val="100000"/>
              </a:lnSpc>
              <a:spcBef>
                <a:spcPts val="0"/>
              </a:spcBef>
              <a:spcAft>
                <a:spcPts val="0"/>
              </a:spcAft>
              <a:buSzPts val="1500"/>
              <a:buChar char="●"/>
            </a:pPr>
            <a:r>
              <a:rPr lang="en-US" sz="2900"/>
              <a:t>Assessment and measurement</a:t>
            </a:r>
            <a:endParaRPr sz="2900"/>
          </a:p>
          <a:p>
            <a:pPr indent="-323850" lvl="0" marL="457200" rtl="0" algn="l">
              <a:lnSpc>
                <a:spcPct val="100000"/>
              </a:lnSpc>
              <a:spcBef>
                <a:spcPts val="0"/>
              </a:spcBef>
              <a:spcAft>
                <a:spcPts val="0"/>
              </a:spcAft>
              <a:buSzPts val="1500"/>
              <a:buChar char="●"/>
            </a:pPr>
            <a:r>
              <a:rPr lang="en-US" sz="2900"/>
              <a:t>Instructional materials</a:t>
            </a:r>
            <a:endParaRPr sz="2900"/>
          </a:p>
          <a:p>
            <a:pPr indent="-323850" lvl="0" marL="457200" rtl="0" algn="l">
              <a:lnSpc>
                <a:spcPct val="100000"/>
              </a:lnSpc>
              <a:spcBef>
                <a:spcPts val="0"/>
              </a:spcBef>
              <a:spcAft>
                <a:spcPts val="0"/>
              </a:spcAft>
              <a:buSzPts val="1500"/>
              <a:buChar char="●"/>
            </a:pPr>
            <a:r>
              <a:rPr lang="en-US" sz="2900"/>
              <a:t>Learning activities and learner interaction</a:t>
            </a:r>
            <a:endParaRPr sz="2900"/>
          </a:p>
          <a:p>
            <a:pPr indent="-323850" lvl="0" marL="457200" rtl="0" algn="l">
              <a:lnSpc>
                <a:spcPct val="100000"/>
              </a:lnSpc>
              <a:spcBef>
                <a:spcPts val="0"/>
              </a:spcBef>
              <a:spcAft>
                <a:spcPts val="0"/>
              </a:spcAft>
              <a:buSzPts val="1500"/>
              <a:buChar char="●"/>
            </a:pPr>
            <a:r>
              <a:rPr lang="en-US" sz="2900"/>
              <a:t>Course technology</a:t>
            </a:r>
            <a:endParaRPr sz="2900"/>
          </a:p>
          <a:p>
            <a:pPr indent="-323850" lvl="0" marL="457200" rtl="0" algn="l">
              <a:lnSpc>
                <a:spcPct val="100000"/>
              </a:lnSpc>
              <a:spcBef>
                <a:spcPts val="0"/>
              </a:spcBef>
              <a:spcAft>
                <a:spcPts val="0"/>
              </a:spcAft>
              <a:buSzPts val="1500"/>
              <a:buChar char="●"/>
            </a:pPr>
            <a:r>
              <a:rPr lang="en-US" sz="2900"/>
              <a:t>Synchronous time</a:t>
            </a:r>
            <a:endParaRPr sz="29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pic>
        <p:nvPicPr>
          <p:cNvPr id="132" name="Google Shape;132;p27"/>
          <p:cNvPicPr preferRelativeResize="0"/>
          <p:nvPr/>
        </p:nvPicPr>
        <p:blipFill>
          <a:blip r:embed="rId3">
            <a:alphaModFix/>
          </a:blip>
          <a:stretch>
            <a:fillRect/>
          </a:stretch>
        </p:blipFill>
        <p:spPr>
          <a:xfrm>
            <a:off x="457201" y="1063625"/>
            <a:ext cx="3977885" cy="3219601"/>
          </a:xfrm>
          <a:prstGeom prst="rect">
            <a:avLst/>
          </a:prstGeom>
          <a:noFill/>
          <a:ln>
            <a:noFill/>
          </a:ln>
        </p:spPr>
      </p:pic>
      <p:sp>
        <p:nvSpPr>
          <p:cNvPr id="133" name="Google Shape;133;p27"/>
          <p:cNvSpPr txBox="1"/>
          <p:nvPr>
            <p:ph type="title"/>
          </p:nvPr>
        </p:nvSpPr>
        <p:spPr>
          <a:xfrm>
            <a:off x="457200" y="206375"/>
            <a:ext cx="8229600" cy="8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Maximizing Synchronous Time</a:t>
            </a:r>
            <a:endParaRPr/>
          </a:p>
        </p:txBody>
      </p:sp>
      <p:sp>
        <p:nvSpPr>
          <p:cNvPr id="134" name="Google Shape;134;p27"/>
          <p:cNvSpPr txBox="1"/>
          <p:nvPr>
            <p:ph idx="1" type="body"/>
          </p:nvPr>
        </p:nvSpPr>
        <p:spPr>
          <a:xfrm>
            <a:off x="1360750" y="1063625"/>
            <a:ext cx="2100900" cy="3219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200"/>
              <a:buNone/>
            </a:pPr>
            <a:r>
              <a:rPr lang="en-US" sz="2500"/>
              <a:t>Synchronous</a:t>
            </a:r>
            <a:endParaRPr sz="2500"/>
          </a:p>
          <a:p>
            <a:pPr indent="0" lvl="0" marL="0" rtl="0" algn="ctr">
              <a:lnSpc>
                <a:spcPct val="100000"/>
              </a:lnSpc>
              <a:spcBef>
                <a:spcPts val="0"/>
              </a:spcBef>
              <a:spcAft>
                <a:spcPts val="0"/>
              </a:spcAft>
              <a:buClr>
                <a:schemeClr val="dk1"/>
              </a:buClr>
              <a:buSzPts val="3200"/>
              <a:buNone/>
            </a:pPr>
            <a:r>
              <a:rPr lang="en-US" sz="2500"/>
              <a:t>Activities</a:t>
            </a:r>
            <a:endParaRPr sz="2500"/>
          </a:p>
        </p:txBody>
      </p:sp>
      <p:pic>
        <p:nvPicPr>
          <p:cNvPr id="135" name="Google Shape;135;p27"/>
          <p:cNvPicPr preferRelativeResize="0"/>
          <p:nvPr/>
        </p:nvPicPr>
        <p:blipFill>
          <a:blip r:embed="rId3">
            <a:alphaModFix/>
          </a:blip>
          <a:stretch>
            <a:fillRect/>
          </a:stretch>
        </p:blipFill>
        <p:spPr>
          <a:xfrm>
            <a:off x="4708926" y="1063625"/>
            <a:ext cx="3977885" cy="3219601"/>
          </a:xfrm>
          <a:prstGeom prst="rect">
            <a:avLst/>
          </a:prstGeom>
          <a:noFill/>
          <a:ln>
            <a:noFill/>
          </a:ln>
        </p:spPr>
      </p:pic>
      <p:sp>
        <p:nvSpPr>
          <p:cNvPr id="136" name="Google Shape;136;p27"/>
          <p:cNvSpPr txBox="1"/>
          <p:nvPr>
            <p:ph idx="1" type="body"/>
          </p:nvPr>
        </p:nvSpPr>
        <p:spPr>
          <a:xfrm>
            <a:off x="5610375" y="1063625"/>
            <a:ext cx="2100900" cy="3219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200"/>
              <a:buNone/>
            </a:pPr>
            <a:r>
              <a:rPr lang="en-US" sz="2500"/>
              <a:t>As</a:t>
            </a:r>
            <a:r>
              <a:rPr lang="en-US" sz="2500"/>
              <a:t>ynchronous</a:t>
            </a:r>
            <a:endParaRPr sz="2500"/>
          </a:p>
          <a:p>
            <a:pPr indent="0" lvl="0" marL="0" rtl="0" algn="ctr">
              <a:lnSpc>
                <a:spcPct val="100000"/>
              </a:lnSpc>
              <a:spcBef>
                <a:spcPts val="0"/>
              </a:spcBef>
              <a:spcAft>
                <a:spcPts val="0"/>
              </a:spcAft>
              <a:buClr>
                <a:schemeClr val="dk1"/>
              </a:buClr>
              <a:buSzPts val="3200"/>
              <a:buNone/>
            </a:pPr>
            <a:r>
              <a:rPr lang="en-US" sz="2500"/>
              <a:t>Activities</a:t>
            </a:r>
            <a:endParaRPr sz="25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8"/>
          <p:cNvSpPr txBox="1"/>
          <p:nvPr>
            <p:ph type="title"/>
          </p:nvPr>
        </p:nvSpPr>
        <p:spPr>
          <a:xfrm>
            <a:off x="457200" y="206375"/>
            <a:ext cx="8229600" cy="857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SzPts val="1100"/>
              <a:buNone/>
            </a:pPr>
            <a:r>
              <a:rPr lang="en-US">
                <a:latin typeface="Calibri"/>
                <a:ea typeface="Calibri"/>
                <a:cs typeface="Calibri"/>
                <a:sym typeface="Calibri"/>
              </a:rPr>
              <a:t>Matching Your Goals to Modality</a:t>
            </a:r>
            <a:endParaRPr/>
          </a:p>
        </p:txBody>
      </p:sp>
      <p:sp>
        <p:nvSpPr>
          <p:cNvPr id="142" name="Google Shape;142;p28"/>
          <p:cNvSpPr txBox="1"/>
          <p:nvPr>
            <p:ph idx="1" type="body"/>
          </p:nvPr>
        </p:nvSpPr>
        <p:spPr>
          <a:xfrm>
            <a:off x="457200" y="1063625"/>
            <a:ext cx="8229600" cy="3219600"/>
          </a:xfrm>
          <a:prstGeom prst="rect">
            <a:avLst/>
          </a:prstGeom>
          <a:noFill/>
          <a:ln>
            <a:noFill/>
          </a:ln>
        </p:spPr>
        <p:txBody>
          <a:bodyPr anchorCtr="0" anchor="t" bIns="45700" lIns="91425" spcFirstLastPara="1" rIns="91425" wrap="square" tIns="45700">
            <a:noAutofit/>
          </a:bodyPr>
          <a:lstStyle/>
          <a:p>
            <a:pPr indent="-431800" lvl="0" marL="457200" rtl="0" algn="l">
              <a:spcBef>
                <a:spcPts val="640"/>
              </a:spcBef>
              <a:spcAft>
                <a:spcPts val="0"/>
              </a:spcAft>
              <a:buSzPts val="3200"/>
              <a:buChar char="•"/>
            </a:pPr>
            <a:r>
              <a:rPr lang="en-US">
                <a:latin typeface="Calibri"/>
                <a:ea typeface="Calibri"/>
                <a:cs typeface="Calibri"/>
                <a:sym typeface="Calibri"/>
              </a:rPr>
              <a:t>Organizing and analyzing complex course content</a:t>
            </a:r>
            <a:endParaRPr>
              <a:latin typeface="Calibri"/>
              <a:ea typeface="Calibri"/>
              <a:cs typeface="Calibri"/>
              <a:sym typeface="Calibri"/>
            </a:endParaRPr>
          </a:p>
          <a:p>
            <a:pPr indent="-431800" lvl="0" marL="457200" rtl="0" algn="l">
              <a:spcBef>
                <a:spcPts val="0"/>
              </a:spcBef>
              <a:spcAft>
                <a:spcPts val="0"/>
              </a:spcAft>
              <a:buSzPts val="3200"/>
              <a:buChar char="•"/>
            </a:pPr>
            <a:r>
              <a:rPr lang="en-US">
                <a:latin typeface="Calibri"/>
                <a:ea typeface="Calibri"/>
                <a:cs typeface="Calibri"/>
                <a:sym typeface="Calibri"/>
              </a:rPr>
              <a:t>Eliciting more thoroughly researched, structured, and thoughtful responses</a:t>
            </a:r>
            <a:endParaRPr>
              <a:latin typeface="Calibri"/>
              <a:ea typeface="Calibri"/>
              <a:cs typeface="Calibri"/>
              <a:sym typeface="Calibri"/>
            </a:endParaRPr>
          </a:p>
          <a:p>
            <a:pPr indent="-431800" lvl="0" marL="457200" rtl="0" algn="l">
              <a:spcBef>
                <a:spcPts val="0"/>
              </a:spcBef>
              <a:spcAft>
                <a:spcPts val="0"/>
              </a:spcAft>
              <a:buSzPts val="3200"/>
              <a:buChar char="•"/>
            </a:pPr>
            <a:r>
              <a:rPr lang="en-US">
                <a:latin typeface="Calibri"/>
                <a:ea typeface="Calibri"/>
                <a:cs typeface="Calibri"/>
                <a:sym typeface="Calibri"/>
              </a:rPr>
              <a:t>Critiquing student work and provide providing instructor feedback</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9"/>
          <p:cNvSpPr txBox="1"/>
          <p:nvPr>
            <p:ph type="title"/>
          </p:nvPr>
        </p:nvSpPr>
        <p:spPr>
          <a:xfrm>
            <a:off x="457200" y="206375"/>
            <a:ext cx="8229600" cy="857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SzPts val="1100"/>
              <a:buNone/>
            </a:pPr>
            <a:r>
              <a:rPr lang="en-US">
                <a:latin typeface="Calibri"/>
                <a:ea typeface="Calibri"/>
                <a:cs typeface="Calibri"/>
                <a:sym typeface="Calibri"/>
              </a:rPr>
              <a:t>How to Use the Synchronous Time</a:t>
            </a:r>
            <a:endParaRPr/>
          </a:p>
        </p:txBody>
      </p:sp>
      <p:sp>
        <p:nvSpPr>
          <p:cNvPr id="148" name="Google Shape;148;p29"/>
          <p:cNvSpPr txBox="1"/>
          <p:nvPr>
            <p:ph idx="1" type="body"/>
          </p:nvPr>
        </p:nvSpPr>
        <p:spPr>
          <a:xfrm>
            <a:off x="457200" y="1063625"/>
            <a:ext cx="8229600" cy="3219600"/>
          </a:xfrm>
          <a:prstGeom prst="rect">
            <a:avLst/>
          </a:prstGeom>
          <a:noFill/>
          <a:ln>
            <a:noFill/>
          </a:ln>
        </p:spPr>
        <p:txBody>
          <a:bodyPr anchorCtr="0" anchor="t" bIns="45700" lIns="91425" spcFirstLastPara="1" rIns="91425" wrap="square" tIns="45700">
            <a:noAutofit/>
          </a:bodyPr>
          <a:lstStyle/>
          <a:p>
            <a:pPr indent="-431800" lvl="0" marL="457200" rtl="0" algn="l">
              <a:spcBef>
                <a:spcPts val="640"/>
              </a:spcBef>
              <a:spcAft>
                <a:spcPts val="0"/>
              </a:spcAft>
              <a:buSzPts val="3200"/>
              <a:buChar char="•"/>
            </a:pPr>
            <a:r>
              <a:rPr lang="en-US">
                <a:latin typeface="Calibri"/>
                <a:ea typeface="Calibri"/>
                <a:cs typeface="Calibri"/>
                <a:sym typeface="Calibri"/>
              </a:rPr>
              <a:t>Will you use the time to present content?</a:t>
            </a:r>
            <a:endParaRPr>
              <a:latin typeface="Calibri"/>
              <a:ea typeface="Calibri"/>
              <a:cs typeface="Calibri"/>
              <a:sym typeface="Calibri"/>
            </a:endParaRPr>
          </a:p>
          <a:p>
            <a:pPr indent="-431800" lvl="0" marL="457200" rtl="0" algn="l">
              <a:spcBef>
                <a:spcPts val="0"/>
              </a:spcBef>
              <a:spcAft>
                <a:spcPts val="0"/>
              </a:spcAft>
              <a:buSzPts val="3200"/>
              <a:buChar char="•"/>
            </a:pPr>
            <a:r>
              <a:rPr lang="en-US">
                <a:latin typeface="Calibri"/>
                <a:ea typeface="Calibri"/>
                <a:cs typeface="Calibri"/>
                <a:sym typeface="Calibri"/>
              </a:rPr>
              <a:t>Will you use the time to implement active learning strategies?</a:t>
            </a:r>
            <a:endParaRPr>
              <a:latin typeface="Calibri"/>
              <a:ea typeface="Calibri"/>
              <a:cs typeface="Calibri"/>
              <a:sym typeface="Calibri"/>
            </a:endParaRPr>
          </a:p>
          <a:p>
            <a:pPr indent="-431800" lvl="0" marL="457200" rtl="0" algn="l">
              <a:spcBef>
                <a:spcPts val="0"/>
              </a:spcBef>
              <a:spcAft>
                <a:spcPts val="0"/>
              </a:spcAft>
              <a:buSzPts val="3200"/>
              <a:buChar char="•"/>
            </a:pPr>
            <a:r>
              <a:rPr lang="en-US">
                <a:latin typeface="Calibri"/>
                <a:ea typeface="Calibri"/>
                <a:cs typeface="Calibri"/>
                <a:sym typeface="Calibri"/>
              </a:rPr>
              <a:t>Will you use the time to guide learners through learning activities?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30"/>
          <p:cNvSpPr txBox="1"/>
          <p:nvPr>
            <p:ph type="title"/>
          </p:nvPr>
        </p:nvSpPr>
        <p:spPr>
          <a:xfrm>
            <a:off x="457200" y="206375"/>
            <a:ext cx="8229600" cy="8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Accessibility</a:t>
            </a:r>
            <a:endParaRPr/>
          </a:p>
        </p:txBody>
      </p:sp>
      <p:sp>
        <p:nvSpPr>
          <p:cNvPr id="154" name="Google Shape;154;p30"/>
          <p:cNvSpPr txBox="1"/>
          <p:nvPr>
            <p:ph idx="1" type="body"/>
          </p:nvPr>
        </p:nvSpPr>
        <p:spPr>
          <a:xfrm>
            <a:off x="457200" y="1063625"/>
            <a:ext cx="7400700" cy="3219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200"/>
              <a:buNone/>
            </a:pPr>
            <a:r>
              <a:rPr lang="en-US"/>
              <a:t>or</a:t>
            </a:r>
            <a:endParaRPr/>
          </a:p>
        </p:txBody>
      </p:sp>
      <p:pic>
        <p:nvPicPr>
          <p:cNvPr id="155" name="Google Shape;155;p30"/>
          <p:cNvPicPr preferRelativeResize="0"/>
          <p:nvPr/>
        </p:nvPicPr>
        <p:blipFill>
          <a:blip r:embed="rId3">
            <a:alphaModFix/>
          </a:blip>
          <a:stretch>
            <a:fillRect/>
          </a:stretch>
        </p:blipFill>
        <p:spPr>
          <a:xfrm>
            <a:off x="4892059" y="1063775"/>
            <a:ext cx="3794741" cy="3219600"/>
          </a:xfrm>
          <a:prstGeom prst="rect">
            <a:avLst/>
          </a:prstGeom>
          <a:noFill/>
          <a:ln>
            <a:noFill/>
          </a:ln>
        </p:spPr>
      </p:pic>
      <p:pic>
        <p:nvPicPr>
          <p:cNvPr id="156" name="Google Shape;156;p30"/>
          <p:cNvPicPr preferRelativeResize="0"/>
          <p:nvPr/>
        </p:nvPicPr>
        <p:blipFill>
          <a:blip r:embed="rId4">
            <a:alphaModFix/>
          </a:blip>
          <a:stretch>
            <a:fillRect/>
          </a:stretch>
        </p:blipFill>
        <p:spPr>
          <a:xfrm>
            <a:off x="457200" y="1063625"/>
            <a:ext cx="2729095" cy="32196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31"/>
          <p:cNvSpPr txBox="1"/>
          <p:nvPr>
            <p:ph type="ctrTitle"/>
          </p:nvPr>
        </p:nvSpPr>
        <p:spPr>
          <a:xfrm>
            <a:off x="685800" y="1843746"/>
            <a:ext cx="7772400" cy="9108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US"/>
              <a:t>Implications for teaching</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32"/>
          <p:cNvSpPr txBox="1"/>
          <p:nvPr>
            <p:ph type="title"/>
          </p:nvPr>
        </p:nvSpPr>
        <p:spPr>
          <a:xfrm>
            <a:off x="457200" y="206375"/>
            <a:ext cx="8229600" cy="8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Start with a plan…</a:t>
            </a:r>
            <a:endParaRPr/>
          </a:p>
        </p:txBody>
      </p:sp>
      <p:pic>
        <p:nvPicPr>
          <p:cNvPr id="167" name="Google Shape;167;p32"/>
          <p:cNvPicPr preferRelativeResize="0"/>
          <p:nvPr/>
        </p:nvPicPr>
        <p:blipFill>
          <a:blip r:embed="rId3">
            <a:alphaModFix/>
          </a:blip>
          <a:stretch>
            <a:fillRect/>
          </a:stretch>
        </p:blipFill>
        <p:spPr>
          <a:xfrm>
            <a:off x="2657000" y="1063625"/>
            <a:ext cx="3829997" cy="321959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3"/>
          <p:cNvSpPr txBox="1"/>
          <p:nvPr>
            <p:ph type="title"/>
          </p:nvPr>
        </p:nvSpPr>
        <p:spPr>
          <a:xfrm>
            <a:off x="457200" y="206375"/>
            <a:ext cx="8229600" cy="8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Remember, it is only a plan</a:t>
            </a:r>
            <a:endParaRPr/>
          </a:p>
        </p:txBody>
      </p:sp>
      <p:sp>
        <p:nvSpPr>
          <p:cNvPr id="173" name="Google Shape;173;p33"/>
          <p:cNvSpPr txBox="1"/>
          <p:nvPr>
            <p:ph idx="1" type="body"/>
          </p:nvPr>
        </p:nvSpPr>
        <p:spPr>
          <a:xfrm>
            <a:off x="457200" y="1063625"/>
            <a:ext cx="8229600" cy="3219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200"/>
              <a:buNone/>
            </a:pPr>
            <a:r>
              <a:rPr lang="en-US" sz="7500"/>
              <a:t>Script</a:t>
            </a:r>
            <a:endParaRPr sz="7500"/>
          </a:p>
        </p:txBody>
      </p:sp>
      <p:pic>
        <p:nvPicPr>
          <p:cNvPr id="174" name="Google Shape;174;p33"/>
          <p:cNvPicPr preferRelativeResize="0"/>
          <p:nvPr/>
        </p:nvPicPr>
        <p:blipFill>
          <a:blip r:embed="rId3">
            <a:alphaModFix/>
          </a:blip>
          <a:stretch>
            <a:fillRect/>
          </a:stretch>
        </p:blipFill>
        <p:spPr>
          <a:xfrm>
            <a:off x="2962200" y="1063625"/>
            <a:ext cx="3219600" cy="321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3000"/>
                                        <p:tgtEl>
                                          <p:spTgt spid="1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6"/>
          <p:cNvSpPr txBox="1"/>
          <p:nvPr>
            <p:ph type="title"/>
          </p:nvPr>
        </p:nvSpPr>
        <p:spPr>
          <a:xfrm>
            <a:off x="457200" y="206375"/>
            <a:ext cx="8229600" cy="8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Steven R. Crawford, Ed.D.</a:t>
            </a:r>
            <a:endParaRPr/>
          </a:p>
        </p:txBody>
      </p:sp>
      <p:sp>
        <p:nvSpPr>
          <p:cNvPr id="69" name="Google Shape;69;p16"/>
          <p:cNvSpPr txBox="1"/>
          <p:nvPr>
            <p:ph idx="1" type="body"/>
          </p:nvPr>
        </p:nvSpPr>
        <p:spPr>
          <a:xfrm>
            <a:off x="457200" y="1063625"/>
            <a:ext cx="6082200" cy="3219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3200"/>
              <a:buNone/>
            </a:pPr>
            <a:r>
              <a:rPr lang="en-US" sz="2600"/>
              <a:t>Maricopa Community Colleges</a:t>
            </a:r>
            <a:br>
              <a:rPr lang="en-US" sz="2600"/>
            </a:br>
            <a:r>
              <a:rPr lang="en-US" sz="2600"/>
              <a:t>District Director, </a:t>
            </a:r>
            <a:endParaRPr sz="2600"/>
          </a:p>
          <a:p>
            <a:pPr indent="0" lvl="0" marL="0" rtl="0" algn="l">
              <a:lnSpc>
                <a:spcPct val="100000"/>
              </a:lnSpc>
              <a:spcBef>
                <a:spcPts val="0"/>
              </a:spcBef>
              <a:spcAft>
                <a:spcPts val="0"/>
              </a:spcAft>
              <a:buClr>
                <a:schemeClr val="dk1"/>
              </a:buClr>
              <a:buSzPts val="3200"/>
              <a:buNone/>
            </a:pPr>
            <a:r>
              <a:rPr lang="en-US" sz="2600"/>
              <a:t>Maricopa Center for Learning and Innovation</a:t>
            </a:r>
            <a:endParaRPr sz="2600"/>
          </a:p>
          <a:p>
            <a:pPr indent="0" lvl="0" marL="0" rtl="0" algn="l">
              <a:lnSpc>
                <a:spcPct val="100000"/>
              </a:lnSpc>
              <a:spcBef>
                <a:spcPts val="0"/>
              </a:spcBef>
              <a:spcAft>
                <a:spcPts val="0"/>
              </a:spcAft>
              <a:buClr>
                <a:schemeClr val="dk1"/>
              </a:buClr>
              <a:buSzPts val="3200"/>
              <a:buNone/>
            </a:pPr>
            <a:r>
              <a:t/>
            </a:r>
            <a:endParaRPr sz="2600"/>
          </a:p>
          <a:p>
            <a:pPr indent="0" lvl="0" marL="0" rtl="0" algn="l">
              <a:lnSpc>
                <a:spcPct val="100000"/>
              </a:lnSpc>
              <a:spcBef>
                <a:spcPts val="0"/>
              </a:spcBef>
              <a:spcAft>
                <a:spcPts val="0"/>
              </a:spcAft>
              <a:buClr>
                <a:schemeClr val="dk1"/>
              </a:buClr>
              <a:buSzPts val="3200"/>
              <a:buNone/>
            </a:pPr>
            <a:r>
              <a:rPr lang="en-US" sz="2600"/>
              <a:t>steven.crawford@domail.maricopa.edu</a:t>
            </a:r>
            <a:endParaRPr sz="2600"/>
          </a:p>
          <a:p>
            <a:pPr indent="0" lvl="0" marL="0" rtl="0" algn="l">
              <a:lnSpc>
                <a:spcPct val="100000"/>
              </a:lnSpc>
              <a:spcBef>
                <a:spcPts val="0"/>
              </a:spcBef>
              <a:spcAft>
                <a:spcPts val="0"/>
              </a:spcAft>
              <a:buClr>
                <a:schemeClr val="dk1"/>
              </a:buClr>
              <a:buSzPts val="3200"/>
              <a:buNone/>
            </a:pPr>
            <a:r>
              <a:rPr lang="en-US" sz="2600"/>
              <a:t>@DrSRCrawford</a:t>
            </a:r>
            <a:endParaRPr sz="2600"/>
          </a:p>
        </p:txBody>
      </p:sp>
      <p:pic>
        <p:nvPicPr>
          <p:cNvPr id="70" name="Google Shape;70;p16"/>
          <p:cNvPicPr preferRelativeResize="0"/>
          <p:nvPr/>
        </p:nvPicPr>
        <p:blipFill>
          <a:blip r:embed="rId3">
            <a:alphaModFix/>
          </a:blip>
          <a:stretch>
            <a:fillRect/>
          </a:stretch>
        </p:blipFill>
        <p:spPr>
          <a:xfrm>
            <a:off x="6539339" y="1063775"/>
            <a:ext cx="2147461" cy="321959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pic>
        <p:nvPicPr>
          <p:cNvPr id="179" name="Google Shape;179;p34"/>
          <p:cNvPicPr preferRelativeResize="0"/>
          <p:nvPr/>
        </p:nvPicPr>
        <p:blipFill>
          <a:blip r:embed="rId3">
            <a:alphaModFix/>
          </a:blip>
          <a:stretch>
            <a:fillRect/>
          </a:stretch>
        </p:blipFill>
        <p:spPr>
          <a:xfrm>
            <a:off x="457201" y="1063625"/>
            <a:ext cx="3977885" cy="3219601"/>
          </a:xfrm>
          <a:prstGeom prst="rect">
            <a:avLst/>
          </a:prstGeom>
          <a:noFill/>
          <a:ln>
            <a:noFill/>
          </a:ln>
        </p:spPr>
      </p:pic>
      <p:sp>
        <p:nvSpPr>
          <p:cNvPr id="180" name="Google Shape;180;p34"/>
          <p:cNvSpPr txBox="1"/>
          <p:nvPr>
            <p:ph type="title"/>
          </p:nvPr>
        </p:nvSpPr>
        <p:spPr>
          <a:xfrm>
            <a:off x="457200" y="206375"/>
            <a:ext cx="8229600" cy="8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Maximizing Synchronous Time</a:t>
            </a:r>
            <a:endParaRPr/>
          </a:p>
        </p:txBody>
      </p:sp>
      <p:sp>
        <p:nvSpPr>
          <p:cNvPr id="181" name="Google Shape;181;p34"/>
          <p:cNvSpPr txBox="1"/>
          <p:nvPr>
            <p:ph idx="1" type="body"/>
          </p:nvPr>
        </p:nvSpPr>
        <p:spPr>
          <a:xfrm>
            <a:off x="1360750" y="1063625"/>
            <a:ext cx="2100900" cy="3219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200"/>
              <a:buNone/>
            </a:pPr>
            <a:r>
              <a:rPr lang="en-US" sz="2500"/>
              <a:t>Synchronous</a:t>
            </a:r>
            <a:endParaRPr sz="2500"/>
          </a:p>
          <a:p>
            <a:pPr indent="0" lvl="0" marL="0" rtl="0" algn="ctr">
              <a:lnSpc>
                <a:spcPct val="100000"/>
              </a:lnSpc>
              <a:spcBef>
                <a:spcPts val="0"/>
              </a:spcBef>
              <a:spcAft>
                <a:spcPts val="0"/>
              </a:spcAft>
              <a:buClr>
                <a:schemeClr val="dk1"/>
              </a:buClr>
              <a:buSzPts val="3200"/>
              <a:buNone/>
            </a:pPr>
            <a:r>
              <a:rPr lang="en-US" sz="2500"/>
              <a:t>Activities</a:t>
            </a:r>
            <a:endParaRPr sz="2500"/>
          </a:p>
        </p:txBody>
      </p:sp>
      <p:pic>
        <p:nvPicPr>
          <p:cNvPr id="182" name="Google Shape;182;p34"/>
          <p:cNvPicPr preferRelativeResize="0"/>
          <p:nvPr/>
        </p:nvPicPr>
        <p:blipFill>
          <a:blip r:embed="rId3">
            <a:alphaModFix/>
          </a:blip>
          <a:stretch>
            <a:fillRect/>
          </a:stretch>
        </p:blipFill>
        <p:spPr>
          <a:xfrm>
            <a:off x="4708926" y="1063625"/>
            <a:ext cx="3977885" cy="3219601"/>
          </a:xfrm>
          <a:prstGeom prst="rect">
            <a:avLst/>
          </a:prstGeom>
          <a:noFill/>
          <a:ln>
            <a:noFill/>
          </a:ln>
        </p:spPr>
      </p:pic>
      <p:sp>
        <p:nvSpPr>
          <p:cNvPr id="183" name="Google Shape;183;p34"/>
          <p:cNvSpPr txBox="1"/>
          <p:nvPr>
            <p:ph idx="1" type="body"/>
          </p:nvPr>
        </p:nvSpPr>
        <p:spPr>
          <a:xfrm>
            <a:off x="5610375" y="1063625"/>
            <a:ext cx="2100900" cy="3219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200"/>
              <a:buNone/>
            </a:pPr>
            <a:r>
              <a:rPr lang="en-US" sz="2500"/>
              <a:t>Asynchronous</a:t>
            </a:r>
            <a:endParaRPr sz="2500"/>
          </a:p>
          <a:p>
            <a:pPr indent="0" lvl="0" marL="0" rtl="0" algn="ctr">
              <a:lnSpc>
                <a:spcPct val="100000"/>
              </a:lnSpc>
              <a:spcBef>
                <a:spcPts val="0"/>
              </a:spcBef>
              <a:spcAft>
                <a:spcPts val="0"/>
              </a:spcAft>
              <a:buClr>
                <a:schemeClr val="dk1"/>
              </a:buClr>
              <a:buSzPts val="3200"/>
              <a:buNone/>
            </a:pPr>
            <a:r>
              <a:rPr lang="en-US" sz="2500"/>
              <a:t>Activities</a:t>
            </a:r>
            <a:endParaRPr sz="25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5"/>
          <p:cNvSpPr txBox="1"/>
          <p:nvPr>
            <p:ph type="title"/>
          </p:nvPr>
        </p:nvSpPr>
        <p:spPr>
          <a:xfrm>
            <a:off x="457200" y="206375"/>
            <a:ext cx="8229600" cy="857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SzPts val="1100"/>
              <a:buNone/>
            </a:pPr>
            <a:r>
              <a:rPr lang="en-US" sz="4200">
                <a:latin typeface="Calibri"/>
                <a:ea typeface="Calibri"/>
                <a:cs typeface="Calibri"/>
                <a:sym typeface="Calibri"/>
              </a:rPr>
              <a:t>Avoid Being Unnecessarily Repetitive</a:t>
            </a:r>
            <a:endParaRPr/>
          </a:p>
        </p:txBody>
      </p:sp>
      <p:sp>
        <p:nvSpPr>
          <p:cNvPr id="189" name="Google Shape;189;p35"/>
          <p:cNvSpPr txBox="1"/>
          <p:nvPr>
            <p:ph idx="1" type="body"/>
          </p:nvPr>
        </p:nvSpPr>
        <p:spPr>
          <a:xfrm>
            <a:off x="457200" y="1063625"/>
            <a:ext cx="8229600" cy="3219600"/>
          </a:xfrm>
          <a:prstGeom prst="rect">
            <a:avLst/>
          </a:prstGeom>
          <a:noFill/>
          <a:ln>
            <a:noFill/>
          </a:ln>
        </p:spPr>
        <p:txBody>
          <a:bodyPr anchorCtr="0" anchor="t" bIns="45700" lIns="91425" spcFirstLastPara="1" rIns="91425" wrap="square" tIns="45700">
            <a:noAutofit/>
          </a:bodyPr>
          <a:lstStyle/>
          <a:p>
            <a:pPr indent="0" lvl="0" marL="0" rtl="0" algn="l">
              <a:spcBef>
                <a:spcPts val="640"/>
              </a:spcBef>
              <a:spcAft>
                <a:spcPts val="0"/>
              </a:spcAft>
              <a:buClr>
                <a:schemeClr val="dk1"/>
              </a:buClr>
              <a:buSzPts val="1100"/>
              <a:buFont typeface="Arial"/>
              <a:buNone/>
            </a:pPr>
            <a:r>
              <a:rPr lang="en-US">
                <a:latin typeface="Calibri"/>
                <a:ea typeface="Calibri"/>
                <a:cs typeface="Calibri"/>
                <a:sym typeface="Calibri"/>
              </a:rPr>
              <a:t>“The definition of an A student is one who not only does A work on the exams and quizzes, but who also comes to class prepared at least 90 percent of the time.”</a:t>
            </a:r>
            <a:endParaRPr>
              <a:latin typeface="Calibri"/>
              <a:ea typeface="Calibri"/>
              <a:cs typeface="Calibri"/>
              <a:sym typeface="Calibri"/>
            </a:endParaRPr>
          </a:p>
          <a:p>
            <a:pPr indent="0" lvl="0" marL="0" rtl="0" algn="l">
              <a:spcBef>
                <a:spcPts val="1500"/>
              </a:spcBef>
              <a:spcAft>
                <a:spcPts val="0"/>
              </a:spcAft>
              <a:buClr>
                <a:schemeClr val="dk1"/>
              </a:buClr>
              <a:buSzPts val="1100"/>
              <a:buNone/>
            </a:pPr>
            <a:r>
              <a:rPr lang="en-US">
                <a:latin typeface="Calibri"/>
                <a:ea typeface="Calibri"/>
                <a:cs typeface="Calibri"/>
                <a:sym typeface="Calibri"/>
              </a:rPr>
              <a:t>Gillette and Gillette, 2015</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6"/>
          <p:cNvSpPr txBox="1"/>
          <p:nvPr>
            <p:ph type="title"/>
          </p:nvPr>
        </p:nvSpPr>
        <p:spPr>
          <a:xfrm>
            <a:off x="457200" y="206375"/>
            <a:ext cx="8229600" cy="8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Chunk Your Content</a:t>
            </a:r>
            <a:endParaRPr/>
          </a:p>
        </p:txBody>
      </p:sp>
      <p:pic>
        <p:nvPicPr>
          <p:cNvPr id="195" name="Google Shape;195;p36"/>
          <p:cNvPicPr preferRelativeResize="0"/>
          <p:nvPr/>
        </p:nvPicPr>
        <p:blipFill>
          <a:blip r:embed="rId3">
            <a:alphaModFix/>
          </a:blip>
          <a:stretch>
            <a:fillRect/>
          </a:stretch>
        </p:blipFill>
        <p:spPr>
          <a:xfrm>
            <a:off x="2156712" y="1063625"/>
            <a:ext cx="4830577" cy="321960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7"/>
          <p:cNvSpPr txBox="1"/>
          <p:nvPr>
            <p:ph type="title"/>
          </p:nvPr>
        </p:nvSpPr>
        <p:spPr>
          <a:xfrm>
            <a:off x="457200" y="206375"/>
            <a:ext cx="8229600" cy="8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Use Active Learning</a:t>
            </a:r>
            <a:endParaRPr/>
          </a:p>
        </p:txBody>
      </p:sp>
      <p:sp>
        <p:nvSpPr>
          <p:cNvPr id="201" name="Google Shape;201;p37"/>
          <p:cNvSpPr txBox="1"/>
          <p:nvPr/>
        </p:nvSpPr>
        <p:spPr>
          <a:xfrm>
            <a:off x="457200" y="1536192"/>
            <a:ext cx="4040100" cy="2699700"/>
          </a:xfrm>
          <a:prstGeom prst="rect">
            <a:avLst/>
          </a:prstGeom>
          <a:noFill/>
          <a:ln>
            <a:noFill/>
          </a:ln>
        </p:spPr>
        <p:txBody>
          <a:bodyPr anchorCtr="0" anchor="t" bIns="91425" lIns="91425" spcFirstLastPara="1" rIns="91425" wrap="square" tIns="91425">
            <a:noAutofit/>
          </a:bodyPr>
          <a:lstStyle/>
          <a:p>
            <a:pPr indent="-431800" lvl="0" marL="457200" rtl="0" algn="l">
              <a:spcBef>
                <a:spcPts val="640"/>
              </a:spcBef>
              <a:spcAft>
                <a:spcPts val="0"/>
              </a:spcAft>
              <a:buClr>
                <a:srgbClr val="000000"/>
              </a:buClr>
              <a:buSzPts val="3200"/>
              <a:buChar char="•"/>
            </a:pPr>
            <a:r>
              <a:rPr lang="en-US" sz="3200">
                <a:solidFill>
                  <a:srgbClr val="000000"/>
                </a:solidFill>
                <a:latin typeface="Calibri"/>
                <a:ea typeface="Calibri"/>
                <a:cs typeface="Calibri"/>
                <a:sym typeface="Calibri"/>
              </a:rPr>
              <a:t>Purposeful pause</a:t>
            </a:r>
            <a:endParaRPr sz="3200">
              <a:solidFill>
                <a:srgbClr val="000000"/>
              </a:solidFill>
              <a:latin typeface="Calibri"/>
              <a:ea typeface="Calibri"/>
              <a:cs typeface="Calibri"/>
              <a:sym typeface="Calibri"/>
            </a:endParaRPr>
          </a:p>
          <a:p>
            <a:pPr indent="-431800" lvl="0" marL="457200" rtl="0" algn="l">
              <a:spcBef>
                <a:spcPts val="0"/>
              </a:spcBef>
              <a:spcAft>
                <a:spcPts val="0"/>
              </a:spcAft>
              <a:buClr>
                <a:srgbClr val="000000"/>
              </a:buClr>
              <a:buSzPts val="3200"/>
              <a:buChar char="•"/>
            </a:pPr>
            <a:r>
              <a:rPr lang="en-US" sz="3200">
                <a:solidFill>
                  <a:srgbClr val="000000"/>
                </a:solidFill>
                <a:latin typeface="Calibri"/>
                <a:ea typeface="Calibri"/>
                <a:cs typeface="Calibri"/>
                <a:sym typeface="Calibri"/>
              </a:rPr>
              <a:t>Minute paper</a:t>
            </a:r>
            <a:endParaRPr sz="3200">
              <a:solidFill>
                <a:srgbClr val="000000"/>
              </a:solidFill>
              <a:latin typeface="Calibri"/>
              <a:ea typeface="Calibri"/>
              <a:cs typeface="Calibri"/>
              <a:sym typeface="Calibri"/>
            </a:endParaRPr>
          </a:p>
          <a:p>
            <a:pPr indent="-431800" lvl="0" marL="457200" rtl="0" algn="l">
              <a:spcBef>
                <a:spcPts val="0"/>
              </a:spcBef>
              <a:spcAft>
                <a:spcPts val="0"/>
              </a:spcAft>
              <a:buClr>
                <a:srgbClr val="000000"/>
              </a:buClr>
              <a:buSzPts val="3200"/>
              <a:buChar char="•"/>
            </a:pPr>
            <a:r>
              <a:rPr lang="en-US" sz="3200">
                <a:solidFill>
                  <a:srgbClr val="000000"/>
                </a:solidFill>
                <a:latin typeface="Calibri"/>
                <a:ea typeface="Calibri"/>
                <a:cs typeface="Calibri"/>
                <a:sym typeface="Calibri"/>
              </a:rPr>
              <a:t>Think-pair-share</a:t>
            </a:r>
            <a:endParaRPr sz="3200">
              <a:solidFill>
                <a:srgbClr val="000000"/>
              </a:solidFill>
              <a:latin typeface="Calibri"/>
              <a:ea typeface="Calibri"/>
              <a:cs typeface="Calibri"/>
              <a:sym typeface="Calibri"/>
            </a:endParaRPr>
          </a:p>
          <a:p>
            <a:pPr indent="-431800" lvl="0" marL="457200" rtl="0" algn="l">
              <a:spcBef>
                <a:spcPts val="0"/>
              </a:spcBef>
              <a:spcAft>
                <a:spcPts val="0"/>
              </a:spcAft>
              <a:buClr>
                <a:srgbClr val="000000"/>
              </a:buClr>
              <a:buSzPts val="3200"/>
              <a:buChar char="•"/>
            </a:pPr>
            <a:r>
              <a:rPr lang="en-US" sz="3200">
                <a:solidFill>
                  <a:srgbClr val="000000"/>
                </a:solidFill>
                <a:latin typeface="Calibri"/>
                <a:ea typeface="Calibri"/>
                <a:cs typeface="Calibri"/>
                <a:sym typeface="Calibri"/>
              </a:rPr>
              <a:t>Polling</a:t>
            </a:r>
            <a:endParaRPr sz="3200">
              <a:solidFill>
                <a:srgbClr val="000000"/>
              </a:solidFill>
              <a:latin typeface="Calibri"/>
              <a:ea typeface="Calibri"/>
              <a:cs typeface="Calibri"/>
              <a:sym typeface="Calibri"/>
            </a:endParaRPr>
          </a:p>
          <a:p>
            <a:pPr indent="-431800" lvl="0" marL="457200" rtl="0" algn="l">
              <a:spcBef>
                <a:spcPts val="0"/>
              </a:spcBef>
              <a:spcAft>
                <a:spcPts val="0"/>
              </a:spcAft>
              <a:buClr>
                <a:srgbClr val="000000"/>
              </a:buClr>
              <a:buSzPts val="3200"/>
              <a:buChar char="•"/>
            </a:pPr>
            <a:r>
              <a:rPr lang="en-US" sz="3200">
                <a:solidFill>
                  <a:srgbClr val="000000"/>
                </a:solidFill>
                <a:latin typeface="Calibri"/>
                <a:ea typeface="Calibri"/>
                <a:cs typeface="Calibri"/>
                <a:sym typeface="Calibri"/>
              </a:rPr>
              <a:t>Concept map</a:t>
            </a:r>
            <a:endParaRPr sz="3200">
              <a:solidFill>
                <a:srgbClr val="000000"/>
              </a:solidFill>
              <a:latin typeface="Calibri"/>
              <a:ea typeface="Calibri"/>
              <a:cs typeface="Calibri"/>
              <a:sym typeface="Calibri"/>
            </a:endParaRPr>
          </a:p>
        </p:txBody>
      </p:sp>
      <p:sp>
        <p:nvSpPr>
          <p:cNvPr id="202" name="Google Shape;202;p37"/>
          <p:cNvSpPr txBox="1"/>
          <p:nvPr/>
        </p:nvSpPr>
        <p:spPr>
          <a:xfrm>
            <a:off x="4644901" y="1539806"/>
            <a:ext cx="4041900" cy="2699700"/>
          </a:xfrm>
          <a:prstGeom prst="rect">
            <a:avLst/>
          </a:prstGeom>
          <a:noFill/>
          <a:ln>
            <a:noFill/>
          </a:ln>
        </p:spPr>
        <p:txBody>
          <a:bodyPr anchorCtr="0" anchor="t" bIns="91425" lIns="91425" spcFirstLastPara="1" rIns="91425" wrap="square" tIns="91425">
            <a:noAutofit/>
          </a:bodyPr>
          <a:lstStyle/>
          <a:p>
            <a:pPr indent="-431800" lvl="0" marL="457200" rtl="0" algn="l">
              <a:spcBef>
                <a:spcPts val="640"/>
              </a:spcBef>
              <a:spcAft>
                <a:spcPts val="0"/>
              </a:spcAft>
              <a:buClr>
                <a:srgbClr val="000000"/>
              </a:buClr>
              <a:buSzPts val="3200"/>
              <a:buChar char="•"/>
            </a:pPr>
            <a:r>
              <a:rPr lang="en-US" sz="3200">
                <a:solidFill>
                  <a:srgbClr val="000000"/>
                </a:solidFill>
                <a:latin typeface="Calibri"/>
                <a:ea typeface="Calibri"/>
                <a:cs typeface="Calibri"/>
                <a:sym typeface="Calibri"/>
              </a:rPr>
              <a:t>Case study</a:t>
            </a:r>
            <a:endParaRPr sz="3200">
              <a:solidFill>
                <a:srgbClr val="000000"/>
              </a:solidFill>
              <a:latin typeface="Calibri"/>
              <a:ea typeface="Calibri"/>
              <a:cs typeface="Calibri"/>
              <a:sym typeface="Calibri"/>
            </a:endParaRPr>
          </a:p>
          <a:p>
            <a:pPr indent="-431800" lvl="0" marL="457200" rtl="0" algn="l">
              <a:spcBef>
                <a:spcPts val="0"/>
              </a:spcBef>
              <a:spcAft>
                <a:spcPts val="0"/>
              </a:spcAft>
              <a:buClr>
                <a:srgbClr val="000000"/>
              </a:buClr>
              <a:buSzPts val="3200"/>
              <a:buChar char="•"/>
            </a:pPr>
            <a:r>
              <a:rPr lang="en-US" sz="3200">
                <a:solidFill>
                  <a:srgbClr val="000000"/>
                </a:solidFill>
                <a:latin typeface="Calibri"/>
                <a:ea typeface="Calibri"/>
                <a:cs typeface="Calibri"/>
                <a:sym typeface="Calibri"/>
              </a:rPr>
              <a:t>Think aloud problem-solving</a:t>
            </a:r>
            <a:endParaRPr sz="3200">
              <a:solidFill>
                <a:srgbClr val="000000"/>
              </a:solidFill>
              <a:latin typeface="Calibri"/>
              <a:ea typeface="Calibri"/>
              <a:cs typeface="Calibri"/>
              <a:sym typeface="Calibri"/>
            </a:endParaRPr>
          </a:p>
          <a:p>
            <a:pPr indent="-431800" lvl="0" marL="457200" rtl="0" algn="l">
              <a:spcBef>
                <a:spcPts val="0"/>
              </a:spcBef>
              <a:spcAft>
                <a:spcPts val="0"/>
              </a:spcAft>
              <a:buClr>
                <a:srgbClr val="000000"/>
              </a:buClr>
              <a:buSzPts val="3200"/>
              <a:buChar char="•"/>
            </a:pPr>
            <a:r>
              <a:rPr lang="en-US" sz="3200">
                <a:solidFill>
                  <a:srgbClr val="000000"/>
                </a:solidFill>
                <a:latin typeface="Calibri"/>
                <a:ea typeface="Calibri"/>
                <a:cs typeface="Calibri"/>
                <a:sym typeface="Calibri"/>
              </a:rPr>
              <a:t>Jigsaw</a:t>
            </a:r>
            <a:endParaRPr sz="3200">
              <a:solidFill>
                <a:srgbClr val="000000"/>
              </a:solidFill>
              <a:latin typeface="Calibri"/>
              <a:ea typeface="Calibri"/>
              <a:cs typeface="Calibri"/>
              <a:sym typeface="Calibri"/>
            </a:endParaRPr>
          </a:p>
          <a:p>
            <a:pPr indent="-431800" lvl="0" marL="457200" rtl="0" algn="l">
              <a:spcBef>
                <a:spcPts val="0"/>
              </a:spcBef>
              <a:spcAft>
                <a:spcPts val="0"/>
              </a:spcAft>
              <a:buClr>
                <a:srgbClr val="000000"/>
              </a:buClr>
              <a:buSzPts val="3200"/>
              <a:buChar char="•"/>
            </a:pPr>
            <a:r>
              <a:rPr lang="en-US" sz="3200">
                <a:solidFill>
                  <a:srgbClr val="000000"/>
                </a:solidFill>
                <a:latin typeface="Calibri"/>
                <a:ea typeface="Calibri"/>
                <a:cs typeface="Calibri"/>
                <a:sym typeface="Calibri"/>
              </a:rPr>
              <a:t>Gallery walk</a:t>
            </a:r>
            <a:endParaRPr sz="3200">
              <a:solidFill>
                <a:srgbClr val="000000"/>
              </a:solidFill>
              <a:latin typeface="Calibri"/>
              <a:ea typeface="Calibri"/>
              <a:cs typeface="Calibri"/>
              <a:sym typeface="Calibri"/>
            </a:endParaRPr>
          </a:p>
          <a:p>
            <a:pPr indent="0" lvl="0" marL="0" rtl="0" algn="l">
              <a:spcBef>
                <a:spcPts val="480"/>
              </a:spcBef>
              <a:spcAft>
                <a:spcPts val="0"/>
              </a:spcAft>
              <a:buNone/>
            </a:pPr>
            <a:r>
              <a:t/>
            </a:r>
            <a:endParaRPr sz="2400">
              <a:solidFill>
                <a:srgbClr val="000000"/>
              </a:solidFill>
              <a:latin typeface="Calibri"/>
              <a:ea typeface="Calibri"/>
              <a:cs typeface="Calibri"/>
              <a:sym typeface="Calibri"/>
            </a:endParaRPr>
          </a:p>
        </p:txBody>
      </p:sp>
      <p:sp>
        <p:nvSpPr>
          <p:cNvPr id="203" name="Google Shape;203;p37"/>
          <p:cNvSpPr txBox="1"/>
          <p:nvPr/>
        </p:nvSpPr>
        <p:spPr>
          <a:xfrm>
            <a:off x="2622000" y="1060750"/>
            <a:ext cx="3900000" cy="474900"/>
          </a:xfrm>
          <a:prstGeom prst="rect">
            <a:avLst/>
          </a:prstGeom>
          <a:noFill/>
          <a:ln>
            <a:noFill/>
          </a:ln>
        </p:spPr>
        <p:txBody>
          <a:bodyPr anchorCtr="0" anchor="t" bIns="91425" lIns="91425" spcFirstLastPara="1" rIns="91425" wrap="square" tIns="91425">
            <a:noAutofit/>
          </a:bodyPr>
          <a:lstStyle/>
          <a:p>
            <a:pPr indent="0" lvl="0" marL="0" rtl="0" algn="l">
              <a:spcBef>
                <a:spcPts val="640"/>
              </a:spcBef>
              <a:spcAft>
                <a:spcPts val="0"/>
              </a:spcAft>
              <a:buClr>
                <a:srgbClr val="000000"/>
              </a:buClr>
              <a:buSzPts val="1100"/>
              <a:buFont typeface="Arial"/>
              <a:buNone/>
            </a:pPr>
            <a:r>
              <a:rPr lang="en-US" sz="3200">
                <a:solidFill>
                  <a:srgbClr val="000000"/>
                </a:solidFill>
                <a:latin typeface="Calibri"/>
                <a:ea typeface="Calibri"/>
                <a:cs typeface="Calibri"/>
                <a:sym typeface="Calibri"/>
              </a:rPr>
              <a:t>Activities to Consider:</a:t>
            </a:r>
            <a:endParaRPr>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8"/>
          <p:cNvSpPr txBox="1"/>
          <p:nvPr>
            <p:ph type="title"/>
          </p:nvPr>
        </p:nvSpPr>
        <p:spPr>
          <a:xfrm>
            <a:off x="457200" y="206375"/>
            <a:ext cx="8229600" cy="857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SzPts val="1100"/>
              <a:buNone/>
            </a:pPr>
            <a:r>
              <a:rPr lang="en-US">
                <a:latin typeface="Calibri"/>
                <a:ea typeface="Calibri"/>
                <a:cs typeface="Calibri"/>
                <a:sym typeface="Calibri"/>
              </a:rPr>
              <a:t>Allowing Time for Questions</a:t>
            </a:r>
            <a:endParaRPr/>
          </a:p>
        </p:txBody>
      </p:sp>
      <p:pic>
        <p:nvPicPr>
          <p:cNvPr id="209" name="Google Shape;209;p38"/>
          <p:cNvPicPr preferRelativeResize="0"/>
          <p:nvPr/>
        </p:nvPicPr>
        <p:blipFill>
          <a:blip r:embed="rId3">
            <a:alphaModFix/>
          </a:blip>
          <a:stretch>
            <a:fillRect/>
          </a:stretch>
        </p:blipFill>
        <p:spPr>
          <a:xfrm>
            <a:off x="2962200" y="1063625"/>
            <a:ext cx="3219599" cy="321959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9"/>
          <p:cNvSpPr txBox="1"/>
          <p:nvPr>
            <p:ph type="title"/>
          </p:nvPr>
        </p:nvSpPr>
        <p:spPr>
          <a:xfrm>
            <a:off x="457200" y="206375"/>
            <a:ext cx="8229600" cy="857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SzPts val="1100"/>
              <a:buNone/>
            </a:pPr>
            <a:r>
              <a:rPr lang="en-US" sz="4100">
                <a:latin typeface="Calibri"/>
                <a:ea typeface="Calibri"/>
                <a:cs typeface="Calibri"/>
                <a:sym typeface="Calibri"/>
              </a:rPr>
              <a:t>Time for Learner Interactions</a:t>
            </a:r>
            <a:endParaRPr/>
          </a:p>
        </p:txBody>
      </p:sp>
      <p:pic>
        <p:nvPicPr>
          <p:cNvPr id="215" name="Google Shape;215;p39"/>
          <p:cNvPicPr preferRelativeResize="0"/>
          <p:nvPr/>
        </p:nvPicPr>
        <p:blipFill>
          <a:blip r:embed="rId3">
            <a:alphaModFix/>
          </a:blip>
          <a:stretch>
            <a:fillRect/>
          </a:stretch>
        </p:blipFill>
        <p:spPr>
          <a:xfrm>
            <a:off x="5010000" y="1037050"/>
            <a:ext cx="3219599" cy="3219599"/>
          </a:xfrm>
          <a:prstGeom prst="rect">
            <a:avLst/>
          </a:prstGeom>
          <a:noFill/>
          <a:ln>
            <a:noFill/>
          </a:ln>
        </p:spPr>
      </p:pic>
      <p:pic>
        <p:nvPicPr>
          <p:cNvPr id="216" name="Google Shape;216;p39"/>
          <p:cNvPicPr preferRelativeResize="0"/>
          <p:nvPr/>
        </p:nvPicPr>
        <p:blipFill>
          <a:blip r:embed="rId4">
            <a:alphaModFix/>
          </a:blip>
          <a:stretch>
            <a:fillRect/>
          </a:stretch>
        </p:blipFill>
        <p:spPr>
          <a:xfrm>
            <a:off x="748525" y="1063775"/>
            <a:ext cx="3219599" cy="321959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40"/>
          <p:cNvSpPr txBox="1"/>
          <p:nvPr>
            <p:ph type="title"/>
          </p:nvPr>
        </p:nvSpPr>
        <p:spPr>
          <a:xfrm>
            <a:off x="457200" y="206375"/>
            <a:ext cx="8229600" cy="857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SzPts val="1100"/>
              <a:buNone/>
            </a:pPr>
            <a:r>
              <a:rPr lang="en-US">
                <a:latin typeface="Calibri"/>
                <a:ea typeface="Calibri"/>
                <a:cs typeface="Calibri"/>
                <a:sym typeface="Calibri"/>
              </a:rPr>
              <a:t>Testing and Exams</a:t>
            </a:r>
            <a:endParaRPr/>
          </a:p>
        </p:txBody>
      </p:sp>
      <p:pic>
        <p:nvPicPr>
          <p:cNvPr id="222" name="Google Shape;222;p40"/>
          <p:cNvPicPr preferRelativeResize="0"/>
          <p:nvPr/>
        </p:nvPicPr>
        <p:blipFill>
          <a:blip r:embed="rId3">
            <a:alphaModFix/>
          </a:blip>
          <a:stretch>
            <a:fillRect/>
          </a:stretch>
        </p:blipFill>
        <p:spPr>
          <a:xfrm>
            <a:off x="2962200" y="1063625"/>
            <a:ext cx="3219599" cy="321959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41"/>
          <p:cNvSpPr txBox="1"/>
          <p:nvPr>
            <p:ph type="title"/>
          </p:nvPr>
        </p:nvSpPr>
        <p:spPr>
          <a:xfrm>
            <a:off x="457200" y="206375"/>
            <a:ext cx="8229600" cy="8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Reasons for Cameras On</a:t>
            </a:r>
            <a:endParaRPr/>
          </a:p>
        </p:txBody>
      </p:sp>
      <p:sp>
        <p:nvSpPr>
          <p:cNvPr id="228" name="Google Shape;228;p41"/>
          <p:cNvSpPr txBox="1"/>
          <p:nvPr>
            <p:ph idx="1" type="body"/>
          </p:nvPr>
        </p:nvSpPr>
        <p:spPr>
          <a:xfrm>
            <a:off x="457200" y="1063625"/>
            <a:ext cx="6787800" cy="3219600"/>
          </a:xfrm>
          <a:prstGeom prst="rect">
            <a:avLst/>
          </a:prstGeom>
          <a:noFill/>
          <a:ln>
            <a:noFill/>
          </a:ln>
        </p:spPr>
        <p:txBody>
          <a:bodyPr anchorCtr="0" anchor="t" bIns="45700" lIns="91425" spcFirstLastPara="1" rIns="91425" wrap="square" tIns="45700">
            <a:noAutofit/>
          </a:bodyPr>
          <a:lstStyle/>
          <a:p>
            <a:pPr indent="-419100" lvl="0" marL="457200" rtl="0" algn="l">
              <a:spcBef>
                <a:spcPts val="640"/>
              </a:spcBef>
              <a:spcAft>
                <a:spcPts val="0"/>
              </a:spcAft>
              <a:buSzPts val="3000"/>
              <a:buChar char="•"/>
            </a:pPr>
            <a:r>
              <a:rPr lang="en-US" sz="3000">
                <a:latin typeface="Calibri"/>
                <a:ea typeface="Calibri"/>
                <a:cs typeface="Calibri"/>
                <a:sym typeface="Calibri"/>
              </a:rPr>
              <a:t>Communicate nonverbal cues </a:t>
            </a:r>
            <a:endParaRPr sz="3000">
              <a:latin typeface="Calibri"/>
              <a:ea typeface="Calibri"/>
              <a:cs typeface="Calibri"/>
              <a:sym typeface="Calibri"/>
            </a:endParaRPr>
          </a:p>
          <a:p>
            <a:pPr indent="-419100" lvl="0" marL="457200" rtl="0" algn="l">
              <a:spcBef>
                <a:spcPts val="0"/>
              </a:spcBef>
              <a:spcAft>
                <a:spcPts val="0"/>
              </a:spcAft>
              <a:buSzPts val="3000"/>
              <a:buChar char="•"/>
            </a:pPr>
            <a:r>
              <a:rPr lang="en-US" sz="3000">
                <a:latin typeface="Calibri"/>
                <a:ea typeface="Calibri"/>
                <a:cs typeface="Calibri"/>
                <a:sym typeface="Calibri"/>
              </a:rPr>
              <a:t>Assists in collaborative learning </a:t>
            </a:r>
            <a:endParaRPr sz="3000">
              <a:latin typeface="Calibri"/>
              <a:ea typeface="Calibri"/>
              <a:cs typeface="Calibri"/>
              <a:sym typeface="Calibri"/>
            </a:endParaRPr>
          </a:p>
          <a:p>
            <a:pPr indent="-419100" lvl="0" marL="457200" rtl="0" algn="l">
              <a:spcBef>
                <a:spcPts val="0"/>
              </a:spcBef>
              <a:spcAft>
                <a:spcPts val="0"/>
              </a:spcAft>
              <a:buSzPts val="3000"/>
              <a:buChar char="•"/>
            </a:pPr>
            <a:r>
              <a:rPr lang="en-US" sz="3000">
                <a:latin typeface="Calibri"/>
                <a:ea typeface="Calibri"/>
                <a:cs typeface="Calibri"/>
                <a:sym typeface="Calibri"/>
              </a:rPr>
              <a:t>Avoids “talking to yourself” feelings by faculty</a:t>
            </a:r>
            <a:endParaRPr sz="3000">
              <a:latin typeface="Calibri"/>
              <a:ea typeface="Calibri"/>
              <a:cs typeface="Calibri"/>
              <a:sym typeface="Calibri"/>
            </a:endParaRPr>
          </a:p>
          <a:p>
            <a:pPr indent="-419100" lvl="0" marL="457200" rtl="0" algn="l">
              <a:spcBef>
                <a:spcPts val="0"/>
              </a:spcBef>
              <a:spcAft>
                <a:spcPts val="0"/>
              </a:spcAft>
              <a:buSzPts val="3000"/>
              <a:buChar char="•"/>
            </a:pPr>
            <a:r>
              <a:rPr lang="en-US" sz="3000">
                <a:latin typeface="Calibri"/>
                <a:ea typeface="Calibri"/>
                <a:cs typeface="Calibri"/>
                <a:sym typeface="Calibri"/>
              </a:rPr>
              <a:t>Supports instructor-learner and learner-learner interactions</a:t>
            </a:r>
            <a:endParaRPr/>
          </a:p>
        </p:txBody>
      </p:sp>
      <p:pic>
        <p:nvPicPr>
          <p:cNvPr id="229" name="Google Shape;229;p41"/>
          <p:cNvPicPr preferRelativeResize="0"/>
          <p:nvPr/>
        </p:nvPicPr>
        <p:blipFill>
          <a:blip r:embed="rId3">
            <a:alphaModFix/>
          </a:blip>
          <a:stretch>
            <a:fillRect/>
          </a:stretch>
        </p:blipFill>
        <p:spPr>
          <a:xfrm>
            <a:off x="7244925" y="2300125"/>
            <a:ext cx="1441876" cy="198310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42"/>
          <p:cNvSpPr txBox="1"/>
          <p:nvPr>
            <p:ph type="title"/>
          </p:nvPr>
        </p:nvSpPr>
        <p:spPr>
          <a:xfrm>
            <a:off x="457200" y="206375"/>
            <a:ext cx="8229600" cy="8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Reasons for Cameras Off</a:t>
            </a:r>
            <a:endParaRPr/>
          </a:p>
        </p:txBody>
      </p:sp>
      <p:sp>
        <p:nvSpPr>
          <p:cNvPr id="235" name="Google Shape;235;p42"/>
          <p:cNvSpPr txBox="1"/>
          <p:nvPr>
            <p:ph idx="1" type="body"/>
          </p:nvPr>
        </p:nvSpPr>
        <p:spPr>
          <a:xfrm>
            <a:off x="457200" y="1063625"/>
            <a:ext cx="6787800" cy="3219600"/>
          </a:xfrm>
          <a:prstGeom prst="rect">
            <a:avLst/>
          </a:prstGeom>
          <a:noFill/>
          <a:ln>
            <a:noFill/>
          </a:ln>
        </p:spPr>
        <p:txBody>
          <a:bodyPr anchorCtr="0" anchor="t" bIns="45700" lIns="91425" spcFirstLastPara="1" rIns="91425" wrap="square" tIns="45700">
            <a:noAutofit/>
          </a:bodyPr>
          <a:lstStyle/>
          <a:p>
            <a:pPr indent="-368300" lvl="0" marL="457200" rtl="0" algn="l">
              <a:spcBef>
                <a:spcPts val="640"/>
              </a:spcBef>
              <a:spcAft>
                <a:spcPts val="0"/>
              </a:spcAft>
              <a:buSzPts val="2200"/>
              <a:buChar char="•"/>
            </a:pPr>
            <a:r>
              <a:rPr lang="en-US" sz="2200">
                <a:latin typeface="Calibri"/>
                <a:ea typeface="Calibri"/>
                <a:cs typeface="Calibri"/>
                <a:sym typeface="Calibri"/>
              </a:rPr>
              <a:t>concerned about my appearance</a:t>
            </a:r>
            <a:endParaRPr sz="2200">
              <a:latin typeface="Calibri"/>
              <a:ea typeface="Calibri"/>
              <a:cs typeface="Calibri"/>
              <a:sym typeface="Calibri"/>
            </a:endParaRPr>
          </a:p>
          <a:p>
            <a:pPr indent="-368300" lvl="0" marL="457200" rtl="0" algn="l">
              <a:spcBef>
                <a:spcPts val="0"/>
              </a:spcBef>
              <a:spcAft>
                <a:spcPts val="0"/>
              </a:spcAft>
              <a:buSzPts val="2200"/>
              <a:buChar char="•"/>
            </a:pPr>
            <a:r>
              <a:rPr lang="en-US" sz="2200">
                <a:latin typeface="Calibri"/>
                <a:ea typeface="Calibri"/>
                <a:cs typeface="Calibri"/>
                <a:sym typeface="Calibri"/>
              </a:rPr>
              <a:t>concerned about other people being seen behind me</a:t>
            </a:r>
            <a:endParaRPr sz="2200">
              <a:latin typeface="Calibri"/>
              <a:ea typeface="Calibri"/>
              <a:cs typeface="Calibri"/>
              <a:sym typeface="Calibri"/>
            </a:endParaRPr>
          </a:p>
          <a:p>
            <a:pPr indent="-368300" lvl="0" marL="457200" rtl="0" algn="l">
              <a:spcBef>
                <a:spcPts val="0"/>
              </a:spcBef>
              <a:spcAft>
                <a:spcPts val="0"/>
              </a:spcAft>
              <a:buSzPts val="2200"/>
              <a:buChar char="•"/>
            </a:pPr>
            <a:r>
              <a:rPr lang="en-US" sz="2200">
                <a:latin typeface="Calibri"/>
                <a:ea typeface="Calibri"/>
                <a:cs typeface="Calibri"/>
                <a:sym typeface="Calibri"/>
              </a:rPr>
              <a:t>internet connection was weak</a:t>
            </a:r>
            <a:endParaRPr sz="2200">
              <a:latin typeface="Calibri"/>
              <a:ea typeface="Calibri"/>
              <a:cs typeface="Calibri"/>
              <a:sym typeface="Calibri"/>
            </a:endParaRPr>
          </a:p>
          <a:p>
            <a:pPr indent="-368300" lvl="0" marL="457200" rtl="0" algn="l">
              <a:spcBef>
                <a:spcPts val="0"/>
              </a:spcBef>
              <a:spcAft>
                <a:spcPts val="0"/>
              </a:spcAft>
              <a:buSzPts val="2200"/>
              <a:buChar char="•"/>
            </a:pPr>
            <a:r>
              <a:rPr lang="en-US" sz="2200">
                <a:latin typeface="Calibri"/>
                <a:ea typeface="Calibri"/>
                <a:cs typeface="Calibri"/>
                <a:sym typeface="Calibri"/>
              </a:rPr>
              <a:t>felt like everyone was looking at me the whole time</a:t>
            </a:r>
            <a:endParaRPr sz="2200">
              <a:latin typeface="Calibri"/>
              <a:ea typeface="Calibri"/>
              <a:cs typeface="Calibri"/>
              <a:sym typeface="Calibri"/>
            </a:endParaRPr>
          </a:p>
          <a:p>
            <a:pPr indent="-368300" lvl="0" marL="457200" rtl="0" algn="l">
              <a:spcBef>
                <a:spcPts val="0"/>
              </a:spcBef>
              <a:spcAft>
                <a:spcPts val="0"/>
              </a:spcAft>
              <a:buSzPts val="2200"/>
              <a:buChar char="•"/>
            </a:pPr>
            <a:r>
              <a:rPr lang="en-US" sz="2200">
                <a:latin typeface="Calibri"/>
                <a:ea typeface="Calibri"/>
                <a:cs typeface="Calibri"/>
                <a:sym typeface="Calibri"/>
              </a:rPr>
              <a:t>concerned about my physical location being seen behind me</a:t>
            </a:r>
            <a:endParaRPr sz="2200">
              <a:latin typeface="Calibri"/>
              <a:ea typeface="Calibri"/>
              <a:cs typeface="Calibri"/>
              <a:sym typeface="Calibri"/>
            </a:endParaRPr>
          </a:p>
          <a:p>
            <a:pPr indent="-368300" lvl="0" marL="457200" rtl="0" algn="l">
              <a:spcBef>
                <a:spcPts val="0"/>
              </a:spcBef>
              <a:spcAft>
                <a:spcPts val="0"/>
              </a:spcAft>
              <a:buSzPts val="2200"/>
              <a:buChar char="•"/>
            </a:pPr>
            <a:r>
              <a:rPr lang="en-US" sz="2200">
                <a:latin typeface="Calibri"/>
                <a:ea typeface="Calibri"/>
                <a:cs typeface="Calibri"/>
                <a:sym typeface="Calibri"/>
              </a:rPr>
              <a:t>concerned about distracting my classmates</a:t>
            </a:r>
            <a:endParaRPr sz="2200">
              <a:latin typeface="Calibri"/>
              <a:ea typeface="Calibri"/>
              <a:cs typeface="Calibri"/>
              <a:sym typeface="Calibri"/>
            </a:endParaRPr>
          </a:p>
          <a:p>
            <a:pPr indent="-368300" lvl="0" marL="457200" rtl="0" algn="l">
              <a:spcBef>
                <a:spcPts val="0"/>
              </a:spcBef>
              <a:spcAft>
                <a:spcPts val="0"/>
              </a:spcAft>
              <a:buSzPts val="2200"/>
              <a:buChar char="•"/>
            </a:pPr>
            <a:r>
              <a:rPr lang="en-US" sz="2200">
                <a:latin typeface="Calibri"/>
                <a:ea typeface="Calibri"/>
                <a:cs typeface="Calibri"/>
                <a:sym typeface="Calibri"/>
              </a:rPr>
              <a:t>concerned about distracting my instructor</a:t>
            </a:r>
            <a:endParaRPr/>
          </a:p>
        </p:txBody>
      </p:sp>
      <p:pic>
        <p:nvPicPr>
          <p:cNvPr id="236" name="Google Shape;236;p42"/>
          <p:cNvPicPr preferRelativeResize="0"/>
          <p:nvPr/>
        </p:nvPicPr>
        <p:blipFill>
          <a:blip r:embed="rId3">
            <a:alphaModFix/>
          </a:blip>
          <a:stretch>
            <a:fillRect/>
          </a:stretch>
        </p:blipFill>
        <p:spPr>
          <a:xfrm>
            <a:off x="7244925" y="2300125"/>
            <a:ext cx="1441876" cy="1983101"/>
          </a:xfrm>
          <a:prstGeom prst="rect">
            <a:avLst/>
          </a:prstGeom>
          <a:noFill/>
          <a:ln>
            <a:noFill/>
          </a:ln>
        </p:spPr>
      </p:pic>
      <p:pic>
        <p:nvPicPr>
          <p:cNvPr id="237" name="Google Shape;237;p42"/>
          <p:cNvPicPr preferRelativeResize="0"/>
          <p:nvPr/>
        </p:nvPicPr>
        <p:blipFill>
          <a:blip r:embed="rId4">
            <a:alphaModFix/>
          </a:blip>
          <a:stretch>
            <a:fillRect/>
          </a:stretch>
        </p:blipFill>
        <p:spPr>
          <a:xfrm>
            <a:off x="6885048" y="2210849"/>
            <a:ext cx="2161651" cy="21616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43"/>
          <p:cNvSpPr txBox="1"/>
          <p:nvPr>
            <p:ph type="title"/>
          </p:nvPr>
        </p:nvSpPr>
        <p:spPr>
          <a:xfrm>
            <a:off x="457200" y="206375"/>
            <a:ext cx="8229600" cy="8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Recommended Strategies</a:t>
            </a:r>
            <a:endParaRPr/>
          </a:p>
        </p:txBody>
      </p:sp>
      <p:sp>
        <p:nvSpPr>
          <p:cNvPr id="243" name="Google Shape;243;p43"/>
          <p:cNvSpPr txBox="1"/>
          <p:nvPr>
            <p:ph idx="1" type="body"/>
          </p:nvPr>
        </p:nvSpPr>
        <p:spPr>
          <a:xfrm>
            <a:off x="457200" y="1063625"/>
            <a:ext cx="8229600" cy="3219600"/>
          </a:xfrm>
          <a:prstGeom prst="rect">
            <a:avLst/>
          </a:prstGeom>
          <a:noFill/>
          <a:ln>
            <a:noFill/>
          </a:ln>
        </p:spPr>
        <p:txBody>
          <a:bodyPr anchorCtr="0" anchor="t" bIns="45700" lIns="91425" spcFirstLastPara="1" rIns="91425" wrap="square" tIns="45700">
            <a:noAutofit/>
          </a:bodyPr>
          <a:lstStyle/>
          <a:p>
            <a:pPr indent="-374650" lvl="0" marL="457200" rtl="0" algn="l">
              <a:spcBef>
                <a:spcPts val="640"/>
              </a:spcBef>
              <a:spcAft>
                <a:spcPts val="0"/>
              </a:spcAft>
              <a:buSzPts val="2300"/>
              <a:buChar char="•"/>
            </a:pPr>
            <a:r>
              <a:rPr lang="en-US" sz="2300">
                <a:latin typeface="Calibri"/>
                <a:ea typeface="Calibri"/>
                <a:cs typeface="Calibri"/>
                <a:sym typeface="Calibri"/>
              </a:rPr>
              <a:t>Do NOT require video cameras to be turned on and do offer alternatives</a:t>
            </a:r>
            <a:endParaRPr sz="2300">
              <a:latin typeface="Calibri"/>
              <a:ea typeface="Calibri"/>
              <a:cs typeface="Calibri"/>
              <a:sym typeface="Calibri"/>
            </a:endParaRPr>
          </a:p>
          <a:p>
            <a:pPr indent="-374650" lvl="0" marL="457200" rtl="0" algn="l">
              <a:spcBef>
                <a:spcPts val="0"/>
              </a:spcBef>
              <a:spcAft>
                <a:spcPts val="0"/>
              </a:spcAft>
              <a:buSzPts val="2300"/>
              <a:buChar char="•"/>
            </a:pPr>
            <a:r>
              <a:rPr lang="en-US" sz="2300">
                <a:latin typeface="Calibri"/>
                <a:ea typeface="Calibri"/>
                <a:cs typeface="Calibri"/>
                <a:sym typeface="Calibri"/>
              </a:rPr>
              <a:t>Explicitly encourage camera use, explain why you are doing so, and establish the norm</a:t>
            </a:r>
            <a:endParaRPr sz="2300">
              <a:latin typeface="Calibri"/>
              <a:ea typeface="Calibri"/>
              <a:cs typeface="Calibri"/>
              <a:sym typeface="Calibri"/>
            </a:endParaRPr>
          </a:p>
          <a:p>
            <a:pPr indent="-374650" lvl="0" marL="457200" rtl="0" algn="l">
              <a:spcBef>
                <a:spcPts val="0"/>
              </a:spcBef>
              <a:spcAft>
                <a:spcPts val="0"/>
              </a:spcAft>
              <a:buSzPts val="2300"/>
              <a:buChar char="•"/>
            </a:pPr>
            <a:r>
              <a:rPr lang="en-US" sz="2300">
                <a:latin typeface="Calibri"/>
                <a:ea typeface="Calibri"/>
                <a:cs typeface="Calibri"/>
                <a:sym typeface="Calibri"/>
              </a:rPr>
              <a:t>Address potential distractions and give breaks to help maintain attention</a:t>
            </a:r>
            <a:endParaRPr sz="2300">
              <a:latin typeface="Calibri"/>
              <a:ea typeface="Calibri"/>
              <a:cs typeface="Calibri"/>
              <a:sym typeface="Calibri"/>
            </a:endParaRPr>
          </a:p>
          <a:p>
            <a:pPr indent="-374650" lvl="0" marL="457200" rtl="0" algn="l">
              <a:spcBef>
                <a:spcPts val="0"/>
              </a:spcBef>
              <a:spcAft>
                <a:spcPts val="0"/>
              </a:spcAft>
              <a:buSzPts val="2300"/>
              <a:buChar char="•"/>
            </a:pPr>
            <a:r>
              <a:rPr lang="en-US" sz="2300">
                <a:latin typeface="Calibri"/>
                <a:ea typeface="Calibri"/>
                <a:cs typeface="Calibri"/>
                <a:sym typeface="Calibri"/>
              </a:rPr>
              <a:t>Use active learning techniques to keep students engaged and promote equity</a:t>
            </a:r>
            <a:endParaRPr sz="2300">
              <a:latin typeface="Calibri"/>
              <a:ea typeface="Calibri"/>
              <a:cs typeface="Calibri"/>
              <a:sym typeface="Calibri"/>
            </a:endParaRPr>
          </a:p>
          <a:p>
            <a:pPr indent="-374650" lvl="0" marL="457200" rtl="0" algn="l">
              <a:spcBef>
                <a:spcPts val="0"/>
              </a:spcBef>
              <a:spcAft>
                <a:spcPts val="0"/>
              </a:spcAft>
              <a:buSzPts val="2300"/>
              <a:buChar char="•"/>
            </a:pPr>
            <a:r>
              <a:rPr lang="en-US" sz="2300">
                <a:latin typeface="Calibri"/>
                <a:ea typeface="Calibri"/>
                <a:cs typeface="Calibri"/>
                <a:sym typeface="Calibri"/>
              </a:rPr>
              <a:t>Survey your students to understand their challenges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7"/>
          <p:cNvSpPr txBox="1"/>
          <p:nvPr>
            <p:ph type="title"/>
          </p:nvPr>
        </p:nvSpPr>
        <p:spPr>
          <a:xfrm>
            <a:off x="457200" y="206375"/>
            <a:ext cx="8229600" cy="85725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Session Goals</a:t>
            </a:r>
            <a:endParaRPr/>
          </a:p>
        </p:txBody>
      </p:sp>
      <p:sp>
        <p:nvSpPr>
          <p:cNvPr id="76" name="Google Shape;76;p17"/>
          <p:cNvSpPr txBox="1"/>
          <p:nvPr>
            <p:ph idx="1" type="body"/>
          </p:nvPr>
        </p:nvSpPr>
        <p:spPr>
          <a:xfrm>
            <a:off x="457200" y="1063625"/>
            <a:ext cx="8229600" cy="3219600"/>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0"/>
              </a:spcBef>
              <a:spcAft>
                <a:spcPts val="0"/>
              </a:spcAft>
              <a:buSzPts val="1800"/>
              <a:buChar char="●"/>
            </a:pPr>
            <a:r>
              <a:rPr lang="en-US"/>
              <a:t>A </a:t>
            </a:r>
            <a:r>
              <a:rPr lang="en-US"/>
              <a:t>brief</a:t>
            </a:r>
            <a:r>
              <a:rPr lang="en-US"/>
              <a:t> history of </a:t>
            </a:r>
            <a:r>
              <a:rPr lang="en-US"/>
              <a:t>synchronous</a:t>
            </a:r>
            <a:r>
              <a:rPr lang="en-US"/>
              <a:t> online learning</a:t>
            </a:r>
            <a:endParaRPr/>
          </a:p>
          <a:p>
            <a:pPr indent="-342900" lvl="0" marL="457200" rtl="0" algn="l">
              <a:lnSpc>
                <a:spcPct val="100000"/>
              </a:lnSpc>
              <a:spcBef>
                <a:spcPts val="0"/>
              </a:spcBef>
              <a:spcAft>
                <a:spcPts val="0"/>
              </a:spcAft>
              <a:buSzPts val="1800"/>
              <a:buChar char="●"/>
            </a:pPr>
            <a:r>
              <a:rPr lang="en-US"/>
              <a:t>Why synchronous online learning now</a:t>
            </a:r>
            <a:endParaRPr/>
          </a:p>
          <a:p>
            <a:pPr indent="-342900" lvl="0" marL="457200" rtl="0" algn="l">
              <a:lnSpc>
                <a:spcPct val="100000"/>
              </a:lnSpc>
              <a:spcBef>
                <a:spcPts val="0"/>
              </a:spcBef>
              <a:spcAft>
                <a:spcPts val="0"/>
              </a:spcAft>
              <a:buSzPts val="1800"/>
              <a:buChar char="●"/>
            </a:pPr>
            <a:r>
              <a:rPr lang="en-US"/>
              <a:t>Emerging trends for course design and teaching</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44"/>
          <p:cNvSpPr txBox="1"/>
          <p:nvPr>
            <p:ph type="ctrTitle"/>
          </p:nvPr>
        </p:nvSpPr>
        <p:spPr>
          <a:xfrm>
            <a:off x="685800" y="1843746"/>
            <a:ext cx="7772400" cy="9108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US"/>
              <a:t>Questions &amp; Discussion</a:t>
            </a:r>
            <a:endParaRPr/>
          </a:p>
        </p:txBody>
      </p:sp>
      <p:sp>
        <p:nvSpPr>
          <p:cNvPr id="249" name="Google Shape;249;p44"/>
          <p:cNvSpPr txBox="1"/>
          <p:nvPr>
            <p:ph idx="1" type="subTitle"/>
          </p:nvPr>
        </p:nvSpPr>
        <p:spPr>
          <a:xfrm>
            <a:off x="1371600" y="2754555"/>
            <a:ext cx="6400800" cy="631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accent5"/>
              </a:buClr>
              <a:buSzPts val="3000"/>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45"/>
          <p:cNvSpPr txBox="1"/>
          <p:nvPr>
            <p:ph type="ctrTitle"/>
          </p:nvPr>
        </p:nvSpPr>
        <p:spPr>
          <a:xfrm>
            <a:off x="685800" y="2065867"/>
            <a:ext cx="7772400" cy="1521391"/>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US"/>
              <a:t>Streaming to Zooming:</a:t>
            </a:r>
            <a:r>
              <a:rPr lang="en-US"/>
              <a:t> Research-Based Practices for Today's Synchronous Learning</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46"/>
          <p:cNvSpPr txBox="1"/>
          <p:nvPr>
            <p:ph type="title"/>
          </p:nvPr>
        </p:nvSpPr>
        <p:spPr>
          <a:xfrm>
            <a:off x="457200" y="206375"/>
            <a:ext cx="8229600" cy="8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Resources</a:t>
            </a:r>
            <a:endParaRPr/>
          </a:p>
        </p:txBody>
      </p:sp>
      <p:sp>
        <p:nvSpPr>
          <p:cNvPr id="260" name="Google Shape;260;p46"/>
          <p:cNvSpPr txBox="1"/>
          <p:nvPr>
            <p:ph idx="1" type="body"/>
          </p:nvPr>
        </p:nvSpPr>
        <p:spPr>
          <a:xfrm>
            <a:off x="457200" y="1063625"/>
            <a:ext cx="8229600" cy="3219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3200"/>
              <a:buNone/>
            </a:pPr>
            <a:r>
              <a:rPr b="1" lang="en-US" sz="1200"/>
              <a:t>Slide 5:</a:t>
            </a:r>
            <a:r>
              <a:rPr lang="en-US" sz="1200"/>
              <a:t> Young, J. R. (2022, January 19). </a:t>
            </a:r>
            <a:r>
              <a:rPr i="1" lang="en-US" sz="1200"/>
              <a:t>How Will COVID-19 Impact School Reform Movements?</a:t>
            </a:r>
            <a:r>
              <a:rPr lang="en-US" sz="1200"/>
              <a:t> EdSurge. </a:t>
            </a:r>
            <a:r>
              <a:rPr lang="en-US" sz="1200" u="sng">
                <a:solidFill>
                  <a:schemeClr val="hlink"/>
                </a:solidFill>
                <a:hlinkClick r:id="rId3"/>
              </a:rPr>
              <a:t>https://www.edsurge.com/news/2022-01-18-how-will-covid-19-impact-school-reform-movements</a:t>
            </a:r>
            <a:endParaRPr sz="1200"/>
          </a:p>
          <a:p>
            <a:pPr indent="0" lvl="0" marL="0" rtl="0" algn="l">
              <a:lnSpc>
                <a:spcPct val="100000"/>
              </a:lnSpc>
              <a:spcBef>
                <a:spcPts val="0"/>
              </a:spcBef>
              <a:spcAft>
                <a:spcPts val="0"/>
              </a:spcAft>
              <a:buClr>
                <a:schemeClr val="dk1"/>
              </a:buClr>
              <a:buSzPts val="3200"/>
              <a:buNone/>
            </a:pPr>
            <a:r>
              <a:t/>
            </a:r>
            <a:endParaRPr sz="1200"/>
          </a:p>
          <a:p>
            <a:pPr indent="0" lvl="0" marL="0" rtl="0" algn="l">
              <a:lnSpc>
                <a:spcPct val="100000"/>
              </a:lnSpc>
              <a:spcBef>
                <a:spcPts val="0"/>
              </a:spcBef>
              <a:spcAft>
                <a:spcPts val="0"/>
              </a:spcAft>
              <a:buClr>
                <a:schemeClr val="dk1"/>
              </a:buClr>
              <a:buSzPts val="3200"/>
              <a:buNone/>
            </a:pPr>
            <a:r>
              <a:rPr b="1" lang="en-US" sz="1200"/>
              <a:t>Slide 16:</a:t>
            </a:r>
            <a:r>
              <a:rPr lang="en-US" sz="1200"/>
              <a:t> Crawford, S. R. (2021, February 15). </a:t>
            </a:r>
            <a:r>
              <a:rPr i="1" lang="en-US" sz="1200"/>
              <a:t>Captions Help ALL Learners</a:t>
            </a:r>
            <a:r>
              <a:rPr lang="en-US" sz="1200"/>
              <a:t>. Quality Matters. </a:t>
            </a:r>
            <a:r>
              <a:rPr lang="en-US" sz="1200" u="sng">
                <a:solidFill>
                  <a:schemeClr val="hlink"/>
                </a:solidFill>
                <a:hlinkClick r:id="rId4"/>
              </a:rPr>
              <a:t>https://www.qualitymatters.org/qa-resources/resource-center/articles-resources/captions-help-all-learners</a:t>
            </a:r>
            <a:r>
              <a:rPr lang="en-US" sz="1200"/>
              <a:t> </a:t>
            </a:r>
            <a:endParaRPr sz="1200"/>
          </a:p>
          <a:p>
            <a:pPr indent="0" lvl="0" marL="0" rtl="0" algn="l">
              <a:lnSpc>
                <a:spcPct val="100000"/>
              </a:lnSpc>
              <a:spcBef>
                <a:spcPts val="0"/>
              </a:spcBef>
              <a:spcAft>
                <a:spcPts val="0"/>
              </a:spcAft>
              <a:buClr>
                <a:schemeClr val="dk1"/>
              </a:buClr>
              <a:buSzPts val="3200"/>
              <a:buNone/>
            </a:pPr>
            <a:r>
              <a:t/>
            </a:r>
            <a:endParaRPr sz="1200"/>
          </a:p>
          <a:p>
            <a:pPr indent="0" lvl="0" marL="0" rtl="0" algn="l">
              <a:lnSpc>
                <a:spcPct val="115000"/>
              </a:lnSpc>
              <a:spcBef>
                <a:spcPts val="0"/>
              </a:spcBef>
              <a:spcAft>
                <a:spcPts val="0"/>
              </a:spcAft>
              <a:buClr>
                <a:schemeClr val="dk1"/>
              </a:buClr>
              <a:buSzPts val="1100"/>
              <a:buNone/>
            </a:pPr>
            <a:r>
              <a:rPr b="1" lang="en-US" sz="1200"/>
              <a:t>Slide 21:</a:t>
            </a:r>
            <a:r>
              <a:rPr lang="en-US" sz="1200"/>
              <a:t> Gillette, J., &amp; Gillette, L. (2015, February 16). </a:t>
            </a:r>
            <a:r>
              <a:rPr i="1" lang="en-US" sz="1200"/>
              <a:t>How to get your students to come to class prepared</a:t>
            </a:r>
            <a:r>
              <a:rPr lang="en-US" sz="1200"/>
              <a:t>. Retrieved from http://www.facultyfocus.com/articles/instructional-design/get-students-come-class-prepared/ </a:t>
            </a:r>
            <a:endParaRPr sz="1200"/>
          </a:p>
          <a:p>
            <a:pPr indent="0" lvl="0" marL="0" rtl="0" algn="l">
              <a:lnSpc>
                <a:spcPct val="115000"/>
              </a:lnSpc>
              <a:spcBef>
                <a:spcPts val="0"/>
              </a:spcBef>
              <a:spcAft>
                <a:spcPts val="0"/>
              </a:spcAft>
              <a:buClr>
                <a:schemeClr val="dk1"/>
              </a:buClr>
              <a:buSzPts val="1100"/>
              <a:buNone/>
            </a:pPr>
            <a:r>
              <a:t/>
            </a:r>
            <a:endParaRPr sz="1200"/>
          </a:p>
          <a:p>
            <a:pPr indent="0" lvl="0" marL="0" rtl="0" algn="l">
              <a:lnSpc>
                <a:spcPct val="115000"/>
              </a:lnSpc>
              <a:spcBef>
                <a:spcPts val="0"/>
              </a:spcBef>
              <a:spcAft>
                <a:spcPts val="0"/>
              </a:spcAft>
              <a:buClr>
                <a:schemeClr val="dk1"/>
              </a:buClr>
              <a:buSzPts val="1100"/>
              <a:buFont typeface="Arial"/>
              <a:buNone/>
            </a:pPr>
            <a:r>
              <a:rPr b="1" lang="en-US" sz="1200"/>
              <a:t>Slides 27-29:</a:t>
            </a:r>
            <a:r>
              <a:rPr lang="en-US" sz="1200"/>
              <a:t> Castelli, F. R., &amp; Sarvary, M. A. (2021). Why students do not turn on their video cameras during online classes and an equitable and inclusive plan to encourage them to do so. </a:t>
            </a:r>
            <a:r>
              <a:rPr i="1" lang="en-US" sz="1200"/>
              <a:t>Ecology and Evolution, 11</a:t>
            </a:r>
            <a:r>
              <a:rPr lang="en-US" sz="1200"/>
              <a:t>(8), 3565–3576. https://doi.org/10.1002/ece3.7123</a:t>
            </a:r>
            <a:endParaRPr sz="1200"/>
          </a:p>
          <a:p>
            <a:pPr indent="0" lvl="0" marL="0" rtl="0" algn="l">
              <a:lnSpc>
                <a:spcPct val="100000"/>
              </a:lnSpc>
              <a:spcBef>
                <a:spcPts val="0"/>
              </a:spcBef>
              <a:spcAft>
                <a:spcPts val="0"/>
              </a:spcAft>
              <a:buClr>
                <a:schemeClr val="dk1"/>
              </a:buClr>
              <a:buSzPts val="3200"/>
              <a:buNone/>
            </a:pPr>
            <a:r>
              <a:t/>
            </a:r>
            <a:endParaRPr sz="1200"/>
          </a:p>
          <a:p>
            <a:pPr indent="0" lvl="0" marL="0" rtl="0" algn="l">
              <a:lnSpc>
                <a:spcPct val="100000"/>
              </a:lnSpc>
              <a:spcBef>
                <a:spcPts val="0"/>
              </a:spcBef>
              <a:spcAft>
                <a:spcPts val="0"/>
              </a:spcAft>
              <a:buClr>
                <a:schemeClr val="dk1"/>
              </a:buClr>
              <a:buSzPts val="3200"/>
              <a:buNone/>
            </a:pPr>
            <a:r>
              <a:t/>
            </a:r>
            <a:endParaRPr sz="12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47"/>
          <p:cNvSpPr txBox="1"/>
          <p:nvPr>
            <p:ph type="title"/>
          </p:nvPr>
        </p:nvSpPr>
        <p:spPr>
          <a:xfrm>
            <a:off x="457200" y="206375"/>
            <a:ext cx="8229600" cy="8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Acknowledgements</a:t>
            </a:r>
            <a:endParaRPr/>
          </a:p>
        </p:txBody>
      </p:sp>
      <p:sp>
        <p:nvSpPr>
          <p:cNvPr id="266" name="Google Shape;266;p47"/>
          <p:cNvSpPr txBox="1"/>
          <p:nvPr>
            <p:ph idx="1" type="body"/>
          </p:nvPr>
        </p:nvSpPr>
        <p:spPr>
          <a:xfrm>
            <a:off x="457200" y="1063625"/>
            <a:ext cx="8229600" cy="3219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3200"/>
              <a:buNone/>
            </a:pPr>
            <a:r>
              <a:rPr lang="en-US" sz="1800"/>
              <a:t>Slide 5, 6, 7, 9, 16, 18, 22, 24, 25, 26, &amp; 27 images are from Pixabay.com and covered by their license: </a:t>
            </a:r>
            <a:r>
              <a:rPr lang="en-US" sz="1800" u="sng">
                <a:solidFill>
                  <a:schemeClr val="hlink"/>
                </a:solidFill>
                <a:hlinkClick r:id="rId3"/>
              </a:rPr>
              <a:t>https://pixabay.com/service/license/</a:t>
            </a:r>
            <a:r>
              <a:rPr lang="en-US" sz="1800"/>
              <a:t> </a:t>
            </a:r>
            <a:endParaRPr sz="1800"/>
          </a:p>
          <a:p>
            <a:pPr indent="0" lvl="0" marL="0" rtl="0" algn="l">
              <a:lnSpc>
                <a:spcPct val="100000"/>
              </a:lnSpc>
              <a:spcBef>
                <a:spcPts val="0"/>
              </a:spcBef>
              <a:spcAft>
                <a:spcPts val="0"/>
              </a:spcAft>
              <a:buClr>
                <a:schemeClr val="dk1"/>
              </a:buClr>
              <a:buSzPts val="3200"/>
              <a:buNone/>
            </a:pPr>
            <a:r>
              <a:t/>
            </a:r>
            <a:endParaRPr sz="1800"/>
          </a:p>
          <a:p>
            <a:pPr indent="0" lvl="0" marL="0" rtl="0" algn="l">
              <a:spcBef>
                <a:spcPts val="0"/>
              </a:spcBef>
              <a:spcAft>
                <a:spcPts val="0"/>
              </a:spcAft>
              <a:buClr>
                <a:schemeClr val="dk1"/>
              </a:buClr>
              <a:buSzPts val="3200"/>
              <a:buNone/>
            </a:pPr>
            <a:r>
              <a:rPr lang="en-US" sz="1800"/>
              <a:t>Slide 10, 13, 19, 20, &amp; 28 images are modified images from Pixabay.com and covered by their license: </a:t>
            </a:r>
            <a:r>
              <a:rPr lang="en-US" sz="1800" u="sng">
                <a:solidFill>
                  <a:schemeClr val="hlink"/>
                </a:solidFill>
                <a:hlinkClick r:id="rId4"/>
              </a:rPr>
              <a:t>https://pixabay.com/service/license/</a:t>
            </a:r>
            <a:r>
              <a:rPr lang="en-US" sz="1800"/>
              <a:t> </a:t>
            </a:r>
            <a:endParaRPr sz="1800"/>
          </a:p>
          <a:p>
            <a:pPr indent="0" lvl="0" marL="0" rtl="0" algn="l">
              <a:lnSpc>
                <a:spcPct val="100000"/>
              </a:lnSpc>
              <a:spcBef>
                <a:spcPts val="0"/>
              </a:spcBef>
              <a:spcAft>
                <a:spcPts val="0"/>
              </a:spcAft>
              <a:buClr>
                <a:schemeClr val="dk1"/>
              </a:buClr>
              <a:buSzPts val="3200"/>
              <a:buNone/>
            </a:pPr>
            <a:r>
              <a:t/>
            </a: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8"/>
          <p:cNvSpPr txBox="1"/>
          <p:nvPr>
            <p:ph type="ctrTitle"/>
          </p:nvPr>
        </p:nvSpPr>
        <p:spPr>
          <a:xfrm>
            <a:off x="685800" y="1843746"/>
            <a:ext cx="7772400" cy="9108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US"/>
              <a:t>A B</a:t>
            </a:r>
            <a:r>
              <a:rPr lang="en-US"/>
              <a:t>rief</a:t>
            </a:r>
            <a:r>
              <a:rPr lang="en-US"/>
              <a:t> History of</a:t>
            </a:r>
            <a:br>
              <a:rPr lang="en-US"/>
            </a:br>
            <a:r>
              <a:rPr lang="en-US"/>
              <a:t>Synchronous Online Learning</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9"/>
          <p:cNvSpPr txBox="1"/>
          <p:nvPr>
            <p:ph type="title"/>
          </p:nvPr>
        </p:nvSpPr>
        <p:spPr>
          <a:xfrm>
            <a:off x="457200" y="206375"/>
            <a:ext cx="8229600" cy="8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It all started with…</a:t>
            </a:r>
            <a:endParaRPr/>
          </a:p>
        </p:txBody>
      </p:sp>
      <p:pic>
        <p:nvPicPr>
          <p:cNvPr id="87" name="Google Shape;87;p19"/>
          <p:cNvPicPr preferRelativeResize="0"/>
          <p:nvPr/>
        </p:nvPicPr>
        <p:blipFill>
          <a:blip r:embed="rId3">
            <a:alphaModFix/>
          </a:blip>
          <a:stretch>
            <a:fillRect/>
          </a:stretch>
        </p:blipFill>
        <p:spPr>
          <a:xfrm>
            <a:off x="1352400" y="1063625"/>
            <a:ext cx="6439200" cy="3219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20"/>
          <p:cNvSpPr txBox="1"/>
          <p:nvPr>
            <p:ph type="title"/>
          </p:nvPr>
        </p:nvSpPr>
        <p:spPr>
          <a:xfrm>
            <a:off x="457200" y="206375"/>
            <a:ext cx="8229600" cy="8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…but this helped it thrive..</a:t>
            </a:r>
            <a:r>
              <a:rPr lang="en-US"/>
              <a:t>.</a:t>
            </a:r>
            <a:endParaRPr/>
          </a:p>
        </p:txBody>
      </p:sp>
      <p:pic>
        <p:nvPicPr>
          <p:cNvPr id="93" name="Google Shape;93;p20"/>
          <p:cNvPicPr preferRelativeResize="0"/>
          <p:nvPr/>
        </p:nvPicPr>
        <p:blipFill rotWithShape="1">
          <a:blip r:embed="rId3">
            <a:alphaModFix/>
          </a:blip>
          <a:srcRect b="7471" l="0" r="0" t="6750"/>
          <a:stretch/>
        </p:blipFill>
        <p:spPr>
          <a:xfrm>
            <a:off x="2063228" y="1063625"/>
            <a:ext cx="5017544" cy="32196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21"/>
          <p:cNvSpPr txBox="1"/>
          <p:nvPr>
            <p:ph type="title"/>
          </p:nvPr>
        </p:nvSpPr>
        <p:spPr>
          <a:xfrm>
            <a:off x="457200" y="206375"/>
            <a:ext cx="8229600" cy="8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…until.</a:t>
            </a:r>
            <a:endParaRPr/>
          </a:p>
        </p:txBody>
      </p:sp>
      <p:pic>
        <p:nvPicPr>
          <p:cNvPr id="99" name="Google Shape;99;p21"/>
          <p:cNvPicPr preferRelativeResize="0"/>
          <p:nvPr/>
        </p:nvPicPr>
        <p:blipFill>
          <a:blip r:embed="rId3">
            <a:alphaModFix/>
          </a:blip>
          <a:stretch>
            <a:fillRect/>
          </a:stretch>
        </p:blipFill>
        <p:spPr>
          <a:xfrm>
            <a:off x="2061185" y="1063625"/>
            <a:ext cx="5021630" cy="3219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2"/>
          <p:cNvSpPr txBox="1"/>
          <p:nvPr>
            <p:ph type="ctrTitle"/>
          </p:nvPr>
        </p:nvSpPr>
        <p:spPr>
          <a:xfrm>
            <a:off x="685800" y="1843746"/>
            <a:ext cx="7772400" cy="9108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US"/>
              <a:t>The Return of</a:t>
            </a:r>
            <a:br>
              <a:rPr lang="en-US"/>
            </a:br>
            <a:r>
              <a:rPr lang="en-US"/>
              <a:t>Synchronous Online Learning</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3"/>
          <p:cNvSpPr txBox="1"/>
          <p:nvPr>
            <p:ph type="title"/>
          </p:nvPr>
        </p:nvSpPr>
        <p:spPr>
          <a:xfrm>
            <a:off x="457200" y="206375"/>
            <a:ext cx="8229600" cy="8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Emergency Remote Instruction</a:t>
            </a:r>
            <a:endParaRPr/>
          </a:p>
        </p:txBody>
      </p:sp>
      <p:pic>
        <p:nvPicPr>
          <p:cNvPr id="110" name="Google Shape;110;p23"/>
          <p:cNvPicPr preferRelativeResize="0"/>
          <p:nvPr/>
        </p:nvPicPr>
        <p:blipFill>
          <a:blip r:embed="rId3">
            <a:alphaModFix/>
          </a:blip>
          <a:stretch>
            <a:fillRect/>
          </a:stretch>
        </p:blipFill>
        <p:spPr>
          <a:xfrm>
            <a:off x="2370566" y="1063625"/>
            <a:ext cx="4402867" cy="32196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Body master 1">
  <a:themeElements>
    <a:clrScheme name="QM color palette">
      <a:dk1>
        <a:srgbClr val="000000"/>
      </a:dk1>
      <a:lt1>
        <a:srgbClr val="FFFFFF"/>
      </a:lt1>
      <a:dk2>
        <a:srgbClr val="1F497D"/>
      </a:dk2>
      <a:lt2>
        <a:srgbClr val="E7E7E7"/>
      </a:lt2>
      <a:accent1>
        <a:srgbClr val="1F419A"/>
      </a:accent1>
      <a:accent2>
        <a:srgbClr val="526C7C"/>
      </a:accent2>
      <a:accent3>
        <a:srgbClr val="CBD3D8"/>
      </a:accent3>
      <a:accent4>
        <a:srgbClr val="F9F3D7"/>
      </a:accent4>
      <a:accent5>
        <a:srgbClr val="6B80AA"/>
      </a:accent5>
      <a:accent6>
        <a:srgbClr val="A58B00"/>
      </a:accent6>
      <a:hlink>
        <a:srgbClr val="2A5DB0"/>
      </a:hlink>
      <a:folHlink>
        <a:srgbClr val="2A5D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itle Master">
  <a:themeElements>
    <a:clrScheme name="QM color palette">
      <a:dk1>
        <a:srgbClr val="000000"/>
      </a:dk1>
      <a:lt1>
        <a:srgbClr val="FFFFFF"/>
      </a:lt1>
      <a:dk2>
        <a:srgbClr val="1F497D"/>
      </a:dk2>
      <a:lt2>
        <a:srgbClr val="E7E7E7"/>
      </a:lt2>
      <a:accent1>
        <a:srgbClr val="1F419A"/>
      </a:accent1>
      <a:accent2>
        <a:srgbClr val="526C7C"/>
      </a:accent2>
      <a:accent3>
        <a:srgbClr val="CBD3D8"/>
      </a:accent3>
      <a:accent4>
        <a:srgbClr val="F9F3D7"/>
      </a:accent4>
      <a:accent5>
        <a:srgbClr val="6B80AA"/>
      </a:accent5>
      <a:accent6>
        <a:srgbClr val="A58B00"/>
      </a:accent6>
      <a:hlink>
        <a:srgbClr val="2A5DB0"/>
      </a:hlink>
      <a:folHlink>
        <a:srgbClr val="2A5D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New Section or Closing">
  <a:themeElements>
    <a:clrScheme name="QM color palette">
      <a:dk1>
        <a:srgbClr val="000000"/>
      </a:dk1>
      <a:lt1>
        <a:srgbClr val="FFFFFF"/>
      </a:lt1>
      <a:dk2>
        <a:srgbClr val="1F497D"/>
      </a:dk2>
      <a:lt2>
        <a:srgbClr val="E7E7E7"/>
      </a:lt2>
      <a:accent1>
        <a:srgbClr val="1F419A"/>
      </a:accent1>
      <a:accent2>
        <a:srgbClr val="526C7C"/>
      </a:accent2>
      <a:accent3>
        <a:srgbClr val="CBD3D8"/>
      </a:accent3>
      <a:accent4>
        <a:srgbClr val="F9F3D7"/>
      </a:accent4>
      <a:accent5>
        <a:srgbClr val="6B80AA"/>
      </a:accent5>
      <a:accent6>
        <a:srgbClr val="A58B00"/>
      </a:accent6>
      <a:hlink>
        <a:srgbClr val="2A5DB0"/>
      </a:hlink>
      <a:folHlink>
        <a:srgbClr val="2A5D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