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9"/>
  </p:notesMasterIdLst>
  <p:handoutMasterIdLst>
    <p:handoutMasterId r:id="rId10"/>
  </p:handoutMasterIdLst>
  <p:sldIdLst>
    <p:sldId id="329" r:id="rId5"/>
    <p:sldId id="330" r:id="rId6"/>
    <p:sldId id="331" r:id="rId7"/>
    <p:sldId id="322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5">
          <p15:clr>
            <a:srgbClr val="A4A3A4"/>
          </p15:clr>
        </p15:guide>
        <p15:guide id="2" pos="3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tow, Rebecca Chiyoko" initials="IRC" lastIdx="1" clrIdx="0">
    <p:extLst>
      <p:ext uri="{19B8F6BF-5375-455C-9EA6-DF929625EA0E}">
        <p15:presenceInfo xmlns:p15="http://schemas.microsoft.com/office/powerpoint/2012/main" userId="S::rcitow@iu.edu::05bbfe59-3fed-4701-a4b5-2c196b9291a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69696"/>
    <a:srgbClr val="A6A6A6"/>
    <a:srgbClr val="4C1213"/>
    <a:srgbClr val="690304"/>
    <a:srgbClr val="9E9A95"/>
    <a:srgbClr val="382E25"/>
    <a:srgbClr val="C17945"/>
    <a:srgbClr val="31526A"/>
    <a:srgbClr val="252626"/>
    <a:srgbClr val="C6B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C0B8E-7352-4D5C-88B2-1BD36D94E0E0}" v="2" dt="2023-09-22T16:27:11.223"/>
    <p1510:client id="{D9BD6BDB-5481-4A65-9170-E8075E480B25}" v="231" dt="2023-09-22T03:46:49.94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74" autoAdjust="0"/>
    <p:restoredTop sz="86395" autoAdjust="0"/>
  </p:normalViewPr>
  <p:slideViewPr>
    <p:cSldViewPr snapToGrid="0" snapToObjects="1">
      <p:cViewPr varScale="1">
        <p:scale>
          <a:sx n="213" d="100"/>
          <a:sy n="213" d="100"/>
        </p:scale>
        <p:origin x="210" y="186"/>
      </p:cViewPr>
      <p:guideLst>
        <p:guide orient="horz" pos="3185"/>
        <p:guide pos="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-592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tow, Rebecca Chiyoko" userId="05bbfe59-3fed-4701-a4b5-2c196b9291a0" providerId="ADAL" clId="{176C0B8E-7352-4D5C-88B2-1BD36D94E0E0}"/>
    <pc:docChg chg="custSel modSld">
      <pc:chgData name="Itow, Rebecca Chiyoko" userId="05bbfe59-3fed-4701-a4b5-2c196b9291a0" providerId="ADAL" clId="{176C0B8E-7352-4D5C-88B2-1BD36D94E0E0}" dt="2023-09-22T16:28:54.087" v="90" actId="5793"/>
      <pc:docMkLst>
        <pc:docMk/>
      </pc:docMkLst>
      <pc:sldChg chg="addSp modSp mod">
        <pc:chgData name="Itow, Rebecca Chiyoko" userId="05bbfe59-3fed-4701-a4b5-2c196b9291a0" providerId="ADAL" clId="{176C0B8E-7352-4D5C-88B2-1BD36D94E0E0}" dt="2023-09-22T16:28:17.018" v="65" actId="1076"/>
        <pc:sldMkLst>
          <pc:docMk/>
          <pc:sldMk cId="2047523078" sldId="329"/>
        </pc:sldMkLst>
        <pc:spChg chg="add mod">
          <ac:chgData name="Itow, Rebecca Chiyoko" userId="05bbfe59-3fed-4701-a4b5-2c196b9291a0" providerId="ADAL" clId="{176C0B8E-7352-4D5C-88B2-1BD36D94E0E0}" dt="2023-09-22T16:28:17.018" v="65" actId="1076"/>
          <ac:spMkLst>
            <pc:docMk/>
            <pc:sldMk cId="2047523078" sldId="329"/>
            <ac:spMk id="4" creationId="{BE7F75FF-D60C-1BC0-619C-396255D2D424}"/>
          </ac:spMkLst>
        </pc:spChg>
      </pc:sldChg>
      <pc:sldChg chg="modSp mod">
        <pc:chgData name="Itow, Rebecca Chiyoko" userId="05bbfe59-3fed-4701-a4b5-2c196b9291a0" providerId="ADAL" clId="{176C0B8E-7352-4D5C-88B2-1BD36D94E0E0}" dt="2023-09-22T16:28:54.087" v="90" actId="5793"/>
        <pc:sldMkLst>
          <pc:docMk/>
          <pc:sldMk cId="2022134417" sldId="331"/>
        </pc:sldMkLst>
        <pc:spChg chg="mod">
          <ac:chgData name="Itow, Rebecca Chiyoko" userId="05bbfe59-3fed-4701-a4b5-2c196b9291a0" providerId="ADAL" clId="{176C0B8E-7352-4D5C-88B2-1BD36D94E0E0}" dt="2023-09-22T16:28:54.087" v="90" actId="5793"/>
          <ac:spMkLst>
            <pc:docMk/>
            <pc:sldMk cId="2022134417" sldId="331"/>
            <ac:spMk id="3" creationId="{0F3E5BFE-7E8B-5948-4B1A-70A564E1D1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859BD-4604-2843-976C-9F2DEE3C79DB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4456-6A4C-DF40-836A-7ED7CB722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8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08F45-8DB7-E449-85E4-EC04F96DF3AA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6D261-4ACC-5E49-97C5-9D8FD2D9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6D261-4ACC-5E49-97C5-9D8FD2D9A3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4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pag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02903" y="2335944"/>
            <a:ext cx="7734221" cy="1114494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4000" b="1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Unnecessarily extra long </a:t>
            </a:r>
            <a:br>
              <a:rPr lang="en-US" dirty="0"/>
            </a:br>
            <a:r>
              <a:rPr lang="en-US" dirty="0"/>
              <a:t>title of presentation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30694" y="2013280"/>
            <a:ext cx="7734222" cy="252412"/>
          </a:xfrm>
        </p:spPr>
        <p:txBody>
          <a:bodyPr anchor="ctr">
            <a:noAutofit/>
          </a:bodyPr>
          <a:lstStyle>
            <a:lvl1pPr marL="0" indent="0">
              <a:buNone/>
              <a:defRPr sz="1800" b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IU HIGH SCHOOL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4875F-78BC-F047-760B-FF122FF8FCD4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66219-9867-316F-F161-242A6DD40D32}"/>
              </a:ext>
            </a:extLst>
          </p:cNvPr>
          <p:cNvSpPr/>
          <p:nvPr userDrawn="1"/>
        </p:nvSpPr>
        <p:spPr>
          <a:xfrm>
            <a:off x="633304" y="11786"/>
            <a:ext cx="733465" cy="141579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FCD754-4DAD-5A2B-7A3D-5014DBE105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11787"/>
            <a:ext cx="1289146" cy="141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1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D8768E-B53A-2F42-913B-2E5C0BF4BA5E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90863" y="962981"/>
            <a:ext cx="3999840" cy="8065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090863" y="2065867"/>
            <a:ext cx="3999840" cy="2466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64910" y="962981"/>
            <a:ext cx="3289670" cy="356952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677F9C-777B-824B-9447-11C653DBCC4F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INDIANA UNIVERSITY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072B36-09E3-EBF0-277F-D1B574DFF1C2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29DF4BD-D699-49D7-D0B1-F055A01A04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3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4225006-5755-A443-B201-99DC6A29587F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AFFA3EC-9463-2D4C-BC88-A8EF3D4080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8400" y="1690735"/>
            <a:ext cx="7366018" cy="281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sz="2400" i="1" baseline="0">
                <a:solidFill>
                  <a:srgbClr val="969696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Insert a relevant quote here. During the Bicentennial year remember that notable alumni can provide a unique perspective on the accomplishments and successes of your school, department or unit.”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D612AF-3CBE-A149-B5F4-0072AAC01D75}"/>
              </a:ext>
            </a:extLst>
          </p:cNvPr>
          <p:cNvSpPr txBox="1"/>
          <p:nvPr userDrawn="1"/>
        </p:nvSpPr>
        <p:spPr>
          <a:xfrm>
            <a:off x="658431" y="1265664"/>
            <a:ext cx="5099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DDCA7A-03B7-A742-942F-BEBFB05EA3CE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INDIANA UNIVERSITY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5DE350-FAE6-222B-32F3-09F6D1370051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8B8B2C7-B85C-8C66-D535-641DE9406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36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4225006-5755-A443-B201-99DC6A29587F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EBE010-8C23-344C-B1BA-6E3FE0031460}"/>
              </a:ext>
            </a:extLst>
          </p:cNvPr>
          <p:cNvSpPr/>
          <p:nvPr userDrawn="1"/>
        </p:nvSpPr>
        <p:spPr>
          <a:xfrm>
            <a:off x="-52137" y="2178023"/>
            <a:ext cx="9248274" cy="45719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CAFED2D-28AC-CE48-8F41-59DC19DAC75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8400" y="2353711"/>
            <a:ext cx="2104483" cy="218793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0" kern="1200" dirty="0" smtClean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text about this notable year in your school, department, or unit’s history. Add relevant historical context or content if it is appropriate.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B8F69B7-7E5C-734A-968D-4A834BF1F930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519758" y="2347696"/>
            <a:ext cx="2104483" cy="218793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0" kern="1200" dirty="0" smtClean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text about this notable year in your school, department, or unit’s history. Add relevant historical context or content if it is appropriate.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1F12272-6202-A244-BA2E-D95207666DD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871114" y="2347696"/>
            <a:ext cx="2104483" cy="218793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0" kern="1200" dirty="0" smtClean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text about this notable year in your school, department, or unit’s history. Add relevant historical context or content if it is appropriate.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96FC821-50C0-F946-93ED-4F53207AF5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650" y="946047"/>
            <a:ext cx="7365818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timeline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044E40BD-6235-4B47-A82A-79D44E2A5EE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162050" y="1770099"/>
            <a:ext cx="2104483" cy="27447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1" kern="1200" dirty="0" smtClean="0">
                <a:solidFill>
                  <a:srgbClr val="969696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70D3E8F-2211-D94F-A3C6-2F7ABE2D696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513407" y="1770099"/>
            <a:ext cx="2104483" cy="27447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1" kern="1200" dirty="0" smtClean="0">
                <a:solidFill>
                  <a:srgbClr val="969696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8739DF9-E7DB-3149-AEBA-050066618C0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864764" y="1770099"/>
            <a:ext cx="2104483" cy="27447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1" kern="1200" dirty="0" smtClean="0">
                <a:solidFill>
                  <a:srgbClr val="969696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C374B8-B479-4346-A54D-C9BCEB4872C2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INDIANA UNIVERSITY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26C2484-2515-6335-790D-0E6CCF6F8814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C6AEA66-21ED-89FD-DC54-AE4FD0089D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938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4225006-5755-A443-B201-99DC6A29587F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1744F007-37EE-F642-8B67-26B7CB5128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59728" y="1143000"/>
            <a:ext cx="5575609" cy="335465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A01BD1-EDC8-654F-B0BC-CA7AEDB213DF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INDIANA UNIVERSITY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9EF01A-3763-E9D1-F9AE-ADCFB62E79C8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5E34D9-B410-73D2-6036-DB69233D313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68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with Bicentennial lockup">
    <p:bg>
      <p:bgPr>
        <a:solidFill>
          <a:srgbClr val="690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083D755-EA30-6D71-2C58-815DFDF158C8}"/>
              </a:ext>
            </a:extLst>
          </p:cNvPr>
          <p:cNvSpPr txBox="1"/>
          <p:nvPr userDrawn="1"/>
        </p:nvSpPr>
        <p:spPr>
          <a:xfrm>
            <a:off x="2213811" y="3489158"/>
            <a:ext cx="2005263" cy="104273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/>
            <a:endParaRPr lang="en-US" sz="800" b="0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4580229-C84C-B869-8098-FD457F6C7935}"/>
              </a:ext>
            </a:extLst>
          </p:cNvPr>
          <p:cNvGrpSpPr/>
          <p:nvPr userDrawn="1"/>
        </p:nvGrpSpPr>
        <p:grpSpPr>
          <a:xfrm>
            <a:off x="1439166" y="2087021"/>
            <a:ext cx="6265668" cy="969459"/>
            <a:chOff x="2124353" y="2087020"/>
            <a:chExt cx="6795057" cy="96945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D13A6A6-850B-1846-840A-ABFF94DFF4C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r="78911"/>
            <a:stretch/>
          </p:blipFill>
          <p:spPr>
            <a:xfrm>
              <a:off x="2124353" y="2087020"/>
              <a:ext cx="987816" cy="969459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A5779B3-AB6B-1A90-AEA5-ACF1D80B6252}"/>
                </a:ext>
              </a:extLst>
            </p:cNvPr>
            <p:cNvSpPr txBox="1"/>
            <p:nvPr userDrawn="1"/>
          </p:nvSpPr>
          <p:spPr>
            <a:xfrm>
              <a:off x="3112168" y="2087020"/>
              <a:ext cx="5807242" cy="969459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noAutofit/>
            </a:bodyPr>
            <a:lstStyle/>
            <a:p>
              <a:pPr algn="l"/>
              <a:r>
                <a:rPr lang="en-US" sz="3200" b="1" i="0" dirty="0">
                  <a:solidFill>
                    <a:schemeClr val="bg1"/>
                  </a:solidFill>
                  <a:latin typeface="BentonSans Regular" panose="02000503000000020004" pitchFamily="2" charset="77"/>
                </a:rPr>
                <a:t>IU HIGH SCHOOL ONLINE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966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26131" y="2759841"/>
            <a:ext cx="6802482" cy="656910"/>
          </a:xfrm>
        </p:spPr>
        <p:txBody>
          <a:bodyPr anchor="ctr">
            <a:noAutofit/>
          </a:bodyPr>
          <a:lstStyle>
            <a:lvl1pPr>
              <a:defRPr sz="40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Heading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430576"/>
            <a:ext cx="3700462" cy="252412"/>
          </a:xfr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1FF093-5B3E-F84D-B1F1-712EA3520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4B4B340-6478-808D-882E-7F819668DAA5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</p:spTree>
    <p:extLst>
      <p:ext uri="{BB962C8B-B14F-4D97-AF65-F5344CB8AC3E}">
        <p14:creationId xmlns:p14="http://schemas.microsoft.com/office/powerpoint/2010/main" val="345785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23905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66E9A50-8AB4-BF4D-BE83-341BA14D4C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452937" y="1133658"/>
            <a:ext cx="8238125" cy="3516779"/>
          </a:xfrm>
          <a:prstGeom prst="rect">
            <a:avLst/>
          </a:prstGeom>
        </p:spPr>
      </p:pic>
      <p:sp>
        <p:nvSpPr>
          <p:cNvPr id="17" name="Text Placeholder 19">
            <a:extLst>
              <a:ext uri="{FF2B5EF4-FFF2-40B4-BE49-F238E27FC236}">
                <a16:creationId xmlns:a16="http://schemas.microsoft.com/office/drawing/2014/main" id="{9EEE9862-03A0-FB44-918C-B1D648AFF3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430576"/>
            <a:ext cx="3700462" cy="252412"/>
          </a:xfrm>
        </p:spPr>
        <p:txBody>
          <a:bodyPr anchor="ctr">
            <a:noAutofit/>
          </a:bodyPr>
          <a:lstStyle>
            <a:lvl1pPr marL="0" indent="0">
              <a:buNone/>
              <a:defRPr sz="14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4E63D569-8C6D-DA43-9D8B-0C77C5AF94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6131" y="2759841"/>
            <a:ext cx="6802482" cy="656910"/>
          </a:xfrm>
        </p:spPr>
        <p:txBody>
          <a:bodyPr anchor="ctr">
            <a:noAutofit/>
          </a:bodyPr>
          <a:lstStyle>
            <a:lvl1pPr>
              <a:defRPr sz="40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Heading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28245D-788C-63A9-02C5-EB1AC7E194E1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B11BDFD-FE17-9329-41C2-873CEA2CE5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97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79E1F27-B4A2-B24B-B705-69B990026FB6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68400" y="962981"/>
            <a:ext cx="7365818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3541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1168400" y="1817740"/>
            <a:ext cx="7366018" cy="281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5FD385-09FF-4646-A2A1-16EC973C8B3E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INDIANA UNIVERSITY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DA5848-2948-0CCC-03FD-D8C50191B8C0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E8484C-A618-3349-5AAD-7883BA99A5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06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290646C-093D-FC4A-8DB9-85C03F917C01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9526" y="962981"/>
            <a:ext cx="3995019" cy="7793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0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090863" y="2006599"/>
            <a:ext cx="3995019" cy="2516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05C3F444-27EE-DD48-A234-08AF253671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64910" y="962981"/>
            <a:ext cx="3289670" cy="356952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601522-F9F8-3B4D-B3C2-33C3574992E6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INDIANA UNIVERSITY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83DB43-0422-D98C-123F-BA9F95C50932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F4C1F52-2265-8951-49C9-BE9D8BE6C9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79E1F27-B4A2-B24B-B705-69B990026FB6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3541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1168400" y="1690735"/>
            <a:ext cx="7366018" cy="281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sz="2400" i="1" baseline="0">
                <a:solidFill>
                  <a:srgbClr val="969696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Insert a relevant quote here. During the Bicentennial year remember that notable alumni can provide a unique perspective on the accomplishments and successes of your school, department or unit.”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B8420B-577A-A341-8A86-DA66FE841005}"/>
              </a:ext>
            </a:extLst>
          </p:cNvPr>
          <p:cNvSpPr txBox="1"/>
          <p:nvPr userDrawn="1"/>
        </p:nvSpPr>
        <p:spPr>
          <a:xfrm>
            <a:off x="658431" y="1265664"/>
            <a:ext cx="5099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“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691168-65FC-EA40-9C06-33BE34A593EA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INDIANA UNIVERSITY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9CB07F-F4EB-6BDD-7C58-0404154C99DE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9FAA30-3A45-07C3-6A21-2DB6D80BE5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79E1F27-B4A2-B24B-B705-69B990026FB6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3541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B099AB-7C40-C54D-A7BA-8DFBF859F79E}"/>
              </a:ext>
            </a:extLst>
          </p:cNvPr>
          <p:cNvSpPr/>
          <p:nvPr userDrawn="1"/>
        </p:nvSpPr>
        <p:spPr>
          <a:xfrm>
            <a:off x="-52137" y="2178023"/>
            <a:ext cx="9248274" cy="45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1168400" y="2353711"/>
            <a:ext cx="2104483" cy="218793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0" kern="1200" dirty="0" smtClean="0">
                <a:solidFill>
                  <a:srgbClr val="969696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text about this notable year in your school, department, or unit’s history. Add relevant historical context or content if it is appropriate.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04DB0C64-DB15-4E4B-87B1-09DBEB583B1E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519758" y="2347696"/>
            <a:ext cx="2104483" cy="218793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0" kern="1200" dirty="0" smtClean="0">
                <a:solidFill>
                  <a:srgbClr val="969696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text about this notable year in your school, department, or unit’s history. Add relevant historical context or content if it is appropriate.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2689D7C-9203-D842-9D90-9FAE64DDD04B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871117" y="2347696"/>
            <a:ext cx="2104483" cy="218793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0" kern="1200" dirty="0" smtClean="0">
                <a:solidFill>
                  <a:srgbClr val="969696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add text about this notable year in your school, department, or unit’s history. Add relevant historical context or content if it is appropriate.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BABA7CD-1501-E745-ADF8-198E107157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36650" y="946047"/>
            <a:ext cx="7365818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timeline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E1E6DEA-5C3A-0148-AB59-E96CF2B5D34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162050" y="1770099"/>
            <a:ext cx="2104483" cy="27447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1" kern="1200" dirty="0" smtClean="0">
                <a:solidFill>
                  <a:srgbClr val="969696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54C7A14-8848-9947-BFA2-43DAE44BE441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513407" y="1770099"/>
            <a:ext cx="2104483" cy="27447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1" kern="1200" dirty="0" smtClean="0">
                <a:solidFill>
                  <a:srgbClr val="969696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F2BCABE-8696-6547-9256-A5AE595E99F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864764" y="1770099"/>
            <a:ext cx="2104483" cy="27447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Tx/>
              <a:buNone/>
              <a:tabLst/>
              <a:defRPr lang="en-US" sz="1400" b="1" kern="1200" dirty="0" smtClean="0">
                <a:solidFill>
                  <a:srgbClr val="969696"/>
                </a:solidFill>
                <a:latin typeface="Arial"/>
                <a:ea typeface="+mn-ea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146110-85CE-0345-97E0-49BF9C946C8C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INDIANA UNIVERSITY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BCFD5E-27DF-39A0-40F3-91FDEA3727FC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98FF045-57C0-938F-596F-D36E62FE22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29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51A41BB-DCCE-F14C-94A7-879D8A1057F0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47CF3B1F-1FB0-4943-ADA8-67240C5A4A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59728" y="1219200"/>
            <a:ext cx="5575609" cy="331562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3C47D5-629F-4D46-AEE6-7D8DD8FB9AC3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INDIANA UNIVERSITY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9D104A-82A7-B3FA-7FF5-1F178B0D3D63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12F8D28-B52A-2A01-12E2-FE920A8B93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5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blac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E6D189D-FDA9-9848-953C-540B2940805D}"/>
              </a:ext>
            </a:extLst>
          </p:cNvPr>
          <p:cNvSpPr/>
          <p:nvPr userDrawn="1"/>
        </p:nvSpPr>
        <p:spPr>
          <a:xfrm>
            <a:off x="-52137" y="-16042"/>
            <a:ext cx="9248274" cy="627526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99A32F3-9FDB-1E47-9B3D-BA501DBC4A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8400" y="962981"/>
            <a:ext cx="7365818" cy="699065"/>
          </a:xfrm>
        </p:spPr>
        <p:txBody>
          <a:bodyPr>
            <a:normAutofit/>
          </a:bodyPr>
          <a:lstStyle>
            <a:lvl1pPr>
              <a:defRPr sz="30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7DCBCEF-64A0-B04F-872D-B6A8DB358F0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8400" y="1817740"/>
            <a:ext cx="7366018" cy="2810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0E35C7-389A-8446-833E-F0D534DB2632}"/>
              </a:ext>
            </a:extLst>
          </p:cNvPr>
          <p:cNvSpPr txBox="1"/>
          <p:nvPr userDrawn="1"/>
        </p:nvSpPr>
        <p:spPr>
          <a:xfrm>
            <a:off x="249459" y="4730098"/>
            <a:ext cx="3613600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INDIANA UNIVERSITY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2089FF-BC93-A445-0E18-6635386DBD12}"/>
              </a:ext>
            </a:extLst>
          </p:cNvPr>
          <p:cNvSpPr txBox="1"/>
          <p:nvPr userDrawn="1"/>
        </p:nvSpPr>
        <p:spPr>
          <a:xfrm>
            <a:off x="5856536" y="350544"/>
            <a:ext cx="3044952" cy="28875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r"/>
            <a:r>
              <a:rPr lang="en-US" sz="950" b="1" i="0" dirty="0">
                <a:solidFill>
                  <a:schemeClr val="bg1">
                    <a:lumMod val="75000"/>
                  </a:schemeClr>
                </a:solidFill>
                <a:latin typeface="BentonSans Regular" panose="02000503000000020004" pitchFamily="2" charset="77"/>
              </a:rPr>
              <a:t>INDIANA UNIVERSITY </a:t>
            </a:r>
            <a:r>
              <a:rPr lang="en-US" sz="950" b="0" i="0" dirty="0">
                <a:solidFill>
                  <a:schemeClr val="bg1">
                    <a:lumMod val="75000"/>
                  </a:schemeClr>
                </a:solidFill>
                <a:latin typeface="BentonSans Book" panose="02000503000000020004" pitchFamily="2" charset="77"/>
              </a:rPr>
              <a:t>HIGH SCHOOL ONLINE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0592138-4D68-2A58-4A18-16075A1DD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99"/>
          <a:stretch/>
        </p:blipFill>
        <p:spPr>
          <a:xfrm>
            <a:off x="271420" y="-576087"/>
            <a:ext cx="657379" cy="132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1892" y="634604"/>
            <a:ext cx="680248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1892" y="1589938"/>
            <a:ext cx="6802482" cy="3215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5" r:id="rId1"/>
    <p:sldLayoutId id="2147493467" r:id="rId2"/>
    <p:sldLayoutId id="2147493486" r:id="rId3"/>
    <p:sldLayoutId id="2147493472" r:id="rId4"/>
    <p:sldLayoutId id="2147493457" r:id="rId5"/>
    <p:sldLayoutId id="2147493480" r:id="rId6"/>
    <p:sldLayoutId id="2147493479" r:id="rId7"/>
    <p:sldLayoutId id="2147493475" r:id="rId8"/>
    <p:sldLayoutId id="2147493456" r:id="rId9"/>
    <p:sldLayoutId id="2147493474" r:id="rId10"/>
    <p:sldLayoutId id="2147493476" r:id="rId11"/>
    <p:sldLayoutId id="2147493481" r:id="rId12"/>
    <p:sldLayoutId id="2147493482" r:id="rId13"/>
    <p:sldLayoutId id="2147493477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go.iu.edu/4QHb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337521-B5C3-EF42-8975-60812492D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03" y="2335944"/>
            <a:ext cx="8641097" cy="1114494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NSQ x UDL:</a:t>
            </a:r>
            <a:br>
              <a:rPr lang="en-US" sz="3200" dirty="0"/>
            </a:br>
            <a:r>
              <a:rPr lang="en-US" sz="2700" dirty="0"/>
              <a:t>Promoting Equity &amp; Inclusion through Three Lenses</a:t>
            </a:r>
            <a:endParaRPr lang="en-US" sz="32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98318-849D-274D-BF5F-838586C76E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2023 Q-Up for K-12 Digital Quality Conference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741867-4E43-95BB-2192-FD3E9DA13A7E}"/>
              </a:ext>
            </a:extLst>
          </p:cNvPr>
          <p:cNvSpPr txBox="1"/>
          <p:nvPr/>
        </p:nvSpPr>
        <p:spPr>
          <a:xfrm>
            <a:off x="7151649" y="44604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algn="l"/>
            <a:endParaRPr lang="en-US" sz="800" b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705B88-08BC-2DC3-44EF-DA687CCC859B}"/>
              </a:ext>
            </a:extLst>
          </p:cNvPr>
          <p:cNvSpPr txBox="1"/>
          <p:nvPr/>
        </p:nvSpPr>
        <p:spPr>
          <a:xfrm>
            <a:off x="7007551" y="452927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algn="l"/>
            <a:endParaRPr lang="en-US" sz="800" b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BE7F75FF-D60C-1BC0-619C-396255D2D424}"/>
              </a:ext>
            </a:extLst>
          </p:cNvPr>
          <p:cNvSpPr txBox="1">
            <a:spLocks/>
          </p:cNvSpPr>
          <p:nvPr/>
        </p:nvSpPr>
        <p:spPr>
          <a:xfrm>
            <a:off x="502903" y="4328038"/>
            <a:ext cx="3581876" cy="2524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" charset="2"/>
              <a:buNone/>
              <a:defRPr sz="1800" b="0" kern="1200" spc="0" baseline="0">
                <a:solidFill>
                  <a:srgbClr val="A6A6A6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Dr. Rebecca C. Itow</a:t>
            </a:r>
            <a:br>
              <a:rPr lang="en-US" dirty="0"/>
            </a:br>
            <a:r>
              <a:rPr lang="en-US" dirty="0"/>
              <a:t>Principal, IU High School Online</a:t>
            </a:r>
          </a:p>
        </p:txBody>
      </p:sp>
    </p:spTree>
    <p:extLst>
      <p:ext uri="{BB962C8B-B14F-4D97-AF65-F5344CB8AC3E}">
        <p14:creationId xmlns:p14="http://schemas.microsoft.com/office/powerpoint/2010/main" val="2047523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2CCA61-2E59-2B93-2D11-6375AEA585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NSQ-C x UDL Worksheet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C8A73F-886F-9E39-539A-3B3237037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59871"/>
            <a:ext cx="9144000" cy="347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45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22B54-0144-ABEC-C867-7D44F0B46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8400" y="624838"/>
            <a:ext cx="7365818" cy="699065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Use the NSQ-C x UDL 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E5BFE-7E8B-5948-4B1A-70A564E1D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400" y="1479597"/>
            <a:ext cx="6670675" cy="324479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Identify your Review Team (diverse stakeholders!)</a:t>
            </a:r>
            <a:br>
              <a:rPr lang="en-US" dirty="0"/>
            </a:br>
            <a:r>
              <a:rPr lang="en-US" dirty="0"/>
              <a:t>This is </a:t>
            </a:r>
            <a:r>
              <a:rPr lang="en-US"/>
              <a:t>a conversation!</a:t>
            </a:r>
            <a:br>
              <a:rPr lang="en-US" dirty="0"/>
            </a:b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Define goals for review</a:t>
            </a:r>
            <a:br>
              <a:rPr lang="en-US" dirty="0"/>
            </a:b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Review the course by NSQ-C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Review, discuss, come to consensus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Y or N (conditionally formatted cells)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Make a note (evidence, gap)</a:t>
            </a:r>
            <a:br>
              <a:rPr lang="en-US" dirty="0"/>
            </a:b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Use results to support students on 3 levels: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Relationship-building (tracking/monitoring progress)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Individualizing Learning experience (innovative accommodations)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Environmental &amp; content-area pedagogy (teacher PD)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Appropriate tool use</a:t>
            </a:r>
          </a:p>
          <a:p>
            <a:pPr lvl="1">
              <a:spcAft>
                <a:spcPts val="600"/>
              </a:spcAft>
            </a:pPr>
            <a:endParaRPr lang="en-US" dirty="0"/>
          </a:p>
        </p:txBody>
      </p:sp>
      <p:pic>
        <p:nvPicPr>
          <p:cNvPr id="6" name="Picture 5" descr="A cartoon koala holding a sign&#10;&#10;Description automatically generated">
            <a:extLst>
              <a:ext uri="{FF2B5EF4-FFF2-40B4-BE49-F238E27FC236}">
                <a16:creationId xmlns:a16="http://schemas.microsoft.com/office/drawing/2014/main" id="{FE8DC08C-2292-101F-CE27-C6686E1FC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078" y="1591870"/>
            <a:ext cx="1185699" cy="12934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6985CD-9DFA-F50E-FA19-928BF2151853}"/>
              </a:ext>
            </a:extLst>
          </p:cNvPr>
          <p:cNvSpPr txBox="1"/>
          <p:nvPr/>
        </p:nvSpPr>
        <p:spPr>
          <a:xfrm rot="1750535">
            <a:off x="7930184" y="2956500"/>
            <a:ext cx="1338085" cy="401173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algn="ctr"/>
            <a:r>
              <a:rPr lang="en-US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Download a copy </a:t>
            </a:r>
          </a:p>
          <a:p>
            <a:pPr algn="ctr"/>
            <a:r>
              <a:rPr lang="en-US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here!</a:t>
            </a:r>
            <a:endParaRPr lang="en-US" sz="1200" b="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3D81A621-A418-515E-AD6F-5DF6D277A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92297">
            <a:off x="8047169" y="3322829"/>
            <a:ext cx="539893" cy="45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QR Code">
            <a:extLst>
              <a:ext uri="{FF2B5EF4-FFF2-40B4-BE49-F238E27FC236}">
                <a16:creationId xmlns:a16="http://schemas.microsoft.com/office/drawing/2014/main" id="{C2574B2B-7A11-50DA-426C-079023019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673" y="2984418"/>
            <a:ext cx="1127104" cy="112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9008580-B8CE-ECB3-8681-42F6A17278D2}"/>
              </a:ext>
            </a:extLst>
          </p:cNvPr>
          <p:cNvSpPr txBox="1"/>
          <p:nvPr/>
        </p:nvSpPr>
        <p:spPr>
          <a:xfrm>
            <a:off x="6469738" y="4127416"/>
            <a:ext cx="20609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0" i="0" u="none" strike="noStrike" dirty="0">
                <a:solidFill>
                  <a:srgbClr val="0000FF"/>
                </a:solidFill>
                <a:effectLst/>
                <a:latin typeface="Franklin Gothic Book" panose="020B0503020102020204" pitchFamily="34" charset="0"/>
                <a:hlinkClick r:id="rId5"/>
              </a:rPr>
              <a:t>https://go.iu.edu/4QHb</a:t>
            </a:r>
            <a:endParaRPr lang="en-US" sz="14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13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EA6A2E-8DA0-4CD7-9B87-00EBB5665B97}"/>
              </a:ext>
            </a:extLst>
          </p:cNvPr>
          <p:cNvSpPr txBox="1"/>
          <p:nvPr/>
        </p:nvSpPr>
        <p:spPr>
          <a:xfrm>
            <a:off x="3309973" y="3413518"/>
            <a:ext cx="2783748" cy="32006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algn="ctr"/>
            <a:r>
              <a:rPr lang="en-US" sz="2000" b="0" dirty="0">
                <a:solidFill>
                  <a:schemeClr val="bg1"/>
                </a:solidFill>
                <a:latin typeface="Franklin Gothic Book" panose="020B0503020102020204" pitchFamily="34" charset="0"/>
              </a:rPr>
              <a:t>Dr. Rebecca C. Itow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77B3EF-2127-428A-BECD-FE99BDBF7576}"/>
              </a:ext>
            </a:extLst>
          </p:cNvPr>
          <p:cNvSpPr txBox="1"/>
          <p:nvPr/>
        </p:nvSpPr>
        <p:spPr>
          <a:xfrm rot="1107873">
            <a:off x="5718413" y="307031"/>
            <a:ext cx="1338085" cy="401173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Autofit/>
          </a:bodyPr>
          <a:lstStyle/>
          <a:p>
            <a:pPr algn="ctr"/>
            <a:r>
              <a:rPr lang="en-US" sz="2000" b="0" dirty="0">
                <a:solidFill>
                  <a:schemeClr val="bg1"/>
                </a:solidFill>
                <a:latin typeface="Franklin Gothic Book" panose="020B0503020102020204" pitchFamily="34" charset="0"/>
              </a:rPr>
              <a:t>Let’s chat!</a:t>
            </a:r>
            <a:endParaRPr lang="en-US" sz="20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25540454-AAD6-48C6-9130-27B60098C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74351">
            <a:off x="5483788" y="473199"/>
            <a:ext cx="663832" cy="663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3D28D9-52E3-E5FF-7BB9-8C185D036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3717" y="393621"/>
            <a:ext cx="1516566" cy="151656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87059526-851A-F77C-1AFF-99DA6A777CF9}"/>
              </a:ext>
            </a:extLst>
          </p:cNvPr>
          <p:cNvGrpSpPr/>
          <p:nvPr/>
        </p:nvGrpSpPr>
        <p:grpSpPr>
          <a:xfrm>
            <a:off x="3735057" y="3618001"/>
            <a:ext cx="1933579" cy="1031483"/>
            <a:chOff x="4342903" y="3573551"/>
            <a:chExt cx="1933579" cy="1031483"/>
          </a:xfrm>
        </p:grpSpPr>
        <p:pic>
          <p:nvPicPr>
            <p:cNvPr id="1028" name="Picture 4" descr="Free Twitter X Logo Blue Outline SVG, PNG Icon, Symbol. Download Image.">
              <a:extLst>
                <a:ext uri="{FF2B5EF4-FFF2-40B4-BE49-F238E27FC236}">
                  <a16:creationId xmlns:a16="http://schemas.microsoft.com/office/drawing/2014/main" id="{FA055E6F-F2D8-A1BE-8D44-69634724A0C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430" b="11376"/>
            <a:stretch/>
          </p:blipFill>
          <p:spPr bwMode="auto">
            <a:xfrm>
              <a:off x="4368303" y="4193800"/>
              <a:ext cx="203697" cy="161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F772CD02-A26E-A8D7-A9EA-6A944EBF2C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lum bright="70000" contrast="-70000"/>
            </a:blip>
            <a:srcRect l="21642" t="29256" r="20428" b="29062"/>
            <a:stretch/>
          </p:blipFill>
          <p:spPr>
            <a:xfrm>
              <a:off x="4342903" y="3858578"/>
              <a:ext cx="254496" cy="183117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792A688-8F7B-6106-14C9-F528B9383257}"/>
                </a:ext>
              </a:extLst>
            </p:cNvPr>
            <p:cNvSpPr txBox="1"/>
            <p:nvPr/>
          </p:nvSpPr>
          <p:spPr>
            <a:xfrm>
              <a:off x="4622799" y="3573551"/>
              <a:ext cx="1653683" cy="103148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algn="ctr"/>
              <a:r>
                <a:rPr lang="en-US" sz="2000" b="0" dirty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rcitow@iu.edu</a:t>
              </a:r>
              <a:endParaRPr lang="en-US" sz="300" b="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  <a:p>
              <a:pPr algn="ctr"/>
              <a:endParaRPr lang="en-US" sz="300" b="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  <a:p>
              <a:pPr algn="ctr"/>
              <a:r>
                <a:rPr lang="en-US" sz="2000" dirty="0">
                  <a:solidFill>
                    <a:schemeClr val="bg1"/>
                  </a:solidFill>
                  <a:latin typeface="Franklin Gothic Book" panose="020B0503020102020204" pitchFamily="34" charset="0"/>
                </a:rPr>
                <a:t>@RebeccaItow</a:t>
              </a:r>
              <a:endParaRPr lang="en-US" sz="2000" b="0" dirty="0">
                <a:solidFill>
                  <a:schemeClr val="bg1"/>
                </a:solidFill>
                <a:latin typeface="Franklin Gothic Book" panose="020B0503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9699045"/>
      </p:ext>
    </p:extLst>
  </p:cSld>
  <p:clrMapOvr>
    <a:masterClrMapping/>
  </p:clrMapOvr>
</p:sld>
</file>

<file path=ppt/theme/theme1.xml><?xml version="1.0" encoding="utf-8"?>
<a:theme xmlns:a="http://schemas.openxmlformats.org/drawingml/2006/main" name="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ctr">
        <a:noAutofit/>
      </a:bodyPr>
      <a:lstStyle>
        <a:defPPr algn="l">
          <a:defRPr sz="800" b="0" dirty="0" smtClean="0">
            <a:solidFill>
              <a:schemeClr val="bg1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IC presentation IU Bloomington" id="{6EFBC45B-49A5-3440-96D7-43C9FFF75981}" vid="{291E748F-EC18-3F4D-89FD-E634552C6C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8d4808-2be8-494a-9de6-86d99c9b77d8" xsi:nil="true"/>
    <lcf76f155ced4ddcb4097134ff3c332f xmlns="b9c4338a-6b45-429a-a0c3-a56dfdbe0b41">
      <Terms xmlns="http://schemas.microsoft.com/office/infopath/2007/PartnerControls"/>
    </lcf76f155ced4ddcb4097134ff3c332f>
    <Preview xmlns="b9c4338a-6b45-429a-a0c3-a56dfdbe0b41" xsi:nil="true"/>
    <Comments xmlns="b9c4338a-6b45-429a-a0c3-a56dfdbe0b4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31C8895BA7C54B9D055EFB3355F8C7" ma:contentTypeVersion="19" ma:contentTypeDescription="Create a new document." ma:contentTypeScope="" ma:versionID="126e3b10f655f406148c02e03bd19dd1">
  <xsd:schema xmlns:xsd="http://www.w3.org/2001/XMLSchema" xmlns:xs="http://www.w3.org/2001/XMLSchema" xmlns:p="http://schemas.microsoft.com/office/2006/metadata/properties" xmlns:ns2="b9c4338a-6b45-429a-a0c3-a56dfdbe0b41" xmlns:ns3="008d4808-2be8-494a-9de6-86d99c9b77d8" targetNamespace="http://schemas.microsoft.com/office/2006/metadata/properties" ma:root="true" ma:fieldsID="6915a29541c6eb73de0e2835643dea7f" ns2:_="" ns3:_="">
    <xsd:import namespace="b9c4338a-6b45-429a-a0c3-a56dfdbe0b41"/>
    <xsd:import namespace="008d4808-2be8-494a-9de6-86d99c9b77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Preview" minOccurs="0"/>
                <xsd:element ref="ns2:MediaServiceLocation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c4338a-6b45-429a-a0c3-a56dfdbe0b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eec0a79-46cb-4568-9b1b-2d720bd320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Preview" ma:index="23" nillable="true" ma:displayName="Preview" ma:format="Thumbnail" ma:internalName="Preview">
      <xsd:simpleType>
        <xsd:restriction base="dms:Unknown"/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Comments" ma:index="25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d4808-2be8-494a-9de6-86d99c9b77d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9325dd4-4546-4b9f-9835-9366eedbd64f}" ma:internalName="TaxCatchAll" ma:showField="CatchAllData" ma:web="008d4808-2be8-494a-9de6-86d99c9b77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008d4808-2be8-494a-9de6-86d99c9b77d8"/>
    <ds:schemaRef ds:uri="b9c4338a-6b45-429a-a0c3-a56dfdbe0b41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D0E3CC0-2869-425D-8941-12F20F5392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c4338a-6b45-429a-a0c3-a56dfdbe0b41"/>
    <ds:schemaRef ds:uri="008d4808-2be8-494a-9de6-86d99c9b77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Main</Template>
  <TotalTime>277</TotalTime>
  <Words>158</Words>
  <Application>Microsoft Office PowerPoint</Application>
  <PresentationFormat>On-screen Show (16:9)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BentonSans Book</vt:lpstr>
      <vt:lpstr>BentonSans Regular</vt:lpstr>
      <vt:lpstr>Calibri</vt:lpstr>
      <vt:lpstr>Franklin Gothic Book</vt:lpstr>
      <vt:lpstr>Times New Roman</vt:lpstr>
      <vt:lpstr>Wingdings</vt:lpstr>
      <vt:lpstr>Main</vt:lpstr>
      <vt:lpstr>NSQ x UDL: Promoting Equity &amp; Inclusion through Three Lenses</vt:lpstr>
      <vt:lpstr>NSQ-C x UDL Worksheet</vt:lpstr>
      <vt:lpstr>How to Use the NSQ-C x UDL Worksheet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Bicentennial-focused presentation</dc:title>
  <dc:creator>McKay, Clinton Daniel</dc:creator>
  <cp:lastModifiedBy>Itow, Rebecca Chiyoko</cp:lastModifiedBy>
  <cp:revision>8</cp:revision>
  <cp:lastPrinted>2018-12-18T15:00:20Z</cp:lastPrinted>
  <dcterms:created xsi:type="dcterms:W3CDTF">2019-09-16T18:06:30Z</dcterms:created>
  <dcterms:modified xsi:type="dcterms:W3CDTF">2023-09-22T16:28:58Z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0x0101003F31C8895BA7C54B9D055EFB3355F8C7</vt:lpwstr>
  </property>
  <property fmtid="{D5CDD505-2E9C-101B-9397-08002B2CF9AE}" pid="3" name="MediaServiceImageTags">
    <vt:lpwstr/>
  </property>
</Properties>
</file>