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89" r:id="rId3"/>
    <p:sldId id="257" r:id="rId4"/>
    <p:sldId id="285" r:id="rId5"/>
    <p:sldId id="286" r:id="rId6"/>
    <p:sldId id="259" r:id="rId7"/>
    <p:sldId id="282" r:id="rId8"/>
    <p:sldId id="283" r:id="rId9"/>
    <p:sldId id="284" r:id="rId10"/>
    <p:sldId id="264" r:id="rId11"/>
    <p:sldId id="265" r:id="rId12"/>
    <p:sldId id="266" r:id="rId13"/>
    <p:sldId id="267" r:id="rId14"/>
    <p:sldId id="268" r:id="rId15"/>
    <p:sldId id="270" r:id="rId16"/>
    <p:sldId id="275" r:id="rId17"/>
    <p:sldId id="276" r:id="rId18"/>
    <p:sldId id="271" r:id="rId19"/>
    <p:sldId id="279" r:id="rId20"/>
    <p:sldId id="280" r:id="rId21"/>
    <p:sldId id="278" r:id="rId22"/>
    <p:sldId id="281" r:id="rId23"/>
    <p:sldId id="288" r:id="rId24"/>
  </p:sldIdLst>
  <p:sldSz cx="9144000" cy="6858000" type="screen4x3"/>
  <p:notesSz cx="9144000" cy="6858000"/>
  <p:custDataLst>
    <p:tags r:id="rId2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01" autoAdjust="0"/>
    <p:restoredTop sz="86599" autoAdjust="0"/>
  </p:normalViewPr>
  <p:slideViewPr>
    <p:cSldViewPr>
      <p:cViewPr>
        <p:scale>
          <a:sx n="95" d="100"/>
          <a:sy n="95" d="100"/>
        </p:scale>
        <p:origin x="82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DBEF196-CFAF-2B41-BAA1-99510270F9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424F0C-F21C-0D44-8CD9-BCD21C24CE3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FF4195-217A-F54C-87E3-AE61E5D0AFF3}" type="datetimeFigureOut">
              <a:rPr lang="en-US" smtClean="0"/>
              <a:t>2/16/23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B77AF6-1BC6-3240-BA4D-0A9A843A4C0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87FCF8-80B5-7A41-A3FB-06108829274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9293A4-8959-A14E-B20C-5DF232E65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1001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8BC8F2-8DDF-4147-916F-70B0E3D6341E}" type="datetimeFigureOut">
              <a:rPr lang="en-US" smtClean="0"/>
              <a:t>2/16/23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B65AC-69DB-48A7-B297-8F8B711E6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873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1B65AC-69DB-48A7-B297-8F8B711E677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7501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B65AC-69DB-48A7-B297-8F8B711E677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6420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B65AC-69DB-48A7-B297-8F8B711E677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6616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B65AC-69DB-48A7-B297-8F8B711E677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6869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B65AC-69DB-48A7-B297-8F8B711E677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363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Given the recent rapid growth of online education, ensuring the quality of online course design has gained considerable concern. Recently many institutions are using the Quality Matters™ (QM) program to implement methods of quality control</a:t>
            </a:r>
            <a:r>
              <a:rPr lang="en-US" dirty="0">
                <a:effectLst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effectLst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effectLst/>
                <a:latin typeface="TimesNewRomanPSMT"/>
              </a:rPr>
              <a:t>Collecting and analyzing learner perceptions is of key importance to the continuous improvement of QM standards and processes (Shattuck, 2015).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1B65AC-69DB-48A7-B297-8F8B711E677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5472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Given the recent rapid growth of online education, ensuring the quality of online course design has gained considerable concern. Recently many institutions are using the Quality Matters™ (QM) program to implement methods of quality control.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1B65AC-69DB-48A7-B297-8F8B711E677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61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1B65AC-69DB-48A7-B297-8F8B711E677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522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D4BBD-5501-4AF4-9C1D-564CD667530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2373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D4BBD-5501-4AF4-9C1D-564CD667530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7619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Student perceptions of the quality and satisfaction with their online courses is important since it has a direct impact on their learning and motivation (Davies, Howell, &amp; Petrie, 2010).</a:t>
            </a:r>
            <a:endParaRPr lang="en-US" sz="11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1B65AC-69DB-48A7-B297-8F8B711E677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108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1B65AC-69DB-48A7-B297-8F8B711E677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7002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9D4BBD-5501-4AF4-9C1D-564CD667530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0843-DBFD-4DA1-9376-0FA1370B86E7}" type="datetimeFigureOut">
              <a:rPr lang="en-US" smtClean="0"/>
              <a:t>2/16/23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07EB-9A4E-47FA-8BF2-1D753D1ACE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0843-DBFD-4DA1-9376-0FA1370B86E7}" type="datetimeFigureOut">
              <a:rPr lang="en-US" smtClean="0"/>
              <a:t>2/16/23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07EB-9A4E-47FA-8BF2-1D753D1ACE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0843-DBFD-4DA1-9376-0FA1370B86E7}" type="datetimeFigureOut">
              <a:rPr lang="en-US" smtClean="0"/>
              <a:t>2/16/23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07EB-9A4E-47FA-8BF2-1D753D1ACE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0843-DBFD-4DA1-9376-0FA1370B86E7}" type="datetimeFigureOut">
              <a:rPr lang="en-US" smtClean="0"/>
              <a:t>2/16/23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07EB-9A4E-47FA-8BF2-1D753D1ACE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0843-DBFD-4DA1-9376-0FA1370B86E7}" type="datetimeFigureOut">
              <a:rPr lang="en-US" smtClean="0"/>
              <a:t>2/16/23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07EB-9A4E-47FA-8BF2-1D753D1ACE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0843-DBFD-4DA1-9376-0FA1370B86E7}" type="datetimeFigureOut">
              <a:rPr lang="en-US" smtClean="0"/>
              <a:t>2/16/23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07EB-9A4E-47FA-8BF2-1D753D1ACE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0843-DBFD-4DA1-9376-0FA1370B86E7}" type="datetimeFigureOut">
              <a:rPr lang="en-US" smtClean="0"/>
              <a:t>2/16/23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07EB-9A4E-47FA-8BF2-1D753D1ACE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0843-DBFD-4DA1-9376-0FA1370B86E7}" type="datetimeFigureOut">
              <a:rPr lang="en-US" smtClean="0"/>
              <a:t>2/16/23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07EB-9A4E-47FA-8BF2-1D753D1ACE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0843-DBFD-4DA1-9376-0FA1370B86E7}" type="datetimeFigureOut">
              <a:rPr lang="en-US" smtClean="0"/>
              <a:t>2/16/23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07EB-9A4E-47FA-8BF2-1D753D1ACE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0843-DBFD-4DA1-9376-0FA1370B86E7}" type="datetimeFigureOut">
              <a:rPr lang="en-US" smtClean="0"/>
              <a:t>2/16/23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507EB-9A4E-47FA-8BF2-1D753D1ACED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0843-DBFD-4DA1-9376-0FA1370B86E7}" type="datetimeFigureOut">
              <a:rPr lang="en-US" smtClean="0"/>
              <a:t>2/16/23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0507EB-9A4E-47FA-8BF2-1D753D1ACED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10507EB-9A4E-47FA-8BF2-1D753D1ACED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5BF0843-DBFD-4DA1-9376-0FA1370B86E7}" type="datetimeFigureOut">
              <a:rPr lang="en-US" smtClean="0"/>
              <a:t>2/16/23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asadaf@uncc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543800" cy="18288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Student Perceptions of the Impact of </a:t>
            </a:r>
            <a:br>
              <a:rPr lang="en-US" sz="3600" b="1" dirty="0"/>
            </a:br>
            <a:r>
              <a:rPr lang="en-US" sz="3600" b="1" dirty="0"/>
              <a:t>QM-Certified Online Courses on Their </a:t>
            </a:r>
            <a:br>
              <a:rPr lang="en-US" sz="3600" b="1" dirty="0"/>
            </a:br>
            <a:r>
              <a:rPr lang="en-US" sz="3600" b="1" dirty="0"/>
              <a:t>Learning and Engagement 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971800"/>
            <a:ext cx="7543800" cy="1316664"/>
          </a:xfrm>
        </p:spPr>
        <p:txBody>
          <a:bodyPr>
            <a:noAutofit/>
          </a:bodyPr>
          <a:lstStyle/>
          <a:p>
            <a:r>
              <a:rPr lang="en-US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Ayesha Sadaf, Ph.D.</a:t>
            </a:r>
            <a:br>
              <a:rPr lang="en-US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Associate Professor, Learning, Design, &amp; Technology</a:t>
            </a:r>
            <a:b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</a:b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Department of Educational Leadership</a:t>
            </a: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26" name="Picture 2" descr="Logo System | Brand Identity &amp; Visual Standards | UNC Charlotte">
            <a:extLst>
              <a:ext uri="{FF2B5EF4-FFF2-40B4-BE49-F238E27FC236}">
                <a16:creationId xmlns:a16="http://schemas.microsoft.com/office/drawing/2014/main" id="{10F39834-2018-1FC3-9A45-E927287137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471" y="5799088"/>
            <a:ext cx="3265929" cy="754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81D5765-5E59-8F3F-E350-1CDBD8F7E711}"/>
              </a:ext>
            </a:extLst>
          </p:cNvPr>
          <p:cNvSpPr txBox="1"/>
          <p:nvPr/>
        </p:nvSpPr>
        <p:spPr>
          <a:xfrm>
            <a:off x="685800" y="4343400"/>
            <a:ext cx="73914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Sadaf, A., Martin, F., &amp; </a:t>
            </a: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Ahlgrim-Delzell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, L. (2019). Student perceptions of the impact of quality matters-certified online courses on their learning and engagement. </a:t>
            </a:r>
            <a:r>
              <a:rPr lang="en-US" sz="1600" i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Online Learning, 23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(4), 214-233. 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287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sz="2400" dirty="0"/>
              <a:t>The purpose of this study was to examine student perceptions of QM standards on their </a:t>
            </a:r>
            <a:r>
              <a:rPr lang="en-US" sz="2400" dirty="0">
                <a:solidFill>
                  <a:schemeClr val="tx2"/>
                </a:solidFill>
              </a:rPr>
              <a:t>engagement</a:t>
            </a:r>
            <a:r>
              <a:rPr lang="en-US" sz="2400" dirty="0"/>
              <a:t> and </a:t>
            </a:r>
            <a:r>
              <a:rPr lang="en-US" sz="2400" dirty="0">
                <a:solidFill>
                  <a:schemeClr val="tx2"/>
                </a:solidFill>
              </a:rPr>
              <a:t>learning</a:t>
            </a:r>
            <a:r>
              <a:rPr lang="en-US" sz="2400" dirty="0"/>
              <a:t> in QM-certified online courses.</a:t>
            </a:r>
          </a:p>
          <a:p>
            <a:pPr marL="114300" lvl="0" indent="0">
              <a:buNone/>
            </a:pPr>
            <a:endParaRPr lang="en-US" dirty="0"/>
          </a:p>
          <a:p>
            <a:pPr marL="571500" lvl="0" indent="-457200">
              <a:buFont typeface="+mj-lt"/>
              <a:buAutoNum type="arabicPeriod"/>
            </a:pPr>
            <a:r>
              <a:rPr lang="en-US" dirty="0"/>
              <a:t>What are online student perceptions of the impact of QM standards in QM certified courses on their learning?</a:t>
            </a:r>
            <a:br>
              <a:rPr lang="en-US" dirty="0"/>
            </a:br>
            <a:endParaRPr lang="en-US" dirty="0"/>
          </a:p>
          <a:p>
            <a:pPr marL="571500" lvl="0" indent="-457200">
              <a:buFont typeface="+mj-lt"/>
              <a:buAutoNum type="arabicPeriod"/>
            </a:pPr>
            <a:r>
              <a:rPr lang="en-US" dirty="0"/>
              <a:t>What are online student perceptions of the impact of QM standards in QM certified courses on their engagement?</a:t>
            </a:r>
          </a:p>
        </p:txBody>
      </p:sp>
    </p:spTree>
    <p:extLst>
      <p:ext uri="{BB962C8B-B14F-4D97-AF65-F5344CB8AC3E}">
        <p14:creationId xmlns:p14="http://schemas.microsoft.com/office/powerpoint/2010/main" val="504820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83880" cy="1051560"/>
          </a:xfrm>
        </p:spPr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Methods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371600"/>
            <a:ext cx="7726680" cy="4953000"/>
          </a:xfrm>
        </p:spPr>
        <p:txBody>
          <a:bodyPr>
            <a:normAutofit/>
          </a:bodyPr>
          <a:lstStyle/>
          <a:p>
            <a:r>
              <a:rPr lang="en-US" sz="2400" dirty="0"/>
              <a:t>Research Design </a:t>
            </a:r>
            <a:r>
              <a:rPr lang="en-US" sz="2000" dirty="0"/>
              <a:t>– Survey-based study</a:t>
            </a:r>
          </a:p>
          <a:p>
            <a:r>
              <a:rPr lang="en-US" sz="2400" dirty="0"/>
              <a:t>Participants – </a:t>
            </a:r>
            <a:r>
              <a:rPr lang="en-US" sz="2000" dirty="0">
                <a:solidFill>
                  <a:srgbClr val="000000"/>
                </a:solidFill>
              </a:rPr>
              <a:t>Enrolled in an online </a:t>
            </a:r>
            <a:r>
              <a:rPr lang="en-US" sz="2000" dirty="0"/>
              <a:t>Learning, Design, &amp; Technology (LDT) program in the College of Education</a:t>
            </a:r>
          </a:p>
          <a:p>
            <a:pPr lvl="1"/>
            <a:r>
              <a:rPr lang="en-US" sz="1800" i="1" dirty="0"/>
              <a:t>n</a:t>
            </a:r>
            <a:r>
              <a:rPr lang="en-US" sz="1800" dirty="0"/>
              <a:t>= 50 online graduate students 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28% males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72% females</a:t>
            </a:r>
          </a:p>
          <a:p>
            <a:pPr lvl="2"/>
            <a:r>
              <a:rPr lang="en-US" dirty="0"/>
              <a:t>23-53 years of age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66% Master’s Degree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28% Graduate certificate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6% post-doctorate</a:t>
            </a:r>
          </a:p>
          <a:p>
            <a:pPr lvl="1"/>
            <a:r>
              <a:rPr lang="en-US" sz="1800" dirty="0">
                <a:solidFill>
                  <a:srgbClr val="000000"/>
                </a:solidFill>
              </a:rPr>
              <a:t>Spring, Summer, and Fall 2017</a:t>
            </a:r>
            <a:endParaRPr lang="en-US" sz="1800" dirty="0">
              <a:solidFill>
                <a:srgbClr val="C00000"/>
              </a:solidFill>
            </a:endParaRPr>
          </a:p>
          <a:p>
            <a:pPr lvl="1"/>
            <a:r>
              <a:rPr lang="en-US" sz="1800" dirty="0">
                <a:solidFill>
                  <a:srgbClr val="000000"/>
                </a:solidFill>
              </a:rPr>
              <a:t>UNC Charlotte – LDT Program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All course are QM certified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Program level QM certification – Program design and Learner success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endParaRPr lang="en-US" sz="1800" dirty="0">
              <a:solidFill>
                <a:schemeClr val="tx1"/>
              </a:solidFill>
            </a:endParaRPr>
          </a:p>
          <a:p>
            <a:pPr lvl="1"/>
            <a:endParaRPr lang="en-US" sz="20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752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257800"/>
          </a:xfrm>
        </p:spPr>
        <p:txBody>
          <a:bodyPr>
            <a:normAutofit fontScale="85000" lnSpcReduction="20000"/>
          </a:bodyPr>
          <a:lstStyle/>
          <a:p>
            <a:pPr marL="452628" indent="-342900"/>
            <a:r>
              <a:rPr lang="en-US" dirty="0"/>
              <a:t>The 43 QM standards within the eight categories were used to create the survey. </a:t>
            </a:r>
            <a:br>
              <a:rPr lang="en-US" dirty="0"/>
            </a:br>
            <a:endParaRPr lang="en-US" dirty="0"/>
          </a:p>
          <a:p>
            <a:pPr marL="452628" indent="-342900"/>
            <a:r>
              <a:rPr lang="en-US" dirty="0"/>
              <a:t>Each QM standard was rated on a scale from 0 to 3 (no impact, a little impact, some impact, a lot of impact) on two the constructs of learning and engagement. </a:t>
            </a:r>
            <a:br>
              <a:rPr lang="en-US" dirty="0"/>
            </a:br>
            <a:endParaRPr lang="en-US" dirty="0"/>
          </a:p>
          <a:p>
            <a:pPr marL="452628" indent="-342900"/>
            <a:r>
              <a:rPr lang="en-US" dirty="0"/>
              <a:t>Students were asked the question “Please think about each standard and rate how much impact this standard has on your online learning and engagement.” </a:t>
            </a:r>
            <a:br>
              <a:rPr lang="en-US" dirty="0"/>
            </a:br>
            <a:endParaRPr lang="en-US" dirty="0"/>
          </a:p>
          <a:p>
            <a:pPr marL="452628" indent="-342900"/>
            <a:r>
              <a:rPr lang="en-US" dirty="0"/>
              <a:t>Cronbach's alpha as an estimate of internal consistency of student responses was high </a:t>
            </a:r>
          </a:p>
          <a:p>
            <a:pPr marL="749808" lvl="1" indent="-342900"/>
            <a:r>
              <a:rPr lang="en-US" dirty="0"/>
              <a:t>across all items of the survey (.98)</a:t>
            </a:r>
          </a:p>
          <a:p>
            <a:pPr marL="749808" lvl="1" indent="-342900"/>
            <a:r>
              <a:rPr lang="en-US" dirty="0"/>
              <a:t>separately for each construct (.94 learning and .97 engagement)</a:t>
            </a:r>
            <a:br>
              <a:rPr lang="en-US" dirty="0"/>
            </a:br>
            <a:endParaRPr lang="en-US" dirty="0"/>
          </a:p>
          <a:p>
            <a:pPr marL="452628" indent="-342900"/>
            <a:r>
              <a:rPr lang="en-US" dirty="0"/>
              <a:t>There were also two open-ended questions </a:t>
            </a:r>
          </a:p>
          <a:p>
            <a:pPr marL="864108" lvl="1" indent="-457200">
              <a:buFont typeface="Wingdings" pitchFamily="2" charset="2"/>
              <a:buChar char="Ø"/>
            </a:pPr>
            <a:r>
              <a:rPr lang="en-US" sz="1900" dirty="0"/>
              <a:t>Think about your most recent online course(s). </a:t>
            </a:r>
          </a:p>
          <a:p>
            <a:pPr marL="1229868" lvl="2" indent="-457200">
              <a:buFont typeface="+mj-lt"/>
              <a:buAutoNum type="alphaLcPeriod"/>
            </a:pPr>
            <a:r>
              <a:rPr lang="en-US" sz="1700" dirty="0"/>
              <a:t>Which strategy(</a:t>
            </a:r>
            <a:r>
              <a:rPr lang="en-US" sz="1700" dirty="0" err="1"/>
              <a:t>ies</a:t>
            </a:r>
            <a:r>
              <a:rPr lang="en-US" sz="1700" dirty="0"/>
              <a:t>) impacted you the most for your learning? </a:t>
            </a:r>
          </a:p>
          <a:p>
            <a:pPr marL="1229868" lvl="2" indent="-457200">
              <a:buFont typeface="+mj-lt"/>
              <a:buAutoNum type="alphaLcPeriod"/>
            </a:pPr>
            <a:r>
              <a:rPr lang="en-US" sz="1700" dirty="0"/>
              <a:t>Which strategy(</a:t>
            </a:r>
            <a:r>
              <a:rPr lang="en-US" sz="1700" dirty="0" err="1"/>
              <a:t>ies</a:t>
            </a:r>
            <a:r>
              <a:rPr lang="en-US" sz="1700" dirty="0"/>
              <a:t>) impacted you the most for course engagement?</a:t>
            </a:r>
          </a:p>
        </p:txBody>
      </p:sp>
    </p:spTree>
    <p:extLst>
      <p:ext uri="{BB962C8B-B14F-4D97-AF65-F5344CB8AC3E}">
        <p14:creationId xmlns:p14="http://schemas.microsoft.com/office/powerpoint/2010/main" val="9576580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Descriptive statistics were used to report the participants’ perception of the impact of the QM survey on their engagement and learning.</a:t>
            </a:r>
          </a:p>
          <a:p>
            <a:pPr lvl="1"/>
            <a:r>
              <a:rPr lang="en-US" dirty="0"/>
              <a:t>A table with means and standard deviations was generated to describe the responses for impact on learning and engagement.</a:t>
            </a:r>
            <a:br>
              <a:rPr lang="en-US" dirty="0"/>
            </a:br>
            <a:endParaRPr lang="en-US" dirty="0"/>
          </a:p>
          <a:p>
            <a:r>
              <a:rPr lang="en-US" dirty="0"/>
              <a:t>The open-ended survey question data were coded and categorized into the eight QM rubric categories using constant-comparison approach to further explain the survey results.</a:t>
            </a:r>
          </a:p>
        </p:txBody>
      </p:sp>
    </p:spTree>
    <p:extLst>
      <p:ext uri="{BB962C8B-B14F-4D97-AF65-F5344CB8AC3E}">
        <p14:creationId xmlns:p14="http://schemas.microsoft.com/office/powerpoint/2010/main" val="518653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lvl="0" indent="0">
              <a:buNone/>
            </a:pPr>
            <a:r>
              <a:rPr lang="en-US" dirty="0"/>
              <a:t>RQ#1: What are online student perceptions of the impact of QM standards in QM certified courses on their learning?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b="1" dirty="0"/>
              <a:t>Learning</a:t>
            </a:r>
          </a:p>
          <a:p>
            <a:r>
              <a:rPr lang="en-US" dirty="0"/>
              <a:t>Top two rated QM standards were </a:t>
            </a:r>
            <a:r>
              <a:rPr lang="en-US" i="1" dirty="0"/>
              <a:t>Course Activities and Learner Interaction</a:t>
            </a:r>
            <a:r>
              <a:rPr lang="en-US" dirty="0"/>
              <a:t> (</a:t>
            </a:r>
            <a:r>
              <a:rPr lang="en-US" i="1" dirty="0"/>
              <a:t>M=2.72</a:t>
            </a:r>
            <a:r>
              <a:rPr lang="en-US" dirty="0"/>
              <a:t>) and </a:t>
            </a:r>
            <a:r>
              <a:rPr lang="en-US" i="1" dirty="0"/>
              <a:t>Learning Objectives</a:t>
            </a:r>
            <a:r>
              <a:rPr lang="en-US" dirty="0"/>
              <a:t> (</a:t>
            </a:r>
            <a:r>
              <a:rPr lang="en-US" i="1" dirty="0"/>
              <a:t>M=2.71</a:t>
            </a:r>
            <a:r>
              <a:rPr lang="en-US" dirty="0"/>
              <a:t>). 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Course Activities and Learner Interaction </a:t>
            </a:r>
            <a:r>
              <a:rPr lang="en-US" dirty="0"/>
              <a:t>- highest rated item was 5.1 (</a:t>
            </a:r>
            <a:r>
              <a:rPr lang="en-US" i="1" dirty="0"/>
              <a:t>M=2.78</a:t>
            </a:r>
            <a:r>
              <a:rPr lang="en-US" dirty="0"/>
              <a:t>) “</a:t>
            </a:r>
            <a:r>
              <a:rPr lang="en-US" i="1" dirty="0"/>
              <a:t>Learning activities consistent with objectives</a:t>
            </a:r>
            <a:r>
              <a:rPr lang="en-US" dirty="0"/>
              <a:t>.” 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Learning Objectives </a:t>
            </a:r>
            <a:r>
              <a:rPr lang="en-US" dirty="0"/>
              <a:t>- highest rated item was 2.2 (</a:t>
            </a:r>
            <a:r>
              <a:rPr lang="en-US" i="1" dirty="0"/>
              <a:t>M=2.78</a:t>
            </a:r>
            <a:r>
              <a:rPr lang="en-US" dirty="0"/>
              <a:t>) “</a:t>
            </a:r>
            <a:r>
              <a:rPr lang="en-US" i="1" dirty="0"/>
              <a:t>Learning objectives consistent with course-level objectives.”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0425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/>
              <a:t>Open-ended question: The online learning strategies reported by students (n = 50) that impacted their learning the most</a:t>
            </a:r>
            <a:br>
              <a:rPr lang="en-US" dirty="0"/>
            </a:br>
            <a:endParaRPr lang="en-US" dirty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B8790D9-BD31-ED4D-9847-35243FFD13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773117"/>
              </p:ext>
            </p:extLst>
          </p:nvPr>
        </p:nvGraphicFramePr>
        <p:xfrm>
          <a:off x="762000" y="2743200"/>
          <a:ext cx="6934200" cy="31242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06285">
                  <a:extLst>
                    <a:ext uri="{9D8B030D-6E8A-4147-A177-3AD203B41FA5}">
                      <a16:colId xmlns:a16="http://schemas.microsoft.com/office/drawing/2014/main" val="2698261713"/>
                    </a:ext>
                  </a:extLst>
                </a:gridCol>
                <a:gridCol w="1665595">
                  <a:extLst>
                    <a:ext uri="{9D8B030D-6E8A-4147-A177-3AD203B41FA5}">
                      <a16:colId xmlns:a16="http://schemas.microsoft.com/office/drawing/2014/main" val="3964094717"/>
                    </a:ext>
                  </a:extLst>
                </a:gridCol>
                <a:gridCol w="1062320">
                  <a:extLst>
                    <a:ext uri="{9D8B030D-6E8A-4147-A177-3AD203B41FA5}">
                      <a16:colId xmlns:a16="http://schemas.microsoft.com/office/drawing/2014/main" val="2013710481"/>
                    </a:ext>
                  </a:extLst>
                </a:gridCol>
              </a:tblGrid>
              <a:tr h="4976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Survey Categories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Frequency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Percent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 anchor="ctr"/>
                </a:tc>
                <a:extLst>
                  <a:ext uri="{0D108BD9-81ED-4DB2-BD59-A6C34878D82A}">
                    <a16:rowId xmlns:a16="http://schemas.microsoft.com/office/drawing/2014/main" val="3701382446"/>
                  </a:ext>
                </a:extLst>
              </a:tr>
              <a:tr h="6357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   Course Activities and Learner Interaction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 anchor="ctr"/>
                </a:tc>
                <a:extLst>
                  <a:ext uri="{0D108BD9-81ED-4DB2-BD59-A6C34878D82A}">
                    <a16:rowId xmlns:a16="http://schemas.microsoft.com/office/drawing/2014/main" val="425493320"/>
                  </a:ext>
                </a:extLst>
              </a:tr>
              <a:tr h="4976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   Instructional Materials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 anchor="ctr"/>
                </a:tc>
                <a:extLst>
                  <a:ext uri="{0D108BD9-81ED-4DB2-BD59-A6C34878D82A}">
                    <a16:rowId xmlns:a16="http://schemas.microsoft.com/office/drawing/2014/main" val="2488869394"/>
                  </a:ext>
                </a:extLst>
              </a:tr>
              <a:tr h="4976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   Accessibility and Usability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12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 anchor="ctr"/>
                </a:tc>
                <a:extLst>
                  <a:ext uri="{0D108BD9-81ED-4DB2-BD59-A6C34878D82A}">
                    <a16:rowId xmlns:a16="http://schemas.microsoft.com/office/drawing/2014/main" val="1918914641"/>
                  </a:ext>
                </a:extLst>
              </a:tr>
              <a:tr h="4976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   Learning Objectives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 anchor="ctr"/>
                </a:tc>
                <a:extLst>
                  <a:ext uri="{0D108BD9-81ED-4DB2-BD59-A6C34878D82A}">
                    <a16:rowId xmlns:a16="http://schemas.microsoft.com/office/drawing/2014/main" val="1086913738"/>
                  </a:ext>
                </a:extLst>
              </a:tr>
              <a:tr h="4976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    Assessment and Measurement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 anchor="ctr"/>
                </a:tc>
                <a:extLst>
                  <a:ext uri="{0D108BD9-81ED-4DB2-BD59-A6C34878D82A}">
                    <a16:rowId xmlns:a16="http://schemas.microsoft.com/office/drawing/2014/main" val="1744742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6985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lvl="0" indent="0">
              <a:buNone/>
            </a:pPr>
            <a:r>
              <a:rPr lang="en-US" dirty="0"/>
              <a:t>RQ#2: What are online student perceptions of the impact of QM standards in QM certified courses on their engagement?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b="1" dirty="0"/>
              <a:t>Engagement</a:t>
            </a:r>
          </a:p>
          <a:p>
            <a:r>
              <a:rPr lang="en-US" dirty="0"/>
              <a:t>The top two rated QM standards for impact on engagement were </a:t>
            </a:r>
            <a:r>
              <a:rPr lang="en-US" i="1" dirty="0"/>
              <a:t>Course Activities and Learner Interaction</a:t>
            </a:r>
            <a:r>
              <a:rPr lang="en-US" dirty="0"/>
              <a:t> (</a:t>
            </a:r>
            <a:r>
              <a:rPr lang="en-US" i="1" dirty="0"/>
              <a:t>M=2.76</a:t>
            </a:r>
            <a:r>
              <a:rPr lang="en-US" dirty="0"/>
              <a:t>) and </a:t>
            </a:r>
            <a:r>
              <a:rPr lang="en-US" i="1" dirty="0"/>
              <a:t>Learning Objectives</a:t>
            </a:r>
            <a:r>
              <a:rPr lang="en-US" dirty="0"/>
              <a:t> (</a:t>
            </a:r>
            <a:r>
              <a:rPr lang="en-US" i="1" dirty="0"/>
              <a:t>M=2.60</a:t>
            </a:r>
            <a:r>
              <a:rPr lang="en-US" dirty="0"/>
              <a:t>). 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Course Activities and Learner Interaction </a:t>
            </a:r>
            <a:r>
              <a:rPr lang="en-US" i="1" dirty="0"/>
              <a:t>- </a:t>
            </a:r>
            <a:r>
              <a:rPr lang="en-US" dirty="0"/>
              <a:t>highest rated item was</a:t>
            </a:r>
            <a:r>
              <a:rPr lang="en-US" i="1" dirty="0"/>
              <a:t> </a:t>
            </a:r>
            <a:r>
              <a:rPr lang="en-US" dirty="0"/>
              <a:t>5.2 (M=2.81) “</a:t>
            </a:r>
            <a:r>
              <a:rPr lang="en-US" i="1" dirty="0"/>
              <a:t>Opportunities for learner interaction</a:t>
            </a:r>
            <a:r>
              <a:rPr lang="en-US" dirty="0"/>
              <a:t>.” 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Learning Objectives </a:t>
            </a:r>
            <a:r>
              <a:rPr lang="en-US" dirty="0"/>
              <a:t>- highest rated item was 2.4 (</a:t>
            </a:r>
            <a:r>
              <a:rPr lang="en-US" i="1" dirty="0"/>
              <a:t>M=2.65</a:t>
            </a:r>
            <a:r>
              <a:rPr lang="en-US" dirty="0"/>
              <a:t>) “</a:t>
            </a:r>
            <a:r>
              <a:rPr lang="en-US" i="1" dirty="0"/>
              <a:t>Clear relationship between learning objectives and course activities</a:t>
            </a:r>
            <a:r>
              <a:rPr lang="en-US" dirty="0"/>
              <a:t>.”</a:t>
            </a:r>
          </a:p>
          <a:p>
            <a:pPr marL="11430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7298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/>
              <a:t>Open-ended question: The online learning strategies reported by students (n = 50) that impacted their engagement the most</a:t>
            </a:r>
            <a:br>
              <a:rPr lang="en-US" dirty="0"/>
            </a:br>
            <a:endParaRPr lang="en-US" dirty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B8790D9-BD31-ED4D-9847-35243FFD13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702148"/>
              </p:ext>
            </p:extLst>
          </p:nvPr>
        </p:nvGraphicFramePr>
        <p:xfrm>
          <a:off x="685800" y="2743200"/>
          <a:ext cx="7010400" cy="304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52508">
                  <a:extLst>
                    <a:ext uri="{9D8B030D-6E8A-4147-A177-3AD203B41FA5}">
                      <a16:colId xmlns:a16="http://schemas.microsoft.com/office/drawing/2014/main" val="2698261713"/>
                    </a:ext>
                  </a:extLst>
                </a:gridCol>
                <a:gridCol w="1683898">
                  <a:extLst>
                    <a:ext uri="{9D8B030D-6E8A-4147-A177-3AD203B41FA5}">
                      <a16:colId xmlns:a16="http://schemas.microsoft.com/office/drawing/2014/main" val="3964094717"/>
                    </a:ext>
                  </a:extLst>
                </a:gridCol>
                <a:gridCol w="1073994">
                  <a:extLst>
                    <a:ext uri="{9D8B030D-6E8A-4147-A177-3AD203B41FA5}">
                      <a16:colId xmlns:a16="http://schemas.microsoft.com/office/drawing/2014/main" val="2013710481"/>
                    </a:ext>
                  </a:extLst>
                </a:gridCol>
              </a:tblGrid>
              <a:tr h="4855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Survey Categories</a:t>
                      </a:r>
                      <a:endParaRPr lang="en-US" sz="16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Frequency</a:t>
                      </a:r>
                      <a:endParaRPr lang="en-US" sz="16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Percent</a:t>
                      </a:r>
                      <a:endParaRPr lang="en-US" sz="16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 anchor="ctr"/>
                </a:tc>
                <a:extLst>
                  <a:ext uri="{0D108BD9-81ED-4DB2-BD59-A6C34878D82A}">
                    <a16:rowId xmlns:a16="http://schemas.microsoft.com/office/drawing/2014/main" val="3701382446"/>
                  </a:ext>
                </a:extLst>
              </a:tr>
              <a:tr h="6202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       Course Activities and Learner Interaction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15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73025" marR="73025" marT="18415" marB="18415" anchor="ctr"/>
                </a:tc>
                <a:extLst>
                  <a:ext uri="{0D108BD9-81ED-4DB2-BD59-A6C34878D82A}">
                    <a16:rowId xmlns:a16="http://schemas.microsoft.com/office/drawing/2014/main" val="425493320"/>
                  </a:ext>
                </a:extLst>
              </a:tr>
              <a:tr h="4855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       Instructional Materials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7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73025" marR="73025" marT="18415" marB="18415" anchor="ctr"/>
                </a:tc>
                <a:extLst>
                  <a:ext uri="{0D108BD9-81ED-4DB2-BD59-A6C34878D82A}">
                    <a16:rowId xmlns:a16="http://schemas.microsoft.com/office/drawing/2014/main" val="2488869394"/>
                  </a:ext>
                </a:extLst>
              </a:tr>
              <a:tr h="4855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       Accessibility and Usability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73025" marR="73025" marT="18415" marB="1841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73025" marR="73025" marT="18415" marB="18415" anchor="ctr"/>
                </a:tc>
                <a:extLst>
                  <a:ext uri="{0D108BD9-81ED-4DB2-BD59-A6C34878D82A}">
                    <a16:rowId xmlns:a16="http://schemas.microsoft.com/office/drawing/2014/main" val="1918914641"/>
                  </a:ext>
                </a:extLst>
              </a:tr>
              <a:tr h="4855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       Learning Objectives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73025" marR="73025" marT="18415" marB="1841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73025" marR="73025" marT="18415" marB="18415" anchor="ctr"/>
                </a:tc>
                <a:extLst>
                  <a:ext uri="{0D108BD9-81ED-4DB2-BD59-A6C34878D82A}">
                    <a16:rowId xmlns:a16="http://schemas.microsoft.com/office/drawing/2014/main" val="1086913738"/>
                  </a:ext>
                </a:extLst>
              </a:tr>
              <a:tr h="4855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       Assessment and Measurement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2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4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18415" marB="18415" anchor="ctr"/>
                </a:tc>
                <a:extLst>
                  <a:ext uri="{0D108BD9-81ED-4DB2-BD59-A6C34878D82A}">
                    <a16:rowId xmlns:a16="http://schemas.microsoft.com/office/drawing/2014/main" val="1744742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9209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Course Activities and Learner Interaction</a:t>
            </a:r>
            <a:endParaRPr lang="en-US" dirty="0"/>
          </a:p>
          <a:p>
            <a:pPr marL="411480" lvl="1" indent="0">
              <a:buNone/>
            </a:pPr>
            <a:br>
              <a:rPr lang="en-US" sz="2200" dirty="0"/>
            </a:br>
            <a:r>
              <a:rPr lang="en-US" sz="2200" dirty="0"/>
              <a:t>Activities that facilitate interaction are important in online learning</a:t>
            </a:r>
          </a:p>
          <a:p>
            <a:pPr lvl="1"/>
            <a:r>
              <a:rPr lang="en-US" sz="1800" dirty="0"/>
              <a:t>Courses designed with QM rubric result in improving student-content interaction (</a:t>
            </a:r>
            <a:r>
              <a:rPr lang="en-US" sz="1800" dirty="0" err="1"/>
              <a:t>Legon</a:t>
            </a:r>
            <a:r>
              <a:rPr lang="en-US" sz="1800" dirty="0"/>
              <a:t> &amp; Runyon, 2007)</a:t>
            </a:r>
          </a:p>
          <a:p>
            <a:pPr lvl="1"/>
            <a:r>
              <a:rPr lang="en-US" sz="1800" dirty="0"/>
              <a:t> Students are satisfied instructors provided opportunities to interact in many different ways (</a:t>
            </a:r>
            <a:r>
              <a:rPr lang="en-US" sz="1800" dirty="0" err="1"/>
              <a:t>Fedynich</a:t>
            </a:r>
            <a:r>
              <a:rPr lang="en-US" sz="1800" dirty="0"/>
              <a:t>, Bradley &amp; Bradley, 2015) </a:t>
            </a:r>
          </a:p>
          <a:p>
            <a:pPr lvl="1"/>
            <a:r>
              <a:rPr lang="en-US" dirty="0"/>
              <a:t>Intentionally designing courses for increasing students’ interaction can positively impacts students’ overall academic achievement (Knapp &amp; Paul, 2013)</a:t>
            </a:r>
            <a:endParaRPr lang="en-US" sz="1800" dirty="0"/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930336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Learning Objectives</a:t>
            </a:r>
            <a:br>
              <a:rPr lang="en-US" b="1" dirty="0"/>
            </a:br>
            <a:br>
              <a:rPr lang="en-US" b="1" dirty="0"/>
            </a:br>
            <a:r>
              <a:rPr lang="en-US" dirty="0"/>
              <a:t>Learning Objectives was the second highest among the eight categories of QM standards on students’ learning and engagement.</a:t>
            </a:r>
          </a:p>
          <a:p>
            <a:pPr lvl="1"/>
            <a:r>
              <a:rPr lang="en-US" dirty="0"/>
              <a:t>Informing the learners of the objectives at the beginning of instruction, clarifies what is expected of them and assists them in guiding their learning (Reiser &amp; Dick, 1996). </a:t>
            </a:r>
          </a:p>
          <a:p>
            <a:pPr lvl="1"/>
            <a:r>
              <a:rPr lang="en-US" dirty="0"/>
              <a:t>Students performance in online graduate course improved because the QM revision focused the mapping of objectives to learning outcomes (Swan, et al., 2011).</a:t>
            </a:r>
          </a:p>
        </p:txBody>
      </p:sp>
    </p:spTree>
    <p:extLst>
      <p:ext uri="{BB962C8B-B14F-4D97-AF65-F5344CB8AC3E}">
        <p14:creationId xmlns:p14="http://schemas.microsoft.com/office/powerpoint/2010/main" val="231405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20000" cy="1143000"/>
          </a:xfrm>
        </p:spPr>
        <p:txBody>
          <a:bodyPr/>
          <a:lstStyle/>
          <a:p>
            <a:r>
              <a:rPr lang="en-US" dirty="0"/>
              <a:t>Background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/>
          </a:p>
          <a:p>
            <a:r>
              <a:rPr lang="en-US" sz="2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Given the recent rapid growth of online education, ensuring the quality of online course design has gained considerable concern.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Many instructors lack pedagogical and instructional support to design and deliver online courses to facilitate student learning.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For this reason, Quality Matters (QM) standards have been widely used to assure the quality of online and blended courses.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One of the core principles of QM is consideration of learner perspectives and their voices.</a:t>
            </a:r>
            <a:br>
              <a:rPr lang="en-US" sz="2400" dirty="0"/>
            </a:b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0300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Instructional Material</a:t>
            </a:r>
            <a:br>
              <a:rPr lang="en-US" b="1" dirty="0"/>
            </a:br>
            <a:br>
              <a:rPr lang="en-US" b="1" dirty="0"/>
            </a:br>
            <a:r>
              <a:rPr lang="en-US" dirty="0"/>
              <a:t>Instructional materials was rated as the second important theme in open-ended items for both learning and engagement</a:t>
            </a:r>
          </a:p>
          <a:p>
            <a:pPr lvl="1"/>
            <a:r>
              <a:rPr lang="en-US" dirty="0"/>
              <a:t>Graduate students benefited from having a variety of activities including chat rooms, discussion boards and few synchronous meetings online (Koh, 2004).</a:t>
            </a:r>
          </a:p>
          <a:p>
            <a:pPr lvl="1"/>
            <a:r>
              <a:rPr lang="en-US" dirty="0"/>
              <a:t>Reiser and Dick (1996) stated that a significant part of the instructional design process is presenting the instructional material.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5576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A5F38-1483-6A48-A3C2-8A6A18EC6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2FF4A-447A-A545-B6B4-C0F26ABF2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Course activities and learner interaction</a:t>
            </a:r>
          </a:p>
          <a:p>
            <a:pPr lvl="1"/>
            <a:r>
              <a:rPr lang="en-US" dirty="0"/>
              <a:t>Incorporate collaborative learning activities such as problem-based learning or case-based learning that can create community of learners through peer-peer interactions.</a:t>
            </a:r>
          </a:p>
          <a:p>
            <a:pPr lvl="1"/>
            <a:r>
              <a:rPr lang="en-US" dirty="0"/>
              <a:t>Provide opportunities for students to interact with the course content as well as each other through discussion boards, group work, peer review, etc.</a:t>
            </a:r>
            <a:br>
              <a:rPr lang="en-US" dirty="0"/>
            </a:br>
            <a:endParaRPr lang="en-US" dirty="0"/>
          </a:p>
          <a:p>
            <a:r>
              <a:rPr lang="en-US" b="1" dirty="0"/>
              <a:t>Learning objectives</a:t>
            </a:r>
          </a:p>
          <a:p>
            <a:pPr lvl="1"/>
            <a:r>
              <a:rPr lang="en-US" dirty="0"/>
              <a:t>Use syllabus or course introductions to specifically explain how course activities are aligned with the learning objectives.</a:t>
            </a:r>
          </a:p>
          <a:p>
            <a:pPr lvl="1"/>
            <a:r>
              <a:rPr lang="en-US" dirty="0"/>
              <a:t>Create e-lessons at the beginning of every module to introduce weekly activities and clearly explain the learning objectives.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4163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A5F38-1483-6A48-A3C2-8A6A18EC6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2FF4A-447A-A545-B6B4-C0F26ABF2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Instructional Materials</a:t>
            </a:r>
          </a:p>
          <a:p>
            <a:pPr lvl="1"/>
            <a:r>
              <a:rPr lang="en-US" dirty="0"/>
              <a:t>Use a variety of learning tools and digital media (audio or video), such as YouTube, podcasts, TED Talks, screencasts, PowerPoints, Prezi etc., to enhance student learning and engagement. </a:t>
            </a:r>
          </a:p>
          <a:p>
            <a:pPr lvl="1"/>
            <a:r>
              <a:rPr lang="en-US" dirty="0"/>
              <a:t>Use diagrams, tables, pictures, games, simulations, etc. to make content visually appealing to sustain motivation and deeper understanding. </a:t>
            </a:r>
            <a:br>
              <a:rPr lang="en-US" dirty="0"/>
            </a:br>
            <a:endParaRPr lang="en-US" dirty="0"/>
          </a:p>
          <a:p>
            <a:r>
              <a:rPr lang="en-US" b="1" dirty="0"/>
              <a:t>Alignment to QM standards</a:t>
            </a:r>
          </a:p>
          <a:p>
            <a:pPr lvl="1"/>
            <a:r>
              <a:rPr lang="en-US" dirty="0"/>
              <a:t>Narrowing the search for impact of a QM review to specific groups of standards such as course alignment standards or learner engagement standards can be productive.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2241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05492-A235-BD4D-911F-00D2E8C51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B2299-2421-2147-B6F5-5C4F5E3CD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en-US" dirty="0"/>
          </a:p>
          <a:p>
            <a:pPr marL="114300" indent="0" algn="ctr">
              <a:buNone/>
            </a:pPr>
            <a:r>
              <a:rPr lang="en-US" sz="4400" dirty="0">
                <a:solidFill>
                  <a:schemeClr val="tx2"/>
                </a:solidFill>
                <a:latin typeface="+mj-lt"/>
              </a:rPr>
              <a:t>Questions?</a:t>
            </a:r>
          </a:p>
          <a:p>
            <a:pPr marL="114300" indent="0" algn="ctr">
              <a:buNone/>
            </a:pPr>
            <a:endParaRPr lang="en-US" sz="5400" dirty="0">
              <a:solidFill>
                <a:schemeClr val="tx2"/>
              </a:solidFill>
              <a:latin typeface="+mj-lt"/>
            </a:endParaRPr>
          </a:p>
          <a:p>
            <a:pPr marL="114300" indent="0" algn="ctr">
              <a:buNone/>
            </a:pPr>
            <a:r>
              <a:rPr lang="en-US" sz="4400" dirty="0">
                <a:solidFill>
                  <a:schemeClr val="tx2"/>
                </a:solidFill>
                <a:latin typeface="+mj-lt"/>
              </a:rPr>
              <a:t>Contact</a:t>
            </a:r>
          </a:p>
          <a:p>
            <a:pPr marL="114300" indent="0" algn="ctr">
              <a:buNone/>
            </a:pPr>
            <a:r>
              <a:rPr lang="en-US" sz="2800" dirty="0">
                <a:solidFill>
                  <a:schemeClr val="tx2"/>
                </a:solidFill>
                <a:latin typeface="+mj-lt"/>
                <a:hlinkClick r:id="rId2"/>
              </a:rPr>
              <a:t>asadaf@uncc.edu</a:t>
            </a:r>
            <a:endParaRPr lang="en-US" sz="2800" dirty="0">
              <a:solidFill>
                <a:schemeClr val="tx2"/>
              </a:solidFill>
              <a:latin typeface="+mj-lt"/>
            </a:endParaRPr>
          </a:p>
          <a:p>
            <a:pPr marL="114300" indent="0" algn="ctr">
              <a:buNone/>
            </a:pPr>
            <a:endParaRPr lang="en-US" sz="2800" dirty="0">
              <a:solidFill>
                <a:schemeClr val="tx2"/>
              </a:solidFill>
              <a:latin typeface="+mj-lt"/>
            </a:endParaRPr>
          </a:p>
          <a:p>
            <a:pPr marL="114300" indent="0" algn="ctr">
              <a:buNone/>
            </a:pPr>
            <a:endParaRPr lang="en-US" sz="28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F77717-2FD8-FDE9-3681-A435F57500EC}"/>
              </a:ext>
            </a:extLst>
          </p:cNvPr>
          <p:cNvSpPr txBox="1"/>
          <p:nvPr/>
        </p:nvSpPr>
        <p:spPr>
          <a:xfrm>
            <a:off x="685800" y="5410200"/>
            <a:ext cx="73914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effectLst/>
              </a:rPr>
              <a:t>Sadaf, A., Martin, F., &amp; </a:t>
            </a:r>
            <a:r>
              <a:rPr lang="en-US" sz="1600" dirty="0" err="1">
                <a:effectLst/>
              </a:rPr>
              <a:t>Ahlgrim-Delzell</a:t>
            </a:r>
            <a:r>
              <a:rPr lang="en-US" sz="1600" dirty="0">
                <a:effectLst/>
              </a:rPr>
              <a:t>, L. (2019). Student perceptions of the impact of quality matters-certified online courses on their learning and engagement. </a:t>
            </a:r>
            <a:r>
              <a:rPr lang="en-US" sz="1600" i="1" dirty="0">
                <a:effectLst/>
              </a:rPr>
              <a:t>Online Learning, 23</a:t>
            </a:r>
            <a:r>
              <a:rPr lang="en-US" sz="1600" dirty="0">
                <a:effectLst/>
              </a:rPr>
              <a:t>(4), 214-233.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71999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20000" cy="1143000"/>
          </a:xfrm>
        </p:spPr>
        <p:txBody>
          <a:bodyPr/>
          <a:lstStyle/>
          <a:p>
            <a:r>
              <a:rPr lang="en-US" sz="4800" dirty="0"/>
              <a:t>Quality Matters (QM)</a:t>
            </a:r>
            <a:r>
              <a:rPr lang="en-US" dirty="0"/>
              <a:t>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/>
          </a:p>
          <a:p>
            <a:r>
              <a:rPr lang="en-US" sz="2000" dirty="0"/>
              <a:t>Quality Matters (QM) is recognized worldwide as a highly reliable method for quality assurance in online learning.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>
                <a:effectLst/>
              </a:rPr>
              <a:t>Scholarly evidence indicates that student learning is improved when </a:t>
            </a:r>
            <a:r>
              <a:rPr lang="en-US" sz="2000" dirty="0"/>
              <a:t>instructors</a:t>
            </a:r>
            <a:r>
              <a:rPr lang="en-US" sz="2000" dirty="0">
                <a:effectLst/>
              </a:rPr>
              <a:t> design or redesign their online courses using QM standards </a:t>
            </a:r>
            <a:r>
              <a:rPr lang="en-US" sz="1400" dirty="0">
                <a:effectLst/>
              </a:rPr>
              <a:t>(Hollowell, Brooks, &amp; Anderson, 2017; Swan, Day, Bogle, &amp; Matthews, 2014; Young, 2014). </a:t>
            </a:r>
            <a:br>
              <a:rPr lang="en-US" sz="2000" dirty="0">
                <a:effectLst/>
                <a:latin typeface="TimesNewRomanPSMT"/>
              </a:rPr>
            </a:br>
            <a:endParaRPr lang="en-US" sz="2000" dirty="0">
              <a:effectLst/>
              <a:latin typeface="TimesNewRomanPSMT"/>
            </a:endParaRPr>
          </a:p>
          <a:p>
            <a:r>
              <a:rPr lang="en-US" sz="2000" dirty="0"/>
              <a:t>The QM program uses a rigorous peer-review </a:t>
            </a:r>
            <a:br>
              <a:rPr lang="en-US" sz="2000" dirty="0"/>
            </a:br>
            <a:r>
              <a:rPr lang="en-US" sz="2000" dirty="0"/>
              <a:t>process and rubric based on standards of best </a:t>
            </a:r>
            <a:br>
              <a:rPr lang="en-US" sz="2000" dirty="0"/>
            </a:br>
            <a:r>
              <a:rPr lang="en-US" sz="2000" dirty="0"/>
              <a:t>practice, research, and instructional design </a:t>
            </a:r>
            <a:br>
              <a:rPr lang="en-US" sz="2000" dirty="0"/>
            </a:br>
            <a:r>
              <a:rPr lang="en-US" sz="2000" dirty="0"/>
              <a:t>principles.</a:t>
            </a:r>
          </a:p>
          <a:p>
            <a:endParaRPr lang="en-US" dirty="0"/>
          </a:p>
        </p:txBody>
      </p:sp>
      <p:pic>
        <p:nvPicPr>
          <p:cNvPr id="5" name="Picture 4" descr="University of North Carolina at Charlotte - Quality Matters Certified - Quality Matters Certified">
            <a:extLst>
              <a:ext uri="{FF2B5EF4-FFF2-40B4-BE49-F238E27FC236}">
                <a16:creationId xmlns:a16="http://schemas.microsoft.com/office/drawing/2014/main" id="{B75B9525-07E7-8EE5-AD98-F7B3166977ED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5" b="12789"/>
          <a:stretch/>
        </p:blipFill>
        <p:spPr bwMode="auto">
          <a:xfrm>
            <a:off x="5943600" y="3962400"/>
            <a:ext cx="2065924" cy="22097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0129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</p:spPr>
        <p:txBody>
          <a:bodyPr/>
          <a:lstStyle/>
          <a:p>
            <a:r>
              <a:rPr lang="en-US" sz="4400" dirty="0"/>
              <a:t>Quality Matters Rubric Standards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/>
              <a:t>The QM Rubric includes eight general standards that consist of 43 specific sub-standards</a:t>
            </a:r>
            <a:br>
              <a:rPr lang="en-US" dirty="0"/>
            </a:br>
            <a:endParaRPr lang="en-US" dirty="0"/>
          </a:p>
          <a:p>
            <a:pPr marL="868680" lvl="1" indent="-457200">
              <a:buFont typeface="+mj-lt"/>
              <a:buAutoNum type="arabicPeriod"/>
            </a:pPr>
            <a:r>
              <a:rPr lang="en-US" dirty="0"/>
              <a:t>Course overview &amp; introduction 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dirty="0"/>
              <a:t>Learning objectives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dirty="0"/>
              <a:t>Assessment &amp; measurement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dirty="0"/>
              <a:t>Instructional materials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dirty="0"/>
              <a:t>Course activities &amp; learner interaction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dirty="0"/>
              <a:t>Course technology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dirty="0"/>
              <a:t>Learner support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dirty="0"/>
              <a:t>Accessibility &amp; usability </a:t>
            </a:r>
          </a:p>
        </p:txBody>
      </p:sp>
      <p:pic>
        <p:nvPicPr>
          <p:cNvPr id="4" name="Picture 3" descr="University of North Carolina at Charlotte - Quality Matters Certified - Quality Matters Certified">
            <a:extLst>
              <a:ext uri="{FF2B5EF4-FFF2-40B4-BE49-F238E27FC236}">
                <a16:creationId xmlns:a16="http://schemas.microsoft.com/office/drawing/2014/main" id="{83AC91A1-7D6B-594E-B68C-488F65038B24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5" b="12789"/>
          <a:stretch/>
        </p:blipFill>
        <p:spPr bwMode="auto">
          <a:xfrm>
            <a:off x="6011276" y="3962401"/>
            <a:ext cx="2065924" cy="22097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7595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6B29201-A09E-E759-6470-A5B6FED5AD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223" y="76200"/>
            <a:ext cx="8197886" cy="678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336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73736"/>
            <a:ext cx="8229600" cy="1066800"/>
          </a:xfrm>
        </p:spPr>
        <p:txBody>
          <a:bodyPr/>
          <a:lstStyle/>
          <a:p>
            <a:r>
              <a:rPr lang="en-US" sz="4400" dirty="0"/>
              <a:t>Quality Matters Rubric Standards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7620000" cy="497433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es-ES_tradnl" sz="20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65A9B4D-507E-9C49-9248-7CA3FC2D2D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098700"/>
              </p:ext>
            </p:extLst>
          </p:nvPr>
        </p:nvGraphicFramePr>
        <p:xfrm>
          <a:off x="228600" y="1240536"/>
          <a:ext cx="8001000" cy="541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30">
                  <a:extLst>
                    <a:ext uri="{9D8B030D-6E8A-4147-A177-3AD203B41FA5}">
                      <a16:colId xmlns:a16="http://schemas.microsoft.com/office/drawing/2014/main" val="2012537063"/>
                    </a:ext>
                  </a:extLst>
                </a:gridCol>
                <a:gridCol w="1664970">
                  <a:extLst>
                    <a:ext uri="{9D8B030D-6E8A-4147-A177-3AD203B41FA5}">
                      <a16:colId xmlns:a16="http://schemas.microsoft.com/office/drawing/2014/main" val="2785274779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1140859817"/>
                    </a:ext>
                  </a:extLst>
                </a:gridCol>
              </a:tblGrid>
              <a:tr h="3270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Standards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3552398"/>
                  </a:ext>
                </a:extLst>
              </a:tr>
              <a:tr h="502410"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Course Overview &amp; Introduction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Course design is clear to the students and helps them understand how to get started</a:t>
                      </a:r>
                      <a:r>
                        <a:rPr lang="en-US" sz="1500" dirty="0">
                          <a:effectLst/>
                        </a:rPr>
                        <a:t> in the course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0070607"/>
                  </a:ext>
                </a:extLst>
              </a:tr>
              <a:tr h="502410"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Learning Objectives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Learning objectives are clearly stated from a student perspective, are measurable, properly aligned, and easy to understand 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3957436"/>
                  </a:ext>
                </a:extLst>
              </a:tr>
              <a:tr h="711748"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Assessment &amp; Measurement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Assessments are aligned with the learning objectives, are consistent with course activities and resources, clearly explains how the course grades are calculated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5403431"/>
                  </a:ext>
                </a:extLst>
              </a:tr>
              <a:tr h="502410">
                <a:tc>
                  <a:txBody>
                    <a:bodyPr/>
                    <a:lstStyle/>
                    <a:p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Instructional Materials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Instructional materials are comprehensive to achieve course objectives or competencies 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3358531"/>
                  </a:ext>
                </a:extLst>
              </a:tr>
              <a:tr h="711748">
                <a:tc>
                  <a:txBody>
                    <a:bodyPr/>
                    <a:lstStyle/>
                    <a:p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Learning Activities &amp; Learner Interaction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Learning activities and forms of interaction incorporated in the course motivate students to attain course objectives and promote learning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3763149"/>
                  </a:ext>
                </a:extLst>
              </a:tr>
              <a:tr h="502410">
                <a:tc>
                  <a:txBody>
                    <a:bodyPr/>
                    <a:lstStyle/>
                    <a:p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Course Technology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Course navigation and technology support student engagement and that are used to achieve learning objectives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238770"/>
                  </a:ext>
                </a:extLst>
              </a:tr>
              <a:tr h="711748">
                <a:tc>
                  <a:txBody>
                    <a:bodyPr/>
                    <a:lstStyle/>
                    <a:p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Learner Support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Course provides links to resources for students to access institutional academic policies, technology support, student support services essential to their success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1626875"/>
                  </a:ext>
                </a:extLst>
              </a:tr>
              <a:tr h="502410">
                <a:tc>
                  <a:txBody>
                    <a:bodyPr/>
                    <a:lstStyle/>
                    <a:p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Accessibility &amp; Usability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Course provides a documentation of accessibility of the course materials, tools, and activities for all students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3755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700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16EF1-0EDB-6A48-9404-C0AB76FEA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C1A37-C27A-3C48-8DEC-DC94E703D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Engagement is the ability to hold the attention of an individual or to induce the individual to participate in some sort of activity.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Student engagement refers to the “extent to which students actively engage by thinking, talking, and interacting with the content of a course, the other students in the course, and the instructor” (Dixson, 2015, p. 2). </a:t>
            </a:r>
          </a:p>
          <a:p>
            <a:endParaRPr lang="en-US" sz="2000" dirty="0"/>
          </a:p>
          <a:p>
            <a:r>
              <a:rPr lang="en-US" sz="2000" dirty="0"/>
              <a:t>Students engage more with the course content  as a result of the more interactive activities designed based on the QM guidelines </a:t>
            </a:r>
            <a:br>
              <a:rPr lang="en-US" sz="2000" dirty="0"/>
            </a:br>
            <a:r>
              <a:rPr lang="en-US" sz="2000" dirty="0"/>
              <a:t>(Knapp &amp; Paul, 2013; Runyon, 2006).</a:t>
            </a:r>
          </a:p>
        </p:txBody>
      </p:sp>
    </p:spTree>
    <p:extLst>
      <p:ext uri="{BB962C8B-B14F-4D97-AF65-F5344CB8AC3E}">
        <p14:creationId xmlns:p14="http://schemas.microsoft.com/office/powerpoint/2010/main" val="1157474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04E92-E3E1-E44C-8035-1449EFB22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C1B12-1AAF-7347-A17F-F7C1D3FF7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800600"/>
          </a:xfrm>
        </p:spPr>
        <p:txBody>
          <a:bodyPr/>
          <a:lstStyle/>
          <a:p>
            <a:r>
              <a:rPr lang="en-US" sz="2000" dirty="0"/>
              <a:t>Learning is the acquisition of knowledge or skills through experience, study, or by being taught.</a:t>
            </a:r>
            <a:br>
              <a:rPr lang="en-US" sz="2000" dirty="0"/>
            </a:br>
            <a:endParaRPr lang="en-US" sz="2000" dirty="0"/>
          </a:p>
          <a:p>
            <a:pPr marL="342900" lvl="1" indent="-342900"/>
            <a:r>
              <a:rPr lang="en-US" dirty="0"/>
              <a:t>Ally (2004) defines online learning as “the use of the Internet to access learning materials; to interact with the content, instructor, and other learners; and to obtain support during the learning process, in order to acquire knowledge, to construct personal meaning, and to grow from the learning experience” (p. 7).</a:t>
            </a:r>
          </a:p>
          <a:p>
            <a:pPr marL="342900" lvl="1" indent="-342900"/>
            <a:endParaRPr lang="en-US" dirty="0"/>
          </a:p>
          <a:p>
            <a:pPr marL="342900" lvl="1" indent="-342900"/>
            <a:r>
              <a:rPr lang="en-US" dirty="0"/>
              <a:t>Legon and Runyon (2007) found student learning and satisfaction increased for courses redesigned using QM criteria.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341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12724-94BF-3A45-A2E9-CEB4C7DDA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 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7C06E1-6A90-9F48-BB0E-AD9B0E791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Legon</a:t>
            </a:r>
            <a:r>
              <a:rPr lang="en-US" dirty="0"/>
              <a:t>, Runyon, &amp; Aman </a:t>
            </a:r>
            <a:r>
              <a:rPr lang="en-US" sz="2000" dirty="0"/>
              <a:t>(2007) </a:t>
            </a:r>
          </a:p>
          <a:p>
            <a:pPr lvl="1"/>
            <a:r>
              <a:rPr lang="en-US" dirty="0"/>
              <a:t>found </a:t>
            </a:r>
            <a:r>
              <a:rPr lang="en-US" dirty="0">
                <a:solidFill>
                  <a:schemeClr val="tx2"/>
                </a:solidFill>
              </a:rPr>
              <a:t>higher grades </a:t>
            </a:r>
            <a:r>
              <a:rPr lang="en-US" dirty="0"/>
              <a:t>and </a:t>
            </a:r>
            <a:r>
              <a:rPr lang="en-US" dirty="0">
                <a:solidFill>
                  <a:schemeClr val="tx2"/>
                </a:solidFill>
              </a:rPr>
              <a:t>greater student interaction </a:t>
            </a:r>
            <a:r>
              <a:rPr lang="en-US" dirty="0"/>
              <a:t>with course materials after redesign of courses using QM standards.</a:t>
            </a:r>
          </a:p>
          <a:p>
            <a:r>
              <a:rPr lang="en-US" dirty="0"/>
              <a:t>Young (2014) </a:t>
            </a:r>
          </a:p>
          <a:p>
            <a:pPr lvl="1"/>
            <a:r>
              <a:rPr lang="en-US" dirty="0"/>
              <a:t>found a positive relationship between </a:t>
            </a:r>
            <a:r>
              <a:rPr lang="en-US" dirty="0">
                <a:solidFill>
                  <a:schemeClr val="tx2"/>
                </a:solidFill>
              </a:rPr>
              <a:t>learners’ perceptions of course quality</a:t>
            </a:r>
            <a:r>
              <a:rPr lang="en-US" dirty="0"/>
              <a:t> with the courses designed to meet the QM Standards. </a:t>
            </a:r>
          </a:p>
          <a:p>
            <a:r>
              <a:rPr lang="en-US" sz="2000" dirty="0"/>
              <a:t>Finley (2005) </a:t>
            </a:r>
          </a:p>
          <a:p>
            <a:pPr lvl="1"/>
            <a:r>
              <a:rPr lang="en-US" dirty="0"/>
              <a:t>found that learners were more satisfied in terms of </a:t>
            </a:r>
            <a:r>
              <a:rPr lang="en-US" dirty="0">
                <a:solidFill>
                  <a:schemeClr val="tx2"/>
                </a:solidFill>
              </a:rPr>
              <a:t>course navigation and requirements to succeed </a:t>
            </a:r>
            <a:r>
              <a:rPr lang="en-US" dirty="0"/>
              <a:t>in the QM certified courses. </a:t>
            </a:r>
          </a:p>
          <a:p>
            <a:r>
              <a:rPr lang="en-US" sz="2000" dirty="0"/>
              <a:t>Aman (2009) </a:t>
            </a:r>
          </a:p>
          <a:p>
            <a:pPr lvl="1"/>
            <a:r>
              <a:rPr lang="en-US" dirty="0"/>
              <a:t>found a significant positive relationship between </a:t>
            </a:r>
            <a:r>
              <a:rPr lang="en-US" dirty="0">
                <a:solidFill>
                  <a:schemeClr val="tx2"/>
                </a:solidFill>
              </a:rPr>
              <a:t>learner satisfaction </a:t>
            </a:r>
            <a:r>
              <a:rPr lang="en-US" dirty="0"/>
              <a:t>and QM certified courses.</a:t>
            </a:r>
            <a:br>
              <a:rPr lang="en-US" sz="1800" dirty="0"/>
            </a:br>
            <a:endParaRPr lang="en-US" sz="1800" dirty="0"/>
          </a:p>
          <a:p>
            <a:pPr marL="114300" indent="0">
              <a:buNone/>
            </a:pPr>
            <a:r>
              <a:rPr lang="en-US" sz="2000" dirty="0"/>
              <a:t>Although researchers have been studying outputs of QM standards, research on student perception of their learning and engagement in QM certified courses is limited.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87992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8&quot; unique_id=&quot;10190&quot;&gt;&lt;/object&gt;&lt;object type=&quot;2&quot; unique_id=&quot;10191&quot;&gt;&lt;object type=&quot;3&quot; unique_id=&quot;10192&quot;&gt;&lt;property id=&quot;20148&quot; value=&quot;5&quot;/&gt;&lt;property id=&quot;20300&quot; value=&quot;Slide 1 - &amp;quot;Using learning analytics to examine the relationship between questions and interaction in online case discussions  &quot;/&gt;&lt;property id=&quot;20307&quot; value=&quot;256&quot;/&gt;&lt;/object&gt;&lt;object type=&quot;3&quot; unique_id=&quot;10193&quot;&gt;&lt;property id=&quot;20148&quot; value=&quot;5&quot;/&gt;&lt;property id=&quot;20300&quot; value=&quot;Slide 2 - &amp;quot;Background &amp;quot;&quot;/&gt;&lt;property id=&quot;20307&quot; value=&quot;257&quot;/&gt;&lt;/object&gt;&lt;object type=&quot;3&quot; unique_id=&quot;10194&quot;&gt;&lt;property id=&quot;20148&quot; value=&quot;5&quot;/&gt;&lt;property id=&quot;20300&quot; value=&quot;Slide 4 - &amp;quot;Theoretical Framework&amp;quot;&quot;/&gt;&lt;property id=&quot;20307&quot; value=&quot;259&quot;/&gt;&lt;/object&gt;&lt;object type=&quot;3&quot; unique_id=&quot;10275&quot;&gt;&lt;property id=&quot;20148&quot; value=&quot;5&quot;/&gt;&lt;property id=&quot;20300&quot; value=&quot;Slide 5 - &amp;quot;Theoretical Framework&amp;quot;&quot;/&gt;&lt;property id=&quot;20307&quot; value=&quot;261&quot;/&gt;&lt;/object&gt;&lt;object type=&quot;3&quot; unique_id=&quot;10276&quot;&gt;&lt;property id=&quot;20148&quot; value=&quot;5&quot;/&gt;&lt;property id=&quot;20300&quot; value=&quot;Slide 6 - &amp;quot;Question Types&amp;quot;&quot;/&gt;&lt;property id=&quot;20307&quot; value=&quot;262&quot;/&gt;&lt;/object&gt;&lt;object type=&quot;3&quot; unique_id=&quot;10277&quot;&gt;&lt;property id=&quot;20148&quot; value=&quot;5&quot;/&gt;&lt;property id=&quot;20300&quot; value=&quot;Slide 7 - &amp;quot;Question Types&amp;quot;&quot;/&gt;&lt;property id=&quot;20307&quot; value=&quot;263&quot;/&gt;&lt;/object&gt;&lt;object type=&quot;3&quot; unique_id=&quot;10278&quot;&gt;&lt;property id=&quot;20148&quot; value=&quot;5&quot;/&gt;&lt;property id=&quot;20300&quot; value=&quot;Slide 8 - &amp;quot;Research Questions&amp;quot;&quot;/&gt;&lt;property id=&quot;20307&quot; value=&quot;264&quot;/&gt;&lt;/object&gt;&lt;object type=&quot;3&quot; unique_id=&quot;10329&quot;&gt;&lt;property id=&quot;20148&quot; value=&quot;5&quot;/&gt;&lt;property id=&quot;20300&quot; value=&quot;Slide 9 - &amp;quot;Methods&amp;quot;&quot;/&gt;&lt;property id=&quot;20307&quot; value=&quot;265&quot;/&gt;&lt;/object&gt;&lt;object type=&quot;3&quot; unique_id=&quot;10374&quot;&gt;&lt;property id=&quot;20148&quot; value=&quot;5&quot;/&gt;&lt;property id=&quot;20300&quot; value=&quot;Slide 10 - &amp;quot;Procedure&amp;quot;&quot;/&gt;&lt;property id=&quot;20307&quot; value=&quot;266&quot;/&gt;&lt;/object&gt;&lt;object type=&quot;3&quot; unique_id=&quot;10375&quot;&gt;&lt;property id=&quot;20148&quot; value=&quot;5&quot;/&gt;&lt;property id=&quot;20300&quot; value=&quot;Slide 11 - &amp;quot;Data Collection and Analysis&amp;quot;&quot;/&gt;&lt;property id=&quot;20307&quot; value=&quot;267&quot;/&gt;&lt;/object&gt;&lt;object type=&quot;3&quot; unique_id=&quot;10429&quot;&gt;&lt;property id=&quot;20148&quot; value=&quot;5&quot;/&gt;&lt;property id=&quot;20300&quot; value=&quot;Slide 12 - &amp;quot;Results&amp;quot;&quot;/&gt;&lt;property id=&quot;20307&quot; value=&quot;268&quot;/&gt;&lt;/object&gt;&lt;object type=&quot;3&quot; unique_id=&quot;10554&quot;&gt;&lt;property id=&quot;20148&quot; value=&quot;5&quot;/&gt;&lt;property id=&quot;20300&quot; value=&quot;Slide 13 - &amp;quot;Results &amp;quot;&quot;/&gt;&lt;property id=&quot;20307&quot; value=&quot;270&quot;/&gt;&lt;/object&gt;&lt;object type=&quot;3&quot; unique_id=&quot;10603&quot;&gt;&lt;property id=&quot;20148&quot; value=&quot;5&quot;/&gt;&lt;property id=&quot;20300&quot; value=&quot;Slide 14 - &amp;quot;Discussion&amp;quot;&quot;/&gt;&lt;property id=&quot;20307&quot; value=&quot;271&quot;/&gt;&lt;/object&gt;&lt;object type=&quot;3&quot; unique_id=&quot;10655&quot;&gt;&lt;property id=&quot;20148&quot; value=&quot;5&quot;/&gt;&lt;property id=&quot;20300&quot; value=&quot;Slide 3 - &amp;quot;Background &amp;quot;&quot;/&gt;&lt;property id=&quot;20307&quot; value=&quot;272&quot;/&gt;&lt;/object&gt;&lt;object type=&quot;3&quot; unique_id=&quot;10797&quot;&gt;&lt;property id=&quot;20148&quot; value=&quot;5&quot;/&gt;&lt;property id=&quot;20300&quot; value=&quot;Slide 15 - &amp;quot;Future Research&amp;quot;&quot;/&gt;&lt;property id=&quot;20307&quot; value=&quot;273&quot;/&gt;&lt;/object&gt;&lt;object type=&quot;3&quot; unique_id=&quot;10798&quot;&gt;&lt;property id=&quot;20148&quot; value=&quot;5&quot;/&gt;&lt;property id=&quot;20300&quot; value=&quot;Slide 16 - &amp;quot;References&amp;quot;&quot;/&gt;&lt;property id=&quot;20307&quot; value=&quot;274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ustom 5">
      <a:dk1>
        <a:srgbClr val="000000"/>
      </a:dk1>
      <a:lt1>
        <a:srgbClr val="FFFFFF"/>
      </a:lt1>
      <a:dk2>
        <a:srgbClr val="016D3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16147</TotalTime>
  <Words>2117</Words>
  <Application>Microsoft Macintosh PowerPoint</Application>
  <PresentationFormat>On-screen Show (4:3)</PresentationFormat>
  <Paragraphs>212</Paragraphs>
  <Slides>23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Cambria</vt:lpstr>
      <vt:lpstr>Times New Roman</vt:lpstr>
      <vt:lpstr>TimesNewRomanPSMT</vt:lpstr>
      <vt:lpstr>Wingdings</vt:lpstr>
      <vt:lpstr>Adjacency</vt:lpstr>
      <vt:lpstr>Student Perceptions of the Impact of  QM-Certified Online Courses on Their  Learning and Engagement  </vt:lpstr>
      <vt:lpstr>Background </vt:lpstr>
      <vt:lpstr>Quality Matters (QM) </vt:lpstr>
      <vt:lpstr>Quality Matters Rubric Standards </vt:lpstr>
      <vt:lpstr>PowerPoint Presentation</vt:lpstr>
      <vt:lpstr>Quality Matters Rubric Standards</vt:lpstr>
      <vt:lpstr>Engagement</vt:lpstr>
      <vt:lpstr>Learning</vt:lpstr>
      <vt:lpstr>Previous Findings</vt:lpstr>
      <vt:lpstr>Research Questions</vt:lpstr>
      <vt:lpstr>Methods</vt:lpstr>
      <vt:lpstr>Instruments</vt:lpstr>
      <vt:lpstr>Data Analysis</vt:lpstr>
      <vt:lpstr>Results</vt:lpstr>
      <vt:lpstr>Results </vt:lpstr>
      <vt:lpstr>Results</vt:lpstr>
      <vt:lpstr>Results </vt:lpstr>
      <vt:lpstr>Discussion</vt:lpstr>
      <vt:lpstr>Discussion</vt:lpstr>
      <vt:lpstr>Discussion</vt:lpstr>
      <vt:lpstr>Implications</vt:lpstr>
      <vt:lpstr>Implications</vt:lpstr>
      <vt:lpstr>PowerPoint Presentation</vt:lpstr>
    </vt:vector>
  </TitlesOfParts>
  <Company>George Mason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examination of interaction in online case-based discussions through evidence-based learning analytics</dc:title>
  <dc:creator>Larisa A Olesova</dc:creator>
  <cp:lastModifiedBy>Microsoft Office User</cp:lastModifiedBy>
  <cp:revision>127</cp:revision>
  <cp:lastPrinted>2018-10-24T11:28:29Z</cp:lastPrinted>
  <dcterms:created xsi:type="dcterms:W3CDTF">2017-11-01T16:03:42Z</dcterms:created>
  <dcterms:modified xsi:type="dcterms:W3CDTF">2023-02-16T18:52:16Z</dcterms:modified>
</cp:coreProperties>
</file>