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540" r:id="rId2"/>
    <p:sldId id="1542" r:id="rId3"/>
    <p:sldId id="1541" r:id="rId4"/>
    <p:sldId id="1525" r:id="rId5"/>
    <p:sldId id="1545" r:id="rId6"/>
    <p:sldId id="1548" r:id="rId7"/>
    <p:sldId id="1544" r:id="rId8"/>
    <p:sldId id="1549" r:id="rId9"/>
    <p:sldId id="1552" r:id="rId10"/>
    <p:sldId id="1551" r:id="rId11"/>
    <p:sldId id="1512" r:id="rId12"/>
    <p:sldId id="266" r:id="rId13"/>
    <p:sldId id="1491" r:id="rId14"/>
    <p:sldId id="1550" r:id="rId15"/>
    <p:sldId id="1553" r:id="rId16"/>
    <p:sldId id="1511" r:id="rId17"/>
    <p:sldId id="1555" r:id="rId18"/>
    <p:sldId id="262" r:id="rId19"/>
    <p:sldId id="1556" r:id="rId20"/>
    <p:sldId id="1565" r:id="rId21"/>
    <p:sldId id="1558" r:id="rId22"/>
    <p:sldId id="1559" r:id="rId23"/>
    <p:sldId id="1564" r:id="rId24"/>
    <p:sldId id="1561" r:id="rId25"/>
    <p:sldId id="1562" r:id="rId26"/>
    <p:sldId id="1560" r:id="rId27"/>
    <p:sldId id="1563" r:id="rId28"/>
    <p:sldId id="1566" r:id="rId29"/>
    <p:sldId id="1557" r:id="rId30"/>
    <p:sldId id="1569" r:id="rId31"/>
    <p:sldId id="1568" r:id="rId32"/>
    <p:sldId id="1570" r:id="rId33"/>
    <p:sldId id="1571" r:id="rId34"/>
    <p:sldId id="1572" r:id="rId35"/>
    <p:sldId id="1599" r:id="rId36"/>
    <p:sldId id="1547" r:id="rId37"/>
    <p:sldId id="1575" r:id="rId38"/>
    <p:sldId id="1573" r:id="rId39"/>
    <p:sldId id="1574" r:id="rId40"/>
    <p:sldId id="1567" r:id="rId41"/>
    <p:sldId id="1517" r:id="rId42"/>
    <p:sldId id="1582" r:id="rId43"/>
    <p:sldId id="1584" r:id="rId44"/>
    <p:sldId id="1583" r:id="rId45"/>
    <p:sldId id="1578" r:id="rId46"/>
    <p:sldId id="1579" r:id="rId47"/>
    <p:sldId id="1588" r:id="rId48"/>
    <p:sldId id="1587" r:id="rId49"/>
    <p:sldId id="1589" r:id="rId50"/>
    <p:sldId id="1586" r:id="rId51"/>
    <p:sldId id="1590" r:id="rId52"/>
    <p:sldId id="1585" r:id="rId53"/>
    <p:sldId id="1591" r:id="rId54"/>
    <p:sldId id="1592" r:id="rId55"/>
    <p:sldId id="1577" r:id="rId56"/>
    <p:sldId id="1581" r:id="rId57"/>
    <p:sldId id="1593" r:id="rId58"/>
    <p:sldId id="1597" r:id="rId59"/>
    <p:sldId id="1598" r:id="rId60"/>
    <p:sldId id="1533" r:id="rId6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DCDA"/>
    <a:srgbClr val="F15345"/>
    <a:srgbClr val="9DCE68"/>
    <a:srgbClr val="EE4890"/>
    <a:srgbClr val="2D8CFF"/>
    <a:srgbClr val="FFFFFF"/>
    <a:srgbClr val="6DA76C"/>
    <a:srgbClr val="71AC66"/>
    <a:srgbClr val="FFA329"/>
    <a:srgbClr val="C12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51" d="100"/>
          <a:sy n="51" d="100"/>
        </p:scale>
        <p:origin x="1118" y="6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epa\Dropbox\Gym\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EE489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94-43E3-B34A-B89D37679F8A}"/>
              </c:ext>
            </c:extLst>
          </c:dPt>
          <c:dPt>
            <c:idx val="1"/>
            <c:bubble3D val="0"/>
            <c:spPr>
              <a:solidFill>
                <a:srgbClr val="9DCE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94-43E3-B34A-B89D37679F8A}"/>
              </c:ext>
            </c:extLst>
          </c:dPt>
          <c:dPt>
            <c:idx val="2"/>
            <c:bubble3D val="0"/>
            <c:spPr>
              <a:solidFill>
                <a:srgbClr val="2D8C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94-43E3-B34A-B89D37679F8A}"/>
              </c:ext>
            </c:extLst>
          </c:dPt>
          <c:val>
            <c:numRef>
              <c:f>Legs!$Q$15:$Q$17</c:f>
              <c:numCache>
                <c:formatCode>General</c:formatCode>
                <c:ptCount val="3"/>
                <c:pt idx="0">
                  <c:v>34</c:v>
                </c:pt>
                <c:pt idx="1">
                  <c:v>12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94-43E3-B34A-B89D37679F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1CEB0A-259F-4974-94F0-7B164569577D}" type="doc">
      <dgm:prSet loTypeId="urn:microsoft.com/office/officeart/2005/8/layout/cycle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90D2996-A44B-4D63-977B-54BA33A255CD}">
      <dgm:prSet phldrT="[Text]" custT="1"/>
      <dgm:spPr/>
      <dgm:t>
        <a:bodyPr/>
        <a:lstStyle/>
        <a:p>
          <a:r>
            <a:rPr lang="en-US" sz="2400" dirty="0">
              <a:solidFill>
                <a:srgbClr val="2D8CFF"/>
              </a:solidFill>
              <a:latin typeface="Source Sans Pro Black" panose="020B0803030403020204" pitchFamily="34" charset="0"/>
            </a:rPr>
            <a:t>Fish poop</a:t>
          </a:r>
        </a:p>
      </dgm:t>
    </dgm:pt>
    <dgm:pt modelId="{6DB0C55B-1816-4F5A-B007-4D02040D61DD}" type="parTrans" cxnId="{89C9359F-8FF6-4E3A-A929-3F9FD228C42A}">
      <dgm:prSet/>
      <dgm:spPr/>
      <dgm:t>
        <a:bodyPr/>
        <a:lstStyle/>
        <a:p>
          <a:endParaRPr lang="en-US"/>
        </a:p>
      </dgm:t>
    </dgm:pt>
    <dgm:pt modelId="{C0DC2864-C590-415D-8CAA-A22FF2B1BD9D}" type="sibTrans" cxnId="{89C9359F-8FF6-4E3A-A929-3F9FD228C42A}">
      <dgm:prSet/>
      <dgm:spPr/>
      <dgm:t>
        <a:bodyPr/>
        <a:lstStyle/>
        <a:p>
          <a:endParaRPr lang="en-US"/>
        </a:p>
      </dgm:t>
    </dgm:pt>
    <dgm:pt modelId="{9DB47D8C-F70C-4613-87ED-AB53DBD2A987}">
      <dgm:prSet phldrT="[Text]" custT="1"/>
      <dgm:spPr/>
      <dgm:t>
        <a:bodyPr/>
        <a:lstStyle/>
        <a:p>
          <a:r>
            <a:rPr lang="en-US" sz="2400" dirty="0">
              <a:solidFill>
                <a:srgbClr val="2D8CFF"/>
              </a:solidFill>
              <a:latin typeface="Source Sans Pro Black" panose="020B0803030403020204" pitchFamily="34" charset="0"/>
            </a:rPr>
            <a:t>Feed plants</a:t>
          </a:r>
        </a:p>
      </dgm:t>
    </dgm:pt>
    <dgm:pt modelId="{54A8EE26-C3DE-485C-A569-E2A278602807}" type="parTrans" cxnId="{C9628375-5D53-47D6-AE44-8F4E9D365688}">
      <dgm:prSet/>
      <dgm:spPr/>
      <dgm:t>
        <a:bodyPr/>
        <a:lstStyle/>
        <a:p>
          <a:endParaRPr lang="en-US"/>
        </a:p>
      </dgm:t>
    </dgm:pt>
    <dgm:pt modelId="{55833915-0538-4604-8E46-BC47066BD9E2}" type="sibTrans" cxnId="{C9628375-5D53-47D6-AE44-8F4E9D365688}">
      <dgm:prSet/>
      <dgm:spPr/>
      <dgm:t>
        <a:bodyPr/>
        <a:lstStyle/>
        <a:p>
          <a:endParaRPr lang="en-US"/>
        </a:p>
      </dgm:t>
    </dgm:pt>
    <dgm:pt modelId="{A8DCB4FB-C381-436E-8166-C2881B9F3EBE}">
      <dgm:prSet phldrT="[Text]" custT="1"/>
      <dgm:spPr/>
      <dgm:t>
        <a:bodyPr/>
        <a:lstStyle/>
        <a:p>
          <a:r>
            <a:rPr lang="en-US" sz="2400" dirty="0">
              <a:solidFill>
                <a:srgbClr val="2D8CFF"/>
              </a:solidFill>
              <a:latin typeface="Source Sans Pro Black" panose="020B0803030403020204" pitchFamily="34" charset="0"/>
            </a:rPr>
            <a:t>Feed fish</a:t>
          </a:r>
        </a:p>
      </dgm:t>
    </dgm:pt>
    <dgm:pt modelId="{54EC8B93-CCC6-4099-96D7-8E9A6FCA62D4}" type="parTrans" cxnId="{318A17E8-0773-47DB-8F71-3F4B40BC0443}">
      <dgm:prSet/>
      <dgm:spPr/>
      <dgm:t>
        <a:bodyPr/>
        <a:lstStyle/>
        <a:p>
          <a:endParaRPr lang="en-US"/>
        </a:p>
      </dgm:t>
    </dgm:pt>
    <dgm:pt modelId="{CEEF8D9C-1B7F-4113-A085-5CEF6080911C}" type="sibTrans" cxnId="{318A17E8-0773-47DB-8F71-3F4B40BC0443}">
      <dgm:prSet/>
      <dgm:spPr/>
      <dgm:t>
        <a:bodyPr/>
        <a:lstStyle/>
        <a:p>
          <a:endParaRPr lang="en-US"/>
        </a:p>
      </dgm:t>
    </dgm:pt>
    <dgm:pt modelId="{3A031D02-43EC-49AC-8D4B-1EC2255BD39E}">
      <dgm:prSet phldrT="[Text]" custT="1"/>
      <dgm:spPr/>
      <dgm:t>
        <a:bodyPr/>
        <a:lstStyle/>
        <a:p>
          <a:r>
            <a:rPr lang="en-US" sz="2400" dirty="0">
              <a:solidFill>
                <a:srgbClr val="2D8CFF"/>
              </a:solidFill>
              <a:latin typeface="Source Sans Pro Black" panose="020B0803030403020204" pitchFamily="34" charset="0"/>
            </a:rPr>
            <a:t>Filter water</a:t>
          </a:r>
        </a:p>
      </dgm:t>
    </dgm:pt>
    <dgm:pt modelId="{8E46DD84-5659-4350-AFEC-47AA3F6FBD11}" type="parTrans" cxnId="{9E6EF03F-3A80-420B-A23B-5ECF7E8FFEA1}">
      <dgm:prSet/>
      <dgm:spPr/>
      <dgm:t>
        <a:bodyPr/>
        <a:lstStyle/>
        <a:p>
          <a:endParaRPr lang="en-US"/>
        </a:p>
      </dgm:t>
    </dgm:pt>
    <dgm:pt modelId="{E3D5490C-27E5-472A-A8A3-441B47BBC5A4}" type="sibTrans" cxnId="{9E6EF03F-3A80-420B-A23B-5ECF7E8FFEA1}">
      <dgm:prSet/>
      <dgm:spPr/>
      <dgm:t>
        <a:bodyPr/>
        <a:lstStyle/>
        <a:p>
          <a:endParaRPr lang="en-US"/>
        </a:p>
      </dgm:t>
    </dgm:pt>
    <dgm:pt modelId="{C183947E-B151-4C72-8B08-6FC41840CE1B}" type="pres">
      <dgm:prSet presAssocID="{0C1CEB0A-259F-4974-94F0-7B164569577D}" presName="cycle" presStyleCnt="0">
        <dgm:presLayoutVars>
          <dgm:dir/>
          <dgm:resizeHandles val="exact"/>
        </dgm:presLayoutVars>
      </dgm:prSet>
      <dgm:spPr/>
    </dgm:pt>
    <dgm:pt modelId="{D2AFE64E-E6D3-4EF1-9FC3-BB8D394C9602}" type="pres">
      <dgm:prSet presAssocID="{690D2996-A44B-4D63-977B-54BA33A255CD}" presName="dummy" presStyleCnt="0"/>
      <dgm:spPr/>
    </dgm:pt>
    <dgm:pt modelId="{47D9CB31-224B-4A54-B407-CC3DA39F8CF3}" type="pres">
      <dgm:prSet presAssocID="{690D2996-A44B-4D63-977B-54BA33A255CD}" presName="node" presStyleLbl="revTx" presStyleIdx="0" presStyleCnt="4">
        <dgm:presLayoutVars>
          <dgm:bulletEnabled val="1"/>
        </dgm:presLayoutVars>
      </dgm:prSet>
      <dgm:spPr/>
    </dgm:pt>
    <dgm:pt modelId="{12C54A02-0868-4F74-B3E4-54FEF2BB0AD0}" type="pres">
      <dgm:prSet presAssocID="{C0DC2864-C590-415D-8CAA-A22FF2B1BD9D}" presName="sibTrans" presStyleLbl="node1" presStyleIdx="0" presStyleCnt="4"/>
      <dgm:spPr/>
    </dgm:pt>
    <dgm:pt modelId="{EA697769-42DD-459E-ADEC-948269743B6B}" type="pres">
      <dgm:prSet presAssocID="{9DB47D8C-F70C-4613-87ED-AB53DBD2A987}" presName="dummy" presStyleCnt="0"/>
      <dgm:spPr/>
    </dgm:pt>
    <dgm:pt modelId="{9537999F-2630-40ED-87F4-2141D2C80499}" type="pres">
      <dgm:prSet presAssocID="{9DB47D8C-F70C-4613-87ED-AB53DBD2A987}" presName="node" presStyleLbl="revTx" presStyleIdx="1" presStyleCnt="4">
        <dgm:presLayoutVars>
          <dgm:bulletEnabled val="1"/>
        </dgm:presLayoutVars>
      </dgm:prSet>
      <dgm:spPr/>
    </dgm:pt>
    <dgm:pt modelId="{4B2E0E61-22A5-4607-B6C9-0005FD2D249B}" type="pres">
      <dgm:prSet presAssocID="{55833915-0538-4604-8E46-BC47066BD9E2}" presName="sibTrans" presStyleLbl="node1" presStyleIdx="1" presStyleCnt="4"/>
      <dgm:spPr/>
    </dgm:pt>
    <dgm:pt modelId="{F2B73DC8-E4FF-4A56-8B4F-B82BEA727B0D}" type="pres">
      <dgm:prSet presAssocID="{3A031D02-43EC-49AC-8D4B-1EC2255BD39E}" presName="dummy" presStyleCnt="0"/>
      <dgm:spPr/>
    </dgm:pt>
    <dgm:pt modelId="{1C6F620A-1E99-45E4-9A3A-2B500EA70150}" type="pres">
      <dgm:prSet presAssocID="{3A031D02-43EC-49AC-8D4B-1EC2255BD39E}" presName="node" presStyleLbl="revTx" presStyleIdx="2" presStyleCnt="4">
        <dgm:presLayoutVars>
          <dgm:bulletEnabled val="1"/>
        </dgm:presLayoutVars>
      </dgm:prSet>
      <dgm:spPr/>
    </dgm:pt>
    <dgm:pt modelId="{7E972A69-303A-4E30-ACA3-7261C3968E29}" type="pres">
      <dgm:prSet presAssocID="{E3D5490C-27E5-472A-A8A3-441B47BBC5A4}" presName="sibTrans" presStyleLbl="node1" presStyleIdx="2" presStyleCnt="4"/>
      <dgm:spPr/>
    </dgm:pt>
    <dgm:pt modelId="{853C2A57-FBA1-4B8C-8EB5-FB74C1CA53A7}" type="pres">
      <dgm:prSet presAssocID="{A8DCB4FB-C381-436E-8166-C2881B9F3EBE}" presName="dummy" presStyleCnt="0"/>
      <dgm:spPr/>
    </dgm:pt>
    <dgm:pt modelId="{B6F0742C-96C6-45DC-91FB-B9DE1F261592}" type="pres">
      <dgm:prSet presAssocID="{A8DCB4FB-C381-436E-8166-C2881B9F3EBE}" presName="node" presStyleLbl="revTx" presStyleIdx="3" presStyleCnt="4">
        <dgm:presLayoutVars>
          <dgm:bulletEnabled val="1"/>
        </dgm:presLayoutVars>
      </dgm:prSet>
      <dgm:spPr/>
    </dgm:pt>
    <dgm:pt modelId="{1FFDB0FE-1092-48AD-A017-9D8A326B1EBB}" type="pres">
      <dgm:prSet presAssocID="{CEEF8D9C-1B7F-4113-A085-5CEF6080911C}" presName="sibTrans" presStyleLbl="node1" presStyleIdx="3" presStyleCnt="4"/>
      <dgm:spPr/>
    </dgm:pt>
  </dgm:ptLst>
  <dgm:cxnLst>
    <dgm:cxn modelId="{164A2B26-EFA2-43BA-974A-4CF3E7DF466F}" type="presOf" srcId="{3A031D02-43EC-49AC-8D4B-1EC2255BD39E}" destId="{1C6F620A-1E99-45E4-9A3A-2B500EA70150}" srcOrd="0" destOrd="0" presId="urn:microsoft.com/office/officeart/2005/8/layout/cycle1"/>
    <dgm:cxn modelId="{9E6EF03F-3A80-420B-A23B-5ECF7E8FFEA1}" srcId="{0C1CEB0A-259F-4974-94F0-7B164569577D}" destId="{3A031D02-43EC-49AC-8D4B-1EC2255BD39E}" srcOrd="2" destOrd="0" parTransId="{8E46DD84-5659-4350-AFEC-47AA3F6FBD11}" sibTransId="{E3D5490C-27E5-472A-A8A3-441B47BBC5A4}"/>
    <dgm:cxn modelId="{E69D695F-93C3-4CBF-9499-55910B5BDB22}" type="presOf" srcId="{0C1CEB0A-259F-4974-94F0-7B164569577D}" destId="{C183947E-B151-4C72-8B08-6FC41840CE1B}" srcOrd="0" destOrd="0" presId="urn:microsoft.com/office/officeart/2005/8/layout/cycle1"/>
    <dgm:cxn modelId="{C9074D49-9D0B-43CD-8062-994B399558C8}" type="presOf" srcId="{A8DCB4FB-C381-436E-8166-C2881B9F3EBE}" destId="{B6F0742C-96C6-45DC-91FB-B9DE1F261592}" srcOrd="0" destOrd="0" presId="urn:microsoft.com/office/officeart/2005/8/layout/cycle1"/>
    <dgm:cxn modelId="{8996EC6C-9720-487B-9817-1BC0B34036C1}" type="presOf" srcId="{9DB47D8C-F70C-4613-87ED-AB53DBD2A987}" destId="{9537999F-2630-40ED-87F4-2141D2C80499}" srcOrd="0" destOrd="0" presId="urn:microsoft.com/office/officeart/2005/8/layout/cycle1"/>
    <dgm:cxn modelId="{5A91344E-2B4F-49EF-99E2-68B687FA5F95}" type="presOf" srcId="{E3D5490C-27E5-472A-A8A3-441B47BBC5A4}" destId="{7E972A69-303A-4E30-ACA3-7261C3968E29}" srcOrd="0" destOrd="0" presId="urn:microsoft.com/office/officeart/2005/8/layout/cycle1"/>
    <dgm:cxn modelId="{86348E53-2E68-4CBD-8155-9F7652DB4389}" type="presOf" srcId="{C0DC2864-C590-415D-8CAA-A22FF2B1BD9D}" destId="{12C54A02-0868-4F74-B3E4-54FEF2BB0AD0}" srcOrd="0" destOrd="0" presId="urn:microsoft.com/office/officeart/2005/8/layout/cycle1"/>
    <dgm:cxn modelId="{C9628375-5D53-47D6-AE44-8F4E9D365688}" srcId="{0C1CEB0A-259F-4974-94F0-7B164569577D}" destId="{9DB47D8C-F70C-4613-87ED-AB53DBD2A987}" srcOrd="1" destOrd="0" parTransId="{54A8EE26-C3DE-485C-A569-E2A278602807}" sibTransId="{55833915-0538-4604-8E46-BC47066BD9E2}"/>
    <dgm:cxn modelId="{F8BF5291-CB87-4345-B1CE-EAEAD5C7852C}" type="presOf" srcId="{55833915-0538-4604-8E46-BC47066BD9E2}" destId="{4B2E0E61-22A5-4607-B6C9-0005FD2D249B}" srcOrd="0" destOrd="0" presId="urn:microsoft.com/office/officeart/2005/8/layout/cycle1"/>
    <dgm:cxn modelId="{80B3B293-018A-4C6A-ADEB-912FEAEF1AB3}" type="presOf" srcId="{690D2996-A44B-4D63-977B-54BA33A255CD}" destId="{47D9CB31-224B-4A54-B407-CC3DA39F8CF3}" srcOrd="0" destOrd="0" presId="urn:microsoft.com/office/officeart/2005/8/layout/cycle1"/>
    <dgm:cxn modelId="{89C9359F-8FF6-4E3A-A929-3F9FD228C42A}" srcId="{0C1CEB0A-259F-4974-94F0-7B164569577D}" destId="{690D2996-A44B-4D63-977B-54BA33A255CD}" srcOrd="0" destOrd="0" parTransId="{6DB0C55B-1816-4F5A-B007-4D02040D61DD}" sibTransId="{C0DC2864-C590-415D-8CAA-A22FF2B1BD9D}"/>
    <dgm:cxn modelId="{67F191AF-34B8-41DE-95CC-EEE2A3778895}" type="presOf" srcId="{CEEF8D9C-1B7F-4113-A085-5CEF6080911C}" destId="{1FFDB0FE-1092-48AD-A017-9D8A326B1EBB}" srcOrd="0" destOrd="0" presId="urn:microsoft.com/office/officeart/2005/8/layout/cycle1"/>
    <dgm:cxn modelId="{318A17E8-0773-47DB-8F71-3F4B40BC0443}" srcId="{0C1CEB0A-259F-4974-94F0-7B164569577D}" destId="{A8DCB4FB-C381-436E-8166-C2881B9F3EBE}" srcOrd="3" destOrd="0" parTransId="{54EC8B93-CCC6-4099-96D7-8E9A6FCA62D4}" sibTransId="{CEEF8D9C-1B7F-4113-A085-5CEF6080911C}"/>
    <dgm:cxn modelId="{A89424C0-41E6-411A-AC50-BDF7859CE908}" type="presParOf" srcId="{C183947E-B151-4C72-8B08-6FC41840CE1B}" destId="{D2AFE64E-E6D3-4EF1-9FC3-BB8D394C9602}" srcOrd="0" destOrd="0" presId="urn:microsoft.com/office/officeart/2005/8/layout/cycle1"/>
    <dgm:cxn modelId="{C38D6DAC-FE73-455F-9301-8A0B4FB1A942}" type="presParOf" srcId="{C183947E-B151-4C72-8B08-6FC41840CE1B}" destId="{47D9CB31-224B-4A54-B407-CC3DA39F8CF3}" srcOrd="1" destOrd="0" presId="urn:microsoft.com/office/officeart/2005/8/layout/cycle1"/>
    <dgm:cxn modelId="{ADF8A915-2423-44A3-B6F9-EFF73579AC81}" type="presParOf" srcId="{C183947E-B151-4C72-8B08-6FC41840CE1B}" destId="{12C54A02-0868-4F74-B3E4-54FEF2BB0AD0}" srcOrd="2" destOrd="0" presId="urn:microsoft.com/office/officeart/2005/8/layout/cycle1"/>
    <dgm:cxn modelId="{F9419917-C925-4371-8E09-AC530FFEFA8A}" type="presParOf" srcId="{C183947E-B151-4C72-8B08-6FC41840CE1B}" destId="{EA697769-42DD-459E-ADEC-948269743B6B}" srcOrd="3" destOrd="0" presId="urn:microsoft.com/office/officeart/2005/8/layout/cycle1"/>
    <dgm:cxn modelId="{A673073C-C42B-49E1-B86A-4650BDFC6196}" type="presParOf" srcId="{C183947E-B151-4C72-8B08-6FC41840CE1B}" destId="{9537999F-2630-40ED-87F4-2141D2C80499}" srcOrd="4" destOrd="0" presId="urn:microsoft.com/office/officeart/2005/8/layout/cycle1"/>
    <dgm:cxn modelId="{F1AF6265-B49D-4D7E-B5A7-E0A86C81E8FA}" type="presParOf" srcId="{C183947E-B151-4C72-8B08-6FC41840CE1B}" destId="{4B2E0E61-22A5-4607-B6C9-0005FD2D249B}" srcOrd="5" destOrd="0" presId="urn:microsoft.com/office/officeart/2005/8/layout/cycle1"/>
    <dgm:cxn modelId="{2D67B83E-9A63-4098-B3D2-69EDCFDC0AF3}" type="presParOf" srcId="{C183947E-B151-4C72-8B08-6FC41840CE1B}" destId="{F2B73DC8-E4FF-4A56-8B4F-B82BEA727B0D}" srcOrd="6" destOrd="0" presId="urn:microsoft.com/office/officeart/2005/8/layout/cycle1"/>
    <dgm:cxn modelId="{A863E4FF-573B-4E78-9593-5D8BCF0ECD81}" type="presParOf" srcId="{C183947E-B151-4C72-8B08-6FC41840CE1B}" destId="{1C6F620A-1E99-45E4-9A3A-2B500EA70150}" srcOrd="7" destOrd="0" presId="urn:microsoft.com/office/officeart/2005/8/layout/cycle1"/>
    <dgm:cxn modelId="{0B58605D-B4CA-4864-91B6-15FEEDEBE33E}" type="presParOf" srcId="{C183947E-B151-4C72-8B08-6FC41840CE1B}" destId="{7E972A69-303A-4E30-ACA3-7261C3968E29}" srcOrd="8" destOrd="0" presId="urn:microsoft.com/office/officeart/2005/8/layout/cycle1"/>
    <dgm:cxn modelId="{18A7E8D1-472F-453A-B9EB-783555173C5C}" type="presParOf" srcId="{C183947E-B151-4C72-8B08-6FC41840CE1B}" destId="{853C2A57-FBA1-4B8C-8EB5-FB74C1CA53A7}" srcOrd="9" destOrd="0" presId="urn:microsoft.com/office/officeart/2005/8/layout/cycle1"/>
    <dgm:cxn modelId="{EEC405AE-0D47-4443-8E7D-0051C1C118ED}" type="presParOf" srcId="{C183947E-B151-4C72-8B08-6FC41840CE1B}" destId="{B6F0742C-96C6-45DC-91FB-B9DE1F261592}" srcOrd="10" destOrd="0" presId="urn:microsoft.com/office/officeart/2005/8/layout/cycle1"/>
    <dgm:cxn modelId="{A4975098-ED0E-4998-B06A-95ADA2BF92BF}" type="presParOf" srcId="{C183947E-B151-4C72-8B08-6FC41840CE1B}" destId="{1FFDB0FE-1092-48AD-A017-9D8A326B1EBB}" srcOrd="11" destOrd="0" presId="urn:microsoft.com/office/officeart/2005/8/layout/cycle1"/>
  </dgm:cxnLst>
  <dgm:bg>
    <a:solidFill>
      <a:schemeClr val="bg1"/>
    </a:solidFill>
  </dgm:bg>
  <dgm:whole>
    <a:ln w="38100">
      <a:solidFill>
        <a:srgbClr val="2D8CFF"/>
      </a:solidFill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1CEB0A-259F-4974-94F0-7B164569577D}" type="doc">
      <dgm:prSet loTypeId="urn:microsoft.com/office/officeart/2005/8/layout/cycle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90D2996-A44B-4D63-977B-54BA33A255CD}">
      <dgm:prSet phldrT="[Text]" custT="1"/>
      <dgm:spPr/>
      <dgm:t>
        <a:bodyPr/>
        <a:lstStyle/>
        <a:p>
          <a:r>
            <a:rPr lang="en-US" sz="1800" dirty="0">
              <a:solidFill>
                <a:srgbClr val="2D8CFF"/>
              </a:solidFill>
              <a:latin typeface="Source Sans Pro Black" panose="020B0803030403020204" pitchFamily="34" charset="0"/>
            </a:rPr>
            <a:t>Students create</a:t>
          </a:r>
        </a:p>
      </dgm:t>
    </dgm:pt>
    <dgm:pt modelId="{6DB0C55B-1816-4F5A-B007-4D02040D61DD}" type="parTrans" cxnId="{89C9359F-8FF6-4E3A-A929-3F9FD228C42A}">
      <dgm:prSet/>
      <dgm:spPr/>
      <dgm:t>
        <a:bodyPr/>
        <a:lstStyle/>
        <a:p>
          <a:endParaRPr lang="en-US"/>
        </a:p>
      </dgm:t>
    </dgm:pt>
    <dgm:pt modelId="{C0DC2864-C590-415D-8CAA-A22FF2B1BD9D}" type="sibTrans" cxnId="{89C9359F-8FF6-4E3A-A929-3F9FD228C42A}">
      <dgm:prSet/>
      <dgm:spPr/>
      <dgm:t>
        <a:bodyPr/>
        <a:lstStyle/>
        <a:p>
          <a:endParaRPr lang="en-US"/>
        </a:p>
      </dgm:t>
    </dgm:pt>
    <dgm:pt modelId="{9DB47D8C-F70C-4613-87ED-AB53DBD2A987}">
      <dgm:prSet phldrT="[Text]" custT="1"/>
      <dgm:spPr/>
      <dgm:t>
        <a:bodyPr/>
        <a:lstStyle/>
        <a:p>
          <a:r>
            <a:rPr lang="en-US" sz="1800" dirty="0">
              <a:solidFill>
                <a:srgbClr val="2D8CFF"/>
              </a:solidFill>
              <a:latin typeface="Source Sans Pro Black" panose="020B0803030403020204" pitchFamily="34" charset="0"/>
            </a:rPr>
            <a:t>Feedback</a:t>
          </a:r>
        </a:p>
      </dgm:t>
    </dgm:pt>
    <dgm:pt modelId="{54A8EE26-C3DE-485C-A569-E2A278602807}" type="parTrans" cxnId="{C9628375-5D53-47D6-AE44-8F4E9D365688}">
      <dgm:prSet/>
      <dgm:spPr/>
      <dgm:t>
        <a:bodyPr/>
        <a:lstStyle/>
        <a:p>
          <a:endParaRPr lang="en-US"/>
        </a:p>
      </dgm:t>
    </dgm:pt>
    <dgm:pt modelId="{55833915-0538-4604-8E46-BC47066BD9E2}" type="sibTrans" cxnId="{C9628375-5D53-47D6-AE44-8F4E9D365688}">
      <dgm:prSet/>
      <dgm:spPr/>
      <dgm:t>
        <a:bodyPr/>
        <a:lstStyle/>
        <a:p>
          <a:endParaRPr lang="en-US"/>
        </a:p>
      </dgm:t>
    </dgm:pt>
    <dgm:pt modelId="{A8DCB4FB-C381-436E-8166-C2881B9F3EBE}">
      <dgm:prSet phldrT="[Text]" custT="1"/>
      <dgm:spPr/>
      <dgm:t>
        <a:bodyPr/>
        <a:lstStyle/>
        <a:p>
          <a:r>
            <a:rPr lang="en-US" sz="1800" dirty="0">
              <a:solidFill>
                <a:srgbClr val="2D8CFF"/>
              </a:solidFill>
              <a:latin typeface="Source Sans Pro Black" panose="020B0803030403020204" pitchFamily="34" charset="0"/>
            </a:rPr>
            <a:t>Feedforward</a:t>
          </a:r>
        </a:p>
      </dgm:t>
    </dgm:pt>
    <dgm:pt modelId="{54EC8B93-CCC6-4099-96D7-8E9A6FCA62D4}" type="parTrans" cxnId="{318A17E8-0773-47DB-8F71-3F4B40BC0443}">
      <dgm:prSet/>
      <dgm:spPr/>
      <dgm:t>
        <a:bodyPr/>
        <a:lstStyle/>
        <a:p>
          <a:endParaRPr lang="en-US"/>
        </a:p>
      </dgm:t>
    </dgm:pt>
    <dgm:pt modelId="{CEEF8D9C-1B7F-4113-A085-5CEF6080911C}" type="sibTrans" cxnId="{318A17E8-0773-47DB-8F71-3F4B40BC0443}">
      <dgm:prSet/>
      <dgm:spPr/>
      <dgm:t>
        <a:bodyPr/>
        <a:lstStyle/>
        <a:p>
          <a:endParaRPr lang="en-US"/>
        </a:p>
      </dgm:t>
    </dgm:pt>
    <dgm:pt modelId="{3A031D02-43EC-49AC-8D4B-1EC2255BD39E}">
      <dgm:prSet phldrT="[Text]" custT="1"/>
      <dgm:spPr/>
      <dgm:t>
        <a:bodyPr/>
        <a:lstStyle/>
        <a:p>
          <a:r>
            <a:rPr lang="en-US" sz="1800" dirty="0">
              <a:solidFill>
                <a:srgbClr val="2D8CFF"/>
              </a:solidFill>
              <a:latin typeface="Source Sans Pro Black" panose="020B0803030403020204" pitchFamily="34" charset="0"/>
            </a:rPr>
            <a:t>Students grow</a:t>
          </a:r>
        </a:p>
      </dgm:t>
    </dgm:pt>
    <dgm:pt modelId="{8E46DD84-5659-4350-AFEC-47AA3F6FBD11}" type="parTrans" cxnId="{9E6EF03F-3A80-420B-A23B-5ECF7E8FFEA1}">
      <dgm:prSet/>
      <dgm:spPr/>
      <dgm:t>
        <a:bodyPr/>
        <a:lstStyle/>
        <a:p>
          <a:endParaRPr lang="en-US"/>
        </a:p>
      </dgm:t>
    </dgm:pt>
    <dgm:pt modelId="{E3D5490C-27E5-472A-A8A3-441B47BBC5A4}" type="sibTrans" cxnId="{9E6EF03F-3A80-420B-A23B-5ECF7E8FFEA1}">
      <dgm:prSet/>
      <dgm:spPr/>
      <dgm:t>
        <a:bodyPr/>
        <a:lstStyle/>
        <a:p>
          <a:endParaRPr lang="en-US"/>
        </a:p>
      </dgm:t>
    </dgm:pt>
    <dgm:pt modelId="{C183947E-B151-4C72-8B08-6FC41840CE1B}" type="pres">
      <dgm:prSet presAssocID="{0C1CEB0A-259F-4974-94F0-7B164569577D}" presName="cycle" presStyleCnt="0">
        <dgm:presLayoutVars>
          <dgm:dir/>
          <dgm:resizeHandles val="exact"/>
        </dgm:presLayoutVars>
      </dgm:prSet>
      <dgm:spPr/>
    </dgm:pt>
    <dgm:pt modelId="{D2AFE64E-E6D3-4EF1-9FC3-BB8D394C9602}" type="pres">
      <dgm:prSet presAssocID="{690D2996-A44B-4D63-977B-54BA33A255CD}" presName="dummy" presStyleCnt="0"/>
      <dgm:spPr/>
    </dgm:pt>
    <dgm:pt modelId="{47D9CB31-224B-4A54-B407-CC3DA39F8CF3}" type="pres">
      <dgm:prSet presAssocID="{690D2996-A44B-4D63-977B-54BA33A255CD}" presName="node" presStyleLbl="revTx" presStyleIdx="0" presStyleCnt="4">
        <dgm:presLayoutVars>
          <dgm:bulletEnabled val="1"/>
        </dgm:presLayoutVars>
      </dgm:prSet>
      <dgm:spPr/>
    </dgm:pt>
    <dgm:pt modelId="{12C54A02-0868-4F74-B3E4-54FEF2BB0AD0}" type="pres">
      <dgm:prSet presAssocID="{C0DC2864-C590-415D-8CAA-A22FF2B1BD9D}" presName="sibTrans" presStyleLbl="node1" presStyleIdx="0" presStyleCnt="4"/>
      <dgm:spPr/>
    </dgm:pt>
    <dgm:pt modelId="{EA697769-42DD-459E-ADEC-948269743B6B}" type="pres">
      <dgm:prSet presAssocID="{9DB47D8C-F70C-4613-87ED-AB53DBD2A987}" presName="dummy" presStyleCnt="0"/>
      <dgm:spPr/>
    </dgm:pt>
    <dgm:pt modelId="{9537999F-2630-40ED-87F4-2141D2C80499}" type="pres">
      <dgm:prSet presAssocID="{9DB47D8C-F70C-4613-87ED-AB53DBD2A987}" presName="node" presStyleLbl="revTx" presStyleIdx="1" presStyleCnt="4">
        <dgm:presLayoutVars>
          <dgm:bulletEnabled val="1"/>
        </dgm:presLayoutVars>
      </dgm:prSet>
      <dgm:spPr/>
    </dgm:pt>
    <dgm:pt modelId="{4B2E0E61-22A5-4607-B6C9-0005FD2D249B}" type="pres">
      <dgm:prSet presAssocID="{55833915-0538-4604-8E46-BC47066BD9E2}" presName="sibTrans" presStyleLbl="node1" presStyleIdx="1" presStyleCnt="4"/>
      <dgm:spPr/>
    </dgm:pt>
    <dgm:pt modelId="{F2B73DC8-E4FF-4A56-8B4F-B82BEA727B0D}" type="pres">
      <dgm:prSet presAssocID="{3A031D02-43EC-49AC-8D4B-1EC2255BD39E}" presName="dummy" presStyleCnt="0"/>
      <dgm:spPr/>
    </dgm:pt>
    <dgm:pt modelId="{1C6F620A-1E99-45E4-9A3A-2B500EA70150}" type="pres">
      <dgm:prSet presAssocID="{3A031D02-43EC-49AC-8D4B-1EC2255BD39E}" presName="node" presStyleLbl="revTx" presStyleIdx="2" presStyleCnt="4">
        <dgm:presLayoutVars>
          <dgm:bulletEnabled val="1"/>
        </dgm:presLayoutVars>
      </dgm:prSet>
      <dgm:spPr/>
    </dgm:pt>
    <dgm:pt modelId="{7E972A69-303A-4E30-ACA3-7261C3968E29}" type="pres">
      <dgm:prSet presAssocID="{E3D5490C-27E5-472A-A8A3-441B47BBC5A4}" presName="sibTrans" presStyleLbl="node1" presStyleIdx="2" presStyleCnt="4"/>
      <dgm:spPr/>
    </dgm:pt>
    <dgm:pt modelId="{853C2A57-FBA1-4B8C-8EB5-FB74C1CA53A7}" type="pres">
      <dgm:prSet presAssocID="{A8DCB4FB-C381-436E-8166-C2881B9F3EBE}" presName="dummy" presStyleCnt="0"/>
      <dgm:spPr/>
    </dgm:pt>
    <dgm:pt modelId="{B6F0742C-96C6-45DC-91FB-B9DE1F261592}" type="pres">
      <dgm:prSet presAssocID="{A8DCB4FB-C381-436E-8166-C2881B9F3EBE}" presName="node" presStyleLbl="revTx" presStyleIdx="3" presStyleCnt="4">
        <dgm:presLayoutVars>
          <dgm:bulletEnabled val="1"/>
        </dgm:presLayoutVars>
      </dgm:prSet>
      <dgm:spPr/>
    </dgm:pt>
    <dgm:pt modelId="{1FFDB0FE-1092-48AD-A017-9D8A326B1EBB}" type="pres">
      <dgm:prSet presAssocID="{CEEF8D9C-1B7F-4113-A085-5CEF6080911C}" presName="sibTrans" presStyleLbl="node1" presStyleIdx="3" presStyleCnt="4"/>
      <dgm:spPr/>
    </dgm:pt>
  </dgm:ptLst>
  <dgm:cxnLst>
    <dgm:cxn modelId="{164A2B26-EFA2-43BA-974A-4CF3E7DF466F}" type="presOf" srcId="{3A031D02-43EC-49AC-8D4B-1EC2255BD39E}" destId="{1C6F620A-1E99-45E4-9A3A-2B500EA70150}" srcOrd="0" destOrd="0" presId="urn:microsoft.com/office/officeart/2005/8/layout/cycle1"/>
    <dgm:cxn modelId="{9E6EF03F-3A80-420B-A23B-5ECF7E8FFEA1}" srcId="{0C1CEB0A-259F-4974-94F0-7B164569577D}" destId="{3A031D02-43EC-49AC-8D4B-1EC2255BD39E}" srcOrd="2" destOrd="0" parTransId="{8E46DD84-5659-4350-AFEC-47AA3F6FBD11}" sibTransId="{E3D5490C-27E5-472A-A8A3-441B47BBC5A4}"/>
    <dgm:cxn modelId="{E69D695F-93C3-4CBF-9499-55910B5BDB22}" type="presOf" srcId="{0C1CEB0A-259F-4974-94F0-7B164569577D}" destId="{C183947E-B151-4C72-8B08-6FC41840CE1B}" srcOrd="0" destOrd="0" presId="urn:microsoft.com/office/officeart/2005/8/layout/cycle1"/>
    <dgm:cxn modelId="{C9074D49-9D0B-43CD-8062-994B399558C8}" type="presOf" srcId="{A8DCB4FB-C381-436E-8166-C2881B9F3EBE}" destId="{B6F0742C-96C6-45DC-91FB-B9DE1F261592}" srcOrd="0" destOrd="0" presId="urn:microsoft.com/office/officeart/2005/8/layout/cycle1"/>
    <dgm:cxn modelId="{8996EC6C-9720-487B-9817-1BC0B34036C1}" type="presOf" srcId="{9DB47D8C-F70C-4613-87ED-AB53DBD2A987}" destId="{9537999F-2630-40ED-87F4-2141D2C80499}" srcOrd="0" destOrd="0" presId="urn:microsoft.com/office/officeart/2005/8/layout/cycle1"/>
    <dgm:cxn modelId="{5A91344E-2B4F-49EF-99E2-68B687FA5F95}" type="presOf" srcId="{E3D5490C-27E5-472A-A8A3-441B47BBC5A4}" destId="{7E972A69-303A-4E30-ACA3-7261C3968E29}" srcOrd="0" destOrd="0" presId="urn:microsoft.com/office/officeart/2005/8/layout/cycle1"/>
    <dgm:cxn modelId="{86348E53-2E68-4CBD-8155-9F7652DB4389}" type="presOf" srcId="{C0DC2864-C590-415D-8CAA-A22FF2B1BD9D}" destId="{12C54A02-0868-4F74-B3E4-54FEF2BB0AD0}" srcOrd="0" destOrd="0" presId="urn:microsoft.com/office/officeart/2005/8/layout/cycle1"/>
    <dgm:cxn modelId="{C9628375-5D53-47D6-AE44-8F4E9D365688}" srcId="{0C1CEB0A-259F-4974-94F0-7B164569577D}" destId="{9DB47D8C-F70C-4613-87ED-AB53DBD2A987}" srcOrd="1" destOrd="0" parTransId="{54A8EE26-C3DE-485C-A569-E2A278602807}" sibTransId="{55833915-0538-4604-8E46-BC47066BD9E2}"/>
    <dgm:cxn modelId="{F8BF5291-CB87-4345-B1CE-EAEAD5C7852C}" type="presOf" srcId="{55833915-0538-4604-8E46-BC47066BD9E2}" destId="{4B2E0E61-22A5-4607-B6C9-0005FD2D249B}" srcOrd="0" destOrd="0" presId="urn:microsoft.com/office/officeart/2005/8/layout/cycle1"/>
    <dgm:cxn modelId="{80B3B293-018A-4C6A-ADEB-912FEAEF1AB3}" type="presOf" srcId="{690D2996-A44B-4D63-977B-54BA33A255CD}" destId="{47D9CB31-224B-4A54-B407-CC3DA39F8CF3}" srcOrd="0" destOrd="0" presId="urn:microsoft.com/office/officeart/2005/8/layout/cycle1"/>
    <dgm:cxn modelId="{89C9359F-8FF6-4E3A-A929-3F9FD228C42A}" srcId="{0C1CEB0A-259F-4974-94F0-7B164569577D}" destId="{690D2996-A44B-4D63-977B-54BA33A255CD}" srcOrd="0" destOrd="0" parTransId="{6DB0C55B-1816-4F5A-B007-4D02040D61DD}" sibTransId="{C0DC2864-C590-415D-8CAA-A22FF2B1BD9D}"/>
    <dgm:cxn modelId="{67F191AF-34B8-41DE-95CC-EEE2A3778895}" type="presOf" srcId="{CEEF8D9C-1B7F-4113-A085-5CEF6080911C}" destId="{1FFDB0FE-1092-48AD-A017-9D8A326B1EBB}" srcOrd="0" destOrd="0" presId="urn:microsoft.com/office/officeart/2005/8/layout/cycle1"/>
    <dgm:cxn modelId="{318A17E8-0773-47DB-8F71-3F4B40BC0443}" srcId="{0C1CEB0A-259F-4974-94F0-7B164569577D}" destId="{A8DCB4FB-C381-436E-8166-C2881B9F3EBE}" srcOrd="3" destOrd="0" parTransId="{54EC8B93-CCC6-4099-96D7-8E9A6FCA62D4}" sibTransId="{CEEF8D9C-1B7F-4113-A085-5CEF6080911C}"/>
    <dgm:cxn modelId="{A89424C0-41E6-411A-AC50-BDF7859CE908}" type="presParOf" srcId="{C183947E-B151-4C72-8B08-6FC41840CE1B}" destId="{D2AFE64E-E6D3-4EF1-9FC3-BB8D394C9602}" srcOrd="0" destOrd="0" presId="urn:microsoft.com/office/officeart/2005/8/layout/cycle1"/>
    <dgm:cxn modelId="{C38D6DAC-FE73-455F-9301-8A0B4FB1A942}" type="presParOf" srcId="{C183947E-B151-4C72-8B08-6FC41840CE1B}" destId="{47D9CB31-224B-4A54-B407-CC3DA39F8CF3}" srcOrd="1" destOrd="0" presId="urn:microsoft.com/office/officeart/2005/8/layout/cycle1"/>
    <dgm:cxn modelId="{ADF8A915-2423-44A3-B6F9-EFF73579AC81}" type="presParOf" srcId="{C183947E-B151-4C72-8B08-6FC41840CE1B}" destId="{12C54A02-0868-4F74-B3E4-54FEF2BB0AD0}" srcOrd="2" destOrd="0" presId="urn:microsoft.com/office/officeart/2005/8/layout/cycle1"/>
    <dgm:cxn modelId="{F9419917-C925-4371-8E09-AC530FFEFA8A}" type="presParOf" srcId="{C183947E-B151-4C72-8B08-6FC41840CE1B}" destId="{EA697769-42DD-459E-ADEC-948269743B6B}" srcOrd="3" destOrd="0" presId="urn:microsoft.com/office/officeart/2005/8/layout/cycle1"/>
    <dgm:cxn modelId="{A673073C-C42B-49E1-B86A-4650BDFC6196}" type="presParOf" srcId="{C183947E-B151-4C72-8B08-6FC41840CE1B}" destId="{9537999F-2630-40ED-87F4-2141D2C80499}" srcOrd="4" destOrd="0" presId="urn:microsoft.com/office/officeart/2005/8/layout/cycle1"/>
    <dgm:cxn modelId="{F1AF6265-B49D-4D7E-B5A7-E0A86C81E8FA}" type="presParOf" srcId="{C183947E-B151-4C72-8B08-6FC41840CE1B}" destId="{4B2E0E61-22A5-4607-B6C9-0005FD2D249B}" srcOrd="5" destOrd="0" presId="urn:microsoft.com/office/officeart/2005/8/layout/cycle1"/>
    <dgm:cxn modelId="{2D67B83E-9A63-4098-B3D2-69EDCFDC0AF3}" type="presParOf" srcId="{C183947E-B151-4C72-8B08-6FC41840CE1B}" destId="{F2B73DC8-E4FF-4A56-8B4F-B82BEA727B0D}" srcOrd="6" destOrd="0" presId="urn:microsoft.com/office/officeart/2005/8/layout/cycle1"/>
    <dgm:cxn modelId="{A863E4FF-573B-4E78-9593-5D8BCF0ECD81}" type="presParOf" srcId="{C183947E-B151-4C72-8B08-6FC41840CE1B}" destId="{1C6F620A-1E99-45E4-9A3A-2B500EA70150}" srcOrd="7" destOrd="0" presId="urn:microsoft.com/office/officeart/2005/8/layout/cycle1"/>
    <dgm:cxn modelId="{0B58605D-B4CA-4864-91B6-15FEEDEBE33E}" type="presParOf" srcId="{C183947E-B151-4C72-8B08-6FC41840CE1B}" destId="{7E972A69-303A-4E30-ACA3-7261C3968E29}" srcOrd="8" destOrd="0" presId="urn:microsoft.com/office/officeart/2005/8/layout/cycle1"/>
    <dgm:cxn modelId="{18A7E8D1-472F-453A-B9EB-783555173C5C}" type="presParOf" srcId="{C183947E-B151-4C72-8B08-6FC41840CE1B}" destId="{853C2A57-FBA1-4B8C-8EB5-FB74C1CA53A7}" srcOrd="9" destOrd="0" presId="urn:microsoft.com/office/officeart/2005/8/layout/cycle1"/>
    <dgm:cxn modelId="{EEC405AE-0D47-4443-8E7D-0051C1C118ED}" type="presParOf" srcId="{C183947E-B151-4C72-8B08-6FC41840CE1B}" destId="{B6F0742C-96C6-45DC-91FB-B9DE1F261592}" srcOrd="10" destOrd="0" presId="urn:microsoft.com/office/officeart/2005/8/layout/cycle1"/>
    <dgm:cxn modelId="{A4975098-ED0E-4998-B06A-95ADA2BF92BF}" type="presParOf" srcId="{C183947E-B151-4C72-8B08-6FC41840CE1B}" destId="{1FFDB0FE-1092-48AD-A017-9D8A326B1EBB}" srcOrd="11" destOrd="0" presId="urn:microsoft.com/office/officeart/2005/8/layout/cycle1"/>
  </dgm:cxnLst>
  <dgm:bg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dgm:bg>
  <dgm:whole>
    <a:ln w="38100">
      <a:solidFill>
        <a:srgbClr val="2D8CFF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9CB31-224B-4A54-B407-CC3DA39F8CF3}">
      <dsp:nvSpPr>
        <dsp:cNvPr id="0" name=""/>
        <dsp:cNvSpPr/>
      </dsp:nvSpPr>
      <dsp:spPr>
        <a:xfrm>
          <a:off x="2572758" y="65897"/>
          <a:ext cx="1041517" cy="1041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2D8CFF"/>
              </a:solidFill>
              <a:latin typeface="Source Sans Pro Black" panose="020B0803030403020204" pitchFamily="34" charset="0"/>
            </a:rPr>
            <a:t>Fish poop</a:t>
          </a:r>
        </a:p>
      </dsp:txBody>
      <dsp:txXfrm>
        <a:off x="2572758" y="65897"/>
        <a:ext cx="1041517" cy="1041517"/>
      </dsp:txXfrm>
    </dsp:sp>
    <dsp:sp modelId="{12C54A02-0868-4F74-B3E4-54FEF2BB0AD0}">
      <dsp:nvSpPr>
        <dsp:cNvPr id="0" name=""/>
        <dsp:cNvSpPr/>
      </dsp:nvSpPr>
      <dsp:spPr>
        <a:xfrm>
          <a:off x="735919" y="-114"/>
          <a:ext cx="2944368" cy="2944368"/>
        </a:xfrm>
        <a:prstGeom prst="circularArrow">
          <a:avLst>
            <a:gd name="adj1" fmla="val 6898"/>
            <a:gd name="adj2" fmla="val 465012"/>
            <a:gd name="adj3" fmla="val 550847"/>
            <a:gd name="adj4" fmla="val 20584141"/>
            <a:gd name="adj5" fmla="val 804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7999F-2630-40ED-87F4-2141D2C80499}">
      <dsp:nvSpPr>
        <dsp:cNvPr id="0" name=""/>
        <dsp:cNvSpPr/>
      </dsp:nvSpPr>
      <dsp:spPr>
        <a:xfrm>
          <a:off x="2572758" y="1836724"/>
          <a:ext cx="1041517" cy="1041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2D8CFF"/>
              </a:solidFill>
              <a:latin typeface="Source Sans Pro Black" panose="020B0803030403020204" pitchFamily="34" charset="0"/>
            </a:rPr>
            <a:t>Feed plants</a:t>
          </a:r>
        </a:p>
      </dsp:txBody>
      <dsp:txXfrm>
        <a:off x="2572758" y="1836724"/>
        <a:ext cx="1041517" cy="1041517"/>
      </dsp:txXfrm>
    </dsp:sp>
    <dsp:sp modelId="{4B2E0E61-22A5-4607-B6C9-0005FD2D249B}">
      <dsp:nvSpPr>
        <dsp:cNvPr id="0" name=""/>
        <dsp:cNvSpPr/>
      </dsp:nvSpPr>
      <dsp:spPr>
        <a:xfrm>
          <a:off x="735919" y="-114"/>
          <a:ext cx="2944368" cy="2944368"/>
        </a:xfrm>
        <a:prstGeom prst="circularArrow">
          <a:avLst>
            <a:gd name="adj1" fmla="val 6898"/>
            <a:gd name="adj2" fmla="val 465012"/>
            <a:gd name="adj3" fmla="val 5950847"/>
            <a:gd name="adj4" fmla="val 4384141"/>
            <a:gd name="adj5" fmla="val 804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F620A-1E99-45E4-9A3A-2B500EA70150}">
      <dsp:nvSpPr>
        <dsp:cNvPr id="0" name=""/>
        <dsp:cNvSpPr/>
      </dsp:nvSpPr>
      <dsp:spPr>
        <a:xfrm>
          <a:off x="801931" y="1836724"/>
          <a:ext cx="1041517" cy="1041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2D8CFF"/>
              </a:solidFill>
              <a:latin typeface="Source Sans Pro Black" panose="020B0803030403020204" pitchFamily="34" charset="0"/>
            </a:rPr>
            <a:t>Filter water</a:t>
          </a:r>
        </a:p>
      </dsp:txBody>
      <dsp:txXfrm>
        <a:off x="801931" y="1836724"/>
        <a:ext cx="1041517" cy="1041517"/>
      </dsp:txXfrm>
    </dsp:sp>
    <dsp:sp modelId="{7E972A69-303A-4E30-ACA3-7261C3968E29}">
      <dsp:nvSpPr>
        <dsp:cNvPr id="0" name=""/>
        <dsp:cNvSpPr/>
      </dsp:nvSpPr>
      <dsp:spPr>
        <a:xfrm>
          <a:off x="735919" y="-114"/>
          <a:ext cx="2944368" cy="2944368"/>
        </a:xfrm>
        <a:prstGeom prst="circularArrow">
          <a:avLst>
            <a:gd name="adj1" fmla="val 6898"/>
            <a:gd name="adj2" fmla="val 465012"/>
            <a:gd name="adj3" fmla="val 11350847"/>
            <a:gd name="adj4" fmla="val 9784141"/>
            <a:gd name="adj5" fmla="val 804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0742C-96C6-45DC-91FB-B9DE1F261592}">
      <dsp:nvSpPr>
        <dsp:cNvPr id="0" name=""/>
        <dsp:cNvSpPr/>
      </dsp:nvSpPr>
      <dsp:spPr>
        <a:xfrm>
          <a:off x="801931" y="65897"/>
          <a:ext cx="1041517" cy="1041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2D8CFF"/>
              </a:solidFill>
              <a:latin typeface="Source Sans Pro Black" panose="020B0803030403020204" pitchFamily="34" charset="0"/>
            </a:rPr>
            <a:t>Feed fish</a:t>
          </a:r>
        </a:p>
      </dsp:txBody>
      <dsp:txXfrm>
        <a:off x="801931" y="65897"/>
        <a:ext cx="1041517" cy="1041517"/>
      </dsp:txXfrm>
    </dsp:sp>
    <dsp:sp modelId="{1FFDB0FE-1092-48AD-A017-9D8A326B1EBB}">
      <dsp:nvSpPr>
        <dsp:cNvPr id="0" name=""/>
        <dsp:cNvSpPr/>
      </dsp:nvSpPr>
      <dsp:spPr>
        <a:xfrm>
          <a:off x="735919" y="-114"/>
          <a:ext cx="2944368" cy="2944368"/>
        </a:xfrm>
        <a:prstGeom prst="circularArrow">
          <a:avLst>
            <a:gd name="adj1" fmla="val 6898"/>
            <a:gd name="adj2" fmla="val 465012"/>
            <a:gd name="adj3" fmla="val 16750847"/>
            <a:gd name="adj4" fmla="val 15184141"/>
            <a:gd name="adj5" fmla="val 804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9CB31-224B-4A54-B407-CC3DA39F8CF3}">
      <dsp:nvSpPr>
        <dsp:cNvPr id="0" name=""/>
        <dsp:cNvSpPr/>
      </dsp:nvSpPr>
      <dsp:spPr>
        <a:xfrm>
          <a:off x="3450545" y="86858"/>
          <a:ext cx="1390196" cy="1390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2D8CFF"/>
              </a:solidFill>
              <a:latin typeface="Source Sans Pro Black" panose="020B0803030403020204" pitchFamily="34" charset="0"/>
            </a:rPr>
            <a:t>Students create</a:t>
          </a:r>
        </a:p>
      </dsp:txBody>
      <dsp:txXfrm>
        <a:off x="3450545" y="86858"/>
        <a:ext cx="1390196" cy="1390196"/>
      </dsp:txXfrm>
    </dsp:sp>
    <dsp:sp modelId="{12C54A02-0868-4F74-B3E4-54FEF2BB0AD0}">
      <dsp:nvSpPr>
        <dsp:cNvPr id="0" name=""/>
        <dsp:cNvSpPr/>
      </dsp:nvSpPr>
      <dsp:spPr>
        <a:xfrm>
          <a:off x="1003454" y="-449"/>
          <a:ext cx="3924594" cy="3924594"/>
        </a:xfrm>
        <a:prstGeom prst="circularArrow">
          <a:avLst>
            <a:gd name="adj1" fmla="val 6907"/>
            <a:gd name="adj2" fmla="val 465778"/>
            <a:gd name="adj3" fmla="val 547624"/>
            <a:gd name="adj4" fmla="val 20586598"/>
            <a:gd name="adj5" fmla="val 805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7999F-2630-40ED-87F4-2141D2C80499}">
      <dsp:nvSpPr>
        <dsp:cNvPr id="0" name=""/>
        <dsp:cNvSpPr/>
      </dsp:nvSpPr>
      <dsp:spPr>
        <a:xfrm>
          <a:off x="3450545" y="2446640"/>
          <a:ext cx="1390196" cy="1390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2D8CFF"/>
              </a:solidFill>
              <a:latin typeface="Source Sans Pro Black" panose="020B0803030403020204" pitchFamily="34" charset="0"/>
            </a:rPr>
            <a:t>Feedback</a:t>
          </a:r>
        </a:p>
      </dsp:txBody>
      <dsp:txXfrm>
        <a:off x="3450545" y="2446640"/>
        <a:ext cx="1390196" cy="1390196"/>
      </dsp:txXfrm>
    </dsp:sp>
    <dsp:sp modelId="{4B2E0E61-22A5-4607-B6C9-0005FD2D249B}">
      <dsp:nvSpPr>
        <dsp:cNvPr id="0" name=""/>
        <dsp:cNvSpPr/>
      </dsp:nvSpPr>
      <dsp:spPr>
        <a:xfrm>
          <a:off x="1003454" y="-449"/>
          <a:ext cx="3924594" cy="3924594"/>
        </a:xfrm>
        <a:prstGeom prst="circularArrow">
          <a:avLst>
            <a:gd name="adj1" fmla="val 6907"/>
            <a:gd name="adj2" fmla="val 465778"/>
            <a:gd name="adj3" fmla="val 5947624"/>
            <a:gd name="adj4" fmla="val 4386598"/>
            <a:gd name="adj5" fmla="val 805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F620A-1E99-45E4-9A3A-2B500EA70150}">
      <dsp:nvSpPr>
        <dsp:cNvPr id="0" name=""/>
        <dsp:cNvSpPr/>
      </dsp:nvSpPr>
      <dsp:spPr>
        <a:xfrm>
          <a:off x="1090762" y="2446640"/>
          <a:ext cx="1390196" cy="1390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2D8CFF"/>
              </a:solidFill>
              <a:latin typeface="Source Sans Pro Black" panose="020B0803030403020204" pitchFamily="34" charset="0"/>
            </a:rPr>
            <a:t>Students grow</a:t>
          </a:r>
        </a:p>
      </dsp:txBody>
      <dsp:txXfrm>
        <a:off x="1090762" y="2446640"/>
        <a:ext cx="1390196" cy="1390196"/>
      </dsp:txXfrm>
    </dsp:sp>
    <dsp:sp modelId="{7E972A69-303A-4E30-ACA3-7261C3968E29}">
      <dsp:nvSpPr>
        <dsp:cNvPr id="0" name=""/>
        <dsp:cNvSpPr/>
      </dsp:nvSpPr>
      <dsp:spPr>
        <a:xfrm>
          <a:off x="1003454" y="-449"/>
          <a:ext cx="3924594" cy="3924594"/>
        </a:xfrm>
        <a:prstGeom prst="circularArrow">
          <a:avLst>
            <a:gd name="adj1" fmla="val 6907"/>
            <a:gd name="adj2" fmla="val 465778"/>
            <a:gd name="adj3" fmla="val 11347624"/>
            <a:gd name="adj4" fmla="val 9786598"/>
            <a:gd name="adj5" fmla="val 805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0742C-96C6-45DC-91FB-B9DE1F261592}">
      <dsp:nvSpPr>
        <dsp:cNvPr id="0" name=""/>
        <dsp:cNvSpPr/>
      </dsp:nvSpPr>
      <dsp:spPr>
        <a:xfrm>
          <a:off x="1090762" y="86858"/>
          <a:ext cx="1390196" cy="1390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2D8CFF"/>
              </a:solidFill>
              <a:latin typeface="Source Sans Pro Black" panose="020B0803030403020204" pitchFamily="34" charset="0"/>
            </a:rPr>
            <a:t>Feedforward</a:t>
          </a:r>
        </a:p>
      </dsp:txBody>
      <dsp:txXfrm>
        <a:off x="1090762" y="86858"/>
        <a:ext cx="1390196" cy="1390196"/>
      </dsp:txXfrm>
    </dsp:sp>
    <dsp:sp modelId="{1FFDB0FE-1092-48AD-A017-9D8A326B1EBB}">
      <dsp:nvSpPr>
        <dsp:cNvPr id="0" name=""/>
        <dsp:cNvSpPr/>
      </dsp:nvSpPr>
      <dsp:spPr>
        <a:xfrm>
          <a:off x="1003454" y="-449"/>
          <a:ext cx="3924594" cy="3924594"/>
        </a:xfrm>
        <a:prstGeom prst="circularArrow">
          <a:avLst>
            <a:gd name="adj1" fmla="val 6907"/>
            <a:gd name="adj2" fmla="val 465778"/>
            <a:gd name="adj3" fmla="val 16747624"/>
            <a:gd name="adj4" fmla="val 15186598"/>
            <a:gd name="adj5" fmla="val 805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5T19:41:30.256"/>
    </inkml:context>
    <inkml:brush xml:id="br0">
      <inkml:brushProperty name="width" value="0.35" units="cm"/>
      <inkml:brushProperty name="height" value="0.35" units="cm"/>
      <inkml:brushProperty name="color" value="#9DCE68"/>
      <inkml:brushProperty name="transparency" value="70"/>
      <inkml:brushProperty name="ignorePressure" value="1"/>
    </inkml:brush>
  </inkml:definitions>
  <inkml:trace contextRef="#ctx0" brushRef="#br0">1 1391,'59'-1033,"-52"949,11-116,-17 191,-2 7,2-1,-1 1,0-1,0 1,1-1,-1 1,1-1,0 1,0-1,0 1,0 0,2-3,-3 4,2 2,1 10,104 451,25-2,-130-455,45 127,-36-106,0-1,31 44,-37-60,2-1,-1 0,1 0,0-1,1 0,0 0,9 5,-13-9,0-1,0 1,0-1,1 0,-1-1,1 1,0-1,-1 0,1 0,0 0,0-1,-1 1,1-1,0-1,0 1,-1 0,6-2,-3 0,-1-1,1 1,-1-1,0 0,0 0,0-1,0 0,-1 0,1 0,-1-1,0 0,5-6,1-3,-1 0,0-1,13-27,-8 9,-1-1,-2 0,-1-1,-2 0,7-55,-9 26,-3-1,-5-79,-3 79,-3 1,-2 0,-3 0,-3 1,-44-113,49 153,0 1,-27-41,15 36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7T19:47:09.141"/>
    </inkml:context>
    <inkml:brush xml:id="br0">
      <inkml:brushProperty name="width" value="0.35" units="cm"/>
      <inkml:brushProperty name="height" value="0.35" units="cm"/>
      <inkml:brushProperty name="color" value="#9DCE68"/>
      <inkml:brushProperty name="ignorePressure" value="1"/>
    </inkml:brush>
  </inkml:definitions>
  <inkml:trace contextRef="#ctx0" brushRef="#br0">4142 205,'-93'22,"-95"36,-110 59,-90 66,-65 69,-25 69,2 64,271-197,9 8,-252 327,326-357,7 6,8 4,7 5,-78 202,112-210,-47 194,77-214,6 1,7 1,-4 177,26-210,5 0,5-1,6 0,45 182,-31-200,4-2,5-1,4-1,4-3,4-2,5-2,3-2,5-4,3-2,3-3,4-3,148 122,-131-132,4-4,195 101,-171-110,2-6,196 52,-174-67,0-7,198 13,-157-32,332-29,-305-5,325-82,-305 42,299-129,-278 82,-5-11,329-223,-365 198,-7-8,316-318,-375 319,177-246,-216 247,134-264,-166 265,87-269,-114 264,-7-3,-7-1,-7-1,6-328,-33 363,-6-1,-35-180,20 205,-4 2,-5 0,-59-130,45 137,-5 1,-3 3,-117-148,97 152,-4 4,-4 2,-160-122,125 121,-4 6,-3 4,-141-59,87 58,-4 8,-208-48,-426-33,49 72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7T18:44:54.573"/>
    </inkml:context>
    <inkml:brush xml:id="br0">
      <inkml:brushProperty name="width" value="0.2" units="cm"/>
      <inkml:brushProperty name="height" value="0.2" units="cm"/>
      <inkml:brushProperty name="color" value="#EE4890"/>
      <inkml:brushProperty name="ignorePressure" value="1"/>
    </inkml:brush>
  </inkml:definitions>
  <inkml:trace contextRef="#ctx0" brushRef="#br0">1 1291,'123'-240,"-16"-3,-15 33,-88 200,110-228,-81 177,70-101,-91 147,0-1,1 2,1 0,28-24,-36 34,0 0,0 1,0-1,1 2,-1-1,1 0,8-1,-10 3,0 0,0 1,-1 0,1-1,0 2,0-1,-1 1,1-1,0 1,-1 0,9 4,-4-1,-1 0,0 0,-1 1,1 0,-1 1,0 0,10 9,2 7,18 25,98 146,-46-63,21 29,86 118,-127-184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7T18:44:54.574"/>
    </inkml:context>
    <inkml:brush xml:id="br0">
      <inkml:brushProperty name="width" value="0.2" units="cm"/>
      <inkml:brushProperty name="height" value="0.2" units="cm"/>
      <inkml:brushProperty name="color" value="#EE4890"/>
      <inkml:brushProperty name="ignorePressure" value="1"/>
    </inkml:brush>
  </inkml:definitions>
  <inkml:trace contextRef="#ctx0" brushRef="#br0">8561 429,'34'-49,"-3"-1,-2 0,-3-2,-3 0,25-99,-44 133,-3 11,-1 12,-4 37,-3 68,-8 57,-8 50,-18 41,13-128,-6-1,-8-1,-6-1,-9-3,-102 157,96-188,-5-3,-137 135,129-155,-2-2,-5-3,-128 77,108-83,-3-3,-4-4,-2-4,-3-3,-193 52,159-60,-2-5,-1-5,-2-5,-200 8,-234-29,-49-64,379 20,3-9,-274-86,214 39,-357-158,45-35,60-10,70 0,78 10,83 36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49:38.477"/>
    </inkml:context>
    <inkml:brush xml:id="br0">
      <inkml:brushProperty name="width" value="0.35" units="cm"/>
      <inkml:brushProperty name="height" value="0.35" units="cm"/>
      <inkml:brushProperty name="color" value="#2D8CFF"/>
      <inkml:brushProperty name="ignorePressure" value="1"/>
    </inkml:brush>
  </inkml:definitions>
  <inkml:trace contextRef="#ctx0" brushRef="#br0">6655 803,'-118'-49,"1"5,-32-8,7 9,-161-28,182 52,-225-8,17 39,-55 37,-57 45,-49 46,58 8,7 19,-674 369,698-294,47-1,50-5,55-12,59-15,148-155,-50 85,71-102,1 1,2 0,2 2,-16 58,26-74,1 0,1 1,1-1,2 1,0 0,2-1,0 1,11 48,-5-46,1 1,2-2,1 1,25 43,-15-35,2-2,1 0,47 49,-28-40,2-2,82 56,-46-44,127 61,145 30,68-23,70-20,63-14,53-12,51-10,51-8,48-9,44-9,50-13,54-16,45-20,44-20,32-21,582-59,3-27,1720-212,-2231 208,-27-7,-44-8,-53-12,-68-12,-86-7,-87-8,-86-9,-101 4,-105 12,-100 15,-89 14,-204 124,74-72,-106 90,0-1,-2-1,0-1,18-30,-28 41,-1 0,-1 0,1 0,-2-1,1 0,-2 0,1 0,-1 0,0-20,-2 20,-1-1,-1 1,0 0,0 0,-1 0,0 0,-1 1,-1-1,1 1,-7-10,-5-4,0 0,-2 1,0 1,-2 0,-22-18,-14-8,-1 3,-65-39,-221-102,-111-1,-115 5,-121 11,-116 16,-95 21,-84 25,-59 25,-58 23,-66 27,-64 26,-51 33,-37 40,-699 124,15 120,737-49,177-9,1077-247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3:41.19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1,'242'-1,"274"2,-499-1,185 10,-179-7,-1 1,0 1,0 0,0 2,-1 1,38 18,18 16,-60-33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3:43.28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0,'0'1,"0"-1,0 0,0 1,0-1,0 0,0 0,0 1,1-1,-1 0,0 1,0-1,0 0,0 0,1 1,-1-1,0 0,0 0,1 0,-1 1,0-1,0 0,1 0,-1 0,0 0,1 1,-1-1,12 3,-9-3,33 6,0-3,45 0,-45-2,365 1,-92-1,-106 16,-79-3,34 4,-124-12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3:45.03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88,'27'-1,"0"-1,31-7,-15 2,-14 3,261-31,-244 32,276-16,2 15,-4 17,27 1,1160-8,-1018-26,-462 19,426-15,-404 18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06.903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28,'11'-1,"0"0,0-1,0 0,10-4,-6 2,23-3,160 3,-125 5,-32-1,90 4,-115-3,1 1,-1 1,-1 1,1 0,28 12,-16-1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08.143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0,'2'0,"7"0,18 0,16 5,17 0,6 5,-2 0,-5 1,-4-2,-5 2,-4 0,-4-3,-5 1,-1 0,-6-1,-3-4,-7-1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09.462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2,'190'-1,"208"2,-347 1,0 3,0 1,0 3,63 19,-46-6,57 14,-104-31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5T19:41:31.320"/>
    </inkml:context>
    <inkml:brush xml:id="br0">
      <inkml:brushProperty name="width" value="0.35" units="cm"/>
      <inkml:brushProperty name="height" value="0.35" units="cm"/>
      <inkml:brushProperty name="color" value="#9DCE68"/>
      <inkml:brushProperty name="transparency" value="70"/>
      <inkml:brushProperty name="ignorePressure" value="1"/>
    </inkml:brush>
  </inkml:definitions>
  <inkml:trace contextRef="#ctx0" brushRef="#br0">142 59,'-24'63,"3"1,-24 130,36-136,3 0,3 0,6 97,1-116,1 0,17 60,-16-80,0 1,2-1,0 0,1-1,1 0,20 27,-24-38,-1 0,1-1,0 0,1 0,-1-1,1 0,0 0,0 0,16 6,-18-9,-1 0,1-1,0 0,0 0,0 0,0 0,0-1,1 0,-1 0,0 0,0-1,0 0,0 0,0 0,0-1,-1 1,10-5,-3 0,-1-1,0 0,-1 0,0-1,0 0,0-1,-1 0,-1 0,1 0,-1-1,7-16,0 1,-2-2,-1 1,13-50,-15 40,-1-1,-2-1,-1 1,-3-1,0 0,-3 0,-1 0,-12-61,9 73,-2 1,0 0,-2 1,-1 0,0 0,-2 1,-1 0,-1 1,-1 0,0 2,-2-1,0 2,-29-25,31 32,0 0,-1 1,0 1,-1 1,0 0,-34-12,44 19,0 0,-1 1,1-1,-1 1,1 1,-1 0,1 0,-14 2,16-1,0 0,0 1,0-1,0 1,0 0,0 1,1-1,-1 1,1 0,0 0,0 1,0-1,-7 8,-3 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11.064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40,'313'-2,"-1"-17,40 0,-1 20,-130 0,-204-1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13.506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22,'1079'0,"-729"25,-57-1,1-30,-196 1,-61 4,1-1,54-10,58-25,-120 30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15.990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51,'61'-2,"76"-14,-51 5,84-3,0 7,177 16,-211 2,37 2,520-6,-428-9,-47-6,-88-6,-12 0,-91 12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18.168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24,'86'0,"128"-1,-2-14,-123 8,-74 7,1 0,-1 2,25 4,124 22,-138-25,-4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19.478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13,'414'-9,"-241"6,-161 3,7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20.874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1,'185'-1,"205"2,-236 6,21 0,-160-7,5-1,1 2,0 0,34 7,-37-3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23.100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38,'104'0,"376"-13,-85-12,1 35,-336-4,73 3,-118-9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24.899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20,'34'-7,"1"2,50-2,-65 6,339 2,-179 4,145-5,85 2,-135 9,0 1,172-11,-234-18,-73 4,-105 13,-12 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4:26.976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37,'702'-21,"150"5,-420 47,-291-18,-28 1,1 1,-90-13,1-1,42-5,97-30,-157 32,11-2,1 1,-1 0,22 1,-20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8T14:27:10.47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88,'27'-1,"0"-1,31-7,-15 2,-14 3,261-31,-244 32,276-16,2 15,-4 17,27 1,1160-8,-1018-26,-462 19,426-15,-404 18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5T19:41:32.148"/>
    </inkml:context>
    <inkml:brush xml:id="br0">
      <inkml:brushProperty name="width" value="0.35" units="cm"/>
      <inkml:brushProperty name="height" value="0.35" units="cm"/>
      <inkml:brushProperty name="color" value="#9DCE68"/>
      <inkml:brushProperty name="transparency" value="70"/>
      <inkml:brushProperty name="ignorePressure" value="1"/>
    </inkml:brush>
  </inkml:definitions>
  <inkml:trace contextRef="#ctx0" brushRef="#br0">47 1,'-6'15,"0"0,2 1,-1-1,-1 20,-7 69,8-28,4 0,3 0,14 87,-7-104,3 0,3-1,2-1,38 87,-43-118,1-1,1 0,2-1,0 0,34 36,-44-53,0-1,1 0,0 0,0-1,1 1,0-2,0 1,0-1,14 5,-17-8,1 0,-1 0,1 0,-1-1,0 1,1-1,-1-1,1 1,-1-1,1 0,-1 0,0-1,0 1,0-1,1-1,-2 1,7-4,3-3,-1 0,-1-1,1 0,20-23,-10 5,24-35,-11 7,-2-1,-3-2,26-68,-29 50,-3-1,17-93,-28 89,-12 60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0:58.180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14.189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1,'18'7,"-1"0,21 4,1 1,165 78,-147-62,-39-20,0 0,1-2,-1 0,31 5,-15-7,59 1,-65-5,-5-1,0 2,0 0,30 6,-29-1,0-2,0 0,0-2,1-1,29-2,-43-1,-1 0,1-2,0 1,-1-1,0-1,0 0,15-9,-12 6,12-6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15.895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0,'286'8,"-12"-1,-175-8,77 2,-116 5,-43-3,-1-1,0-1,28-1,-39-1,-1 0,1 0,-1-1,9-3,0-1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18.327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1,'133'-1,"150"3,-140 12,24 0,-115-14,-16-1,53 6,0 1,-58-5,53 8,-72-6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19.794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7,'118'-3,"-56"0,106 9,-124 1,47 14,-23-4,-46-12,24 6,46 3,-52-10,179 12,-113-16,-83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20.558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20.903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22.777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1,'3'0,"0"0,1 1,-1 0,0 0,0 0,0 0,0 0,3 3,6 1,8 2,1 0,41 7,46-1,-80-10,94 6,-1-6,151-14,-237 9,565-32,-577 35,1 0,-1 1,1 1,-1 2,0 0,-1 1,40 17,-61-23,-1 1,1-1,-1 0,1 0,-1 0,1 1,-1-1,0 0,1 1,-1-1,1 0,-1 1,0-1,1 0,-1 1,1 0,-2-1,1 0,0 0,0 1,0-1,-1 0,1 0,0 1,0-1,-1 0,1 0,0 0,-1 1,1-1,0 0,-1 0,1 0,0 0,-1 0,1 0,0 0,-1 0,1 0,0 0,-1 0,1 0,-29 3,1-1,-32-3,22 0,-22 1,-74-2,130 2,1 0,0 0,0-1,-1 0,1 1,0-1,-4-2,6 2,0 1,0-1,0 0,-1 0,1 1,0-1,0 0,1 0,-1 0,0 0,0 0,0-1,1 1,-1 0,0 0,1 0,-1-1,1 1,-1-2,-1-10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24.868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0,'132'5,"240"40,-213-23,1-7,176-5,-132-13,-182 3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26.146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1,'140'5,"-40"1,633-2,-440-5,-277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5T19:41:36.097"/>
    </inkml:context>
    <inkml:brush xml:id="br0">
      <inkml:brushProperty name="width" value="0.35" units="cm"/>
      <inkml:brushProperty name="height" value="0.35" units="cm"/>
      <inkml:brushProperty name="color" value="#9DCE68"/>
      <inkml:brushProperty name="transparency" value="70"/>
      <inkml:brushProperty name="ignorePressure" value="1"/>
    </inkml:brush>
  </inkml:definitions>
  <inkml:trace contextRef="#ctx0" brushRef="#br0">0 539,'0'0,"0"0,0 0,0 0,0 0,0 0,0 0,0 0,0 0,26-24,31-22,30-22,30-20,27-16,25-7,-16 14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27.482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68,'193'-11,"-138"6,142-17,76-5,23 24,-194 4,-84-1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28.855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1,'1'0,"359"11,-57 5,0-15,-301-1,5 0,-1-1,1 1,-1 1,1-1,0 1,-1 1,1-1,-1 1,11 5,-3 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31.446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42,'515'-21,"-15"1,-487 20,32 0,68 9,-98-7,17 4,-22-3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33.560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14,'0'0,"0"-1,1 1,-1 0,0-1,0 1,1 0,-1-1,0 1,0 0,1 0,-1-1,0 1,1 0,-1 0,0-1,1 1,-1 0,1 0,-1 0,0 0,1-1,-1 1,1 0,-1 0,1 0,14-2,-12 2,77-6,99 6,-178 0,60 4,0 2,102 24,-104-17,50 13,-84-19,0 0,1-2,50 5,-67-9,0 1,-1-1,11 5,-10-4,0 1,16 1,-11-4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36.549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1,'19'0,"20"-1,0 2,54 9,-24 2,2-2,107-1,-129-10,67 2,-105 1,0 0,0 0,11 5,-11-4,-1 0,1 0,12 0,175-2,-178-3,-3-1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38.183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56,'4'-1,"0"1,0-1,1 0,-1 0,0 0,0-1,5-2,13-4,31-4,1 2,-1 3,2 2,67 2,-99 4,-1 2,32 7,18 2,-53-11,0 0,0-2,37-5,-28 3,33-2,-47 5,0 1,0 0,-1 0,21 6,-21-2,-4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41.361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0,'243'0,"-215"2,0 0,52 13,-41-6,87 13,214 12,-322-33,58 4,-68-4,0 0,1 1,-1 0,-1 1,1 0,14 7,-9-1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43.395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56,'1'-2,"-1"1,0 0,0 0,1 0,-1 0,1 0,-1 0,1 0,-1 0,1 0,0 0,-1 0,1 1,0-1,0 0,0 0,-1 1,3-2,20-11,-21 12,7-3,1 0,-1 1,1 0,-1 1,1 0,13-1,60 1,-58 2,330 10,-120 4,-224-13,10 0,0 0,0 2,-1 1,0 0,28 11,-38-12,-1 1,0-2,1 1,16 1,-12-2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45.773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1,'82'0,"279"10,-50 8,-50 3,-65 10,-143-21,-39-8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50.059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28,'23'0,"266"-10,88-7,-206 17,-151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7T17:52:57.789"/>
    </inkml:context>
    <inkml:brush xml:id="br0">
      <inkml:brushProperty name="width" value="0.35" units="cm"/>
      <inkml:brushProperty name="height" value="0.35" units="cm"/>
      <inkml:brushProperty name="color" value="#9FDCDA"/>
      <inkml:brushProperty name="ignorePressure" value="1"/>
    </inkml:brush>
  </inkml:definitions>
  <inkml:trace contextRef="#ctx0" brushRef="#br0">964 433,'-40'56,"-41"74,-27 64,-23 69,-14 60,0 49,64-129,-78 391,129-454,7 1,2 363,66-86,-24-337,56 179,-49-218,3-2,4-1,4-2,81 122,-76-138,2-2,3-2,2-2,3-3,95 72,-92-83,2-3,1-3,2-3,1-2,72 23,-73-33,1-3,1-3,0-3,0-3,103 1,-96-11,0-3,0-3,0-3,77-23,-72 11,0-4,-2-3,101-56,-94 38,-3-3,-1-4,-3-3,-2-4,-4-2,-2-3,75-100,-74 75,91-166,-95 134,60-168,17-182,-98 270,-9-1,-9-2,-3-212,-25 194,-9 0,-69-364,-29 149,73 328,-73-149,76 193,-2 2,-73-97,77 122,-2 1,-1 1,-70-56,70 69,0 0,-2 3,0 1,-74-29,64 34,0 1,-2 4,1 1,-52-4,31 9,0 3,-125 12,91 4,-151 39,-95 61,167-36,-290 169,259-115,180-110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51.595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14,'209'-7,"-28"1,-153 7,-1 1,33 8,23 1,152-7,-144-5,-73 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53.500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1,'22'1,"1"1,-1 2,27 6,-3 0,322 37,-191-28,106-4,-221-13,-32-1,-8 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56.525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0,'206'8,"57"-2,-168-7,-43 0,3 1,69 6,-113-3,1-1,0 2,13 5,-15-5,0-1,0 0,0 0,19 2,-9-4,60 7,-68-6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58.116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1,'349'0,"-266"7,-5 0,-4-8,-41 0,1 1,-1 1,42 8,-64-6,17 7,-21-7,-1-1,1 1,-1-2,1 1,0-1,11 2,-10-4,-1 1,0-1,13-2,-2-3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1:59.881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1,'806'0,"-802"-1,-1 1,1 0,0 0,-1 1,1-1,0 1,-1 0,1-1,-1 2,1-1,-1 0,0 1,6 3,0 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9T17:52:05.095"/>
    </inkml:context>
    <inkml:brush xml:id="br0">
      <inkml:brushProperty name="width" value="0.2" units="cm"/>
      <inkml:brushProperty name="height" value="0.4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1,'475'7,"97"-2,-472-5,-78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7T17:52:59.647"/>
    </inkml:context>
    <inkml:brush xml:id="br0">
      <inkml:brushProperty name="width" value="0.35" units="cm"/>
      <inkml:brushProperty name="height" value="0.35" units="cm"/>
      <inkml:brushProperty name="color" value="#9DCE68"/>
      <inkml:brushProperty name="ignorePressure" value="1"/>
    </inkml:brush>
  </inkml:definitions>
  <inkml:trace contextRef="#ctx0" brushRef="#br0">0 1,'31'86,"6"11,15 38,322 838,-364-948,45 113,-52-130,0-1,0 1,9 12,-11-19,0 1,0-1,1 1,-1-1,0 0,1 1,-1-1,1 0,-1 0,1 0,0 0,-1 0,1-1,0 1,0 0,-1-1,3 1,0-1,0 0,-1 0,1-1,0 1,-1-1,1 0,-1 0,1 0,-1 0,7-4,12-7,31-21,51-45,27-28,28-24,209-153,20 32,-223 163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7T17:53:00.316"/>
    </inkml:context>
    <inkml:brush xml:id="br0">
      <inkml:brushProperty name="width" value="0.35" units="cm"/>
      <inkml:brushProperty name="height" value="0.35" units="cm"/>
      <inkml:brushProperty name="color" value="#9DCE68"/>
      <inkml:brushProperty name="ignorePressure" value="1"/>
    </inkml:brush>
  </inkml:definitions>
  <inkml:trace contextRef="#ctx0" brushRef="#br0">4 3899,'-1'-12,"-1"0,2 0,0-18,3 11,9-34,4 2,30-66,82-133,80-71,72-48,67-22,-79 122,528-407,-497 460,609-328,-460 334,-35 54,-34 51,-246 76,2 6,264-10,-88 42,-37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7T18:44:54.573"/>
    </inkml:context>
    <inkml:brush xml:id="br0">
      <inkml:brushProperty name="width" value="0.2" units="cm"/>
      <inkml:brushProperty name="height" value="0.2" units="cm"/>
      <inkml:brushProperty name="color" value="#EE4890"/>
      <inkml:brushProperty name="ignorePressure" value="1"/>
    </inkml:brush>
  </inkml:definitions>
  <inkml:trace contextRef="#ctx0" brushRef="#br0">1 1291,'123'-240,"-16"-3,-15 33,-88 200,110-228,-81 177,70-101,-91 147,0-1,1 2,1 0,28-24,-36 34,0 0,0 1,0-1,1 2,-1-1,1 0,8-1,-10 3,0 0,0 1,-1 0,1-1,0 2,0-1,-1 1,1-1,0 1,-1 0,9 4,-4-1,-1 0,0 0,-1 1,1 0,-1 1,0 0,10 9,2 7,18 25,98 146,-46-63,21 29,86 118,-127-184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17T18:44:54.574"/>
    </inkml:context>
    <inkml:brush xml:id="br0">
      <inkml:brushProperty name="width" value="0.2" units="cm"/>
      <inkml:brushProperty name="height" value="0.2" units="cm"/>
      <inkml:brushProperty name="color" value="#EE4890"/>
      <inkml:brushProperty name="ignorePressure" value="1"/>
    </inkml:brush>
  </inkml:definitions>
  <inkml:trace contextRef="#ctx0" brushRef="#br0">8561 429,'34'-49,"-3"-1,-2 0,-3-2,-3 0,25-99,-44 133,-3 11,-1 12,-4 37,-3 68,-8 57,-8 50,-18 41,13-128,-6-1,-8-1,-6-1,-9-3,-102 157,96-188,-5-3,-137 135,129-155,-2-2,-5-3,-128 77,108-83,-3-3,-4-4,-2-4,-3-3,-193 52,159-60,-2-5,-1-5,-2-5,-200 8,-234-29,-49-64,379 20,3-9,-274-86,214 39,-357-158,45-35,60-10,70 0,78 10,83 36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6B8E9-DCB0-4705-8BC1-B40AA2861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5E1A75-B77D-4B78-B046-F5E98C794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11B9E-EE37-4C3A-9235-2863FFC83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6CCC3-3FF3-4225-A9AD-A183E703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4E962-DF30-46D6-862A-A54C247CE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4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9B65B-39F2-4FB6-A2EE-C1BC01984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66E0C-4DD7-4BC5-8E80-65991DCAD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9F1F1-1517-4B44-B514-DB15662FE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849F2-DBF2-4CCF-A913-5EAACE486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C906D-FAE4-4BEB-848D-019CC0EB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CB260C-B93A-40F2-B318-1638138F63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CB609E-D078-49A4-8BFB-A520BA97D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CBD1C-96C4-4B7E-BCED-438051AF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43950-0344-4388-AFD3-FBEF5559A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6AAD2-ACA4-4E83-A67C-61152C28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8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9C839-E63D-45F7-932F-8DC69569C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F6E5A-E79F-4CDD-B108-853753FEF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62251-8DCA-4FCD-B9FB-2E17A331E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B0D10-105B-47A1-BBC8-AC1B59F59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08D67-32DB-4800-B910-DDE1B02A4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8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FC73C-6C16-4176-A824-FC48AEB0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EAF8D-CCCD-40E6-8A47-1C69EB816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2E0F2-CC98-4109-B6CC-94B832DC0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07C26-E48D-4234-BFBE-603C1E5A3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BDACE-8534-4447-806C-0A1CBF0F6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6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67F67-E714-4A10-8CB5-EDAF40570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C4FF0-790D-44F6-8348-E000C01F2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61B28-260E-42E3-8343-72DC9882A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11214-CC71-4A8D-BD77-21E5630F5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1C966-1666-4D2C-8587-0123CAFBF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AA895-1D82-4A83-95E3-63EDC68A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3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AFA26-1645-48BC-8D41-6440B4CD2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F911E-CCC7-4404-A956-3D0D1D904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7036D8-DE6E-49B5-A426-94B507A7A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2D70C-1720-4FE2-A91F-AE2D92613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79D2E5-2771-479A-923E-C30163043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094FDE-2EF8-4731-8898-1C0D5FC15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AA59DB-3843-4C50-BA85-2E063731E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55AA69-4EC0-4736-9283-4B8D8471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0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57C4C-3811-48C7-A4D2-46E232112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C0AEA3-3992-40C3-86AC-2ED462D9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828AD1-5DFF-451B-A53F-BB1A52300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A248E4-7FE2-48D8-A79D-27AB8794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3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F72C8C-4B40-4970-ADE0-730681089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5404A1-5F06-405C-BFC4-2DD57133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5C78D-9FD4-4C3E-A914-06B243BD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2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EE32A-5A02-42F1-9C6F-34F38568C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B9F45-4644-4D05-BBC8-E4DED128F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99FD9-2AD7-4AF0-94AA-F819B2CC6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519B6-DA16-4EEE-9BFD-6518F1FDC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A4197-FEBD-49ED-A5B8-7FA566BBB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8DB5F-0D0C-487C-860C-44D564AA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3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F9D2A-ED34-4E27-BA78-E80663858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60A305-5A42-4851-AE58-5834E5309C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103C8-63EE-4774-8470-9DF8FFC27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AC597-F6E8-40E9-A5A9-685B530A9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8CFDE-8629-44CC-ADE1-22353CD19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9AF379-8EAE-47B4-A59B-727B29707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6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FB32ED-1CA3-44B6-B698-02CAEA8DF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0F8A6-51CE-4C9A-88C1-2B313DD0C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49439-3E02-41D3-9C3A-6D5769E4F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CF088-FEAD-4B48-A166-F9AD9F890D68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F009A-0F3D-4116-8519-AD39FFE41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6716E-76DE-4537-950E-4607BFBF8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7AD63-1570-4FC2-9C62-066B5217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0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5" Type="http://schemas.openxmlformats.org/officeDocument/2006/relationships/image" Target="../media/image3.png"/><Relationship Id="rId4" Type="http://schemas.openxmlformats.org/officeDocument/2006/relationships/customXml" Target="../ink/ink2.xm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3" Type="http://schemas.microsoft.com/office/2007/relationships/hdphoto" Target="../media/hdphoto1.wdp"/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5" Type="http://schemas.openxmlformats.org/officeDocument/2006/relationships/image" Target="../media/image12.png"/><Relationship Id="rId4" Type="http://schemas.openxmlformats.org/officeDocument/2006/relationships/customXml" Target="../ink/ink5.xml"/><Relationship Id="rId9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customXml" Target="../ink/ink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customXml" Target="../ink/ink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.xml"/><Relationship Id="rId13" Type="http://schemas.openxmlformats.org/officeDocument/2006/relationships/image" Target="../media/image27.png"/><Relationship Id="rId18" Type="http://schemas.openxmlformats.org/officeDocument/2006/relationships/customXml" Target="../ink/ink22.xml"/><Relationship Id="rId26" Type="http://schemas.openxmlformats.org/officeDocument/2006/relationships/customXml" Target="../ink/ink26.xml"/><Relationship Id="rId3" Type="http://schemas.openxmlformats.org/officeDocument/2006/relationships/image" Target="../media/image220.png"/><Relationship Id="rId21" Type="http://schemas.openxmlformats.org/officeDocument/2006/relationships/image" Target="../media/image31.png"/><Relationship Id="rId7" Type="http://schemas.openxmlformats.org/officeDocument/2006/relationships/image" Target="../media/image24.png"/><Relationship Id="rId12" Type="http://schemas.openxmlformats.org/officeDocument/2006/relationships/customXml" Target="../ink/ink19.xml"/><Relationship Id="rId17" Type="http://schemas.openxmlformats.org/officeDocument/2006/relationships/image" Target="../media/image29.png"/><Relationship Id="rId25" Type="http://schemas.openxmlformats.org/officeDocument/2006/relationships/image" Target="../media/image33.png"/><Relationship Id="rId2" Type="http://schemas.openxmlformats.org/officeDocument/2006/relationships/customXml" Target="../ink/ink14.xml"/><Relationship Id="rId16" Type="http://schemas.openxmlformats.org/officeDocument/2006/relationships/customXml" Target="../ink/ink21.xml"/><Relationship Id="rId20" Type="http://schemas.openxmlformats.org/officeDocument/2006/relationships/customXml" Target="../ink/ink23.xml"/><Relationship Id="rId29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6.xml"/><Relationship Id="rId11" Type="http://schemas.openxmlformats.org/officeDocument/2006/relationships/image" Target="../media/image26.png"/><Relationship Id="rId24" Type="http://schemas.openxmlformats.org/officeDocument/2006/relationships/customXml" Target="../ink/ink25.xml"/><Relationship Id="rId32" Type="http://schemas.openxmlformats.org/officeDocument/2006/relationships/customXml" Target="../ink/ink29.xml"/><Relationship Id="rId5" Type="http://schemas.openxmlformats.org/officeDocument/2006/relationships/image" Target="../media/image23.png"/><Relationship Id="rId15" Type="http://schemas.openxmlformats.org/officeDocument/2006/relationships/image" Target="../media/image28.png"/><Relationship Id="rId23" Type="http://schemas.openxmlformats.org/officeDocument/2006/relationships/image" Target="../media/image32.png"/><Relationship Id="rId28" Type="http://schemas.openxmlformats.org/officeDocument/2006/relationships/customXml" Target="../ink/ink27.xml"/><Relationship Id="rId10" Type="http://schemas.openxmlformats.org/officeDocument/2006/relationships/customXml" Target="../ink/ink18.xml"/><Relationship Id="rId19" Type="http://schemas.openxmlformats.org/officeDocument/2006/relationships/image" Target="../media/image30.png"/><Relationship Id="rId31" Type="http://schemas.openxmlformats.org/officeDocument/2006/relationships/image" Target="../media/image36.png"/><Relationship Id="rId4" Type="http://schemas.openxmlformats.org/officeDocument/2006/relationships/customXml" Target="../ink/ink15.xml"/><Relationship Id="rId9" Type="http://schemas.openxmlformats.org/officeDocument/2006/relationships/image" Target="../media/image25.png"/><Relationship Id="rId14" Type="http://schemas.openxmlformats.org/officeDocument/2006/relationships/customXml" Target="../ink/ink20.xml"/><Relationship Id="rId22" Type="http://schemas.openxmlformats.org/officeDocument/2006/relationships/customXml" Target="../ink/ink24.xml"/><Relationship Id="rId27" Type="http://schemas.openxmlformats.org/officeDocument/2006/relationships/image" Target="../media/image34.png"/><Relationship Id="rId30" Type="http://schemas.openxmlformats.org/officeDocument/2006/relationships/customXml" Target="../ink/ink2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4.png"/><Relationship Id="rId26" Type="http://schemas.openxmlformats.org/officeDocument/2006/relationships/image" Target="../media/image48.png"/><Relationship Id="rId39" Type="http://schemas.openxmlformats.org/officeDocument/2006/relationships/customXml" Target="../ink/ink49.xml"/><Relationship Id="rId3" Type="http://schemas.openxmlformats.org/officeDocument/2006/relationships/image" Target="../media/image37.png"/><Relationship Id="rId21" Type="http://schemas.openxmlformats.org/officeDocument/2006/relationships/customXml" Target="../ink/ink40.xml"/><Relationship Id="rId34" Type="http://schemas.openxmlformats.org/officeDocument/2006/relationships/image" Target="../media/image52.png"/><Relationship Id="rId42" Type="http://schemas.openxmlformats.org/officeDocument/2006/relationships/image" Target="../media/image56.png"/><Relationship Id="rId47" Type="http://schemas.openxmlformats.org/officeDocument/2006/relationships/customXml" Target="../ink/ink53.xml"/><Relationship Id="rId50" Type="http://schemas.openxmlformats.org/officeDocument/2006/relationships/image" Target="../media/image60.png"/><Relationship Id="rId7" Type="http://schemas.openxmlformats.org/officeDocument/2006/relationships/image" Target="../media/image39.png"/><Relationship Id="rId12" Type="http://schemas.openxmlformats.org/officeDocument/2006/relationships/customXml" Target="../ink/ink35.xml"/><Relationship Id="rId17" Type="http://schemas.openxmlformats.org/officeDocument/2006/relationships/customXml" Target="../ink/ink38.xml"/><Relationship Id="rId25" Type="http://schemas.openxmlformats.org/officeDocument/2006/relationships/customXml" Target="../ink/ink42.xml"/><Relationship Id="rId33" Type="http://schemas.openxmlformats.org/officeDocument/2006/relationships/customXml" Target="../ink/ink46.xml"/><Relationship Id="rId38" Type="http://schemas.openxmlformats.org/officeDocument/2006/relationships/image" Target="../media/image54.png"/><Relationship Id="rId46" Type="http://schemas.openxmlformats.org/officeDocument/2006/relationships/image" Target="../media/image58.png"/><Relationship Id="rId2" Type="http://schemas.openxmlformats.org/officeDocument/2006/relationships/customXml" Target="../ink/ink30.xml"/><Relationship Id="rId16" Type="http://schemas.openxmlformats.org/officeDocument/2006/relationships/image" Target="../media/image43.png"/><Relationship Id="rId20" Type="http://schemas.openxmlformats.org/officeDocument/2006/relationships/image" Target="../media/image45.png"/><Relationship Id="rId29" Type="http://schemas.openxmlformats.org/officeDocument/2006/relationships/customXml" Target="../ink/ink44.xml"/><Relationship Id="rId41" Type="http://schemas.openxmlformats.org/officeDocument/2006/relationships/customXml" Target="../ink/ink50.xml"/><Relationship Id="rId54" Type="http://schemas.openxmlformats.org/officeDocument/2006/relationships/image" Target="../media/image62.sv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2.xml"/><Relationship Id="rId11" Type="http://schemas.openxmlformats.org/officeDocument/2006/relationships/image" Target="../media/image41.png"/><Relationship Id="rId24" Type="http://schemas.openxmlformats.org/officeDocument/2006/relationships/image" Target="../media/image47.png"/><Relationship Id="rId32" Type="http://schemas.openxmlformats.org/officeDocument/2006/relationships/image" Target="../media/image51.png"/><Relationship Id="rId37" Type="http://schemas.openxmlformats.org/officeDocument/2006/relationships/customXml" Target="../ink/ink48.xml"/><Relationship Id="rId40" Type="http://schemas.openxmlformats.org/officeDocument/2006/relationships/image" Target="../media/image55.png"/><Relationship Id="rId45" Type="http://schemas.openxmlformats.org/officeDocument/2006/relationships/customXml" Target="../ink/ink52.xml"/><Relationship Id="rId53" Type="http://schemas.openxmlformats.org/officeDocument/2006/relationships/image" Target="../media/image17.png"/><Relationship Id="rId5" Type="http://schemas.openxmlformats.org/officeDocument/2006/relationships/image" Target="../media/image38.png"/><Relationship Id="rId15" Type="http://schemas.openxmlformats.org/officeDocument/2006/relationships/customXml" Target="../ink/ink37.xml"/><Relationship Id="rId23" Type="http://schemas.openxmlformats.org/officeDocument/2006/relationships/customXml" Target="../ink/ink41.xml"/><Relationship Id="rId28" Type="http://schemas.openxmlformats.org/officeDocument/2006/relationships/image" Target="../media/image49.png"/><Relationship Id="rId36" Type="http://schemas.openxmlformats.org/officeDocument/2006/relationships/image" Target="../media/image53.png"/><Relationship Id="rId49" Type="http://schemas.openxmlformats.org/officeDocument/2006/relationships/customXml" Target="../ink/ink54.xml"/><Relationship Id="rId10" Type="http://schemas.openxmlformats.org/officeDocument/2006/relationships/customXml" Target="../ink/ink34.xml"/><Relationship Id="rId19" Type="http://schemas.openxmlformats.org/officeDocument/2006/relationships/customXml" Target="../ink/ink39.xml"/><Relationship Id="rId31" Type="http://schemas.openxmlformats.org/officeDocument/2006/relationships/customXml" Target="../ink/ink45.xml"/><Relationship Id="rId44" Type="http://schemas.openxmlformats.org/officeDocument/2006/relationships/image" Target="../media/image57.png"/><Relationship Id="rId52" Type="http://schemas.openxmlformats.org/officeDocument/2006/relationships/image" Target="../media/image61.png"/><Relationship Id="rId4" Type="http://schemas.openxmlformats.org/officeDocument/2006/relationships/customXml" Target="../ink/ink31.xml"/><Relationship Id="rId9" Type="http://schemas.openxmlformats.org/officeDocument/2006/relationships/image" Target="../media/image40.png"/><Relationship Id="rId14" Type="http://schemas.openxmlformats.org/officeDocument/2006/relationships/customXml" Target="../ink/ink36.xml"/><Relationship Id="rId22" Type="http://schemas.openxmlformats.org/officeDocument/2006/relationships/image" Target="../media/image46.png"/><Relationship Id="rId27" Type="http://schemas.openxmlformats.org/officeDocument/2006/relationships/customXml" Target="../ink/ink43.xml"/><Relationship Id="rId30" Type="http://schemas.openxmlformats.org/officeDocument/2006/relationships/image" Target="../media/image50.png"/><Relationship Id="rId35" Type="http://schemas.openxmlformats.org/officeDocument/2006/relationships/customXml" Target="../ink/ink47.xml"/><Relationship Id="rId43" Type="http://schemas.openxmlformats.org/officeDocument/2006/relationships/customXml" Target="../ink/ink51.xml"/><Relationship Id="rId48" Type="http://schemas.openxmlformats.org/officeDocument/2006/relationships/image" Target="../media/image59.png"/><Relationship Id="rId8" Type="http://schemas.openxmlformats.org/officeDocument/2006/relationships/customXml" Target="../ink/ink33.xml"/><Relationship Id="rId51" Type="http://schemas.openxmlformats.org/officeDocument/2006/relationships/customXml" Target="../ink/ink5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031DFD-5A12-4551-88C8-1C9557C6A3D6}"/>
              </a:ext>
            </a:extLst>
          </p:cNvPr>
          <p:cNvSpPr/>
          <p:nvPr/>
        </p:nvSpPr>
        <p:spPr>
          <a:xfrm>
            <a:off x="332960" y="2072309"/>
            <a:ext cx="7041874" cy="2713382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dirty="0">
                <a:latin typeface="Source Sans Pro Black" panose="020B0803030403020204" pitchFamily="34" charset="0"/>
              </a:rPr>
              <a:t>FEED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29DA54-369C-4EA1-8D10-250685B135D8}"/>
              </a:ext>
            </a:extLst>
          </p:cNvPr>
          <p:cNvSpPr/>
          <p:nvPr/>
        </p:nvSpPr>
        <p:spPr>
          <a:xfrm>
            <a:off x="7370827" y="2424356"/>
            <a:ext cx="44882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i="1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FORWARD</a:t>
            </a:r>
            <a:endParaRPr lang="en-US" i="1" dirty="0">
              <a:solidFill>
                <a:srgbClr val="2D8C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87E4C4-B3AA-4886-9981-4A98E12F43CF}"/>
              </a:ext>
            </a:extLst>
          </p:cNvPr>
          <p:cNvSpPr/>
          <p:nvPr/>
        </p:nvSpPr>
        <p:spPr>
          <a:xfrm>
            <a:off x="7370827" y="3225706"/>
            <a:ext cx="43672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BACK</a:t>
            </a:r>
            <a:endParaRPr lang="en-US" dirty="0">
              <a:solidFill>
                <a:srgbClr val="2D8CFF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E19D20-BAC1-4EA1-9C0A-F72D26D7911D}"/>
              </a:ext>
            </a:extLst>
          </p:cNvPr>
          <p:cNvGrpSpPr/>
          <p:nvPr/>
        </p:nvGrpSpPr>
        <p:grpSpPr>
          <a:xfrm>
            <a:off x="6986596" y="3502468"/>
            <a:ext cx="1070640" cy="702720"/>
            <a:chOff x="3218283" y="1159177"/>
            <a:chExt cx="1070640" cy="702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B123A3FD-66FB-4044-920B-AD6CC07C176E}"/>
                    </a:ext>
                  </a:extLst>
                </p14:cNvPr>
                <p14:cNvContentPartPr/>
                <p14:nvPr/>
              </p14:nvContentPartPr>
              <p14:xfrm>
                <a:off x="3218283" y="1361137"/>
                <a:ext cx="297720" cy="5007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B123A3FD-66FB-4044-920B-AD6CC07C176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155643" y="1298497"/>
                  <a:ext cx="423360" cy="62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854F54EB-EBA3-4EFB-98B8-53A285E065D5}"/>
                    </a:ext>
                  </a:extLst>
                </p14:cNvPr>
                <p14:cNvContentPartPr/>
                <p14:nvPr/>
              </p14:nvContentPartPr>
              <p14:xfrm>
                <a:off x="3673683" y="1334497"/>
                <a:ext cx="189720" cy="4017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854F54EB-EBA3-4EFB-98B8-53A285E065D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611043" y="1271857"/>
                  <a:ext cx="315360" cy="52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A1A3EC70-FBE7-4047-9770-97446A094058}"/>
                    </a:ext>
                  </a:extLst>
                </p14:cNvPr>
                <p14:cNvContentPartPr/>
                <p14:nvPr/>
              </p14:nvContentPartPr>
              <p14:xfrm>
                <a:off x="3979323" y="1159177"/>
                <a:ext cx="309600" cy="4377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A1A3EC70-FBE7-4047-9770-97446A09405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916683" y="1096537"/>
                  <a:ext cx="435240" cy="56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E878B52-080A-4F03-B211-E873E0CD8B30}"/>
                    </a:ext>
                  </a:extLst>
                </p14:cNvPr>
                <p14:cNvContentPartPr/>
                <p14:nvPr/>
              </p14:nvContentPartPr>
              <p14:xfrm>
                <a:off x="3926403" y="1167817"/>
                <a:ext cx="271080" cy="1940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E878B52-080A-4F03-B211-E873E0CD8B3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863403" y="1105177"/>
                  <a:ext cx="396720" cy="3196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45969177-21BD-43DA-B0E5-B9F2CB0AD1CF}"/>
              </a:ext>
            </a:extLst>
          </p:cNvPr>
          <p:cNvSpPr/>
          <p:nvPr/>
        </p:nvSpPr>
        <p:spPr>
          <a:xfrm>
            <a:off x="253448" y="4531691"/>
            <a:ext cx="12304644" cy="99380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CREATING FEEDING CYCLES TO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4B6F81-4B02-4556-ACA8-806F2D6B3C89}"/>
              </a:ext>
            </a:extLst>
          </p:cNvPr>
          <p:cNvSpPr/>
          <p:nvPr/>
        </p:nvSpPr>
        <p:spPr>
          <a:xfrm>
            <a:off x="197954" y="4988279"/>
            <a:ext cx="1179609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600" dirty="0">
                <a:ln w="25400">
                  <a:solidFill>
                    <a:srgbClr val="EE4890"/>
                  </a:solidFill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ource Sans Pro Black" panose="020B0803030403020204" pitchFamily="34" charset="0"/>
              </a:rPr>
              <a:t>SUPERPOWER</a:t>
            </a:r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 </a:t>
            </a:r>
            <a:r>
              <a:rPr lang="en-US" sz="4400" dirty="0">
                <a:solidFill>
                  <a:srgbClr val="EE4890"/>
                </a:solidFill>
                <a:latin typeface="Source Sans Pro Black" panose="020B0803030403020204" pitchFamily="34" charset="0"/>
              </a:rPr>
              <a:t>INSTRUCTOR PRESENCE</a:t>
            </a:r>
            <a:endParaRPr lang="en-US" sz="4800" dirty="0">
              <a:solidFill>
                <a:srgbClr val="EE4890"/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F53F02-6719-48FC-9A7D-97E26D38E484}"/>
              </a:ext>
            </a:extLst>
          </p:cNvPr>
          <p:cNvSpPr/>
          <p:nvPr/>
        </p:nvSpPr>
        <p:spPr>
          <a:xfrm>
            <a:off x="6928152" y="31983"/>
            <a:ext cx="5123543" cy="8161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Source Sans Pro Black" panose="020B0803030403020204" pitchFamily="34" charset="0"/>
              </a:rPr>
              <a:t>Patrick Dempsey, EdD</a:t>
            </a:r>
            <a:br>
              <a:rPr lang="en-US" sz="1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Source Sans Pro Semibold" panose="020B0603030403020204" pitchFamily="34" charset="0"/>
              </a:rPr>
              <a:t>Director Office of Digital Teaching &amp; Learning</a:t>
            </a:r>
          </a:p>
          <a:p>
            <a:pPr algn="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Source Sans Pro Semibold" panose="020B0603030403020204" pitchFamily="34" charset="0"/>
              </a:rPr>
              <a:t>Loyola University Maryland</a:t>
            </a:r>
          </a:p>
        </p:txBody>
      </p:sp>
    </p:spTree>
    <p:extLst>
      <p:ext uri="{BB962C8B-B14F-4D97-AF65-F5344CB8AC3E}">
        <p14:creationId xmlns:p14="http://schemas.microsoft.com/office/powerpoint/2010/main" val="3446305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C618BF-BF18-463E-8CC8-D06836745EC7}"/>
              </a:ext>
            </a:extLst>
          </p:cNvPr>
          <p:cNvCxnSpPr/>
          <p:nvPr/>
        </p:nvCxnSpPr>
        <p:spPr>
          <a:xfrm>
            <a:off x="2370483" y="2882347"/>
            <a:ext cx="7315200" cy="0"/>
          </a:xfrm>
          <a:prstGeom prst="line">
            <a:avLst/>
          </a:prstGeom>
          <a:ln w="76200" cap="rnd">
            <a:solidFill>
              <a:srgbClr val="F15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C61C1DA-D1A3-4B7B-938F-24F9D358AFEE}"/>
              </a:ext>
            </a:extLst>
          </p:cNvPr>
          <p:cNvSpPr/>
          <p:nvPr/>
        </p:nvSpPr>
        <p:spPr>
          <a:xfrm>
            <a:off x="-33867" y="957944"/>
            <a:ext cx="12225867" cy="1170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0" dirty="0">
                <a:solidFill>
                  <a:srgbClr val="9FDCDA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hmmm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5CB197-3D52-4BCB-BC1B-9755F5E1E0B9}"/>
              </a:ext>
            </a:extLst>
          </p:cNvPr>
          <p:cNvSpPr/>
          <p:nvPr/>
        </p:nvSpPr>
        <p:spPr>
          <a:xfrm>
            <a:off x="1774416" y="3429000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What is the purpose of a course?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3CD7B9-EF2E-4703-A90E-0F8A47CDB01B}"/>
              </a:ext>
            </a:extLst>
          </p:cNvPr>
          <p:cNvSpPr/>
          <p:nvPr/>
        </p:nvSpPr>
        <p:spPr>
          <a:xfrm>
            <a:off x="6571299" y="3429000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What is the role of an instructor in a course?</a:t>
            </a:r>
            <a:endParaRPr lang="en-US" sz="28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F5132E8-9002-43AB-8CC0-5FE59A135138}"/>
              </a:ext>
            </a:extLst>
          </p:cNvPr>
          <p:cNvSpPr/>
          <p:nvPr/>
        </p:nvSpPr>
        <p:spPr>
          <a:xfrm>
            <a:off x="2531468" y="5326751"/>
            <a:ext cx="7129064" cy="1175642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ource Sans Pro Black" panose="020B0803030403020204" pitchFamily="34" charset="0"/>
              </a:rPr>
              <a:t>To help students get “good” at the course and whatever the course is about.</a:t>
            </a:r>
          </a:p>
        </p:txBody>
      </p:sp>
    </p:spTree>
    <p:extLst>
      <p:ext uri="{BB962C8B-B14F-4D97-AF65-F5344CB8AC3E}">
        <p14:creationId xmlns:p14="http://schemas.microsoft.com/office/powerpoint/2010/main" val="1099818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C618BF-BF18-463E-8CC8-D06836745EC7}"/>
              </a:ext>
            </a:extLst>
          </p:cNvPr>
          <p:cNvCxnSpPr/>
          <p:nvPr/>
        </p:nvCxnSpPr>
        <p:spPr>
          <a:xfrm>
            <a:off x="2370483" y="2882347"/>
            <a:ext cx="7315200" cy="0"/>
          </a:xfrm>
          <a:prstGeom prst="line">
            <a:avLst/>
          </a:prstGeom>
          <a:ln w="76200" cap="rnd">
            <a:solidFill>
              <a:srgbClr val="F15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C61C1DA-D1A3-4B7B-938F-24F9D358AFEE}"/>
              </a:ext>
            </a:extLst>
          </p:cNvPr>
          <p:cNvSpPr/>
          <p:nvPr/>
        </p:nvSpPr>
        <p:spPr>
          <a:xfrm>
            <a:off x="-33867" y="957944"/>
            <a:ext cx="12225867" cy="1170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0" dirty="0">
                <a:solidFill>
                  <a:srgbClr val="9FDCDA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hmmm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5CB197-3D52-4BCB-BC1B-9755F5E1E0B9}"/>
              </a:ext>
            </a:extLst>
          </p:cNvPr>
          <p:cNvSpPr/>
          <p:nvPr/>
        </p:nvSpPr>
        <p:spPr>
          <a:xfrm>
            <a:off x="4172857" y="3429000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How does anyone get good at anything?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1582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3AD4B9-2CBD-4EE9-80EF-E6DB9F83C978}"/>
              </a:ext>
            </a:extLst>
          </p:cNvPr>
          <p:cNvSpPr/>
          <p:nvPr/>
        </p:nvSpPr>
        <p:spPr>
          <a:xfrm flipV="1">
            <a:off x="10515601" y="4013101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804296-C42C-441C-B9B3-7E5AADA1636E}"/>
              </a:ext>
            </a:extLst>
          </p:cNvPr>
          <p:cNvSpPr/>
          <p:nvPr/>
        </p:nvSpPr>
        <p:spPr>
          <a:xfrm>
            <a:off x="622922" y="1963305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3A55F3-904B-46D1-8BA6-1F28EF6704B0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62969A-2989-4980-9F5B-A277BE80F9C4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4D30AB-931B-4BE8-A25F-6E6813B9A569}"/>
              </a:ext>
            </a:extLst>
          </p:cNvPr>
          <p:cNvSpPr/>
          <p:nvPr/>
        </p:nvSpPr>
        <p:spPr>
          <a:xfrm>
            <a:off x="743211" y="1582340"/>
            <a:ext cx="1113772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the belief that a sufficient amount of experience or practice leads to maximal performance appears incorrect. </a:t>
            </a:r>
          </a:p>
          <a:p>
            <a:endParaRPr lang="en-US" dirty="0"/>
          </a:p>
          <a:p>
            <a:r>
              <a:rPr lang="en-US" sz="36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however . . . the level of performance can be increased even by highly experienced individuals as a result of deliberate efforts to improve.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17D554-ABE0-4CFD-9BC5-B4807DE14BC8}"/>
              </a:ext>
            </a:extLst>
          </p:cNvPr>
          <p:cNvSpPr/>
          <p:nvPr/>
        </p:nvSpPr>
        <p:spPr>
          <a:xfrm>
            <a:off x="10515601" y="6474437"/>
            <a:ext cx="1497390" cy="237069"/>
          </a:xfrm>
          <a:prstGeom prst="rect">
            <a:avLst/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ource Sans Pro Semibold" panose="020B0603030403020204" pitchFamily="34" charset="0"/>
              </a:rPr>
              <a:t>Ericsson et al., 1993</a:t>
            </a:r>
          </a:p>
        </p:txBody>
      </p:sp>
    </p:spTree>
    <p:extLst>
      <p:ext uri="{BB962C8B-B14F-4D97-AF65-F5344CB8AC3E}">
        <p14:creationId xmlns:p14="http://schemas.microsoft.com/office/powerpoint/2010/main" val="2116729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FCFC114-BFD9-436E-B29F-0DA7D642EEEF}"/>
              </a:ext>
            </a:extLst>
          </p:cNvPr>
          <p:cNvSpPr/>
          <p:nvPr/>
        </p:nvSpPr>
        <p:spPr>
          <a:xfrm>
            <a:off x="505557" y="4344414"/>
            <a:ext cx="8251449" cy="20798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B0F3F-83D4-48B1-B4E3-9D4F3160C4FC}"/>
              </a:ext>
            </a:extLst>
          </p:cNvPr>
          <p:cNvSpPr/>
          <p:nvPr/>
        </p:nvSpPr>
        <p:spPr>
          <a:xfrm>
            <a:off x="10304188" y="6474437"/>
            <a:ext cx="1708803" cy="237069"/>
          </a:xfrm>
          <a:prstGeom prst="rect">
            <a:avLst/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latin typeface="Source Sans Pro Semibold" panose="020B0603030403020204" pitchFamily="34" charset="0"/>
              </a:rPr>
              <a:t>Feltovich</a:t>
            </a:r>
            <a:r>
              <a:rPr lang="en-US" sz="1200" dirty="0">
                <a:latin typeface="Source Sans Pro Semibold" panose="020B0603030403020204" pitchFamily="34" charset="0"/>
              </a:rPr>
              <a:t> et al., 2018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40F6ACF-4AD9-4CFE-B040-3A2AE3E53FA3}"/>
              </a:ext>
            </a:extLst>
          </p:cNvPr>
          <p:cNvSpPr/>
          <p:nvPr/>
        </p:nvSpPr>
        <p:spPr>
          <a:xfrm flipV="1">
            <a:off x="10823364" y="4833716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AB945C0-2BFB-4CF8-8FEA-F442A1CF1946}"/>
              </a:ext>
            </a:extLst>
          </p:cNvPr>
          <p:cNvSpPr/>
          <p:nvPr/>
        </p:nvSpPr>
        <p:spPr>
          <a:xfrm>
            <a:off x="552583" y="1371289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0B4F57-7EBB-4E8C-9FC7-F2D8F893808A}"/>
              </a:ext>
            </a:extLst>
          </p:cNvPr>
          <p:cNvSpPr/>
          <p:nvPr/>
        </p:nvSpPr>
        <p:spPr>
          <a:xfrm>
            <a:off x="505557" y="1131001"/>
            <a:ext cx="128704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15345"/>
                </a:solidFill>
                <a:latin typeface="Source Sans Pro Semibold" panose="020B0603030403020204" pitchFamily="34" charset="0"/>
              </a:rPr>
              <a:t>Research shows that to </a:t>
            </a:r>
            <a:r>
              <a:rPr lang="en-US" sz="32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improve performance </a:t>
            </a:r>
          </a:p>
          <a:p>
            <a:r>
              <a:rPr lang="en-US" sz="3200" dirty="0">
                <a:solidFill>
                  <a:srgbClr val="F15345"/>
                </a:solidFill>
                <a:latin typeface="Source Sans Pro Semibold" panose="020B0603030403020204" pitchFamily="34" charset="0"/>
              </a:rPr>
              <a:t>it is necessary to seek out </a:t>
            </a:r>
            <a:r>
              <a:rPr lang="en-US" sz="32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practice activities </a:t>
            </a:r>
          </a:p>
          <a:p>
            <a:r>
              <a:rPr lang="en-US" sz="3200" dirty="0">
                <a:solidFill>
                  <a:srgbClr val="F15345"/>
                </a:solidFill>
                <a:latin typeface="Source Sans Pro Semibold" panose="020B0603030403020204" pitchFamily="34" charset="0"/>
              </a:rPr>
              <a:t>that allow individuals to work on improving </a:t>
            </a:r>
            <a:r>
              <a:rPr lang="en-US" sz="32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specific aspects,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DF5422-4805-4A0A-A2B1-7CAF8C443849}"/>
              </a:ext>
            </a:extLst>
          </p:cNvPr>
          <p:cNvSpPr/>
          <p:nvPr/>
        </p:nvSpPr>
        <p:spPr>
          <a:xfrm>
            <a:off x="3206261" y="2700661"/>
            <a:ext cx="858715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with the </a:t>
            </a:r>
            <a:r>
              <a:rPr lang="en-US" sz="32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help of a teacher </a:t>
            </a:r>
          </a:p>
          <a:p>
            <a:pPr algn="r"/>
            <a:r>
              <a:rPr lang="en-US" sz="32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in a </a:t>
            </a:r>
            <a:r>
              <a:rPr lang="en-US" sz="32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protected environment </a:t>
            </a:r>
          </a:p>
          <a:p>
            <a:pPr algn="r"/>
            <a:r>
              <a:rPr lang="en-US" sz="32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with</a:t>
            </a:r>
            <a:r>
              <a:rPr lang="en-US" sz="32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 opportunities for reflection </a:t>
            </a:r>
          </a:p>
          <a:p>
            <a:pPr algn="r"/>
            <a:r>
              <a:rPr lang="en-US" sz="32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exploration of alternatives </a:t>
            </a:r>
          </a:p>
          <a:p>
            <a:pPr algn="r"/>
            <a:r>
              <a:rPr lang="en-US" sz="32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and</a:t>
            </a:r>
            <a:r>
              <a:rPr lang="en-US" sz="32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 problem-solving</a:t>
            </a:r>
          </a:p>
          <a:p>
            <a:pPr algn="r"/>
            <a:r>
              <a:rPr lang="en-US" sz="32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as</a:t>
            </a:r>
            <a:r>
              <a:rPr lang="en-US" sz="32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 well as repetition </a:t>
            </a:r>
          </a:p>
          <a:p>
            <a:pPr algn="r"/>
            <a:r>
              <a:rPr lang="en-US" sz="32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with</a:t>
            </a:r>
            <a:r>
              <a:rPr lang="en-US" sz="32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 informative feedback</a:t>
            </a:r>
          </a:p>
        </p:txBody>
      </p:sp>
    </p:spTree>
    <p:extLst>
      <p:ext uri="{BB962C8B-B14F-4D97-AF65-F5344CB8AC3E}">
        <p14:creationId xmlns:p14="http://schemas.microsoft.com/office/powerpoint/2010/main" val="648288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DC59B35-77EC-4D6F-A919-58916DEB46E8}"/>
              </a:ext>
            </a:extLst>
          </p:cNvPr>
          <p:cNvSpPr/>
          <p:nvPr/>
        </p:nvSpPr>
        <p:spPr>
          <a:xfrm>
            <a:off x="523131" y="1260425"/>
            <a:ext cx="8099112" cy="4824609"/>
          </a:xfrm>
          <a:prstGeom prst="rect">
            <a:avLst/>
          </a:prstGeom>
          <a:solidFill>
            <a:srgbClr val="EE4890"/>
          </a:solidFill>
          <a:ln cap="rnd">
            <a:solidFill>
              <a:srgbClr val="EE4890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170438"/>
                      <a:gd name="connsiteY0" fmla="*/ 0 h 1819124"/>
                      <a:gd name="connsiteX1" fmla="*/ 653369 w 4170438"/>
                      <a:gd name="connsiteY1" fmla="*/ 0 h 1819124"/>
                      <a:gd name="connsiteX2" fmla="*/ 1223328 w 4170438"/>
                      <a:gd name="connsiteY2" fmla="*/ 0 h 1819124"/>
                      <a:gd name="connsiteX3" fmla="*/ 2001810 w 4170438"/>
                      <a:gd name="connsiteY3" fmla="*/ 0 h 1819124"/>
                      <a:gd name="connsiteX4" fmla="*/ 2655179 w 4170438"/>
                      <a:gd name="connsiteY4" fmla="*/ 0 h 1819124"/>
                      <a:gd name="connsiteX5" fmla="*/ 3308547 w 4170438"/>
                      <a:gd name="connsiteY5" fmla="*/ 0 h 1819124"/>
                      <a:gd name="connsiteX6" fmla="*/ 4170438 w 4170438"/>
                      <a:gd name="connsiteY6" fmla="*/ 0 h 1819124"/>
                      <a:gd name="connsiteX7" fmla="*/ 4170438 w 4170438"/>
                      <a:gd name="connsiteY7" fmla="*/ 569992 h 1819124"/>
                      <a:gd name="connsiteX8" fmla="*/ 4170438 w 4170438"/>
                      <a:gd name="connsiteY8" fmla="*/ 1176367 h 1819124"/>
                      <a:gd name="connsiteX9" fmla="*/ 4170438 w 4170438"/>
                      <a:gd name="connsiteY9" fmla="*/ 1819124 h 1819124"/>
                      <a:gd name="connsiteX10" fmla="*/ 3558774 w 4170438"/>
                      <a:gd name="connsiteY10" fmla="*/ 1819124 h 1819124"/>
                      <a:gd name="connsiteX11" fmla="*/ 2863701 w 4170438"/>
                      <a:gd name="connsiteY11" fmla="*/ 1819124 h 1819124"/>
                      <a:gd name="connsiteX12" fmla="*/ 2210332 w 4170438"/>
                      <a:gd name="connsiteY12" fmla="*/ 1819124 h 1819124"/>
                      <a:gd name="connsiteX13" fmla="*/ 1431850 w 4170438"/>
                      <a:gd name="connsiteY13" fmla="*/ 1819124 h 1819124"/>
                      <a:gd name="connsiteX14" fmla="*/ 653369 w 4170438"/>
                      <a:gd name="connsiteY14" fmla="*/ 1819124 h 1819124"/>
                      <a:gd name="connsiteX15" fmla="*/ 0 w 4170438"/>
                      <a:gd name="connsiteY15" fmla="*/ 1819124 h 1819124"/>
                      <a:gd name="connsiteX16" fmla="*/ 0 w 4170438"/>
                      <a:gd name="connsiteY16" fmla="*/ 1212749 h 1819124"/>
                      <a:gd name="connsiteX17" fmla="*/ 0 w 4170438"/>
                      <a:gd name="connsiteY17" fmla="*/ 624566 h 1819124"/>
                      <a:gd name="connsiteX18" fmla="*/ 0 w 4170438"/>
                      <a:gd name="connsiteY18" fmla="*/ 0 h 18191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4170438" h="1819124" extrusionOk="0">
                        <a:moveTo>
                          <a:pt x="0" y="0"/>
                        </a:moveTo>
                        <a:cubicBezTo>
                          <a:pt x="264848" y="1124"/>
                          <a:pt x="400101" y="-15409"/>
                          <a:pt x="653369" y="0"/>
                        </a:cubicBezTo>
                        <a:cubicBezTo>
                          <a:pt x="906637" y="15409"/>
                          <a:pt x="1064416" y="-13402"/>
                          <a:pt x="1223328" y="0"/>
                        </a:cubicBezTo>
                        <a:cubicBezTo>
                          <a:pt x="1382240" y="13402"/>
                          <a:pt x="1670107" y="-38505"/>
                          <a:pt x="2001810" y="0"/>
                        </a:cubicBezTo>
                        <a:cubicBezTo>
                          <a:pt x="2333513" y="38505"/>
                          <a:pt x="2421805" y="7230"/>
                          <a:pt x="2655179" y="0"/>
                        </a:cubicBezTo>
                        <a:cubicBezTo>
                          <a:pt x="2888553" y="-7230"/>
                          <a:pt x="3139989" y="-6957"/>
                          <a:pt x="3308547" y="0"/>
                        </a:cubicBezTo>
                        <a:cubicBezTo>
                          <a:pt x="3477105" y="6957"/>
                          <a:pt x="3871067" y="13126"/>
                          <a:pt x="4170438" y="0"/>
                        </a:cubicBezTo>
                        <a:cubicBezTo>
                          <a:pt x="4192415" y="266370"/>
                          <a:pt x="4165588" y="448857"/>
                          <a:pt x="4170438" y="569992"/>
                        </a:cubicBezTo>
                        <a:cubicBezTo>
                          <a:pt x="4175288" y="691127"/>
                          <a:pt x="4185774" y="1047528"/>
                          <a:pt x="4170438" y="1176367"/>
                        </a:cubicBezTo>
                        <a:cubicBezTo>
                          <a:pt x="4155102" y="1305206"/>
                          <a:pt x="4158024" y="1674687"/>
                          <a:pt x="4170438" y="1819124"/>
                        </a:cubicBezTo>
                        <a:cubicBezTo>
                          <a:pt x="4008468" y="1797874"/>
                          <a:pt x="3688413" y="1839968"/>
                          <a:pt x="3558774" y="1819124"/>
                        </a:cubicBezTo>
                        <a:cubicBezTo>
                          <a:pt x="3429135" y="1798280"/>
                          <a:pt x="3167682" y="1789115"/>
                          <a:pt x="2863701" y="1819124"/>
                        </a:cubicBezTo>
                        <a:cubicBezTo>
                          <a:pt x="2559720" y="1849133"/>
                          <a:pt x="2350174" y="1850317"/>
                          <a:pt x="2210332" y="1819124"/>
                        </a:cubicBezTo>
                        <a:cubicBezTo>
                          <a:pt x="2070490" y="1787931"/>
                          <a:pt x="1596783" y="1812462"/>
                          <a:pt x="1431850" y="1819124"/>
                        </a:cubicBezTo>
                        <a:cubicBezTo>
                          <a:pt x="1266917" y="1825786"/>
                          <a:pt x="1018250" y="1808728"/>
                          <a:pt x="653369" y="1819124"/>
                        </a:cubicBezTo>
                        <a:cubicBezTo>
                          <a:pt x="288488" y="1829520"/>
                          <a:pt x="305166" y="1824713"/>
                          <a:pt x="0" y="1819124"/>
                        </a:cubicBezTo>
                        <a:cubicBezTo>
                          <a:pt x="-25328" y="1548030"/>
                          <a:pt x="-25501" y="1420416"/>
                          <a:pt x="0" y="1212749"/>
                        </a:cubicBezTo>
                        <a:cubicBezTo>
                          <a:pt x="25501" y="1005083"/>
                          <a:pt x="18170" y="761024"/>
                          <a:pt x="0" y="624566"/>
                        </a:cubicBezTo>
                        <a:cubicBezTo>
                          <a:pt x="-18170" y="488108"/>
                          <a:pt x="-12352" y="27680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EFFC4E-3687-40B5-8606-AB8CF1B40C6D}"/>
              </a:ext>
            </a:extLst>
          </p:cNvPr>
          <p:cNvSpPr/>
          <p:nvPr/>
        </p:nvSpPr>
        <p:spPr>
          <a:xfrm>
            <a:off x="3438466" y="3037005"/>
            <a:ext cx="8099112" cy="2416504"/>
          </a:xfrm>
          <a:prstGeom prst="rect">
            <a:avLst/>
          </a:prstGeom>
          <a:solidFill>
            <a:srgbClr val="9DCE68"/>
          </a:solidFill>
          <a:ln cap="rnd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170438"/>
                      <a:gd name="connsiteY0" fmla="*/ 0 h 1819124"/>
                      <a:gd name="connsiteX1" fmla="*/ 653369 w 4170438"/>
                      <a:gd name="connsiteY1" fmla="*/ 0 h 1819124"/>
                      <a:gd name="connsiteX2" fmla="*/ 1223328 w 4170438"/>
                      <a:gd name="connsiteY2" fmla="*/ 0 h 1819124"/>
                      <a:gd name="connsiteX3" fmla="*/ 2001810 w 4170438"/>
                      <a:gd name="connsiteY3" fmla="*/ 0 h 1819124"/>
                      <a:gd name="connsiteX4" fmla="*/ 2655179 w 4170438"/>
                      <a:gd name="connsiteY4" fmla="*/ 0 h 1819124"/>
                      <a:gd name="connsiteX5" fmla="*/ 3308547 w 4170438"/>
                      <a:gd name="connsiteY5" fmla="*/ 0 h 1819124"/>
                      <a:gd name="connsiteX6" fmla="*/ 4170438 w 4170438"/>
                      <a:gd name="connsiteY6" fmla="*/ 0 h 1819124"/>
                      <a:gd name="connsiteX7" fmla="*/ 4170438 w 4170438"/>
                      <a:gd name="connsiteY7" fmla="*/ 569992 h 1819124"/>
                      <a:gd name="connsiteX8" fmla="*/ 4170438 w 4170438"/>
                      <a:gd name="connsiteY8" fmla="*/ 1176367 h 1819124"/>
                      <a:gd name="connsiteX9" fmla="*/ 4170438 w 4170438"/>
                      <a:gd name="connsiteY9" fmla="*/ 1819124 h 1819124"/>
                      <a:gd name="connsiteX10" fmla="*/ 3558774 w 4170438"/>
                      <a:gd name="connsiteY10" fmla="*/ 1819124 h 1819124"/>
                      <a:gd name="connsiteX11" fmla="*/ 2863701 w 4170438"/>
                      <a:gd name="connsiteY11" fmla="*/ 1819124 h 1819124"/>
                      <a:gd name="connsiteX12" fmla="*/ 2210332 w 4170438"/>
                      <a:gd name="connsiteY12" fmla="*/ 1819124 h 1819124"/>
                      <a:gd name="connsiteX13" fmla="*/ 1431850 w 4170438"/>
                      <a:gd name="connsiteY13" fmla="*/ 1819124 h 1819124"/>
                      <a:gd name="connsiteX14" fmla="*/ 653369 w 4170438"/>
                      <a:gd name="connsiteY14" fmla="*/ 1819124 h 1819124"/>
                      <a:gd name="connsiteX15" fmla="*/ 0 w 4170438"/>
                      <a:gd name="connsiteY15" fmla="*/ 1819124 h 1819124"/>
                      <a:gd name="connsiteX16" fmla="*/ 0 w 4170438"/>
                      <a:gd name="connsiteY16" fmla="*/ 1212749 h 1819124"/>
                      <a:gd name="connsiteX17" fmla="*/ 0 w 4170438"/>
                      <a:gd name="connsiteY17" fmla="*/ 624566 h 1819124"/>
                      <a:gd name="connsiteX18" fmla="*/ 0 w 4170438"/>
                      <a:gd name="connsiteY18" fmla="*/ 0 h 18191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4170438" h="1819124" extrusionOk="0">
                        <a:moveTo>
                          <a:pt x="0" y="0"/>
                        </a:moveTo>
                        <a:cubicBezTo>
                          <a:pt x="264848" y="1124"/>
                          <a:pt x="400101" y="-15409"/>
                          <a:pt x="653369" y="0"/>
                        </a:cubicBezTo>
                        <a:cubicBezTo>
                          <a:pt x="906637" y="15409"/>
                          <a:pt x="1064416" y="-13402"/>
                          <a:pt x="1223328" y="0"/>
                        </a:cubicBezTo>
                        <a:cubicBezTo>
                          <a:pt x="1382240" y="13402"/>
                          <a:pt x="1670107" y="-38505"/>
                          <a:pt x="2001810" y="0"/>
                        </a:cubicBezTo>
                        <a:cubicBezTo>
                          <a:pt x="2333513" y="38505"/>
                          <a:pt x="2421805" y="7230"/>
                          <a:pt x="2655179" y="0"/>
                        </a:cubicBezTo>
                        <a:cubicBezTo>
                          <a:pt x="2888553" y="-7230"/>
                          <a:pt x="3139989" y="-6957"/>
                          <a:pt x="3308547" y="0"/>
                        </a:cubicBezTo>
                        <a:cubicBezTo>
                          <a:pt x="3477105" y="6957"/>
                          <a:pt x="3871067" y="13126"/>
                          <a:pt x="4170438" y="0"/>
                        </a:cubicBezTo>
                        <a:cubicBezTo>
                          <a:pt x="4192415" y="266370"/>
                          <a:pt x="4165588" y="448857"/>
                          <a:pt x="4170438" y="569992"/>
                        </a:cubicBezTo>
                        <a:cubicBezTo>
                          <a:pt x="4175288" y="691127"/>
                          <a:pt x="4185774" y="1047528"/>
                          <a:pt x="4170438" y="1176367"/>
                        </a:cubicBezTo>
                        <a:cubicBezTo>
                          <a:pt x="4155102" y="1305206"/>
                          <a:pt x="4158024" y="1674687"/>
                          <a:pt x="4170438" y="1819124"/>
                        </a:cubicBezTo>
                        <a:cubicBezTo>
                          <a:pt x="4008468" y="1797874"/>
                          <a:pt x="3688413" y="1839968"/>
                          <a:pt x="3558774" y="1819124"/>
                        </a:cubicBezTo>
                        <a:cubicBezTo>
                          <a:pt x="3429135" y="1798280"/>
                          <a:pt x="3167682" y="1789115"/>
                          <a:pt x="2863701" y="1819124"/>
                        </a:cubicBezTo>
                        <a:cubicBezTo>
                          <a:pt x="2559720" y="1849133"/>
                          <a:pt x="2350174" y="1850317"/>
                          <a:pt x="2210332" y="1819124"/>
                        </a:cubicBezTo>
                        <a:cubicBezTo>
                          <a:pt x="2070490" y="1787931"/>
                          <a:pt x="1596783" y="1812462"/>
                          <a:pt x="1431850" y="1819124"/>
                        </a:cubicBezTo>
                        <a:cubicBezTo>
                          <a:pt x="1266917" y="1825786"/>
                          <a:pt x="1018250" y="1808728"/>
                          <a:pt x="653369" y="1819124"/>
                        </a:cubicBezTo>
                        <a:cubicBezTo>
                          <a:pt x="288488" y="1829520"/>
                          <a:pt x="305166" y="1824713"/>
                          <a:pt x="0" y="1819124"/>
                        </a:cubicBezTo>
                        <a:cubicBezTo>
                          <a:pt x="-25328" y="1548030"/>
                          <a:pt x="-25501" y="1420416"/>
                          <a:pt x="0" y="1212749"/>
                        </a:cubicBezTo>
                        <a:cubicBezTo>
                          <a:pt x="25501" y="1005083"/>
                          <a:pt x="18170" y="761024"/>
                          <a:pt x="0" y="624566"/>
                        </a:cubicBezTo>
                        <a:cubicBezTo>
                          <a:pt x="-18170" y="488108"/>
                          <a:pt x="-12352" y="27680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Source Sans Pro Black" panose="020B0803030403020204" pitchFamily="34" charset="0"/>
            </a:endParaRPr>
          </a:p>
        </p:txBody>
      </p:sp>
      <p:pic>
        <p:nvPicPr>
          <p:cNvPr id="2058" name="Picture 10" descr="See the source image">
            <a:extLst>
              <a:ext uri="{FF2B5EF4-FFF2-40B4-BE49-F238E27FC236}">
                <a16:creationId xmlns:a16="http://schemas.microsoft.com/office/drawing/2014/main" id="{508C5DAA-29A2-493C-BE6D-9C7FF9416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24" y="786373"/>
            <a:ext cx="6958801" cy="427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9B34EF-454B-4882-92B3-87A62D94A6B0}"/>
              </a:ext>
            </a:extLst>
          </p:cNvPr>
          <p:cNvSpPr/>
          <p:nvPr/>
        </p:nvSpPr>
        <p:spPr>
          <a:xfrm>
            <a:off x="4716725" y="5848470"/>
            <a:ext cx="7913836" cy="12235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why is fish poop like teaching?</a:t>
            </a:r>
          </a:p>
        </p:txBody>
      </p:sp>
    </p:spTree>
    <p:extLst>
      <p:ext uri="{BB962C8B-B14F-4D97-AF65-F5344CB8AC3E}">
        <p14:creationId xmlns:p14="http://schemas.microsoft.com/office/powerpoint/2010/main" val="167844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3AD4B9-2CBD-4EE9-80EF-E6DB9F83C978}"/>
              </a:ext>
            </a:extLst>
          </p:cNvPr>
          <p:cNvSpPr/>
          <p:nvPr/>
        </p:nvSpPr>
        <p:spPr>
          <a:xfrm flipV="1">
            <a:off x="9480249" y="4099610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804296-C42C-441C-B9B3-7E5AADA1636E}"/>
              </a:ext>
            </a:extLst>
          </p:cNvPr>
          <p:cNvSpPr/>
          <p:nvPr/>
        </p:nvSpPr>
        <p:spPr>
          <a:xfrm>
            <a:off x="1561513" y="2378804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3A55F3-904B-46D1-8BA6-1F28EF6704B0}"/>
              </a:ext>
            </a:extLst>
          </p:cNvPr>
          <p:cNvSpPr/>
          <p:nvPr/>
        </p:nvSpPr>
        <p:spPr>
          <a:xfrm>
            <a:off x="6915808" y="3659833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62969A-2989-4980-9F5B-A277BE80F9C4}"/>
              </a:ext>
            </a:extLst>
          </p:cNvPr>
          <p:cNvSpPr/>
          <p:nvPr/>
        </p:nvSpPr>
        <p:spPr>
          <a:xfrm>
            <a:off x="6915808" y="3659833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4D30AB-931B-4BE8-A25F-6E6813B9A569}"/>
              </a:ext>
            </a:extLst>
          </p:cNvPr>
          <p:cNvSpPr/>
          <p:nvPr/>
        </p:nvSpPr>
        <p:spPr>
          <a:xfrm>
            <a:off x="1681802" y="1997839"/>
            <a:ext cx="97723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every teacher needs to understand that she is working within a sensitive learning ecology whose directions can be altered by small changes in the boundary conditions and interaction patterns of the classroom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17D554-ABE0-4CFD-9BC5-B4807DE14BC8}"/>
              </a:ext>
            </a:extLst>
          </p:cNvPr>
          <p:cNvSpPr/>
          <p:nvPr/>
        </p:nvSpPr>
        <p:spPr>
          <a:xfrm>
            <a:off x="10515601" y="6474437"/>
            <a:ext cx="1497390" cy="237069"/>
          </a:xfrm>
          <a:prstGeom prst="rect">
            <a:avLst/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ource Sans Pro Semibold" panose="020B0603030403020204" pitchFamily="34" charset="0"/>
              </a:rPr>
              <a:t>Mason, 2008</a:t>
            </a:r>
          </a:p>
        </p:txBody>
      </p:sp>
    </p:spTree>
    <p:extLst>
      <p:ext uri="{BB962C8B-B14F-4D97-AF65-F5344CB8AC3E}">
        <p14:creationId xmlns:p14="http://schemas.microsoft.com/office/powerpoint/2010/main" val="622839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C75AC9DE-DA75-4DBD-A4EC-B1AFF8766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48" y="2787557"/>
            <a:ext cx="8163168" cy="3265267"/>
          </a:xfrm>
          <a:prstGeom prst="rect">
            <a:avLst/>
          </a:prstGeom>
          <a:noFill/>
          <a:ln w="57150">
            <a:solidFill>
              <a:srgbClr val="EE489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aquaponic ecosystem">
            <a:extLst>
              <a:ext uri="{FF2B5EF4-FFF2-40B4-BE49-F238E27FC236}">
                <a16:creationId xmlns:a16="http://schemas.microsoft.com/office/drawing/2014/main" id="{9D627114-8D15-4D9D-BF1C-936EF08761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4"/>
          <a:stretch/>
        </p:blipFill>
        <p:spPr bwMode="auto">
          <a:xfrm>
            <a:off x="2534477" y="694564"/>
            <a:ext cx="3226866" cy="3725626"/>
          </a:xfrm>
          <a:prstGeom prst="rect">
            <a:avLst/>
          </a:prstGeom>
          <a:noFill/>
          <a:ln w="57150">
            <a:solidFill>
              <a:srgbClr val="9DCE6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B8B94B9-D360-4218-B13C-31666E15E0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2562146"/>
              </p:ext>
            </p:extLst>
          </p:nvPr>
        </p:nvGraphicFramePr>
        <p:xfrm>
          <a:off x="6912706" y="1703483"/>
          <a:ext cx="4416208" cy="2944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84378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B8B94B9-D360-4218-B13C-31666E15E0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3977756"/>
              </p:ext>
            </p:extLst>
          </p:nvPr>
        </p:nvGraphicFramePr>
        <p:xfrm>
          <a:off x="5843631" y="2455821"/>
          <a:ext cx="5931504" cy="392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3D5451B9-6A94-453A-85ED-B33F155029CF}"/>
              </a:ext>
            </a:extLst>
          </p:cNvPr>
          <p:cNvSpPr/>
          <p:nvPr/>
        </p:nvSpPr>
        <p:spPr>
          <a:xfrm>
            <a:off x="976187" y="895928"/>
            <a:ext cx="5440351" cy="2215991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D814CE5-006E-4818-AF43-F9EC862336BD}"/>
              </a:ext>
            </a:extLst>
          </p:cNvPr>
          <p:cNvSpPr/>
          <p:nvPr/>
        </p:nvSpPr>
        <p:spPr>
          <a:xfrm>
            <a:off x="453395" y="1098071"/>
            <a:ext cx="2661509" cy="522348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working definition: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CF1A60-6198-4260-8498-D0EAE86E6D05}"/>
              </a:ext>
            </a:extLst>
          </p:cNvPr>
          <p:cNvSpPr/>
          <p:nvPr/>
        </p:nvSpPr>
        <p:spPr>
          <a:xfrm>
            <a:off x="1053285" y="1789086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ource Sans Pro Light" panose="020B0403030403020204" pitchFamily="34" charset="0"/>
              </a:rPr>
              <a:t>Project yourself into the course</a:t>
            </a:r>
          </a:p>
          <a:p>
            <a:r>
              <a:rPr lang="en-US" sz="1600" dirty="0">
                <a:solidFill>
                  <a:schemeClr val="bg1"/>
                </a:solidFill>
                <a:latin typeface="Source Sans Pro Light" panose="020B0403030403020204" pitchFamily="34" charset="0"/>
              </a:rPr>
              <a:t>By being available to students during the course</a:t>
            </a:r>
          </a:p>
          <a:p>
            <a:r>
              <a:rPr lang="en-US" sz="16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Through the establishment of a well-structured course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C5C83E-F001-4F78-A819-CFC74AD05993}"/>
              </a:ext>
            </a:extLst>
          </p:cNvPr>
          <p:cNvSpPr/>
          <p:nvPr/>
        </p:nvSpPr>
        <p:spPr>
          <a:xfrm>
            <a:off x="899886" y="3153567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EE4890"/>
                </a:solidFill>
                <a:latin typeface="Source Sans Pro Semibold" panose="020B0603030403020204" pitchFamily="34" charset="0"/>
              </a:rPr>
              <a:t>with the </a:t>
            </a:r>
            <a:r>
              <a:rPr lang="en-US" sz="2400" dirty="0">
                <a:solidFill>
                  <a:srgbClr val="EE4890"/>
                </a:solidFill>
                <a:latin typeface="Source Sans Pro Black" panose="020B0803030403020204" pitchFamily="34" charset="0"/>
              </a:rPr>
              <a:t>help of a teacher </a:t>
            </a:r>
          </a:p>
          <a:p>
            <a:r>
              <a:rPr lang="en-US" sz="2400" dirty="0">
                <a:solidFill>
                  <a:srgbClr val="EE4890"/>
                </a:solidFill>
                <a:latin typeface="Source Sans Pro Semibold" panose="020B0603030403020204" pitchFamily="34" charset="0"/>
              </a:rPr>
              <a:t>in a </a:t>
            </a:r>
            <a:r>
              <a:rPr lang="en-US" sz="2400" dirty="0">
                <a:solidFill>
                  <a:srgbClr val="EE4890"/>
                </a:solidFill>
                <a:latin typeface="Source Sans Pro Black" panose="020B0803030403020204" pitchFamily="34" charset="0"/>
              </a:rPr>
              <a:t>protected environment </a:t>
            </a:r>
          </a:p>
          <a:p>
            <a:r>
              <a:rPr lang="en-US" sz="2400" dirty="0">
                <a:solidFill>
                  <a:srgbClr val="EE4890"/>
                </a:solidFill>
                <a:latin typeface="Source Sans Pro Semibold" panose="020B0603030403020204" pitchFamily="34" charset="0"/>
              </a:rPr>
              <a:t>with</a:t>
            </a:r>
            <a:r>
              <a:rPr lang="en-US" sz="2400" dirty="0">
                <a:solidFill>
                  <a:srgbClr val="EE4890"/>
                </a:solidFill>
                <a:latin typeface="Source Sans Pro Black" panose="020B0803030403020204" pitchFamily="34" charset="0"/>
              </a:rPr>
              <a:t> opportunities for reflection </a:t>
            </a:r>
          </a:p>
          <a:p>
            <a:r>
              <a:rPr lang="en-US" sz="2400" dirty="0">
                <a:solidFill>
                  <a:srgbClr val="EE4890"/>
                </a:solidFill>
                <a:latin typeface="Source Sans Pro Black" panose="020B0803030403020204" pitchFamily="34" charset="0"/>
              </a:rPr>
              <a:t>exploration of alternatives </a:t>
            </a:r>
          </a:p>
          <a:p>
            <a:r>
              <a:rPr lang="en-US" sz="2400" dirty="0">
                <a:solidFill>
                  <a:srgbClr val="EE4890"/>
                </a:solidFill>
                <a:latin typeface="Source Sans Pro Semibold" panose="020B0603030403020204" pitchFamily="34" charset="0"/>
              </a:rPr>
              <a:t>and</a:t>
            </a:r>
            <a:r>
              <a:rPr lang="en-US" sz="2400" dirty="0">
                <a:solidFill>
                  <a:srgbClr val="EE4890"/>
                </a:solidFill>
                <a:latin typeface="Source Sans Pro Black" panose="020B0803030403020204" pitchFamily="34" charset="0"/>
              </a:rPr>
              <a:t> problem-solving</a:t>
            </a:r>
          </a:p>
          <a:p>
            <a:r>
              <a:rPr lang="en-US" sz="2400" dirty="0">
                <a:solidFill>
                  <a:srgbClr val="EE4890"/>
                </a:solidFill>
                <a:latin typeface="Source Sans Pro Semibold" panose="020B0603030403020204" pitchFamily="34" charset="0"/>
              </a:rPr>
              <a:t>as</a:t>
            </a:r>
            <a:r>
              <a:rPr lang="en-US" sz="2400" dirty="0">
                <a:solidFill>
                  <a:srgbClr val="EE4890"/>
                </a:solidFill>
                <a:latin typeface="Source Sans Pro Black" panose="020B0803030403020204" pitchFamily="34" charset="0"/>
              </a:rPr>
              <a:t> well as repetition </a:t>
            </a:r>
          </a:p>
          <a:p>
            <a:r>
              <a:rPr lang="en-US" sz="2400" dirty="0">
                <a:solidFill>
                  <a:srgbClr val="EE4890"/>
                </a:solidFill>
                <a:latin typeface="Source Sans Pro Semibold" panose="020B0603030403020204" pitchFamily="34" charset="0"/>
              </a:rPr>
              <a:t>with</a:t>
            </a:r>
            <a:r>
              <a:rPr lang="en-US" sz="2400" dirty="0">
                <a:solidFill>
                  <a:srgbClr val="EE4890"/>
                </a:solidFill>
                <a:latin typeface="Source Sans Pro Black" panose="020B0803030403020204" pitchFamily="34" charset="0"/>
              </a:rPr>
              <a:t> informative feedback</a:t>
            </a:r>
          </a:p>
        </p:txBody>
      </p:sp>
    </p:spTree>
    <p:extLst>
      <p:ext uri="{BB962C8B-B14F-4D97-AF65-F5344CB8AC3E}">
        <p14:creationId xmlns:p14="http://schemas.microsoft.com/office/powerpoint/2010/main" val="1938664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>
            <a:extLst>
              <a:ext uri="{FF2B5EF4-FFF2-40B4-BE49-F238E27FC236}">
                <a16:creationId xmlns:a16="http://schemas.microsoft.com/office/drawing/2014/main" id="{97D2B5DA-5B7C-445D-85B4-9049B662E393}"/>
              </a:ext>
            </a:extLst>
          </p:cNvPr>
          <p:cNvSpPr/>
          <p:nvPr/>
        </p:nvSpPr>
        <p:spPr>
          <a:xfrm>
            <a:off x="495905" y="2043464"/>
            <a:ext cx="11200190" cy="3875314"/>
          </a:xfrm>
          <a:prstGeom prst="parallelogram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solidFill>
                  <a:prstClr val="white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Differentiate between feedback and feedforward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>
              <a:solidFill>
                <a:prstClr val="white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solidFill>
                  <a:prstClr val="white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Recognize course elements that limit the ability for instructors to provide quality feedback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>
              <a:solidFill>
                <a:prstClr val="white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solidFill>
                  <a:prstClr val="white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feeding cycles to improve student satisfaction/success and decrease instructor workload</a:t>
            </a:r>
            <a:endParaRPr lang="en-US" sz="2000" dirty="0">
              <a:solidFill>
                <a:prstClr val="white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B785D9-1F32-4C4C-A0F5-94DDD4DB866D}"/>
              </a:ext>
            </a:extLst>
          </p:cNvPr>
          <p:cNvSpPr/>
          <p:nvPr/>
        </p:nvSpPr>
        <p:spPr>
          <a:xfrm>
            <a:off x="950687" y="1131393"/>
            <a:ext cx="7411962" cy="1238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800" dirty="0">
                <a:solidFill>
                  <a:srgbClr val="9DCE68"/>
                </a:solidFill>
                <a:latin typeface="Source Sans Pro Black" panose="020B0803030403020204" pitchFamily="34" charset="0"/>
              </a:rPr>
              <a:t>AGENDA</a:t>
            </a:r>
            <a:endParaRPr lang="en-US" sz="3200" dirty="0">
              <a:solidFill>
                <a:srgbClr val="9DCE68"/>
              </a:solidFill>
              <a:latin typeface="Source Sans Pro Black" panose="020B08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522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>
            <a:extLst>
              <a:ext uri="{FF2B5EF4-FFF2-40B4-BE49-F238E27FC236}">
                <a16:creationId xmlns:a16="http://schemas.microsoft.com/office/drawing/2014/main" id="{97D2B5DA-5B7C-445D-85B4-9049B662E393}"/>
              </a:ext>
            </a:extLst>
          </p:cNvPr>
          <p:cNvSpPr/>
          <p:nvPr/>
        </p:nvSpPr>
        <p:spPr>
          <a:xfrm>
            <a:off x="495905" y="2043464"/>
            <a:ext cx="11200190" cy="3875314"/>
          </a:xfrm>
          <a:prstGeom prst="parallelogram">
            <a:avLst/>
          </a:prstGeom>
          <a:noFill/>
          <a:ln w="76200">
            <a:solidFill>
              <a:srgbClr val="2D8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2D8CFF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Differentiate between feedback and feedforward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solidFill>
                <a:srgbClr val="2D8CFF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9FDCDA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Recognize course elements that limit the ability for instructors to provide quality feedback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solidFill>
                <a:srgbClr val="9FDCDA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9FDCDA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feeding cycles to improve student satisfaction/success and decrease instructor workload</a:t>
            </a:r>
            <a:endParaRPr lang="en-US" sz="2000" dirty="0">
              <a:solidFill>
                <a:srgbClr val="9FDCDA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B785D9-1F32-4C4C-A0F5-94DDD4DB866D}"/>
              </a:ext>
            </a:extLst>
          </p:cNvPr>
          <p:cNvSpPr/>
          <p:nvPr/>
        </p:nvSpPr>
        <p:spPr>
          <a:xfrm>
            <a:off x="950687" y="1131393"/>
            <a:ext cx="7411962" cy="1238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800" dirty="0">
                <a:solidFill>
                  <a:srgbClr val="9DCE68"/>
                </a:solidFill>
                <a:latin typeface="Source Sans Pro Black" panose="020B0803030403020204" pitchFamily="34" charset="0"/>
              </a:rPr>
              <a:t>AGENDA</a:t>
            </a:r>
            <a:endParaRPr lang="en-US" sz="3200" dirty="0">
              <a:solidFill>
                <a:srgbClr val="9DCE68"/>
              </a:solidFill>
              <a:latin typeface="Source Sans Pro Black" panose="020B08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8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alice in wonderland mad hatter">
            <a:extLst>
              <a:ext uri="{FF2B5EF4-FFF2-40B4-BE49-F238E27FC236}">
                <a16:creationId xmlns:a16="http://schemas.microsoft.com/office/drawing/2014/main" id="{BED2A9D6-DC11-41D0-9392-3F472F95A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494" y="835459"/>
            <a:ext cx="3109848" cy="518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89B2263-25D4-40FC-9338-3BDC37C65FCD}"/>
              </a:ext>
            </a:extLst>
          </p:cNvPr>
          <p:cNvSpPr/>
          <p:nvPr/>
        </p:nvSpPr>
        <p:spPr>
          <a:xfrm>
            <a:off x="1475331" y="1579917"/>
            <a:ext cx="6282388" cy="3256317"/>
          </a:xfrm>
          <a:prstGeom prst="rect">
            <a:avLst/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why is a raven like a writing desk?</a:t>
            </a:r>
          </a:p>
        </p:txBody>
      </p:sp>
      <p:pic>
        <p:nvPicPr>
          <p:cNvPr id="4" name="Graphic 3" descr="Speech">
            <a:extLst>
              <a:ext uri="{FF2B5EF4-FFF2-40B4-BE49-F238E27FC236}">
                <a16:creationId xmlns:a16="http://schemas.microsoft.com/office/drawing/2014/main" id="{EADED1F2-1809-4182-81AD-59E8852B31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3082760" flipV="1">
            <a:off x="2024491" y="-1430737"/>
            <a:ext cx="6282388" cy="83724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C67C1B4-1C13-4C22-89F8-11327517B737}"/>
              </a:ext>
            </a:extLst>
          </p:cNvPr>
          <p:cNvSpPr/>
          <p:nvPr/>
        </p:nvSpPr>
        <p:spPr>
          <a:xfrm>
            <a:off x="2730042" y="1573338"/>
            <a:ext cx="5027677" cy="3256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why is a raven </a:t>
            </a:r>
          </a:p>
          <a:p>
            <a:r>
              <a:rPr lang="en-US" sz="36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like a writing desk?</a:t>
            </a:r>
          </a:p>
        </p:txBody>
      </p:sp>
    </p:spTree>
    <p:extLst>
      <p:ext uri="{BB962C8B-B14F-4D97-AF65-F5344CB8AC3E}">
        <p14:creationId xmlns:p14="http://schemas.microsoft.com/office/powerpoint/2010/main" val="1671892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12D78D6-2C03-4D32-A060-96C27BE59627}"/>
              </a:ext>
            </a:extLst>
          </p:cNvPr>
          <p:cNvSpPr/>
          <p:nvPr/>
        </p:nvSpPr>
        <p:spPr>
          <a:xfrm>
            <a:off x="894734" y="1917291"/>
            <a:ext cx="4385188" cy="3390898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47126F8-7249-4F3E-A1D9-229006FC84CF}"/>
              </a:ext>
            </a:extLst>
          </p:cNvPr>
          <p:cNvSpPr/>
          <p:nvPr/>
        </p:nvSpPr>
        <p:spPr>
          <a:xfrm>
            <a:off x="6912076" y="1917291"/>
            <a:ext cx="4385188" cy="3390898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306A5C6-D2BD-4101-A4B1-545BF4B702FC}"/>
              </a:ext>
            </a:extLst>
          </p:cNvPr>
          <p:cNvSpPr/>
          <p:nvPr/>
        </p:nvSpPr>
        <p:spPr>
          <a:xfrm>
            <a:off x="0" y="2101434"/>
            <a:ext cx="6096000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99646CF-338A-4C6F-85A4-6AEAAFF3C072}"/>
              </a:ext>
            </a:extLst>
          </p:cNvPr>
          <p:cNvSpPr/>
          <p:nvPr/>
        </p:nvSpPr>
        <p:spPr>
          <a:xfrm>
            <a:off x="6096000" y="2101434"/>
            <a:ext cx="6096000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FEEDFORWARD</a:t>
            </a:r>
          </a:p>
        </p:txBody>
      </p:sp>
    </p:spTree>
    <p:extLst>
      <p:ext uri="{BB962C8B-B14F-4D97-AF65-F5344CB8AC3E}">
        <p14:creationId xmlns:p14="http://schemas.microsoft.com/office/powerpoint/2010/main" val="4246932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12D78D6-2C03-4D32-A060-96C27BE59627}"/>
              </a:ext>
            </a:extLst>
          </p:cNvPr>
          <p:cNvSpPr/>
          <p:nvPr/>
        </p:nvSpPr>
        <p:spPr>
          <a:xfrm>
            <a:off x="894734" y="1917291"/>
            <a:ext cx="4385188" cy="3390898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47126F8-7249-4F3E-A1D9-229006FC84CF}"/>
              </a:ext>
            </a:extLst>
          </p:cNvPr>
          <p:cNvSpPr/>
          <p:nvPr/>
        </p:nvSpPr>
        <p:spPr>
          <a:xfrm>
            <a:off x="6912076" y="1917291"/>
            <a:ext cx="4385188" cy="3390898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306A5C6-D2BD-4101-A4B1-545BF4B702FC}"/>
              </a:ext>
            </a:extLst>
          </p:cNvPr>
          <p:cNvSpPr/>
          <p:nvPr/>
        </p:nvSpPr>
        <p:spPr>
          <a:xfrm>
            <a:off x="0" y="2101434"/>
            <a:ext cx="6096000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99646CF-338A-4C6F-85A4-6AEAAFF3C072}"/>
              </a:ext>
            </a:extLst>
          </p:cNvPr>
          <p:cNvSpPr/>
          <p:nvPr/>
        </p:nvSpPr>
        <p:spPr>
          <a:xfrm>
            <a:off x="6096000" y="2101434"/>
            <a:ext cx="6096000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FEEDFORWARD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1A8C408-CD5A-4817-8D81-9094121DA028}"/>
              </a:ext>
            </a:extLst>
          </p:cNvPr>
          <p:cNvSpPr/>
          <p:nvPr/>
        </p:nvSpPr>
        <p:spPr>
          <a:xfrm>
            <a:off x="-1" y="3704811"/>
            <a:ext cx="6096000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after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B6DD959-3E49-4A7D-A83A-64068033A30C}"/>
              </a:ext>
            </a:extLst>
          </p:cNvPr>
          <p:cNvSpPr/>
          <p:nvPr/>
        </p:nvSpPr>
        <p:spPr>
          <a:xfrm>
            <a:off x="6096000" y="3704811"/>
            <a:ext cx="6096000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before</a:t>
            </a:r>
          </a:p>
        </p:txBody>
      </p:sp>
    </p:spTree>
    <p:extLst>
      <p:ext uri="{BB962C8B-B14F-4D97-AF65-F5344CB8AC3E}">
        <p14:creationId xmlns:p14="http://schemas.microsoft.com/office/powerpoint/2010/main" val="1698491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C618BF-BF18-463E-8CC8-D06836745EC7}"/>
              </a:ext>
            </a:extLst>
          </p:cNvPr>
          <p:cNvCxnSpPr/>
          <p:nvPr/>
        </p:nvCxnSpPr>
        <p:spPr>
          <a:xfrm>
            <a:off x="2370483" y="2882347"/>
            <a:ext cx="7315200" cy="0"/>
          </a:xfrm>
          <a:prstGeom prst="line">
            <a:avLst/>
          </a:prstGeom>
          <a:ln w="76200" cap="rnd">
            <a:solidFill>
              <a:srgbClr val="F15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C61C1DA-D1A3-4B7B-938F-24F9D358AFEE}"/>
              </a:ext>
            </a:extLst>
          </p:cNvPr>
          <p:cNvSpPr/>
          <p:nvPr/>
        </p:nvSpPr>
        <p:spPr>
          <a:xfrm>
            <a:off x="-33867" y="957944"/>
            <a:ext cx="12225867" cy="1170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0" dirty="0">
                <a:solidFill>
                  <a:srgbClr val="9FDCDA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hmmm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5CB197-3D52-4BCB-BC1B-9755F5E1E0B9}"/>
              </a:ext>
            </a:extLst>
          </p:cNvPr>
          <p:cNvSpPr/>
          <p:nvPr/>
        </p:nvSpPr>
        <p:spPr>
          <a:xfrm>
            <a:off x="4172857" y="3429000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Is that it?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6304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narrow road&#10;&#10;Description automatically generated">
            <a:extLst>
              <a:ext uri="{FF2B5EF4-FFF2-40B4-BE49-F238E27FC236}">
                <a16:creationId xmlns:a16="http://schemas.microsoft.com/office/drawing/2014/main" id="{FC1710F0-05EE-4D47-ADF3-1C5C616D5F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978"/>
          <a:stretch/>
        </p:blipFill>
        <p:spPr>
          <a:xfrm flipH="1">
            <a:off x="512838" y="1601820"/>
            <a:ext cx="6424990" cy="389634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0E29B813-CF46-4CAB-9E72-95EFE9452DBA}"/>
              </a:ext>
            </a:extLst>
          </p:cNvPr>
          <p:cNvGrpSpPr/>
          <p:nvPr/>
        </p:nvGrpSpPr>
        <p:grpSpPr>
          <a:xfrm>
            <a:off x="2652175" y="2942314"/>
            <a:ext cx="5226261" cy="3051360"/>
            <a:chOff x="2652175" y="2942314"/>
            <a:chExt cx="5226261" cy="3051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4E4FCF0-B57C-4E4B-B7F0-8C92D2580C0D}"/>
                    </a:ext>
                  </a:extLst>
                </p14:cNvPr>
                <p14:cNvContentPartPr/>
                <p14:nvPr/>
              </p14:nvContentPartPr>
              <p14:xfrm>
                <a:off x="2652175" y="3953914"/>
                <a:ext cx="1393200" cy="20397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4E4FCF0-B57C-4E4B-B7F0-8C92D2580C0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589175" y="3890914"/>
                  <a:ext cx="1518840" cy="216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C3F1ED32-51E9-478D-8D76-D432E4749BAF}"/>
                    </a:ext>
                  </a:extLst>
                </p14:cNvPr>
                <p14:cNvContentPartPr/>
                <p14:nvPr/>
              </p14:nvContentPartPr>
              <p14:xfrm>
                <a:off x="5538076" y="3953914"/>
                <a:ext cx="736200" cy="5461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C3F1ED32-51E9-478D-8D76-D432E4749BA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475076" y="3891274"/>
                  <a:ext cx="861840" cy="67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3554ED38-83C5-4031-AC4E-2D87621509A9}"/>
                    </a:ext>
                  </a:extLst>
                </p14:cNvPr>
                <p14:cNvContentPartPr/>
                <p14:nvPr/>
              </p14:nvContentPartPr>
              <p14:xfrm>
                <a:off x="5788996" y="2942314"/>
                <a:ext cx="2089440" cy="14036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3554ED38-83C5-4031-AC4E-2D87621509A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726356" y="2879674"/>
                  <a:ext cx="2215080" cy="15292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41C7B71-F519-4B25-95EC-0D649567B699}"/>
              </a:ext>
            </a:extLst>
          </p:cNvPr>
          <p:cNvSpPr/>
          <p:nvPr/>
        </p:nvSpPr>
        <p:spPr>
          <a:xfrm>
            <a:off x="4045375" y="5708952"/>
            <a:ext cx="3603654" cy="6724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negative</a:t>
            </a:r>
            <a:r>
              <a:rPr lang="en-US" dirty="0"/>
              <a:t> </a:t>
            </a:r>
            <a:r>
              <a:rPr lang="en-US" sz="2800" dirty="0"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3CBE9FD-FDB7-4985-9015-9215CAA1DC74}"/>
              </a:ext>
            </a:extLst>
          </p:cNvPr>
          <p:cNvSpPr/>
          <p:nvPr/>
        </p:nvSpPr>
        <p:spPr>
          <a:xfrm>
            <a:off x="7574766" y="2115738"/>
            <a:ext cx="3603654" cy="6724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positive</a:t>
            </a:r>
            <a:r>
              <a:rPr lang="en-US" dirty="0"/>
              <a:t> </a:t>
            </a:r>
            <a:r>
              <a:rPr lang="en-US" sz="2800" dirty="0"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72722-6265-4C60-BA4F-136C156ACA3F}"/>
              </a:ext>
            </a:extLst>
          </p:cNvPr>
          <p:cNvSpPr/>
          <p:nvPr/>
        </p:nvSpPr>
        <p:spPr>
          <a:xfrm>
            <a:off x="8017897" y="3308048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What is the purpose of negative feedback?</a:t>
            </a:r>
          </a:p>
          <a:p>
            <a:endParaRPr lang="en-US" sz="2800" dirty="0">
              <a:latin typeface="Source Sans Pro Black" panose="020B0803030403020204" pitchFamily="34" charset="0"/>
            </a:endParaRPr>
          </a:p>
          <a:p>
            <a:r>
              <a:rPr lang="en-US" sz="2800" dirty="0">
                <a:latin typeface="Source Sans Pro Black" panose="020B0803030403020204" pitchFamily="34" charset="0"/>
              </a:rPr>
              <a:t>What is the purpose of positive feedback?</a:t>
            </a:r>
            <a:endParaRPr lang="en-US" sz="28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306A5C6-D2BD-4101-A4B1-545BF4B702FC}"/>
              </a:ext>
            </a:extLst>
          </p:cNvPr>
          <p:cNvSpPr/>
          <p:nvPr/>
        </p:nvSpPr>
        <p:spPr>
          <a:xfrm>
            <a:off x="406399" y="449614"/>
            <a:ext cx="9105295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1361595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narrow road&#10;&#10;Description automatically generated">
            <a:extLst>
              <a:ext uri="{FF2B5EF4-FFF2-40B4-BE49-F238E27FC236}">
                <a16:creationId xmlns:a16="http://schemas.microsoft.com/office/drawing/2014/main" id="{FC1710F0-05EE-4D47-ADF3-1C5C616D5F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978"/>
          <a:stretch/>
        </p:blipFill>
        <p:spPr>
          <a:xfrm flipH="1">
            <a:off x="4479678" y="1949223"/>
            <a:ext cx="3232642" cy="1960388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41C7B71-F519-4B25-95EC-0D649567B699}"/>
              </a:ext>
            </a:extLst>
          </p:cNvPr>
          <p:cNvSpPr/>
          <p:nvPr/>
        </p:nvSpPr>
        <p:spPr>
          <a:xfrm>
            <a:off x="1744693" y="2734006"/>
            <a:ext cx="3603654" cy="6724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ource Sans Pro Black" panose="020B0803030403020204" pitchFamily="34" charset="0"/>
              </a:rPr>
              <a:t>negative</a:t>
            </a:r>
            <a:r>
              <a:rPr lang="en-US" dirty="0"/>
              <a:t> </a:t>
            </a:r>
            <a:r>
              <a:rPr lang="en-US" sz="2800" dirty="0"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3CBE9FD-FDB7-4985-9015-9215CAA1DC74}"/>
              </a:ext>
            </a:extLst>
          </p:cNvPr>
          <p:cNvSpPr/>
          <p:nvPr/>
        </p:nvSpPr>
        <p:spPr>
          <a:xfrm>
            <a:off x="6686086" y="2734006"/>
            <a:ext cx="3603654" cy="6724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ource Sans Pro Black" panose="020B0803030403020204" pitchFamily="34" charset="0"/>
              </a:rPr>
              <a:t>positive</a:t>
            </a:r>
            <a:r>
              <a:rPr lang="en-US" dirty="0"/>
              <a:t> </a:t>
            </a:r>
            <a:r>
              <a:rPr lang="en-US" sz="2800" dirty="0"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306A5C6-D2BD-4101-A4B1-545BF4B702FC}"/>
              </a:ext>
            </a:extLst>
          </p:cNvPr>
          <p:cNvSpPr/>
          <p:nvPr/>
        </p:nvSpPr>
        <p:spPr>
          <a:xfrm>
            <a:off x="406399" y="449614"/>
            <a:ext cx="9105295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  <p:graphicFrame>
        <p:nvGraphicFramePr>
          <p:cNvPr id="3" name="Table 10">
            <a:extLst>
              <a:ext uri="{FF2B5EF4-FFF2-40B4-BE49-F238E27FC236}">
                <a16:creationId xmlns:a16="http://schemas.microsoft.com/office/drawing/2014/main" id="{411B4DB3-22D1-43F2-A7E3-331FBDBDD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721402"/>
              </p:ext>
            </p:extLst>
          </p:nvPr>
        </p:nvGraphicFramePr>
        <p:xfrm>
          <a:off x="2031999" y="4049696"/>
          <a:ext cx="812800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3133297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23305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corrective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directive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6133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control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propel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77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avoid failure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amplify success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6808491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D276374-C551-47AD-B470-3BBECD739684}"/>
              </a:ext>
            </a:extLst>
          </p:cNvPr>
          <p:cNvCxnSpPr>
            <a:endCxn id="3" idx="2"/>
          </p:cNvCxnSpPr>
          <p:nvPr/>
        </p:nvCxnSpPr>
        <p:spPr>
          <a:xfrm flipH="1">
            <a:off x="6095999" y="4087550"/>
            <a:ext cx="1" cy="1516626"/>
          </a:xfrm>
          <a:prstGeom prst="line">
            <a:avLst/>
          </a:prstGeom>
          <a:ln w="76200" cap="rnd">
            <a:solidFill>
              <a:srgbClr val="EE489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29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146796F-C2FE-47A4-8E36-D2DE008527C6}"/>
              </a:ext>
            </a:extLst>
          </p:cNvPr>
          <p:cNvSpPr/>
          <p:nvPr/>
        </p:nvSpPr>
        <p:spPr>
          <a:xfrm flipV="1">
            <a:off x="7445558" y="2207860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051C38-FA31-4E63-AF1C-EAAF315385F5}"/>
              </a:ext>
            </a:extLst>
          </p:cNvPr>
          <p:cNvSpPr/>
          <p:nvPr/>
        </p:nvSpPr>
        <p:spPr>
          <a:xfrm>
            <a:off x="616835" y="1231896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5CD64E-A33B-4931-A4E8-ECCCDCF9537E}"/>
              </a:ext>
            </a:extLst>
          </p:cNvPr>
          <p:cNvSpPr/>
          <p:nvPr/>
        </p:nvSpPr>
        <p:spPr>
          <a:xfrm>
            <a:off x="662081" y="837902"/>
            <a:ext cx="88210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it is ironic that in our efforts to stabilize systems against failures, we often transform them into more tightly coupled systems that redistribute stress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C8832D8-1659-4E0B-BC43-7E17D65558B5}"/>
              </a:ext>
            </a:extLst>
          </p:cNvPr>
          <p:cNvSpPr/>
          <p:nvPr/>
        </p:nvSpPr>
        <p:spPr>
          <a:xfrm>
            <a:off x="10319994" y="6474437"/>
            <a:ext cx="1692997" cy="237069"/>
          </a:xfrm>
          <a:prstGeom prst="rect">
            <a:avLst/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ource Sans Pro Semibold" panose="020B0603030403020204" pitchFamily="34" charset="0"/>
              </a:rPr>
              <a:t>Axelrod &amp; Cohen, 2000</a:t>
            </a:r>
          </a:p>
        </p:txBody>
      </p:sp>
    </p:spTree>
    <p:extLst>
      <p:ext uri="{BB962C8B-B14F-4D97-AF65-F5344CB8AC3E}">
        <p14:creationId xmlns:p14="http://schemas.microsoft.com/office/powerpoint/2010/main" val="2254454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phic 20" descr="Speech">
            <a:extLst>
              <a:ext uri="{FF2B5EF4-FFF2-40B4-BE49-F238E27FC236}">
                <a16:creationId xmlns:a16="http://schemas.microsoft.com/office/drawing/2014/main" id="{E9B3D2F5-D15F-4628-989F-D36AD992E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218763" y="3018731"/>
            <a:ext cx="6614653" cy="449088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46796F-C2FE-47A4-8E36-D2DE008527C6}"/>
              </a:ext>
            </a:extLst>
          </p:cNvPr>
          <p:cNvSpPr/>
          <p:nvPr/>
        </p:nvSpPr>
        <p:spPr>
          <a:xfrm flipV="1">
            <a:off x="7445558" y="2207860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051C38-FA31-4E63-AF1C-EAAF315385F5}"/>
              </a:ext>
            </a:extLst>
          </p:cNvPr>
          <p:cNvSpPr/>
          <p:nvPr/>
        </p:nvSpPr>
        <p:spPr>
          <a:xfrm>
            <a:off x="616835" y="1231896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5CD64E-A33B-4931-A4E8-ECCCDCF9537E}"/>
              </a:ext>
            </a:extLst>
          </p:cNvPr>
          <p:cNvSpPr/>
          <p:nvPr/>
        </p:nvSpPr>
        <p:spPr>
          <a:xfrm>
            <a:off x="662081" y="837902"/>
            <a:ext cx="88210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it is ironic that in our efforts to stabilize systems against failures, we often transform them into more tightly coupled systems that redistribute stress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C8832D8-1659-4E0B-BC43-7E17D65558B5}"/>
              </a:ext>
            </a:extLst>
          </p:cNvPr>
          <p:cNvSpPr/>
          <p:nvPr/>
        </p:nvSpPr>
        <p:spPr>
          <a:xfrm>
            <a:off x="10319994" y="6474437"/>
            <a:ext cx="1692997" cy="237069"/>
          </a:xfrm>
          <a:prstGeom prst="rect">
            <a:avLst/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ource Sans Pro Semibold" panose="020B0603030403020204" pitchFamily="34" charset="0"/>
              </a:rPr>
              <a:t>Axelrod &amp; Cohen, 2000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794601-E389-468C-8916-72138F1810C3}"/>
              </a:ext>
            </a:extLst>
          </p:cNvPr>
          <p:cNvSpPr/>
          <p:nvPr/>
        </p:nvSpPr>
        <p:spPr>
          <a:xfrm>
            <a:off x="7547957" y="3637889"/>
            <a:ext cx="4008830" cy="2541685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What are common course elements and/or practices that we use to avoid failure but that redistribute stress?</a:t>
            </a:r>
            <a:endParaRPr lang="en-US" sz="2800" dirty="0"/>
          </a:p>
        </p:txBody>
      </p:sp>
      <p:pic>
        <p:nvPicPr>
          <p:cNvPr id="18" name="Graphic 17" descr="Speech">
            <a:extLst>
              <a:ext uri="{FF2B5EF4-FFF2-40B4-BE49-F238E27FC236}">
                <a16:creationId xmlns:a16="http://schemas.microsoft.com/office/drawing/2014/main" id="{4BD7FFAD-70EA-4D45-B1DC-AA9F2CD3A2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66363" y="2866331"/>
            <a:ext cx="6614653" cy="449088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8D75711-D35D-4F67-8675-C95D22EF32AF}"/>
              </a:ext>
            </a:extLst>
          </p:cNvPr>
          <p:cNvSpPr/>
          <p:nvPr/>
        </p:nvSpPr>
        <p:spPr>
          <a:xfrm>
            <a:off x="1197354" y="3944956"/>
            <a:ext cx="43526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</a:rPr>
              <a:t>Make an initial post of 400-500 words by Thursday at 11:59 pm ET. </a:t>
            </a:r>
          </a:p>
          <a:p>
            <a:endParaRPr lang="en-US" dirty="0">
              <a:solidFill>
                <a:schemeClr val="bg1"/>
              </a:solidFill>
              <a:latin typeface="Source Sans Pro Black" panose="020B0803030403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</a:rPr>
              <a:t>Respond to at least two classmates in 250 words by Sunday at 11:59 pm ET.</a:t>
            </a:r>
          </a:p>
        </p:txBody>
      </p:sp>
    </p:spTree>
    <p:extLst>
      <p:ext uri="{BB962C8B-B14F-4D97-AF65-F5344CB8AC3E}">
        <p14:creationId xmlns:p14="http://schemas.microsoft.com/office/powerpoint/2010/main" val="2977246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narrow road&#10;&#10;Description automatically generated">
            <a:extLst>
              <a:ext uri="{FF2B5EF4-FFF2-40B4-BE49-F238E27FC236}">
                <a16:creationId xmlns:a16="http://schemas.microsoft.com/office/drawing/2014/main" id="{FC1710F0-05EE-4D47-ADF3-1C5C616D5F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978"/>
          <a:stretch/>
        </p:blipFill>
        <p:spPr>
          <a:xfrm flipH="1">
            <a:off x="4479678" y="1949223"/>
            <a:ext cx="3232642" cy="1960388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41C7B71-F519-4B25-95EC-0D649567B699}"/>
              </a:ext>
            </a:extLst>
          </p:cNvPr>
          <p:cNvSpPr/>
          <p:nvPr/>
        </p:nvSpPr>
        <p:spPr>
          <a:xfrm>
            <a:off x="1744693" y="2734006"/>
            <a:ext cx="3603654" cy="6724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ource Sans Pro Black" panose="020B0803030403020204" pitchFamily="34" charset="0"/>
              </a:rPr>
              <a:t>negative</a:t>
            </a:r>
            <a:r>
              <a:rPr lang="en-US" dirty="0"/>
              <a:t> </a:t>
            </a:r>
            <a:r>
              <a:rPr lang="en-US" sz="2800" dirty="0"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3CBE9FD-FDB7-4985-9015-9215CAA1DC74}"/>
              </a:ext>
            </a:extLst>
          </p:cNvPr>
          <p:cNvSpPr/>
          <p:nvPr/>
        </p:nvSpPr>
        <p:spPr>
          <a:xfrm>
            <a:off x="6686086" y="2734006"/>
            <a:ext cx="3603654" cy="6724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ource Sans Pro Black" panose="020B0803030403020204" pitchFamily="34" charset="0"/>
              </a:rPr>
              <a:t>positive</a:t>
            </a:r>
            <a:r>
              <a:rPr lang="en-US" dirty="0"/>
              <a:t> </a:t>
            </a:r>
            <a:r>
              <a:rPr lang="en-US" sz="2800" dirty="0"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306A5C6-D2BD-4101-A4B1-545BF4B702FC}"/>
              </a:ext>
            </a:extLst>
          </p:cNvPr>
          <p:cNvSpPr/>
          <p:nvPr/>
        </p:nvSpPr>
        <p:spPr>
          <a:xfrm>
            <a:off x="406399" y="449614"/>
            <a:ext cx="9105295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  <p:graphicFrame>
        <p:nvGraphicFramePr>
          <p:cNvPr id="3" name="Table 10">
            <a:extLst>
              <a:ext uri="{FF2B5EF4-FFF2-40B4-BE49-F238E27FC236}">
                <a16:creationId xmlns:a16="http://schemas.microsoft.com/office/drawing/2014/main" id="{411B4DB3-22D1-43F2-A7E3-331FBDBDD393}"/>
              </a:ext>
            </a:extLst>
          </p:cNvPr>
          <p:cNvGraphicFramePr>
            <a:graphicFrameLocks noGrp="1"/>
          </p:cNvGraphicFramePr>
          <p:nvPr/>
        </p:nvGraphicFramePr>
        <p:xfrm>
          <a:off x="2031999" y="4049696"/>
          <a:ext cx="812800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3133297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23305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corrective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directive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6133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control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propel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77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avoid failure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amplify success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6808491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D276374-C551-47AD-B470-3BBECD739684}"/>
              </a:ext>
            </a:extLst>
          </p:cNvPr>
          <p:cNvCxnSpPr>
            <a:endCxn id="3" idx="2"/>
          </p:cNvCxnSpPr>
          <p:nvPr/>
        </p:nvCxnSpPr>
        <p:spPr>
          <a:xfrm flipH="1">
            <a:off x="6095999" y="4087550"/>
            <a:ext cx="1" cy="1516626"/>
          </a:xfrm>
          <a:prstGeom prst="line">
            <a:avLst/>
          </a:prstGeom>
          <a:ln w="76200" cap="rnd">
            <a:solidFill>
              <a:srgbClr val="EE489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4712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41C7B71-F519-4B25-95EC-0D649567B699}"/>
              </a:ext>
            </a:extLst>
          </p:cNvPr>
          <p:cNvSpPr/>
          <p:nvPr/>
        </p:nvSpPr>
        <p:spPr>
          <a:xfrm>
            <a:off x="406399" y="2593896"/>
            <a:ext cx="3603654" cy="6724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ource Sans Pro Black" panose="020B0803030403020204" pitchFamily="34" charset="0"/>
              </a:rPr>
              <a:t>negative</a:t>
            </a:r>
            <a:r>
              <a:rPr lang="en-US" dirty="0"/>
              <a:t> </a:t>
            </a:r>
            <a:r>
              <a:rPr lang="en-US" sz="2800" dirty="0"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3CBE9FD-FDB7-4985-9015-9215CAA1DC74}"/>
              </a:ext>
            </a:extLst>
          </p:cNvPr>
          <p:cNvSpPr/>
          <p:nvPr/>
        </p:nvSpPr>
        <p:spPr>
          <a:xfrm>
            <a:off x="5347792" y="2593896"/>
            <a:ext cx="3603654" cy="6724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ource Sans Pro Black" panose="020B0803030403020204" pitchFamily="34" charset="0"/>
              </a:rPr>
              <a:t>positive</a:t>
            </a:r>
            <a:r>
              <a:rPr lang="en-US" dirty="0"/>
              <a:t> </a:t>
            </a:r>
            <a:r>
              <a:rPr lang="en-US" sz="2800" dirty="0"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306A5C6-D2BD-4101-A4B1-545BF4B702FC}"/>
              </a:ext>
            </a:extLst>
          </p:cNvPr>
          <p:cNvSpPr/>
          <p:nvPr/>
        </p:nvSpPr>
        <p:spPr>
          <a:xfrm>
            <a:off x="406399" y="44961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FEEDFORWARD</a:t>
            </a:r>
          </a:p>
        </p:txBody>
      </p:sp>
      <p:graphicFrame>
        <p:nvGraphicFramePr>
          <p:cNvPr id="3" name="Table 10">
            <a:extLst>
              <a:ext uri="{FF2B5EF4-FFF2-40B4-BE49-F238E27FC236}">
                <a16:creationId xmlns:a16="http://schemas.microsoft.com/office/drawing/2014/main" id="{411B4DB3-22D1-43F2-A7E3-331FBDBDD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252140"/>
              </p:ext>
            </p:extLst>
          </p:nvPr>
        </p:nvGraphicFramePr>
        <p:xfrm>
          <a:off x="479322" y="3762098"/>
          <a:ext cx="8472124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6062">
                  <a:extLst>
                    <a:ext uri="{9D8B030D-6E8A-4147-A177-3AD203B41FA5}">
                      <a16:colId xmlns:a16="http://schemas.microsoft.com/office/drawing/2014/main" val="1131332979"/>
                    </a:ext>
                  </a:extLst>
                </a:gridCol>
                <a:gridCol w="4236062">
                  <a:extLst>
                    <a:ext uri="{9D8B030D-6E8A-4147-A177-3AD203B41FA5}">
                      <a16:colId xmlns:a16="http://schemas.microsoft.com/office/drawing/2014/main" val="4223305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corrective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directive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6133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control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propel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77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avoid failure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amplify success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6808491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1FF11542-73F0-4391-99FD-793529C26086}"/>
              </a:ext>
            </a:extLst>
          </p:cNvPr>
          <p:cNvSpPr/>
          <p:nvPr/>
        </p:nvSpPr>
        <p:spPr>
          <a:xfrm>
            <a:off x="2830903" y="3421483"/>
            <a:ext cx="2358299" cy="2358299"/>
          </a:xfrm>
          <a:prstGeom prst="ellipse">
            <a:avLst/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31E5F19-A12B-42DD-96B2-AA59334129C2}"/>
              </a:ext>
            </a:extLst>
          </p:cNvPr>
          <p:cNvSpPr/>
          <p:nvPr/>
        </p:nvSpPr>
        <p:spPr>
          <a:xfrm rot="19187773">
            <a:off x="3924522" y="3421484"/>
            <a:ext cx="2358299" cy="2358299"/>
          </a:xfrm>
          <a:prstGeom prst="ellipse">
            <a:avLst/>
          </a:prstGeom>
          <a:solidFill>
            <a:srgbClr val="9DCE68">
              <a:alpha val="6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5E77428-922F-4B02-8645-AB385AFE5E6E}"/>
                  </a:ext>
                </a:extLst>
              </p14:cNvPr>
              <p14:cNvContentPartPr/>
              <p14:nvPr/>
            </p14:nvContentPartPr>
            <p14:xfrm rot="12399990">
              <a:off x="4481201" y="3810424"/>
              <a:ext cx="547200" cy="4651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55E77428-922F-4B02-8645-AB385AFE5E6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rot="12399990">
                <a:off x="4445201" y="3774424"/>
                <a:ext cx="618840" cy="53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245A18CC-6ABA-4DA6-A867-BE6D308E4CC7}"/>
                  </a:ext>
                </a:extLst>
              </p14:cNvPr>
              <p14:cNvContentPartPr/>
              <p14:nvPr/>
            </p14:nvContentPartPr>
            <p14:xfrm rot="15523916" flipH="1">
              <a:off x="3079908" y="1966802"/>
              <a:ext cx="3152773" cy="10717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245A18CC-6ABA-4DA6-A867-BE6D308E4CC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 rot="15523916" flipH="1">
                <a:off x="3043905" y="1930814"/>
                <a:ext cx="3224419" cy="1143336"/>
              </a:xfrm>
              <a:prstGeom prst="rect">
                <a:avLst/>
              </a:prstGeom>
            </p:spPr>
          </p:pic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C4B4176B-C356-4A93-82D8-C41B19B1994B}"/>
              </a:ext>
            </a:extLst>
          </p:cNvPr>
          <p:cNvSpPr/>
          <p:nvPr/>
        </p:nvSpPr>
        <p:spPr>
          <a:xfrm>
            <a:off x="479323" y="1005453"/>
            <a:ext cx="3826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making room for feedback</a:t>
            </a:r>
            <a:endParaRPr lang="en-US" sz="2400" dirty="0">
              <a:solidFill>
                <a:srgbClr val="F15345"/>
              </a:solidFill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50B6B33-76CF-4263-8C8C-111DA25626FF}"/>
              </a:ext>
            </a:extLst>
          </p:cNvPr>
          <p:cNvSpPr/>
          <p:nvPr/>
        </p:nvSpPr>
        <p:spPr>
          <a:xfrm rot="16200000">
            <a:off x="7498327" y="1884103"/>
            <a:ext cx="6186950" cy="3200401"/>
          </a:xfrm>
          <a:prstGeom prst="triangle">
            <a:avLst/>
          </a:prstGeom>
          <a:noFill/>
          <a:ln w="92075" cap="rnd">
            <a:solidFill>
              <a:srgbClr val="EE489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0460E-F0E6-4B03-81A8-DE417CD00EE7}"/>
              </a:ext>
            </a:extLst>
          </p:cNvPr>
          <p:cNvSpPr/>
          <p:nvPr/>
        </p:nvSpPr>
        <p:spPr>
          <a:xfrm>
            <a:off x="9800944" y="3115767"/>
            <a:ext cx="20926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EE4890"/>
                </a:solidFill>
                <a:latin typeface="Source Sans Pro Black" panose="020B0803030403020204" pitchFamily="34" charset="0"/>
              </a:rPr>
              <a:t>feedback</a:t>
            </a:r>
            <a:endParaRPr lang="en-US" dirty="0">
              <a:solidFill>
                <a:srgbClr val="EE48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5964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>
            <a:extLst>
              <a:ext uri="{FF2B5EF4-FFF2-40B4-BE49-F238E27FC236}">
                <a16:creationId xmlns:a16="http://schemas.microsoft.com/office/drawing/2014/main" id="{97D2B5DA-5B7C-445D-85B4-9049B662E393}"/>
              </a:ext>
            </a:extLst>
          </p:cNvPr>
          <p:cNvSpPr/>
          <p:nvPr/>
        </p:nvSpPr>
        <p:spPr>
          <a:xfrm>
            <a:off x="495905" y="2043464"/>
            <a:ext cx="11200190" cy="3875314"/>
          </a:xfrm>
          <a:prstGeom prst="parallelogram">
            <a:avLst/>
          </a:prstGeom>
          <a:noFill/>
          <a:ln w="76200">
            <a:solidFill>
              <a:srgbClr val="2D8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9FDCDA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Differentiate between feedback and feedforward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solidFill>
                <a:srgbClr val="9FDCDA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2D8CFF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Recognize course elements that limit the ability for instructors to provide quality feedback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solidFill>
                <a:srgbClr val="9FDCDA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9FDCDA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feeding cycles to improve student satisfaction/success and decrease instructor workload</a:t>
            </a:r>
            <a:endParaRPr lang="en-US" sz="2000" dirty="0">
              <a:solidFill>
                <a:srgbClr val="9FDCDA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B785D9-1F32-4C4C-A0F5-94DDD4DB866D}"/>
              </a:ext>
            </a:extLst>
          </p:cNvPr>
          <p:cNvSpPr/>
          <p:nvPr/>
        </p:nvSpPr>
        <p:spPr>
          <a:xfrm>
            <a:off x="950687" y="1131393"/>
            <a:ext cx="7411962" cy="1238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800" dirty="0">
                <a:solidFill>
                  <a:srgbClr val="9DCE68"/>
                </a:solidFill>
                <a:latin typeface="Source Sans Pro Black" panose="020B0803030403020204" pitchFamily="34" charset="0"/>
              </a:rPr>
              <a:t>AGENDA</a:t>
            </a:r>
            <a:endParaRPr lang="en-US" sz="3200" dirty="0">
              <a:solidFill>
                <a:srgbClr val="9DCE68"/>
              </a:solidFill>
              <a:latin typeface="Source Sans Pro Black" panose="020B08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97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DC59B35-77EC-4D6F-A919-58916DEB46E8}"/>
              </a:ext>
            </a:extLst>
          </p:cNvPr>
          <p:cNvSpPr/>
          <p:nvPr/>
        </p:nvSpPr>
        <p:spPr>
          <a:xfrm>
            <a:off x="523131" y="1260425"/>
            <a:ext cx="8099112" cy="4824609"/>
          </a:xfrm>
          <a:prstGeom prst="rect">
            <a:avLst/>
          </a:prstGeom>
          <a:solidFill>
            <a:srgbClr val="EE4890"/>
          </a:solidFill>
          <a:ln cap="rnd">
            <a:solidFill>
              <a:srgbClr val="EE4890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170438"/>
                      <a:gd name="connsiteY0" fmla="*/ 0 h 1819124"/>
                      <a:gd name="connsiteX1" fmla="*/ 653369 w 4170438"/>
                      <a:gd name="connsiteY1" fmla="*/ 0 h 1819124"/>
                      <a:gd name="connsiteX2" fmla="*/ 1223328 w 4170438"/>
                      <a:gd name="connsiteY2" fmla="*/ 0 h 1819124"/>
                      <a:gd name="connsiteX3" fmla="*/ 2001810 w 4170438"/>
                      <a:gd name="connsiteY3" fmla="*/ 0 h 1819124"/>
                      <a:gd name="connsiteX4" fmla="*/ 2655179 w 4170438"/>
                      <a:gd name="connsiteY4" fmla="*/ 0 h 1819124"/>
                      <a:gd name="connsiteX5" fmla="*/ 3308547 w 4170438"/>
                      <a:gd name="connsiteY5" fmla="*/ 0 h 1819124"/>
                      <a:gd name="connsiteX6" fmla="*/ 4170438 w 4170438"/>
                      <a:gd name="connsiteY6" fmla="*/ 0 h 1819124"/>
                      <a:gd name="connsiteX7" fmla="*/ 4170438 w 4170438"/>
                      <a:gd name="connsiteY7" fmla="*/ 569992 h 1819124"/>
                      <a:gd name="connsiteX8" fmla="*/ 4170438 w 4170438"/>
                      <a:gd name="connsiteY8" fmla="*/ 1176367 h 1819124"/>
                      <a:gd name="connsiteX9" fmla="*/ 4170438 w 4170438"/>
                      <a:gd name="connsiteY9" fmla="*/ 1819124 h 1819124"/>
                      <a:gd name="connsiteX10" fmla="*/ 3558774 w 4170438"/>
                      <a:gd name="connsiteY10" fmla="*/ 1819124 h 1819124"/>
                      <a:gd name="connsiteX11" fmla="*/ 2863701 w 4170438"/>
                      <a:gd name="connsiteY11" fmla="*/ 1819124 h 1819124"/>
                      <a:gd name="connsiteX12" fmla="*/ 2210332 w 4170438"/>
                      <a:gd name="connsiteY12" fmla="*/ 1819124 h 1819124"/>
                      <a:gd name="connsiteX13" fmla="*/ 1431850 w 4170438"/>
                      <a:gd name="connsiteY13" fmla="*/ 1819124 h 1819124"/>
                      <a:gd name="connsiteX14" fmla="*/ 653369 w 4170438"/>
                      <a:gd name="connsiteY14" fmla="*/ 1819124 h 1819124"/>
                      <a:gd name="connsiteX15" fmla="*/ 0 w 4170438"/>
                      <a:gd name="connsiteY15" fmla="*/ 1819124 h 1819124"/>
                      <a:gd name="connsiteX16" fmla="*/ 0 w 4170438"/>
                      <a:gd name="connsiteY16" fmla="*/ 1212749 h 1819124"/>
                      <a:gd name="connsiteX17" fmla="*/ 0 w 4170438"/>
                      <a:gd name="connsiteY17" fmla="*/ 624566 h 1819124"/>
                      <a:gd name="connsiteX18" fmla="*/ 0 w 4170438"/>
                      <a:gd name="connsiteY18" fmla="*/ 0 h 18191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4170438" h="1819124" extrusionOk="0">
                        <a:moveTo>
                          <a:pt x="0" y="0"/>
                        </a:moveTo>
                        <a:cubicBezTo>
                          <a:pt x="264848" y="1124"/>
                          <a:pt x="400101" y="-15409"/>
                          <a:pt x="653369" y="0"/>
                        </a:cubicBezTo>
                        <a:cubicBezTo>
                          <a:pt x="906637" y="15409"/>
                          <a:pt x="1064416" y="-13402"/>
                          <a:pt x="1223328" y="0"/>
                        </a:cubicBezTo>
                        <a:cubicBezTo>
                          <a:pt x="1382240" y="13402"/>
                          <a:pt x="1670107" y="-38505"/>
                          <a:pt x="2001810" y="0"/>
                        </a:cubicBezTo>
                        <a:cubicBezTo>
                          <a:pt x="2333513" y="38505"/>
                          <a:pt x="2421805" y="7230"/>
                          <a:pt x="2655179" y="0"/>
                        </a:cubicBezTo>
                        <a:cubicBezTo>
                          <a:pt x="2888553" y="-7230"/>
                          <a:pt x="3139989" y="-6957"/>
                          <a:pt x="3308547" y="0"/>
                        </a:cubicBezTo>
                        <a:cubicBezTo>
                          <a:pt x="3477105" y="6957"/>
                          <a:pt x="3871067" y="13126"/>
                          <a:pt x="4170438" y="0"/>
                        </a:cubicBezTo>
                        <a:cubicBezTo>
                          <a:pt x="4192415" y="266370"/>
                          <a:pt x="4165588" y="448857"/>
                          <a:pt x="4170438" y="569992"/>
                        </a:cubicBezTo>
                        <a:cubicBezTo>
                          <a:pt x="4175288" y="691127"/>
                          <a:pt x="4185774" y="1047528"/>
                          <a:pt x="4170438" y="1176367"/>
                        </a:cubicBezTo>
                        <a:cubicBezTo>
                          <a:pt x="4155102" y="1305206"/>
                          <a:pt x="4158024" y="1674687"/>
                          <a:pt x="4170438" y="1819124"/>
                        </a:cubicBezTo>
                        <a:cubicBezTo>
                          <a:pt x="4008468" y="1797874"/>
                          <a:pt x="3688413" y="1839968"/>
                          <a:pt x="3558774" y="1819124"/>
                        </a:cubicBezTo>
                        <a:cubicBezTo>
                          <a:pt x="3429135" y="1798280"/>
                          <a:pt x="3167682" y="1789115"/>
                          <a:pt x="2863701" y="1819124"/>
                        </a:cubicBezTo>
                        <a:cubicBezTo>
                          <a:pt x="2559720" y="1849133"/>
                          <a:pt x="2350174" y="1850317"/>
                          <a:pt x="2210332" y="1819124"/>
                        </a:cubicBezTo>
                        <a:cubicBezTo>
                          <a:pt x="2070490" y="1787931"/>
                          <a:pt x="1596783" y="1812462"/>
                          <a:pt x="1431850" y="1819124"/>
                        </a:cubicBezTo>
                        <a:cubicBezTo>
                          <a:pt x="1266917" y="1825786"/>
                          <a:pt x="1018250" y="1808728"/>
                          <a:pt x="653369" y="1819124"/>
                        </a:cubicBezTo>
                        <a:cubicBezTo>
                          <a:pt x="288488" y="1829520"/>
                          <a:pt x="305166" y="1824713"/>
                          <a:pt x="0" y="1819124"/>
                        </a:cubicBezTo>
                        <a:cubicBezTo>
                          <a:pt x="-25328" y="1548030"/>
                          <a:pt x="-25501" y="1420416"/>
                          <a:pt x="0" y="1212749"/>
                        </a:cubicBezTo>
                        <a:cubicBezTo>
                          <a:pt x="25501" y="1005083"/>
                          <a:pt x="18170" y="761024"/>
                          <a:pt x="0" y="624566"/>
                        </a:cubicBezTo>
                        <a:cubicBezTo>
                          <a:pt x="-18170" y="488108"/>
                          <a:pt x="-12352" y="27680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EFFC4E-3687-40B5-8606-AB8CF1B40C6D}"/>
              </a:ext>
            </a:extLst>
          </p:cNvPr>
          <p:cNvSpPr/>
          <p:nvPr/>
        </p:nvSpPr>
        <p:spPr>
          <a:xfrm>
            <a:off x="3438466" y="3037005"/>
            <a:ext cx="8099112" cy="2416504"/>
          </a:xfrm>
          <a:prstGeom prst="rect">
            <a:avLst/>
          </a:prstGeom>
          <a:solidFill>
            <a:srgbClr val="9DCE68"/>
          </a:solidFill>
          <a:ln cap="rnd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170438"/>
                      <a:gd name="connsiteY0" fmla="*/ 0 h 1819124"/>
                      <a:gd name="connsiteX1" fmla="*/ 653369 w 4170438"/>
                      <a:gd name="connsiteY1" fmla="*/ 0 h 1819124"/>
                      <a:gd name="connsiteX2" fmla="*/ 1223328 w 4170438"/>
                      <a:gd name="connsiteY2" fmla="*/ 0 h 1819124"/>
                      <a:gd name="connsiteX3" fmla="*/ 2001810 w 4170438"/>
                      <a:gd name="connsiteY3" fmla="*/ 0 h 1819124"/>
                      <a:gd name="connsiteX4" fmla="*/ 2655179 w 4170438"/>
                      <a:gd name="connsiteY4" fmla="*/ 0 h 1819124"/>
                      <a:gd name="connsiteX5" fmla="*/ 3308547 w 4170438"/>
                      <a:gd name="connsiteY5" fmla="*/ 0 h 1819124"/>
                      <a:gd name="connsiteX6" fmla="*/ 4170438 w 4170438"/>
                      <a:gd name="connsiteY6" fmla="*/ 0 h 1819124"/>
                      <a:gd name="connsiteX7" fmla="*/ 4170438 w 4170438"/>
                      <a:gd name="connsiteY7" fmla="*/ 569992 h 1819124"/>
                      <a:gd name="connsiteX8" fmla="*/ 4170438 w 4170438"/>
                      <a:gd name="connsiteY8" fmla="*/ 1176367 h 1819124"/>
                      <a:gd name="connsiteX9" fmla="*/ 4170438 w 4170438"/>
                      <a:gd name="connsiteY9" fmla="*/ 1819124 h 1819124"/>
                      <a:gd name="connsiteX10" fmla="*/ 3558774 w 4170438"/>
                      <a:gd name="connsiteY10" fmla="*/ 1819124 h 1819124"/>
                      <a:gd name="connsiteX11" fmla="*/ 2863701 w 4170438"/>
                      <a:gd name="connsiteY11" fmla="*/ 1819124 h 1819124"/>
                      <a:gd name="connsiteX12" fmla="*/ 2210332 w 4170438"/>
                      <a:gd name="connsiteY12" fmla="*/ 1819124 h 1819124"/>
                      <a:gd name="connsiteX13" fmla="*/ 1431850 w 4170438"/>
                      <a:gd name="connsiteY13" fmla="*/ 1819124 h 1819124"/>
                      <a:gd name="connsiteX14" fmla="*/ 653369 w 4170438"/>
                      <a:gd name="connsiteY14" fmla="*/ 1819124 h 1819124"/>
                      <a:gd name="connsiteX15" fmla="*/ 0 w 4170438"/>
                      <a:gd name="connsiteY15" fmla="*/ 1819124 h 1819124"/>
                      <a:gd name="connsiteX16" fmla="*/ 0 w 4170438"/>
                      <a:gd name="connsiteY16" fmla="*/ 1212749 h 1819124"/>
                      <a:gd name="connsiteX17" fmla="*/ 0 w 4170438"/>
                      <a:gd name="connsiteY17" fmla="*/ 624566 h 1819124"/>
                      <a:gd name="connsiteX18" fmla="*/ 0 w 4170438"/>
                      <a:gd name="connsiteY18" fmla="*/ 0 h 18191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4170438" h="1819124" extrusionOk="0">
                        <a:moveTo>
                          <a:pt x="0" y="0"/>
                        </a:moveTo>
                        <a:cubicBezTo>
                          <a:pt x="264848" y="1124"/>
                          <a:pt x="400101" y="-15409"/>
                          <a:pt x="653369" y="0"/>
                        </a:cubicBezTo>
                        <a:cubicBezTo>
                          <a:pt x="906637" y="15409"/>
                          <a:pt x="1064416" y="-13402"/>
                          <a:pt x="1223328" y="0"/>
                        </a:cubicBezTo>
                        <a:cubicBezTo>
                          <a:pt x="1382240" y="13402"/>
                          <a:pt x="1670107" y="-38505"/>
                          <a:pt x="2001810" y="0"/>
                        </a:cubicBezTo>
                        <a:cubicBezTo>
                          <a:pt x="2333513" y="38505"/>
                          <a:pt x="2421805" y="7230"/>
                          <a:pt x="2655179" y="0"/>
                        </a:cubicBezTo>
                        <a:cubicBezTo>
                          <a:pt x="2888553" y="-7230"/>
                          <a:pt x="3139989" y="-6957"/>
                          <a:pt x="3308547" y="0"/>
                        </a:cubicBezTo>
                        <a:cubicBezTo>
                          <a:pt x="3477105" y="6957"/>
                          <a:pt x="3871067" y="13126"/>
                          <a:pt x="4170438" y="0"/>
                        </a:cubicBezTo>
                        <a:cubicBezTo>
                          <a:pt x="4192415" y="266370"/>
                          <a:pt x="4165588" y="448857"/>
                          <a:pt x="4170438" y="569992"/>
                        </a:cubicBezTo>
                        <a:cubicBezTo>
                          <a:pt x="4175288" y="691127"/>
                          <a:pt x="4185774" y="1047528"/>
                          <a:pt x="4170438" y="1176367"/>
                        </a:cubicBezTo>
                        <a:cubicBezTo>
                          <a:pt x="4155102" y="1305206"/>
                          <a:pt x="4158024" y="1674687"/>
                          <a:pt x="4170438" y="1819124"/>
                        </a:cubicBezTo>
                        <a:cubicBezTo>
                          <a:pt x="4008468" y="1797874"/>
                          <a:pt x="3688413" y="1839968"/>
                          <a:pt x="3558774" y="1819124"/>
                        </a:cubicBezTo>
                        <a:cubicBezTo>
                          <a:pt x="3429135" y="1798280"/>
                          <a:pt x="3167682" y="1789115"/>
                          <a:pt x="2863701" y="1819124"/>
                        </a:cubicBezTo>
                        <a:cubicBezTo>
                          <a:pt x="2559720" y="1849133"/>
                          <a:pt x="2350174" y="1850317"/>
                          <a:pt x="2210332" y="1819124"/>
                        </a:cubicBezTo>
                        <a:cubicBezTo>
                          <a:pt x="2070490" y="1787931"/>
                          <a:pt x="1596783" y="1812462"/>
                          <a:pt x="1431850" y="1819124"/>
                        </a:cubicBezTo>
                        <a:cubicBezTo>
                          <a:pt x="1266917" y="1825786"/>
                          <a:pt x="1018250" y="1808728"/>
                          <a:pt x="653369" y="1819124"/>
                        </a:cubicBezTo>
                        <a:cubicBezTo>
                          <a:pt x="288488" y="1829520"/>
                          <a:pt x="305166" y="1824713"/>
                          <a:pt x="0" y="1819124"/>
                        </a:cubicBezTo>
                        <a:cubicBezTo>
                          <a:pt x="-25328" y="1548030"/>
                          <a:pt x="-25501" y="1420416"/>
                          <a:pt x="0" y="1212749"/>
                        </a:cubicBezTo>
                        <a:cubicBezTo>
                          <a:pt x="25501" y="1005083"/>
                          <a:pt x="18170" y="761024"/>
                          <a:pt x="0" y="624566"/>
                        </a:cubicBezTo>
                        <a:cubicBezTo>
                          <a:pt x="-18170" y="488108"/>
                          <a:pt x="-12352" y="27680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Source Sans Pro Black" panose="020B0803030403020204" pitchFamily="34" charset="0"/>
            </a:endParaRPr>
          </a:p>
        </p:txBody>
      </p:sp>
      <p:pic>
        <p:nvPicPr>
          <p:cNvPr id="2058" name="Picture 10" descr="See the source image">
            <a:extLst>
              <a:ext uri="{FF2B5EF4-FFF2-40B4-BE49-F238E27FC236}">
                <a16:creationId xmlns:a16="http://schemas.microsoft.com/office/drawing/2014/main" id="{508C5DAA-29A2-493C-BE6D-9C7FF9416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24" y="786373"/>
            <a:ext cx="6958801" cy="427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9B34EF-454B-4882-92B3-87A62D94A6B0}"/>
              </a:ext>
            </a:extLst>
          </p:cNvPr>
          <p:cNvSpPr/>
          <p:nvPr/>
        </p:nvSpPr>
        <p:spPr>
          <a:xfrm>
            <a:off x="4716725" y="5848470"/>
            <a:ext cx="7913836" cy="12235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why is fish poop like teaching?</a:t>
            </a:r>
          </a:p>
        </p:txBody>
      </p:sp>
    </p:spTree>
    <p:extLst>
      <p:ext uri="{BB962C8B-B14F-4D97-AF65-F5344CB8AC3E}">
        <p14:creationId xmlns:p14="http://schemas.microsoft.com/office/powerpoint/2010/main" val="2963294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F7F270-13DA-42FB-864D-6E4AF8BF6921}"/>
              </a:ext>
            </a:extLst>
          </p:cNvPr>
          <p:cNvSpPr/>
          <p:nvPr/>
        </p:nvSpPr>
        <p:spPr>
          <a:xfrm>
            <a:off x="582562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Logistical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0C4262-1430-4D7D-B373-F01673248209}"/>
              </a:ext>
            </a:extLst>
          </p:cNvPr>
          <p:cNvSpPr/>
          <p:nvPr/>
        </p:nvSpPr>
        <p:spPr>
          <a:xfrm>
            <a:off x="6580240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Content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1539DE-82C6-48A9-8B2F-BF48336D0A94}"/>
              </a:ext>
            </a:extLst>
          </p:cNvPr>
          <p:cNvSpPr/>
          <p:nvPr/>
        </p:nvSpPr>
        <p:spPr>
          <a:xfrm>
            <a:off x="582562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5DA552C-E97B-4DA1-81BE-A9926EA9C2DC}"/>
              </a:ext>
            </a:extLst>
          </p:cNvPr>
          <p:cNvSpPr/>
          <p:nvPr/>
        </p:nvSpPr>
        <p:spPr>
          <a:xfrm>
            <a:off x="3174647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expectations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1FB1D2E-8C5B-4177-9C31-590B7B7B63B9}"/>
              </a:ext>
            </a:extLst>
          </p:cNvPr>
          <p:cNvSpPr/>
          <p:nvPr/>
        </p:nvSpPr>
        <p:spPr>
          <a:xfrm>
            <a:off x="6580238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general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A7AC8AF-F53D-489C-916F-C002A18C45DD}"/>
              </a:ext>
            </a:extLst>
          </p:cNvPr>
          <p:cNvSpPr/>
          <p:nvPr/>
        </p:nvSpPr>
        <p:spPr>
          <a:xfrm>
            <a:off x="9172323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individual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23C3A1-C5A5-48DC-BCDC-82A150299670}"/>
              </a:ext>
            </a:extLst>
          </p:cNvPr>
          <p:cNvSpPr/>
          <p:nvPr/>
        </p:nvSpPr>
        <p:spPr>
          <a:xfrm>
            <a:off x="406399" y="44961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20067062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F7F270-13DA-42FB-864D-6E4AF8BF6921}"/>
              </a:ext>
            </a:extLst>
          </p:cNvPr>
          <p:cNvSpPr/>
          <p:nvPr/>
        </p:nvSpPr>
        <p:spPr>
          <a:xfrm>
            <a:off x="582562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Logistical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0C4262-1430-4D7D-B373-F01673248209}"/>
              </a:ext>
            </a:extLst>
          </p:cNvPr>
          <p:cNvSpPr/>
          <p:nvPr/>
        </p:nvSpPr>
        <p:spPr>
          <a:xfrm>
            <a:off x="6580240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Content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1539DE-82C6-48A9-8B2F-BF48336D0A94}"/>
              </a:ext>
            </a:extLst>
          </p:cNvPr>
          <p:cNvSpPr/>
          <p:nvPr/>
        </p:nvSpPr>
        <p:spPr>
          <a:xfrm>
            <a:off x="582562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5DA552C-E97B-4DA1-81BE-A9926EA9C2DC}"/>
              </a:ext>
            </a:extLst>
          </p:cNvPr>
          <p:cNvSpPr/>
          <p:nvPr/>
        </p:nvSpPr>
        <p:spPr>
          <a:xfrm>
            <a:off x="3174647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expectations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1FB1D2E-8C5B-4177-9C31-590B7B7B63B9}"/>
              </a:ext>
            </a:extLst>
          </p:cNvPr>
          <p:cNvSpPr/>
          <p:nvPr/>
        </p:nvSpPr>
        <p:spPr>
          <a:xfrm>
            <a:off x="6580238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general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A7AC8AF-F53D-489C-916F-C002A18C45DD}"/>
              </a:ext>
            </a:extLst>
          </p:cNvPr>
          <p:cNvSpPr/>
          <p:nvPr/>
        </p:nvSpPr>
        <p:spPr>
          <a:xfrm>
            <a:off x="9172323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individual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23C3A1-C5A5-48DC-BCDC-82A150299670}"/>
              </a:ext>
            </a:extLst>
          </p:cNvPr>
          <p:cNvSpPr/>
          <p:nvPr/>
        </p:nvSpPr>
        <p:spPr>
          <a:xfrm>
            <a:off x="406399" y="44961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97DF5A-F330-437D-BF0C-53A843A0328D}"/>
              </a:ext>
            </a:extLst>
          </p:cNvPr>
          <p:cNvSpPr/>
          <p:nvPr/>
        </p:nvSpPr>
        <p:spPr>
          <a:xfrm>
            <a:off x="667364" y="3640805"/>
            <a:ext cx="9888794" cy="636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2D8CFF"/>
                </a:solidFill>
                <a:latin typeface="Source Sans Pro Black" panose="020B0803030403020204" pitchFamily="34" charset="0"/>
              </a:rPr>
              <a:t>This assignment was due on Sunday. It was supposed to be 3 pages long . . .</a:t>
            </a:r>
          </a:p>
        </p:txBody>
      </p:sp>
    </p:spTree>
    <p:extLst>
      <p:ext uri="{BB962C8B-B14F-4D97-AF65-F5344CB8AC3E}">
        <p14:creationId xmlns:p14="http://schemas.microsoft.com/office/powerpoint/2010/main" val="22552307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F7F270-13DA-42FB-864D-6E4AF8BF6921}"/>
              </a:ext>
            </a:extLst>
          </p:cNvPr>
          <p:cNvSpPr/>
          <p:nvPr/>
        </p:nvSpPr>
        <p:spPr>
          <a:xfrm>
            <a:off x="582562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Logistical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0C4262-1430-4D7D-B373-F01673248209}"/>
              </a:ext>
            </a:extLst>
          </p:cNvPr>
          <p:cNvSpPr/>
          <p:nvPr/>
        </p:nvSpPr>
        <p:spPr>
          <a:xfrm>
            <a:off x="6580240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Content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1539DE-82C6-48A9-8B2F-BF48336D0A94}"/>
              </a:ext>
            </a:extLst>
          </p:cNvPr>
          <p:cNvSpPr/>
          <p:nvPr/>
        </p:nvSpPr>
        <p:spPr>
          <a:xfrm>
            <a:off x="582562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5DA552C-E97B-4DA1-81BE-A9926EA9C2DC}"/>
              </a:ext>
            </a:extLst>
          </p:cNvPr>
          <p:cNvSpPr/>
          <p:nvPr/>
        </p:nvSpPr>
        <p:spPr>
          <a:xfrm>
            <a:off x="3174647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expectations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1FB1D2E-8C5B-4177-9C31-590B7B7B63B9}"/>
              </a:ext>
            </a:extLst>
          </p:cNvPr>
          <p:cNvSpPr/>
          <p:nvPr/>
        </p:nvSpPr>
        <p:spPr>
          <a:xfrm>
            <a:off x="6580238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general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A7AC8AF-F53D-489C-916F-C002A18C45DD}"/>
              </a:ext>
            </a:extLst>
          </p:cNvPr>
          <p:cNvSpPr/>
          <p:nvPr/>
        </p:nvSpPr>
        <p:spPr>
          <a:xfrm>
            <a:off x="9172323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individual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23C3A1-C5A5-48DC-BCDC-82A150299670}"/>
              </a:ext>
            </a:extLst>
          </p:cNvPr>
          <p:cNvSpPr/>
          <p:nvPr/>
        </p:nvSpPr>
        <p:spPr>
          <a:xfrm>
            <a:off x="406399" y="44961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97DF5A-F330-437D-BF0C-53A843A0328D}"/>
              </a:ext>
            </a:extLst>
          </p:cNvPr>
          <p:cNvSpPr/>
          <p:nvPr/>
        </p:nvSpPr>
        <p:spPr>
          <a:xfrm>
            <a:off x="667364" y="3640805"/>
            <a:ext cx="11433688" cy="636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For your synthesis, it would have been helpful to include at least two competing perspectives . . .</a:t>
            </a:r>
          </a:p>
        </p:txBody>
      </p:sp>
    </p:spTree>
    <p:extLst>
      <p:ext uri="{BB962C8B-B14F-4D97-AF65-F5344CB8AC3E}">
        <p14:creationId xmlns:p14="http://schemas.microsoft.com/office/powerpoint/2010/main" val="27698005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F7F270-13DA-42FB-864D-6E4AF8BF6921}"/>
              </a:ext>
            </a:extLst>
          </p:cNvPr>
          <p:cNvSpPr/>
          <p:nvPr/>
        </p:nvSpPr>
        <p:spPr>
          <a:xfrm>
            <a:off x="582562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Logistical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0C4262-1430-4D7D-B373-F01673248209}"/>
              </a:ext>
            </a:extLst>
          </p:cNvPr>
          <p:cNvSpPr/>
          <p:nvPr/>
        </p:nvSpPr>
        <p:spPr>
          <a:xfrm>
            <a:off x="6580240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Content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1539DE-82C6-48A9-8B2F-BF48336D0A94}"/>
              </a:ext>
            </a:extLst>
          </p:cNvPr>
          <p:cNvSpPr/>
          <p:nvPr/>
        </p:nvSpPr>
        <p:spPr>
          <a:xfrm>
            <a:off x="582562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5DA552C-E97B-4DA1-81BE-A9926EA9C2DC}"/>
              </a:ext>
            </a:extLst>
          </p:cNvPr>
          <p:cNvSpPr/>
          <p:nvPr/>
        </p:nvSpPr>
        <p:spPr>
          <a:xfrm>
            <a:off x="3174647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expectations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1FB1D2E-8C5B-4177-9C31-590B7B7B63B9}"/>
              </a:ext>
            </a:extLst>
          </p:cNvPr>
          <p:cNvSpPr/>
          <p:nvPr/>
        </p:nvSpPr>
        <p:spPr>
          <a:xfrm>
            <a:off x="6580238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general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A7AC8AF-F53D-489C-916F-C002A18C45DD}"/>
              </a:ext>
            </a:extLst>
          </p:cNvPr>
          <p:cNvSpPr/>
          <p:nvPr/>
        </p:nvSpPr>
        <p:spPr>
          <a:xfrm>
            <a:off x="9172323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individual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23C3A1-C5A5-48DC-BCDC-82A150299670}"/>
              </a:ext>
            </a:extLst>
          </p:cNvPr>
          <p:cNvSpPr/>
          <p:nvPr/>
        </p:nvSpPr>
        <p:spPr>
          <a:xfrm>
            <a:off x="406399" y="44961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97DF5A-F330-437D-BF0C-53A843A0328D}"/>
              </a:ext>
            </a:extLst>
          </p:cNvPr>
          <p:cNvSpPr/>
          <p:nvPr/>
        </p:nvSpPr>
        <p:spPr>
          <a:xfrm>
            <a:off x="667364" y="3640805"/>
            <a:ext cx="11433688" cy="636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2D8CFF"/>
                </a:solidFill>
                <a:latin typeface="Source Sans Pro Black" panose="020B0803030403020204" pitchFamily="34" charset="0"/>
              </a:rPr>
              <a:t>It would have been useful to see you connect this concept of feedback more directly to . . .</a:t>
            </a:r>
          </a:p>
        </p:txBody>
      </p:sp>
    </p:spTree>
    <p:extLst>
      <p:ext uri="{BB962C8B-B14F-4D97-AF65-F5344CB8AC3E}">
        <p14:creationId xmlns:p14="http://schemas.microsoft.com/office/powerpoint/2010/main" val="22567726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F7F270-13DA-42FB-864D-6E4AF8BF6921}"/>
              </a:ext>
            </a:extLst>
          </p:cNvPr>
          <p:cNvSpPr/>
          <p:nvPr/>
        </p:nvSpPr>
        <p:spPr>
          <a:xfrm>
            <a:off x="582562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Logistical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0C4262-1430-4D7D-B373-F01673248209}"/>
              </a:ext>
            </a:extLst>
          </p:cNvPr>
          <p:cNvSpPr/>
          <p:nvPr/>
        </p:nvSpPr>
        <p:spPr>
          <a:xfrm>
            <a:off x="6580240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Content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1539DE-82C6-48A9-8B2F-BF48336D0A94}"/>
              </a:ext>
            </a:extLst>
          </p:cNvPr>
          <p:cNvSpPr/>
          <p:nvPr/>
        </p:nvSpPr>
        <p:spPr>
          <a:xfrm>
            <a:off x="582562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5DA552C-E97B-4DA1-81BE-A9926EA9C2DC}"/>
              </a:ext>
            </a:extLst>
          </p:cNvPr>
          <p:cNvSpPr/>
          <p:nvPr/>
        </p:nvSpPr>
        <p:spPr>
          <a:xfrm>
            <a:off x="3174647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expectations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1FB1D2E-8C5B-4177-9C31-590B7B7B63B9}"/>
              </a:ext>
            </a:extLst>
          </p:cNvPr>
          <p:cNvSpPr/>
          <p:nvPr/>
        </p:nvSpPr>
        <p:spPr>
          <a:xfrm>
            <a:off x="6580238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general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A7AC8AF-F53D-489C-916F-C002A18C45DD}"/>
              </a:ext>
            </a:extLst>
          </p:cNvPr>
          <p:cNvSpPr/>
          <p:nvPr/>
        </p:nvSpPr>
        <p:spPr>
          <a:xfrm>
            <a:off x="9172323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individual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23C3A1-C5A5-48DC-BCDC-82A150299670}"/>
              </a:ext>
            </a:extLst>
          </p:cNvPr>
          <p:cNvSpPr/>
          <p:nvPr/>
        </p:nvSpPr>
        <p:spPr>
          <a:xfrm>
            <a:off x="406399" y="44961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97DF5A-F330-437D-BF0C-53A843A0328D}"/>
              </a:ext>
            </a:extLst>
          </p:cNvPr>
          <p:cNvSpPr/>
          <p:nvPr/>
        </p:nvSpPr>
        <p:spPr>
          <a:xfrm>
            <a:off x="674738" y="3758792"/>
            <a:ext cx="11433688" cy="636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2D8CFF"/>
                </a:solidFill>
                <a:latin typeface="Source Sans Pro Black" panose="020B0803030403020204" pitchFamily="34" charset="0"/>
              </a:rPr>
              <a:t>Your discussion of complexity theory was again super interesting. Last week you wrote about . . . have you considered . . .</a:t>
            </a:r>
          </a:p>
        </p:txBody>
      </p:sp>
    </p:spTree>
    <p:extLst>
      <p:ext uri="{BB962C8B-B14F-4D97-AF65-F5344CB8AC3E}">
        <p14:creationId xmlns:p14="http://schemas.microsoft.com/office/powerpoint/2010/main" val="16071542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F7F270-13DA-42FB-864D-6E4AF8BF6921}"/>
              </a:ext>
            </a:extLst>
          </p:cNvPr>
          <p:cNvSpPr/>
          <p:nvPr/>
        </p:nvSpPr>
        <p:spPr>
          <a:xfrm>
            <a:off x="582562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Logistical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0C4262-1430-4D7D-B373-F01673248209}"/>
              </a:ext>
            </a:extLst>
          </p:cNvPr>
          <p:cNvSpPr/>
          <p:nvPr/>
        </p:nvSpPr>
        <p:spPr>
          <a:xfrm>
            <a:off x="6580240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Content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1539DE-82C6-48A9-8B2F-BF48336D0A94}"/>
              </a:ext>
            </a:extLst>
          </p:cNvPr>
          <p:cNvSpPr/>
          <p:nvPr/>
        </p:nvSpPr>
        <p:spPr>
          <a:xfrm>
            <a:off x="582562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5DA552C-E97B-4DA1-81BE-A9926EA9C2DC}"/>
              </a:ext>
            </a:extLst>
          </p:cNvPr>
          <p:cNvSpPr/>
          <p:nvPr/>
        </p:nvSpPr>
        <p:spPr>
          <a:xfrm>
            <a:off x="3174647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expectations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1FB1D2E-8C5B-4177-9C31-590B7B7B63B9}"/>
              </a:ext>
            </a:extLst>
          </p:cNvPr>
          <p:cNvSpPr/>
          <p:nvPr/>
        </p:nvSpPr>
        <p:spPr>
          <a:xfrm>
            <a:off x="6580238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general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A7AC8AF-F53D-489C-916F-C002A18C45DD}"/>
              </a:ext>
            </a:extLst>
          </p:cNvPr>
          <p:cNvSpPr/>
          <p:nvPr/>
        </p:nvSpPr>
        <p:spPr>
          <a:xfrm>
            <a:off x="9172323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individual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23C3A1-C5A5-48DC-BCDC-82A150299670}"/>
              </a:ext>
            </a:extLst>
          </p:cNvPr>
          <p:cNvSpPr/>
          <p:nvPr/>
        </p:nvSpPr>
        <p:spPr>
          <a:xfrm>
            <a:off x="406399" y="44961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D35B1D-B121-45B8-949B-784F7BFE8E51}"/>
              </a:ext>
            </a:extLst>
          </p:cNvPr>
          <p:cNvSpPr/>
          <p:nvPr/>
        </p:nvSpPr>
        <p:spPr>
          <a:xfrm>
            <a:off x="4172857" y="3922814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What is the biggest challenge to providing individualized content feedback?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21409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F7F270-13DA-42FB-864D-6E4AF8BF6921}"/>
              </a:ext>
            </a:extLst>
          </p:cNvPr>
          <p:cNvSpPr/>
          <p:nvPr/>
        </p:nvSpPr>
        <p:spPr>
          <a:xfrm>
            <a:off x="582562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Logistical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0C4262-1430-4D7D-B373-F01673248209}"/>
              </a:ext>
            </a:extLst>
          </p:cNvPr>
          <p:cNvSpPr/>
          <p:nvPr/>
        </p:nvSpPr>
        <p:spPr>
          <a:xfrm>
            <a:off x="6580240" y="1690784"/>
            <a:ext cx="4940710" cy="708586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Source Sans Pro Black" panose="020B0803030403020204" pitchFamily="34" charset="0"/>
              </a:rPr>
              <a:t>Content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1539DE-82C6-48A9-8B2F-BF48336D0A94}"/>
              </a:ext>
            </a:extLst>
          </p:cNvPr>
          <p:cNvSpPr/>
          <p:nvPr/>
        </p:nvSpPr>
        <p:spPr>
          <a:xfrm>
            <a:off x="582562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5DA552C-E97B-4DA1-81BE-A9926EA9C2DC}"/>
              </a:ext>
            </a:extLst>
          </p:cNvPr>
          <p:cNvSpPr/>
          <p:nvPr/>
        </p:nvSpPr>
        <p:spPr>
          <a:xfrm>
            <a:off x="3174647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expectations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1FB1D2E-8C5B-4177-9C31-590B7B7B63B9}"/>
              </a:ext>
            </a:extLst>
          </p:cNvPr>
          <p:cNvSpPr/>
          <p:nvPr/>
        </p:nvSpPr>
        <p:spPr>
          <a:xfrm>
            <a:off x="6580238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general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A7AC8AF-F53D-489C-916F-C002A18C45DD}"/>
              </a:ext>
            </a:extLst>
          </p:cNvPr>
          <p:cNvSpPr/>
          <p:nvPr/>
        </p:nvSpPr>
        <p:spPr>
          <a:xfrm>
            <a:off x="9172323" y="2681881"/>
            <a:ext cx="2348625" cy="636671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individual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23C3A1-C5A5-48DC-BCDC-82A150299670}"/>
              </a:ext>
            </a:extLst>
          </p:cNvPr>
          <p:cNvSpPr/>
          <p:nvPr/>
        </p:nvSpPr>
        <p:spPr>
          <a:xfrm>
            <a:off x="406399" y="44961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FEEDBACK UTOPIA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F9728E7-7D65-4070-AE50-0D500F9ED9C2}"/>
                  </a:ext>
                </a:extLst>
              </p14:cNvPr>
              <p14:cNvContentPartPr/>
              <p14:nvPr/>
            </p14:nvContentPartPr>
            <p14:xfrm>
              <a:off x="8941250" y="1725561"/>
              <a:ext cx="2881440" cy="27237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F9728E7-7D65-4070-AE50-0D500F9ED9C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78610" y="1662921"/>
                <a:ext cx="3007080" cy="28494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DA9B1064-9CA8-4362-88EC-E69EABA2F5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139702"/>
              </p:ext>
            </p:extLst>
          </p:nvPr>
        </p:nvGraphicFramePr>
        <p:xfrm>
          <a:off x="4186599" y="4117105"/>
          <a:ext cx="3818802" cy="2291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B4D2D06-115F-4F2D-8CB8-7702C8420A69}"/>
              </a:ext>
            </a:extLst>
          </p:cNvPr>
          <p:cNvSpPr/>
          <p:nvPr/>
        </p:nvSpPr>
        <p:spPr>
          <a:xfrm>
            <a:off x="3879083" y="4890348"/>
            <a:ext cx="4596066" cy="744793"/>
          </a:xfrm>
          <a:prstGeom prst="roundRect">
            <a:avLst>
              <a:gd name="adj" fmla="val 50000"/>
            </a:avLst>
          </a:prstGeom>
          <a:solidFill>
            <a:srgbClr val="2D8CFF">
              <a:alpha val="44000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Source Sans Pro Black" panose="020B0803030403020204" pitchFamily="34" charset="0"/>
              </a:rPr>
              <a:t>time</a:t>
            </a:r>
            <a:endParaRPr lang="en-US" dirty="0">
              <a:latin typeface="Source Sans Pro Black" panose="020B08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0591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C618BF-BF18-463E-8CC8-D06836745EC7}"/>
              </a:ext>
            </a:extLst>
          </p:cNvPr>
          <p:cNvCxnSpPr/>
          <p:nvPr/>
        </p:nvCxnSpPr>
        <p:spPr>
          <a:xfrm>
            <a:off x="2370483" y="2882347"/>
            <a:ext cx="7315200" cy="0"/>
          </a:xfrm>
          <a:prstGeom prst="line">
            <a:avLst/>
          </a:prstGeom>
          <a:ln w="76200" cap="rnd">
            <a:solidFill>
              <a:srgbClr val="F15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C61C1DA-D1A3-4B7B-938F-24F9D358AFEE}"/>
              </a:ext>
            </a:extLst>
          </p:cNvPr>
          <p:cNvSpPr/>
          <p:nvPr/>
        </p:nvSpPr>
        <p:spPr>
          <a:xfrm>
            <a:off x="-33867" y="957944"/>
            <a:ext cx="12225867" cy="1170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0" dirty="0">
                <a:solidFill>
                  <a:srgbClr val="9FDCDA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hmmm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5CB197-3D52-4BCB-BC1B-9755F5E1E0B9}"/>
              </a:ext>
            </a:extLst>
          </p:cNvPr>
          <p:cNvSpPr/>
          <p:nvPr/>
        </p:nvSpPr>
        <p:spPr>
          <a:xfrm>
            <a:off x="4172857" y="3429000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What course elements do you think most limit instructors’ abilities to give feedback?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59819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7128F84-04DC-4C54-A4AC-67FBEBBBFCC9}"/>
              </a:ext>
            </a:extLst>
          </p:cNvPr>
          <p:cNvSpPr/>
          <p:nvPr/>
        </p:nvSpPr>
        <p:spPr>
          <a:xfrm>
            <a:off x="3244646" y="483520"/>
            <a:ext cx="8679426" cy="18066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FDCDA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23C3A1-C5A5-48DC-BCDC-82A150299670}"/>
              </a:ext>
            </a:extLst>
          </p:cNvPr>
          <p:cNvSpPr/>
          <p:nvPr/>
        </p:nvSpPr>
        <p:spPr>
          <a:xfrm>
            <a:off x="782483" y="275650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CHALLENGES TO GIVING FEEDBACK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A1AFCFD-29A4-4E53-9057-887D99E74C38}"/>
              </a:ext>
            </a:extLst>
          </p:cNvPr>
          <p:cNvSpPr/>
          <p:nvPr/>
        </p:nvSpPr>
        <p:spPr>
          <a:xfrm>
            <a:off x="848032" y="3811226"/>
            <a:ext cx="3360175" cy="840658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ource Sans Pro Black" panose="020B0803030403020204" pitchFamily="34" charset="0"/>
              </a:rPr>
              <a:t>COURSE ORGANIZATION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5D301B8-FB6F-46B2-AC58-277E33C20AB1}"/>
              </a:ext>
            </a:extLst>
          </p:cNvPr>
          <p:cNvSpPr/>
          <p:nvPr/>
        </p:nvSpPr>
        <p:spPr>
          <a:xfrm>
            <a:off x="4423286" y="3811226"/>
            <a:ext cx="3360175" cy="840658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ource Sans Pro Black" panose="020B0803030403020204" pitchFamily="34" charset="0"/>
              </a:rPr>
              <a:t>CLARITY OF INSTRUCTIONS  SPECIFICITY OF EXPECTATIONS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0E1AB20-58AE-4E22-ACC9-D4E83B1CDE4B}"/>
              </a:ext>
            </a:extLst>
          </p:cNvPr>
          <p:cNvSpPr/>
          <p:nvPr/>
        </p:nvSpPr>
        <p:spPr>
          <a:xfrm>
            <a:off x="7998540" y="3811226"/>
            <a:ext cx="3360175" cy="840658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ource Sans Pro Black" panose="020B0803030403020204" pitchFamily="34" charset="0"/>
              </a:rPr>
              <a:t>(MIS)USE OF TOOLS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E6E968A-1162-48B0-B07A-978E77851D51}"/>
              </a:ext>
            </a:extLst>
          </p:cNvPr>
          <p:cNvSpPr/>
          <p:nvPr/>
        </p:nvSpPr>
        <p:spPr>
          <a:xfrm>
            <a:off x="191730" y="664801"/>
            <a:ext cx="6334432" cy="1107868"/>
          </a:xfrm>
          <a:prstGeom prst="rect">
            <a:avLst/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FDCD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2209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23C3A1-C5A5-48DC-BCDC-82A150299670}"/>
              </a:ext>
            </a:extLst>
          </p:cNvPr>
          <p:cNvSpPr/>
          <p:nvPr/>
        </p:nvSpPr>
        <p:spPr>
          <a:xfrm>
            <a:off x="406399" y="44961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QM required action takeaway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6C5CEFE-E213-429E-986C-AA0B0AB457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656716"/>
              </p:ext>
            </p:extLst>
          </p:nvPr>
        </p:nvGraphicFramePr>
        <p:xfrm>
          <a:off x="471947" y="1816346"/>
          <a:ext cx="11083413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90885">
                  <a:extLst>
                    <a:ext uri="{9D8B030D-6E8A-4147-A177-3AD203B41FA5}">
                      <a16:colId xmlns:a16="http://schemas.microsoft.com/office/drawing/2014/main" val="1007162833"/>
                    </a:ext>
                  </a:extLst>
                </a:gridCol>
                <a:gridCol w="1648132">
                  <a:extLst>
                    <a:ext uri="{9D8B030D-6E8A-4147-A177-3AD203B41FA5}">
                      <a16:colId xmlns:a16="http://schemas.microsoft.com/office/drawing/2014/main" val="1800040542"/>
                    </a:ext>
                  </a:extLst>
                </a:gridCol>
                <a:gridCol w="1648132">
                  <a:extLst>
                    <a:ext uri="{9D8B030D-6E8A-4147-A177-3AD203B41FA5}">
                      <a16:colId xmlns:a16="http://schemas.microsoft.com/office/drawing/2014/main" val="253119381"/>
                    </a:ext>
                  </a:extLst>
                </a:gridCol>
                <a:gridCol w="1648132">
                  <a:extLst>
                    <a:ext uri="{9D8B030D-6E8A-4147-A177-3AD203B41FA5}">
                      <a16:colId xmlns:a16="http://schemas.microsoft.com/office/drawing/2014/main" val="3070085914"/>
                    </a:ext>
                  </a:extLst>
                </a:gridCol>
                <a:gridCol w="1648132">
                  <a:extLst>
                    <a:ext uri="{9D8B030D-6E8A-4147-A177-3AD203B41FA5}">
                      <a16:colId xmlns:a16="http://schemas.microsoft.com/office/drawing/2014/main" val="189026903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Assignment: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% of Feedback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6765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Logistical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Content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83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Student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Instructions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Expectations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General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Individual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418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133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33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2422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807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21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889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953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ource Sans Pro Black" panose="020B0803030403020204" pitchFamily="34" charset="0"/>
                          <a:ea typeface="+mn-ea"/>
                          <a:cs typeface="+mn-cs"/>
                        </a:rPr>
                        <a:t>Total/Average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92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39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C618BF-BF18-463E-8CC8-D06836745EC7}"/>
              </a:ext>
            </a:extLst>
          </p:cNvPr>
          <p:cNvCxnSpPr/>
          <p:nvPr/>
        </p:nvCxnSpPr>
        <p:spPr>
          <a:xfrm>
            <a:off x="4458530" y="1790330"/>
            <a:ext cx="7315200" cy="0"/>
          </a:xfrm>
          <a:prstGeom prst="line">
            <a:avLst/>
          </a:prstGeom>
          <a:ln w="76200" cap="rnd">
            <a:solidFill>
              <a:srgbClr val="F15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C61C1DA-D1A3-4B7B-938F-24F9D358AFEE}"/>
              </a:ext>
            </a:extLst>
          </p:cNvPr>
          <p:cNvSpPr/>
          <p:nvPr/>
        </p:nvSpPr>
        <p:spPr>
          <a:xfrm>
            <a:off x="0" y="517190"/>
            <a:ext cx="12192000" cy="1170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0" dirty="0">
                <a:solidFill>
                  <a:srgbClr val="2D8CFF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INSTRUCTOR</a:t>
            </a:r>
            <a:r>
              <a:rPr lang="en-US" sz="1200" dirty="0">
                <a:solidFill>
                  <a:srgbClr val="2D8CFF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 </a:t>
            </a:r>
            <a:r>
              <a:rPr lang="en-US" sz="8000" dirty="0">
                <a:solidFill>
                  <a:srgbClr val="2D8CFF"/>
                </a:solidFill>
                <a:latin typeface="Source Sans Pro Light" panose="020B0403030403020204" pitchFamily="34" charset="0"/>
                <a:ea typeface="Source Sans Pro ExtraLight" panose="020B0303030403020204" pitchFamily="34" charset="0"/>
              </a:rPr>
              <a:t>PRESENCE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457935-4675-4178-B35A-57E29B54754A}"/>
              </a:ext>
            </a:extLst>
          </p:cNvPr>
          <p:cNvSpPr/>
          <p:nvPr/>
        </p:nvSpPr>
        <p:spPr>
          <a:xfrm>
            <a:off x="1774416" y="3429000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How important is  instructor presence?</a:t>
            </a:r>
            <a:endParaRPr lang="en-US" sz="28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29BDD6-240E-40CB-8AD8-2AC8C3E9926E}"/>
              </a:ext>
            </a:extLst>
          </p:cNvPr>
          <p:cNvCxnSpPr>
            <a:cxnSpLocks/>
          </p:cNvCxnSpPr>
          <p:nvPr/>
        </p:nvCxnSpPr>
        <p:spPr>
          <a:xfrm>
            <a:off x="5960046" y="2028250"/>
            <a:ext cx="5183252" cy="0"/>
          </a:xfrm>
          <a:prstGeom prst="line">
            <a:avLst/>
          </a:prstGeom>
          <a:ln w="180975" cap="rnd">
            <a:solidFill>
              <a:srgbClr val="9DCE68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F4DDBC-9F1C-4ADD-A6D4-E1EC906FC43C}"/>
              </a:ext>
            </a:extLst>
          </p:cNvPr>
          <p:cNvCxnSpPr>
            <a:cxnSpLocks/>
          </p:cNvCxnSpPr>
          <p:nvPr/>
        </p:nvCxnSpPr>
        <p:spPr>
          <a:xfrm>
            <a:off x="5066477" y="2305640"/>
            <a:ext cx="3274956" cy="0"/>
          </a:xfrm>
          <a:prstGeom prst="line">
            <a:avLst/>
          </a:prstGeom>
          <a:ln w="139700" cap="rnd">
            <a:solidFill>
              <a:srgbClr val="EE489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6680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>
            <a:extLst>
              <a:ext uri="{FF2B5EF4-FFF2-40B4-BE49-F238E27FC236}">
                <a16:creationId xmlns:a16="http://schemas.microsoft.com/office/drawing/2014/main" id="{97D2B5DA-5B7C-445D-85B4-9049B662E393}"/>
              </a:ext>
            </a:extLst>
          </p:cNvPr>
          <p:cNvSpPr/>
          <p:nvPr/>
        </p:nvSpPr>
        <p:spPr>
          <a:xfrm>
            <a:off x="495905" y="2043464"/>
            <a:ext cx="11200190" cy="3875314"/>
          </a:xfrm>
          <a:prstGeom prst="parallelogram">
            <a:avLst/>
          </a:prstGeom>
          <a:noFill/>
          <a:ln w="76200">
            <a:solidFill>
              <a:srgbClr val="2D8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9FDCDA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Differentiate between feedback and feedforward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solidFill>
                <a:srgbClr val="9FDCDA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9FDCDA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Recognize course elements that limit the ability for instructors to provide quality feedback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solidFill>
                <a:srgbClr val="9FDCDA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2D8CFF"/>
                </a:solidFill>
                <a:latin typeface="Source Sans Pro Semibold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feeding cycles to improve student satisfaction/success and decrease instructor workload</a:t>
            </a:r>
            <a:endParaRPr lang="en-US" sz="2000" dirty="0">
              <a:solidFill>
                <a:srgbClr val="2D8CFF"/>
              </a:solidFill>
              <a:latin typeface="Source Sans Pro Semibold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B785D9-1F32-4C4C-A0F5-94DDD4DB866D}"/>
              </a:ext>
            </a:extLst>
          </p:cNvPr>
          <p:cNvSpPr/>
          <p:nvPr/>
        </p:nvSpPr>
        <p:spPr>
          <a:xfrm>
            <a:off x="950687" y="1131393"/>
            <a:ext cx="7411962" cy="1238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800" dirty="0">
                <a:solidFill>
                  <a:srgbClr val="9DCE68"/>
                </a:solidFill>
                <a:latin typeface="Source Sans Pro Black" panose="020B0803030403020204" pitchFamily="34" charset="0"/>
              </a:rPr>
              <a:t>AGENDA</a:t>
            </a:r>
            <a:endParaRPr lang="en-US" sz="3200" dirty="0">
              <a:solidFill>
                <a:srgbClr val="9DCE68"/>
              </a:solidFill>
              <a:latin typeface="Source Sans Pro Black" panose="020B08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7597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0448DC-DF58-42F1-942C-DF05615D3147}"/>
              </a:ext>
            </a:extLst>
          </p:cNvPr>
          <p:cNvCxnSpPr/>
          <p:nvPr/>
        </p:nvCxnSpPr>
        <p:spPr>
          <a:xfrm>
            <a:off x="374118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80DCC9B-2EC9-439B-B7BE-0E479F96CDD9}"/>
              </a:ext>
            </a:extLst>
          </p:cNvPr>
          <p:cNvCxnSpPr/>
          <p:nvPr/>
        </p:nvCxnSpPr>
        <p:spPr>
          <a:xfrm>
            <a:off x="5306969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4366AC-EF80-44B6-91D4-35F040D356E8}"/>
              </a:ext>
            </a:extLst>
          </p:cNvPr>
          <p:cNvCxnSpPr/>
          <p:nvPr/>
        </p:nvCxnSpPr>
        <p:spPr>
          <a:xfrm>
            <a:off x="6885047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14C130D-9577-4967-B908-A3BC9237911D}"/>
              </a:ext>
            </a:extLst>
          </p:cNvPr>
          <p:cNvCxnSpPr/>
          <p:nvPr/>
        </p:nvCxnSpPr>
        <p:spPr>
          <a:xfrm>
            <a:off x="845329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3DB0F3-D890-4FD1-B18E-8ABCF45CE746}"/>
              </a:ext>
            </a:extLst>
          </p:cNvPr>
          <p:cNvCxnSpPr/>
          <p:nvPr/>
        </p:nvCxnSpPr>
        <p:spPr>
          <a:xfrm>
            <a:off x="10011702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80BB0A-1DB9-4243-AFC5-8340FC2FE70B}"/>
              </a:ext>
            </a:extLst>
          </p:cNvPr>
          <p:cNvCxnSpPr/>
          <p:nvPr/>
        </p:nvCxnSpPr>
        <p:spPr>
          <a:xfrm>
            <a:off x="2187683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6EDE259-8B11-4FB5-BF12-ECB3FC899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521076"/>
              </p:ext>
            </p:extLst>
          </p:nvPr>
        </p:nvGraphicFramePr>
        <p:xfrm>
          <a:off x="626806" y="226867"/>
          <a:ext cx="10950674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382">
                  <a:extLst>
                    <a:ext uri="{9D8B030D-6E8A-4147-A177-3AD203B41FA5}">
                      <a16:colId xmlns:a16="http://schemas.microsoft.com/office/drawing/2014/main" val="1438500800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632675132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5499684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41006814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237293536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53674201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77054331"/>
                    </a:ext>
                  </a:extLst>
                </a:gridCol>
              </a:tblGrid>
              <a:tr h="48843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mon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tue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wed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thur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fri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sat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sun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3476247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7859157-CA91-4842-9A8C-5D769973181E}"/>
              </a:ext>
            </a:extLst>
          </p:cNvPr>
          <p:cNvSpPr/>
          <p:nvPr/>
        </p:nvSpPr>
        <p:spPr>
          <a:xfrm>
            <a:off x="609606" y="3727492"/>
            <a:ext cx="1541207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intro video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8E0009D-412F-4D86-AD55-8065A896366F}"/>
              </a:ext>
            </a:extLst>
          </p:cNvPr>
          <p:cNvSpPr/>
          <p:nvPr/>
        </p:nvSpPr>
        <p:spPr>
          <a:xfrm>
            <a:off x="614520" y="1745890"/>
            <a:ext cx="6260689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DCAAA0B-2F3A-4C95-A68D-96ACAEAA90D3}"/>
              </a:ext>
            </a:extLst>
          </p:cNvPr>
          <p:cNvSpPr/>
          <p:nvPr/>
        </p:nvSpPr>
        <p:spPr>
          <a:xfrm>
            <a:off x="597321" y="4345155"/>
            <a:ext cx="4682613" cy="4866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feedback proper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25F130-66E0-4508-A563-8A00F9F9C1E7}"/>
              </a:ext>
            </a:extLst>
          </p:cNvPr>
          <p:cNvSpPr/>
          <p:nvPr/>
        </p:nvSpPr>
        <p:spPr>
          <a:xfrm>
            <a:off x="5297133" y="1745890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F15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quiz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2A1D4F6-C440-4B47-AF90-E053A3304B80}"/>
              </a:ext>
            </a:extLst>
          </p:cNvPr>
          <p:cNvSpPr/>
          <p:nvPr/>
        </p:nvSpPr>
        <p:spPr>
          <a:xfrm>
            <a:off x="614520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EBF615E-7FAE-4A4B-A114-70553EDC060A}"/>
              </a:ext>
            </a:extLst>
          </p:cNvPr>
          <p:cNvSpPr/>
          <p:nvPr/>
        </p:nvSpPr>
        <p:spPr>
          <a:xfrm>
            <a:off x="5297133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C8185A-4A3E-4E44-B812-BC74EC07BDAF}"/>
              </a:ext>
            </a:extLst>
          </p:cNvPr>
          <p:cNvSpPr/>
          <p:nvPr/>
        </p:nvSpPr>
        <p:spPr>
          <a:xfrm>
            <a:off x="5304505" y="240026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1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1C1173E-CA56-4568-B6F6-5CA0A5AB4078}"/>
              </a:ext>
            </a:extLst>
          </p:cNvPr>
          <p:cNvSpPr/>
          <p:nvPr/>
        </p:nvSpPr>
        <p:spPr>
          <a:xfrm>
            <a:off x="9982204" y="2403912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2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B67365-D348-4256-804E-6673125039E1}"/>
              </a:ext>
            </a:extLst>
          </p:cNvPr>
          <p:cNvSpPr/>
          <p:nvPr/>
        </p:nvSpPr>
        <p:spPr>
          <a:xfrm>
            <a:off x="614521" y="3015984"/>
            <a:ext cx="10923644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144FB4C-3CD5-4003-81C4-731450B6CE0B}"/>
              </a:ext>
            </a:extLst>
          </p:cNvPr>
          <p:cNvSpPr/>
          <p:nvPr/>
        </p:nvSpPr>
        <p:spPr>
          <a:xfrm>
            <a:off x="9994490" y="301963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assignment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B66DBA6-0E9F-43CF-9162-CC6C1ED7FB5D}"/>
              </a:ext>
            </a:extLst>
          </p:cNvPr>
          <p:cNvSpPr/>
          <p:nvPr/>
        </p:nvSpPr>
        <p:spPr>
          <a:xfrm>
            <a:off x="2187683" y="4960876"/>
            <a:ext cx="7801894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X discussion responses per day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711E8B5-C0E3-4F30-A46B-CA30B9B7103C}"/>
              </a:ext>
            </a:extLst>
          </p:cNvPr>
          <p:cNvSpPr/>
          <p:nvPr/>
        </p:nvSpPr>
        <p:spPr>
          <a:xfrm>
            <a:off x="6862924" y="5574891"/>
            <a:ext cx="1585453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outro video</a:t>
            </a:r>
          </a:p>
        </p:txBody>
      </p:sp>
    </p:spTree>
    <p:extLst>
      <p:ext uri="{BB962C8B-B14F-4D97-AF65-F5344CB8AC3E}">
        <p14:creationId xmlns:p14="http://schemas.microsoft.com/office/powerpoint/2010/main" val="10968722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2C0F451-D5B9-44AD-818B-499D99CD5744}"/>
              </a:ext>
            </a:extLst>
          </p:cNvPr>
          <p:cNvSpPr/>
          <p:nvPr/>
        </p:nvSpPr>
        <p:spPr>
          <a:xfrm>
            <a:off x="3175378" y="4335439"/>
            <a:ext cx="7991113" cy="1495279"/>
          </a:xfrm>
          <a:prstGeom prst="rect">
            <a:avLst/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dirty="0">
                <a:latin typeface="Source Sans Pro Black" panose="020B0803030403020204" pitchFamily="34" charset="0"/>
              </a:rPr>
              <a:t>Consistent layout across courses is the </a:t>
            </a:r>
          </a:p>
          <a:p>
            <a:pPr algn="r"/>
            <a:r>
              <a:rPr lang="en-US" sz="3200" dirty="0">
                <a:latin typeface="Source Sans Pro Black" panose="020B0803030403020204" pitchFamily="34" charset="0"/>
              </a:rPr>
              <a:t>#1 predicator of student satisfaction </a:t>
            </a:r>
          </a:p>
          <a:p>
            <a:pPr algn="r"/>
            <a:r>
              <a:rPr lang="en-US" sz="3200" dirty="0">
                <a:latin typeface="Source Sans Pro Black" panose="020B0803030403020204" pitchFamily="34" charset="0"/>
              </a:rPr>
              <a:t>in online courses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A77281-5CD9-4DB0-9B07-C3FA69CC95BC}"/>
              </a:ext>
            </a:extLst>
          </p:cNvPr>
          <p:cNvSpPr/>
          <p:nvPr/>
        </p:nvSpPr>
        <p:spPr>
          <a:xfrm>
            <a:off x="10319994" y="6474437"/>
            <a:ext cx="1692997" cy="237069"/>
          </a:xfrm>
          <a:prstGeom prst="rect">
            <a:avLst/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ource Sans Pro Semibold" panose="020B0603030403020204" pitchFamily="34" charset="0"/>
              </a:rPr>
              <a:t>Liu &amp; Dempsey, 2019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24F84A-8EE9-47F8-9F74-365F51F420FA}"/>
              </a:ext>
            </a:extLst>
          </p:cNvPr>
          <p:cNvSpPr/>
          <p:nvPr/>
        </p:nvSpPr>
        <p:spPr>
          <a:xfrm flipV="1">
            <a:off x="6362835" y="2634969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CB9D9C-4BAF-454B-AF4C-10E75E917D6F}"/>
              </a:ext>
            </a:extLst>
          </p:cNvPr>
          <p:cNvSpPr/>
          <p:nvPr/>
        </p:nvSpPr>
        <p:spPr>
          <a:xfrm>
            <a:off x="771509" y="2032564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197DF2-E038-4A3F-8463-6DC14961F7A3}"/>
              </a:ext>
            </a:extLst>
          </p:cNvPr>
          <p:cNvSpPr/>
          <p:nvPr/>
        </p:nvSpPr>
        <p:spPr>
          <a:xfrm>
            <a:off x="816755" y="1638570"/>
            <a:ext cx="75675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student-centered standardization and consistency across the college’s academic online offerings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EEF392-ABC8-4FF1-AF62-41E905E73A7C}"/>
              </a:ext>
            </a:extLst>
          </p:cNvPr>
          <p:cNvSpPr/>
          <p:nvPr/>
        </p:nvSpPr>
        <p:spPr>
          <a:xfrm>
            <a:off x="10319994" y="6176461"/>
            <a:ext cx="1692997" cy="237069"/>
          </a:xfrm>
          <a:prstGeom prst="rect">
            <a:avLst/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latin typeface="Source Sans Pro Semibold" panose="020B0603030403020204" pitchFamily="34" charset="0"/>
              </a:rPr>
              <a:t>Abott</a:t>
            </a:r>
            <a:r>
              <a:rPr lang="en-US" sz="1200" dirty="0">
                <a:latin typeface="Source Sans Pro Semibold" panose="020B0603030403020204" pitchFamily="34" charset="0"/>
              </a:rPr>
              <a:t> et al., 2018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97B83F3-366F-4D50-A7A3-039009CD1B6C}"/>
              </a:ext>
            </a:extLst>
          </p:cNvPr>
          <p:cNvSpPr/>
          <p:nvPr/>
        </p:nvSpPr>
        <p:spPr>
          <a:xfrm>
            <a:off x="972458" y="1096140"/>
            <a:ext cx="4276876" cy="585409"/>
          </a:xfrm>
          <a:prstGeom prst="roundRect">
            <a:avLst>
              <a:gd name="adj" fmla="val 50000"/>
            </a:avLst>
          </a:prstGeom>
          <a:solidFill>
            <a:srgbClr val="F15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Source Sans Pro Semibold" panose="020B0603030403020204" pitchFamily="34" charset="0"/>
              </a:rPr>
              <a:t>Recommendations to a community college after being denied accreditation: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D6D979-7481-4313-BB08-59C50F7FC793}"/>
              </a:ext>
            </a:extLst>
          </p:cNvPr>
          <p:cNvSpPr/>
          <p:nvPr/>
        </p:nvSpPr>
        <p:spPr>
          <a:xfrm>
            <a:off x="8878410" y="1798317"/>
            <a:ext cx="2883168" cy="2315870"/>
          </a:xfrm>
          <a:prstGeom prst="rect">
            <a:avLst/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Module length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Module structure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Module flow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Due days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Document layout 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Document appearance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Submission requirements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Vocabulary</a:t>
            </a:r>
          </a:p>
        </p:txBody>
      </p:sp>
    </p:spTree>
    <p:extLst>
      <p:ext uri="{BB962C8B-B14F-4D97-AF65-F5344CB8AC3E}">
        <p14:creationId xmlns:p14="http://schemas.microsoft.com/office/powerpoint/2010/main" val="37425917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0448DC-DF58-42F1-942C-DF05615D3147}"/>
              </a:ext>
            </a:extLst>
          </p:cNvPr>
          <p:cNvCxnSpPr/>
          <p:nvPr/>
        </p:nvCxnSpPr>
        <p:spPr>
          <a:xfrm>
            <a:off x="374118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80DCC9B-2EC9-439B-B7BE-0E479F96CDD9}"/>
              </a:ext>
            </a:extLst>
          </p:cNvPr>
          <p:cNvCxnSpPr/>
          <p:nvPr/>
        </p:nvCxnSpPr>
        <p:spPr>
          <a:xfrm>
            <a:off x="5306969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4366AC-EF80-44B6-91D4-35F040D356E8}"/>
              </a:ext>
            </a:extLst>
          </p:cNvPr>
          <p:cNvCxnSpPr/>
          <p:nvPr/>
        </p:nvCxnSpPr>
        <p:spPr>
          <a:xfrm>
            <a:off x="6885047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14C130D-9577-4967-B908-A3BC9237911D}"/>
              </a:ext>
            </a:extLst>
          </p:cNvPr>
          <p:cNvCxnSpPr/>
          <p:nvPr/>
        </p:nvCxnSpPr>
        <p:spPr>
          <a:xfrm>
            <a:off x="845329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3DB0F3-D890-4FD1-B18E-8ABCF45CE746}"/>
              </a:ext>
            </a:extLst>
          </p:cNvPr>
          <p:cNvCxnSpPr/>
          <p:nvPr/>
        </p:nvCxnSpPr>
        <p:spPr>
          <a:xfrm>
            <a:off x="10011702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80BB0A-1DB9-4243-AFC5-8340FC2FE70B}"/>
              </a:ext>
            </a:extLst>
          </p:cNvPr>
          <p:cNvCxnSpPr/>
          <p:nvPr/>
        </p:nvCxnSpPr>
        <p:spPr>
          <a:xfrm>
            <a:off x="2187683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6EDE259-8B11-4FB5-BF12-ECB3FC89953C}"/>
              </a:ext>
            </a:extLst>
          </p:cNvPr>
          <p:cNvGraphicFramePr>
            <a:graphicFrameLocks noGrp="1"/>
          </p:cNvGraphicFramePr>
          <p:nvPr/>
        </p:nvGraphicFramePr>
        <p:xfrm>
          <a:off x="626806" y="226867"/>
          <a:ext cx="10950674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382">
                  <a:extLst>
                    <a:ext uri="{9D8B030D-6E8A-4147-A177-3AD203B41FA5}">
                      <a16:colId xmlns:a16="http://schemas.microsoft.com/office/drawing/2014/main" val="1438500800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632675132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5499684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41006814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237293536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53674201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77054331"/>
                    </a:ext>
                  </a:extLst>
                </a:gridCol>
              </a:tblGrid>
              <a:tr h="48843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mon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tue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wed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thur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fri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sat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sun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3476247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7859157-CA91-4842-9A8C-5D769973181E}"/>
              </a:ext>
            </a:extLst>
          </p:cNvPr>
          <p:cNvSpPr/>
          <p:nvPr/>
        </p:nvSpPr>
        <p:spPr>
          <a:xfrm>
            <a:off x="609606" y="3727492"/>
            <a:ext cx="1541207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intro video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8E0009D-412F-4D86-AD55-8065A896366F}"/>
              </a:ext>
            </a:extLst>
          </p:cNvPr>
          <p:cNvSpPr/>
          <p:nvPr/>
        </p:nvSpPr>
        <p:spPr>
          <a:xfrm>
            <a:off x="614520" y="1745890"/>
            <a:ext cx="6260689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DCAAA0B-2F3A-4C95-A68D-96ACAEAA90D3}"/>
              </a:ext>
            </a:extLst>
          </p:cNvPr>
          <p:cNvSpPr/>
          <p:nvPr/>
        </p:nvSpPr>
        <p:spPr>
          <a:xfrm>
            <a:off x="597321" y="4345155"/>
            <a:ext cx="4682613" cy="4866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feedback proper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25F130-66E0-4508-A563-8A00F9F9C1E7}"/>
              </a:ext>
            </a:extLst>
          </p:cNvPr>
          <p:cNvSpPr/>
          <p:nvPr/>
        </p:nvSpPr>
        <p:spPr>
          <a:xfrm>
            <a:off x="5297133" y="1745890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F15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quiz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2A1D4F6-C440-4B47-AF90-E053A3304B80}"/>
              </a:ext>
            </a:extLst>
          </p:cNvPr>
          <p:cNvSpPr/>
          <p:nvPr/>
        </p:nvSpPr>
        <p:spPr>
          <a:xfrm>
            <a:off x="614520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EBF615E-7FAE-4A4B-A114-70553EDC060A}"/>
              </a:ext>
            </a:extLst>
          </p:cNvPr>
          <p:cNvSpPr/>
          <p:nvPr/>
        </p:nvSpPr>
        <p:spPr>
          <a:xfrm>
            <a:off x="5297133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C8185A-4A3E-4E44-B812-BC74EC07BDAF}"/>
              </a:ext>
            </a:extLst>
          </p:cNvPr>
          <p:cNvSpPr/>
          <p:nvPr/>
        </p:nvSpPr>
        <p:spPr>
          <a:xfrm>
            <a:off x="5304505" y="240026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1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1C1173E-CA56-4568-B6F6-5CA0A5AB4078}"/>
              </a:ext>
            </a:extLst>
          </p:cNvPr>
          <p:cNvSpPr/>
          <p:nvPr/>
        </p:nvSpPr>
        <p:spPr>
          <a:xfrm>
            <a:off x="9982204" y="2403912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2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B67365-D348-4256-804E-6673125039E1}"/>
              </a:ext>
            </a:extLst>
          </p:cNvPr>
          <p:cNvSpPr/>
          <p:nvPr/>
        </p:nvSpPr>
        <p:spPr>
          <a:xfrm>
            <a:off x="614521" y="3015984"/>
            <a:ext cx="10923644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144FB4C-3CD5-4003-81C4-731450B6CE0B}"/>
              </a:ext>
            </a:extLst>
          </p:cNvPr>
          <p:cNvSpPr/>
          <p:nvPr/>
        </p:nvSpPr>
        <p:spPr>
          <a:xfrm>
            <a:off x="9994490" y="301963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assignment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B66DBA6-0E9F-43CF-9162-CC6C1ED7FB5D}"/>
              </a:ext>
            </a:extLst>
          </p:cNvPr>
          <p:cNvSpPr/>
          <p:nvPr/>
        </p:nvSpPr>
        <p:spPr>
          <a:xfrm>
            <a:off x="2187683" y="4960876"/>
            <a:ext cx="7801894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X discussion responses per day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711E8B5-C0E3-4F30-A46B-CA30B9B7103C}"/>
              </a:ext>
            </a:extLst>
          </p:cNvPr>
          <p:cNvSpPr/>
          <p:nvPr/>
        </p:nvSpPr>
        <p:spPr>
          <a:xfrm>
            <a:off x="6862924" y="5574891"/>
            <a:ext cx="1585453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outro video</a:t>
            </a:r>
          </a:p>
        </p:txBody>
      </p:sp>
    </p:spTree>
    <p:extLst>
      <p:ext uri="{BB962C8B-B14F-4D97-AF65-F5344CB8AC3E}">
        <p14:creationId xmlns:p14="http://schemas.microsoft.com/office/powerpoint/2010/main" val="8589437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41C7B71-F519-4B25-95EC-0D649567B699}"/>
              </a:ext>
            </a:extLst>
          </p:cNvPr>
          <p:cNvSpPr/>
          <p:nvPr/>
        </p:nvSpPr>
        <p:spPr>
          <a:xfrm>
            <a:off x="406399" y="2593896"/>
            <a:ext cx="3603654" cy="6724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ource Sans Pro Black" panose="020B0803030403020204" pitchFamily="34" charset="0"/>
              </a:rPr>
              <a:t>negative</a:t>
            </a:r>
            <a:r>
              <a:rPr lang="en-US" dirty="0"/>
              <a:t> </a:t>
            </a:r>
            <a:r>
              <a:rPr lang="en-US" sz="2800" dirty="0"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3CBE9FD-FDB7-4985-9015-9215CAA1DC74}"/>
              </a:ext>
            </a:extLst>
          </p:cNvPr>
          <p:cNvSpPr/>
          <p:nvPr/>
        </p:nvSpPr>
        <p:spPr>
          <a:xfrm>
            <a:off x="5347792" y="2593896"/>
            <a:ext cx="3603654" cy="6724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ource Sans Pro Black" panose="020B0803030403020204" pitchFamily="34" charset="0"/>
              </a:rPr>
              <a:t>positive</a:t>
            </a:r>
            <a:r>
              <a:rPr lang="en-US" dirty="0"/>
              <a:t> </a:t>
            </a:r>
            <a:r>
              <a:rPr lang="en-US" sz="2800" dirty="0">
                <a:latin typeface="Source Sans Pro Black" panose="020B0803030403020204" pitchFamily="34" charset="0"/>
              </a:rPr>
              <a:t>feedback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306A5C6-D2BD-4101-A4B1-545BF4B702FC}"/>
              </a:ext>
            </a:extLst>
          </p:cNvPr>
          <p:cNvSpPr/>
          <p:nvPr/>
        </p:nvSpPr>
        <p:spPr>
          <a:xfrm>
            <a:off x="406399" y="449614"/>
            <a:ext cx="12491066" cy="6724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2D8CFF"/>
                </a:solidFill>
                <a:latin typeface="Source Sans Pro Black" panose="020B0803030403020204" pitchFamily="34" charset="0"/>
              </a:rPr>
              <a:t>FEEDFORWARD</a:t>
            </a:r>
          </a:p>
        </p:txBody>
      </p:sp>
      <p:graphicFrame>
        <p:nvGraphicFramePr>
          <p:cNvPr id="3" name="Table 10">
            <a:extLst>
              <a:ext uri="{FF2B5EF4-FFF2-40B4-BE49-F238E27FC236}">
                <a16:creationId xmlns:a16="http://schemas.microsoft.com/office/drawing/2014/main" id="{411B4DB3-22D1-43F2-A7E3-331FBDBDD393}"/>
              </a:ext>
            </a:extLst>
          </p:cNvPr>
          <p:cNvGraphicFramePr>
            <a:graphicFrameLocks noGrp="1"/>
          </p:cNvGraphicFramePr>
          <p:nvPr/>
        </p:nvGraphicFramePr>
        <p:xfrm>
          <a:off x="479322" y="3762098"/>
          <a:ext cx="8472124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6062">
                  <a:extLst>
                    <a:ext uri="{9D8B030D-6E8A-4147-A177-3AD203B41FA5}">
                      <a16:colId xmlns:a16="http://schemas.microsoft.com/office/drawing/2014/main" val="1131332979"/>
                    </a:ext>
                  </a:extLst>
                </a:gridCol>
                <a:gridCol w="4236062">
                  <a:extLst>
                    <a:ext uri="{9D8B030D-6E8A-4147-A177-3AD203B41FA5}">
                      <a16:colId xmlns:a16="http://schemas.microsoft.com/office/drawing/2014/main" val="4223305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corrective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directive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6133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control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propel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77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avoid failure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2D8CFF"/>
                          </a:solidFill>
                          <a:latin typeface="Source Sans Pro Black" panose="020B0803030403020204" pitchFamily="34" charset="0"/>
                        </a:rPr>
                        <a:t>amplify success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6808491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1FF11542-73F0-4391-99FD-793529C26086}"/>
              </a:ext>
            </a:extLst>
          </p:cNvPr>
          <p:cNvSpPr/>
          <p:nvPr/>
        </p:nvSpPr>
        <p:spPr>
          <a:xfrm>
            <a:off x="2830903" y="3421483"/>
            <a:ext cx="2358299" cy="2358299"/>
          </a:xfrm>
          <a:prstGeom prst="ellipse">
            <a:avLst/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31E5F19-A12B-42DD-96B2-AA59334129C2}"/>
              </a:ext>
            </a:extLst>
          </p:cNvPr>
          <p:cNvSpPr/>
          <p:nvPr/>
        </p:nvSpPr>
        <p:spPr>
          <a:xfrm rot="19187773">
            <a:off x="3924522" y="3421484"/>
            <a:ext cx="2358299" cy="2358299"/>
          </a:xfrm>
          <a:prstGeom prst="ellipse">
            <a:avLst/>
          </a:prstGeom>
          <a:solidFill>
            <a:srgbClr val="9DCE68">
              <a:alpha val="6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5E77428-922F-4B02-8645-AB385AFE5E6E}"/>
                  </a:ext>
                </a:extLst>
              </p14:cNvPr>
              <p14:cNvContentPartPr/>
              <p14:nvPr/>
            </p14:nvContentPartPr>
            <p14:xfrm rot="12399990">
              <a:off x="4481201" y="3810424"/>
              <a:ext cx="547200" cy="4651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55E77428-922F-4B02-8645-AB385AFE5E6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rot="12399990">
                <a:off x="4445201" y="3774424"/>
                <a:ext cx="618840" cy="53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245A18CC-6ABA-4DA6-A867-BE6D308E4CC7}"/>
                  </a:ext>
                </a:extLst>
              </p14:cNvPr>
              <p14:cNvContentPartPr/>
              <p14:nvPr/>
            </p14:nvContentPartPr>
            <p14:xfrm rot="15523916" flipH="1">
              <a:off x="3079908" y="1966802"/>
              <a:ext cx="3152773" cy="10717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245A18CC-6ABA-4DA6-A867-BE6D308E4CC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 rot="15523916" flipH="1">
                <a:off x="3043905" y="1930814"/>
                <a:ext cx="3224419" cy="1143336"/>
              </a:xfrm>
              <a:prstGeom prst="rect">
                <a:avLst/>
              </a:prstGeom>
            </p:spPr>
          </p:pic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C4B4176B-C356-4A93-82D8-C41B19B1994B}"/>
              </a:ext>
            </a:extLst>
          </p:cNvPr>
          <p:cNvSpPr/>
          <p:nvPr/>
        </p:nvSpPr>
        <p:spPr>
          <a:xfrm>
            <a:off x="479323" y="1005453"/>
            <a:ext cx="3826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making room for feedback</a:t>
            </a:r>
            <a:endParaRPr lang="en-US" sz="2400" dirty="0">
              <a:solidFill>
                <a:srgbClr val="F15345"/>
              </a:solidFill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50B6B33-76CF-4263-8C8C-111DA25626FF}"/>
              </a:ext>
            </a:extLst>
          </p:cNvPr>
          <p:cNvSpPr/>
          <p:nvPr/>
        </p:nvSpPr>
        <p:spPr>
          <a:xfrm rot="16200000">
            <a:off x="7498327" y="1884103"/>
            <a:ext cx="6186950" cy="3200401"/>
          </a:xfrm>
          <a:prstGeom prst="triangle">
            <a:avLst/>
          </a:prstGeom>
          <a:noFill/>
          <a:ln w="92075" cap="rnd">
            <a:solidFill>
              <a:srgbClr val="EE489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0460E-F0E6-4B03-81A8-DE417CD00EE7}"/>
              </a:ext>
            </a:extLst>
          </p:cNvPr>
          <p:cNvSpPr/>
          <p:nvPr/>
        </p:nvSpPr>
        <p:spPr>
          <a:xfrm>
            <a:off x="9800944" y="3115767"/>
            <a:ext cx="20926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EE4890"/>
                </a:solidFill>
                <a:latin typeface="Source Sans Pro Black" panose="020B0803030403020204" pitchFamily="34" charset="0"/>
              </a:rPr>
              <a:t>feedback</a:t>
            </a:r>
            <a:endParaRPr lang="en-US" dirty="0">
              <a:solidFill>
                <a:srgbClr val="EE48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4231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A0930D-F413-4439-912A-A0CE66D849C1}"/>
              </a:ext>
            </a:extLst>
          </p:cNvPr>
          <p:cNvSpPr/>
          <p:nvPr/>
        </p:nvSpPr>
        <p:spPr>
          <a:xfrm>
            <a:off x="1593033" y="280699"/>
            <a:ext cx="10404143" cy="5527343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Source Sans Pro Black" panose="020B08030304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9FECBF-AFEA-4458-94C7-82714EACEF8A}"/>
              </a:ext>
            </a:extLst>
          </p:cNvPr>
          <p:cNvSpPr/>
          <p:nvPr/>
        </p:nvSpPr>
        <p:spPr>
          <a:xfrm>
            <a:off x="893928" y="1260413"/>
            <a:ext cx="10404143" cy="5527343"/>
          </a:xfrm>
          <a:prstGeom prst="rect">
            <a:avLst/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Source Sans Pro Black" panose="020B0803030403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0280149-5491-40FE-9C0C-63C275F877DB}"/>
              </a:ext>
            </a:extLst>
          </p:cNvPr>
          <p:cNvSpPr/>
          <p:nvPr/>
        </p:nvSpPr>
        <p:spPr>
          <a:xfrm>
            <a:off x="264796" y="1148290"/>
            <a:ext cx="10404143" cy="5527343"/>
          </a:xfrm>
          <a:prstGeom prst="rect">
            <a:avLst/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latin typeface="Source Sans Pro Black" panose="020B0803030403020204" pitchFamily="34" charset="0"/>
              </a:rPr>
              <a:t>5) use objectives to drive learning</a:t>
            </a:r>
          </a:p>
          <a:p>
            <a:r>
              <a:rPr lang="en-US" sz="3600" dirty="0">
                <a:latin typeface="Source Sans Pro Black" panose="020B0803030403020204" pitchFamily="34" charset="0"/>
              </a:rPr>
              <a:t> </a:t>
            </a:r>
          </a:p>
          <a:p>
            <a:r>
              <a:rPr lang="en-US" sz="3600" dirty="0">
                <a:latin typeface="Source Sans Pro Black" panose="020B0803030403020204" pitchFamily="34" charset="0"/>
              </a:rPr>
              <a:t>6) use instructions to direct learning</a:t>
            </a:r>
          </a:p>
          <a:p>
            <a:endParaRPr lang="en-US" sz="3600" dirty="0">
              <a:latin typeface="Source Sans Pro Black" panose="020B0803030403020204" pitchFamily="34" charset="0"/>
            </a:endParaRPr>
          </a:p>
          <a:p>
            <a:r>
              <a:rPr lang="en-US" sz="3600" dirty="0">
                <a:latin typeface="Source Sans Pro Black" panose="020B0803030403020204" pitchFamily="34" charset="0"/>
              </a:rPr>
              <a:t>7) use instructional statements to define learning</a:t>
            </a:r>
          </a:p>
          <a:p>
            <a:endParaRPr lang="en-US" sz="3600" dirty="0">
              <a:latin typeface="Source Sans Pro Black" panose="020B0803030403020204" pitchFamily="34" charset="0"/>
            </a:endParaRPr>
          </a:p>
          <a:p>
            <a:r>
              <a:rPr lang="en-US" sz="3600" dirty="0">
                <a:latin typeface="Source Sans Pro Black" panose="020B0803030403020204" pitchFamily="34" charset="0"/>
              </a:rPr>
              <a:t>8) use feedback to develop learning </a:t>
            </a:r>
          </a:p>
        </p:txBody>
      </p:sp>
    </p:spTree>
    <p:extLst>
      <p:ext uri="{BB962C8B-B14F-4D97-AF65-F5344CB8AC3E}">
        <p14:creationId xmlns:p14="http://schemas.microsoft.com/office/powerpoint/2010/main" val="15763325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4D0712-D310-4FA1-856A-1C325A0E2272}"/>
              </a:ext>
            </a:extLst>
          </p:cNvPr>
          <p:cNvSpPr/>
          <p:nvPr/>
        </p:nvSpPr>
        <p:spPr>
          <a:xfrm>
            <a:off x="1434913" y="1013694"/>
            <a:ext cx="10049302" cy="5770796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C756E4-513F-4B0D-9EE4-3666916C0A48}"/>
              </a:ext>
            </a:extLst>
          </p:cNvPr>
          <p:cNvSpPr/>
          <p:nvPr/>
        </p:nvSpPr>
        <p:spPr>
          <a:xfrm>
            <a:off x="742665" y="1104108"/>
            <a:ext cx="4927068" cy="54322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Snapshot</a:t>
            </a: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50 points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Initial Post due by Thursday, 11:59 PM ET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One Peer Review due by Sunday, 11:59 PM ET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Format</a:t>
            </a: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Title your post with your preferred name and a few words describing your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(e.g., Patrick, Parental Engagement) </a:t>
            </a:r>
          </a:p>
          <a:p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Initial Posting Guidance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1. Add a new discussion topic.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2. Organize your initial post with the following:</a:t>
            </a:r>
          </a:p>
          <a:p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Topic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Identify the topic you are interested in researching.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Describe the topic you are interested in researching. 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Gap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Describe what information you believe is not yet known about this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Predict what new information you hope to discover from your research on this topic.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Access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Identify the participants you plan to invite to participate in this study.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Instrument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Describe how you plan to gather data from your participants (e.g., using an existing instrument, a survey you created, interviews, observations, etc.).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Approach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Identify the research approach you are considering for this project.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Justify your selection of this approach.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Question</a:t>
            </a:r>
            <a:br>
              <a:rPr lang="en-US" sz="8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Create a research question for your topic.</a:t>
            </a:r>
          </a:p>
          <a:p>
            <a:br>
              <a:rPr lang="en-US" sz="8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br>
              <a:rPr lang="en-US" dirty="0">
                <a:latin typeface="Source Sans Pro Semibold" panose="020B0603030403020204" pitchFamily="34" charset="0"/>
              </a:rPr>
            </a:br>
            <a:endParaRPr lang="en-US" dirty="0">
              <a:latin typeface="Source Sans Pro Semibold" panose="020B06030304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ADBEF1-715E-4A64-BBFC-47C96570B378}"/>
              </a:ext>
            </a:extLst>
          </p:cNvPr>
          <p:cNvSpPr/>
          <p:nvPr/>
        </p:nvSpPr>
        <p:spPr>
          <a:xfrm>
            <a:off x="5727153" y="933054"/>
            <a:ext cx="5498592" cy="50398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>
              <a:solidFill>
                <a:srgbClr val="343A40"/>
              </a:solidFill>
              <a:latin typeface="-apple-system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Peer Review Guidance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1. Respond to one peer.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2. In your response, take the role of a critical reviewer to help strengthen your classmate’s proposal.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3. Organize your response with the following: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Topic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Describe how your peer could clarify, refine, or narrow their topic to make their research more focused.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Gap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 legitimate gap in knowledge on the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identify one new thing this research will help educators understand.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explain how your peer can think differently about their topic to identify a more meaningful gap. 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Access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accessible sample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this sample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identify a way to modify the proposed sample or identify a different sample that might be more accessible for their research.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Instrument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appropriate instrument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the instrument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identify some other ways they might gather data.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Approach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appropriate approach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the approach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explain why a different approach might work better for their research.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Question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Rewrite your peer's research question to include ideas you have for improvement or some of the suggestions you made in your review.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40DAC3-52F0-4118-AA6B-DA6B33708A63}"/>
              </a:ext>
            </a:extLst>
          </p:cNvPr>
          <p:cNvSpPr/>
          <p:nvPr/>
        </p:nvSpPr>
        <p:spPr>
          <a:xfrm>
            <a:off x="742665" y="563722"/>
            <a:ext cx="9029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43A40"/>
                </a:solidFill>
                <a:latin typeface="-apple-system"/>
              </a:rPr>
              <a:t>Shaping Your Research: </a:t>
            </a:r>
            <a:r>
              <a:rPr lang="en-US" dirty="0">
                <a:solidFill>
                  <a:srgbClr val="343A40"/>
                </a:solidFill>
                <a:latin typeface="-apple-system"/>
              </a:rPr>
              <a:t>Identify a potential research topic and create a research question.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077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A0930D-F413-4439-912A-A0CE66D849C1}"/>
              </a:ext>
            </a:extLst>
          </p:cNvPr>
          <p:cNvSpPr/>
          <p:nvPr/>
        </p:nvSpPr>
        <p:spPr>
          <a:xfrm>
            <a:off x="1593033" y="280699"/>
            <a:ext cx="10404143" cy="5527343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Source Sans Pro Black" panose="020B08030304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9FECBF-AFEA-4458-94C7-82714EACEF8A}"/>
              </a:ext>
            </a:extLst>
          </p:cNvPr>
          <p:cNvSpPr/>
          <p:nvPr/>
        </p:nvSpPr>
        <p:spPr>
          <a:xfrm>
            <a:off x="893928" y="1260413"/>
            <a:ext cx="10404143" cy="5527343"/>
          </a:xfrm>
          <a:prstGeom prst="rect">
            <a:avLst/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Source Sans Pro Black" panose="020B0803030403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0280149-5491-40FE-9C0C-63C275F877DB}"/>
              </a:ext>
            </a:extLst>
          </p:cNvPr>
          <p:cNvSpPr/>
          <p:nvPr/>
        </p:nvSpPr>
        <p:spPr>
          <a:xfrm>
            <a:off x="264796" y="1148290"/>
            <a:ext cx="10404143" cy="5527343"/>
          </a:xfrm>
          <a:prstGeom prst="rect">
            <a:avLst/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latin typeface="Source Sans Pro Black" panose="020B0803030403020204" pitchFamily="34" charset="0"/>
              </a:rPr>
              <a:t>5) use objectives to drive learning</a:t>
            </a:r>
          </a:p>
          <a:p>
            <a:r>
              <a:rPr lang="en-US" sz="3600" dirty="0">
                <a:latin typeface="Source Sans Pro Black" panose="020B0803030403020204" pitchFamily="34" charset="0"/>
              </a:rPr>
              <a:t> </a:t>
            </a: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6) use instructions to direct learning</a:t>
            </a:r>
          </a:p>
          <a:p>
            <a:endParaRPr lang="en-US" sz="3600" dirty="0">
              <a:solidFill>
                <a:srgbClr val="9FDCDA"/>
              </a:solidFill>
              <a:latin typeface="Source Sans Pro Black" panose="020B0803030403020204" pitchFamily="34" charset="0"/>
            </a:endParaRP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7) use instructional statements to define learning</a:t>
            </a:r>
          </a:p>
          <a:p>
            <a:endParaRPr lang="en-US" sz="3600" dirty="0">
              <a:solidFill>
                <a:srgbClr val="9FDCDA"/>
              </a:solidFill>
              <a:latin typeface="Source Sans Pro Black" panose="020B0803030403020204" pitchFamily="34" charset="0"/>
            </a:endParaRP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8) use feedback to develop learning </a:t>
            </a:r>
          </a:p>
        </p:txBody>
      </p:sp>
    </p:spTree>
    <p:extLst>
      <p:ext uri="{BB962C8B-B14F-4D97-AF65-F5344CB8AC3E}">
        <p14:creationId xmlns:p14="http://schemas.microsoft.com/office/powerpoint/2010/main" val="32794612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4D0712-D310-4FA1-856A-1C325A0E2272}"/>
              </a:ext>
            </a:extLst>
          </p:cNvPr>
          <p:cNvSpPr/>
          <p:nvPr/>
        </p:nvSpPr>
        <p:spPr>
          <a:xfrm>
            <a:off x="1434913" y="1013694"/>
            <a:ext cx="10049302" cy="5770796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C756E4-513F-4B0D-9EE4-3666916C0A48}"/>
              </a:ext>
            </a:extLst>
          </p:cNvPr>
          <p:cNvSpPr/>
          <p:nvPr/>
        </p:nvSpPr>
        <p:spPr>
          <a:xfrm>
            <a:off x="742665" y="1104108"/>
            <a:ext cx="4927068" cy="54322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Snapshot</a:t>
            </a: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50 points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Initial Post due by Thursday, 11:59 PM ET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One Peer Review due by Sunday, 11:59 PM ET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Format</a:t>
            </a: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Title your post with your preferred name and a few words describing your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(e.g., Patrick, Parental Engagement) </a:t>
            </a:r>
          </a:p>
          <a:p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Initial Posting Guidance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1. Add a new discussion topic.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2. Organize your initial post with the following:</a:t>
            </a:r>
          </a:p>
          <a:p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Topic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Identify the topic you are interested in researching.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Describe the topic you are interested in researching. 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Gap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Describe what information you believe is not yet known about this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Predict what new information you hope to discover from your research on this topic.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Access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Identify the participants you plan to invite to participate in this study.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Instrument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Describe how you plan to gather data from your participants (e.g., using an existing instrument, a survey you created, interviews, observations, etc.).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Approach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Identify the research approach you are considering for this project.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Justify your selection of this approach.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Question</a:t>
            </a:r>
            <a:br>
              <a:rPr lang="en-US" sz="8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Create a research question for your topic.</a:t>
            </a:r>
          </a:p>
          <a:p>
            <a:br>
              <a:rPr lang="en-US" sz="8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br>
              <a:rPr lang="en-US" dirty="0">
                <a:latin typeface="Source Sans Pro Semibold" panose="020B0603030403020204" pitchFamily="34" charset="0"/>
              </a:rPr>
            </a:br>
            <a:endParaRPr lang="en-US" dirty="0">
              <a:latin typeface="Source Sans Pro Semibold" panose="020B06030304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ADBEF1-715E-4A64-BBFC-47C96570B378}"/>
              </a:ext>
            </a:extLst>
          </p:cNvPr>
          <p:cNvSpPr/>
          <p:nvPr/>
        </p:nvSpPr>
        <p:spPr>
          <a:xfrm>
            <a:off x="5727153" y="933054"/>
            <a:ext cx="5498592" cy="50398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>
              <a:solidFill>
                <a:srgbClr val="343A40"/>
              </a:solidFill>
              <a:latin typeface="-apple-system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Peer Review Guidance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1. Respond to one peer.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2. In your response, take the role of a critical reviewer to help strengthen your classmate’s proposal.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3. Organize your response with the following: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Topic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Describe how your peer could clarify, refine, or narrow their topic to make their research more focused.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Gap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 legitimate gap in knowledge on the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identify one new thing this research will help educators understand.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explain how your peer can think differently about their topic to identify a more meaningful gap. 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Access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accessible sample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this sample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identify a way to modify the proposed sample or identify a different sample that might be more accessible for their research.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Instrument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appropriate instrument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the instrument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identify some other ways they might gather data.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Approach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appropriate approach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the approach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explain why a different approach might work better for their research.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Question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Rewrite your peer's research question to include ideas you have for improvement or some of the suggestions you made in your review.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40DAC3-52F0-4118-AA6B-DA6B33708A63}"/>
              </a:ext>
            </a:extLst>
          </p:cNvPr>
          <p:cNvSpPr/>
          <p:nvPr/>
        </p:nvSpPr>
        <p:spPr>
          <a:xfrm>
            <a:off x="742665" y="563722"/>
            <a:ext cx="9029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43A40"/>
                </a:solidFill>
                <a:latin typeface="-apple-system"/>
              </a:rPr>
              <a:t>Shaping Your Research: </a:t>
            </a:r>
            <a:r>
              <a:rPr lang="en-US" dirty="0">
                <a:solidFill>
                  <a:srgbClr val="343A40"/>
                </a:solidFill>
                <a:latin typeface="-apple-system"/>
              </a:rPr>
              <a:t>Identify a potential research topic and create a research question.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41CF7C-D48A-4CEE-8865-E2C6154E2A15}"/>
              </a:ext>
            </a:extLst>
          </p:cNvPr>
          <p:cNvSpPr/>
          <p:nvPr/>
        </p:nvSpPr>
        <p:spPr>
          <a:xfrm>
            <a:off x="508000" y="1013694"/>
            <a:ext cx="10717745" cy="4959202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1063F7A-B171-49ED-BFBD-C364E3874A53}"/>
                  </a:ext>
                </a:extLst>
              </p14:cNvPr>
              <p14:cNvContentPartPr/>
              <p14:nvPr/>
            </p14:nvContentPartPr>
            <p14:xfrm>
              <a:off x="227935" y="-74486"/>
              <a:ext cx="9557640" cy="17910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1063F7A-B171-49ED-BFBD-C364E3874A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935" y="-137486"/>
                <a:ext cx="9683280" cy="191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75781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A0930D-F413-4439-912A-A0CE66D849C1}"/>
              </a:ext>
            </a:extLst>
          </p:cNvPr>
          <p:cNvSpPr/>
          <p:nvPr/>
        </p:nvSpPr>
        <p:spPr>
          <a:xfrm>
            <a:off x="1593033" y="280699"/>
            <a:ext cx="10404143" cy="5527343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Source Sans Pro Black" panose="020B08030304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9FECBF-AFEA-4458-94C7-82714EACEF8A}"/>
              </a:ext>
            </a:extLst>
          </p:cNvPr>
          <p:cNvSpPr/>
          <p:nvPr/>
        </p:nvSpPr>
        <p:spPr>
          <a:xfrm>
            <a:off x="893928" y="1260413"/>
            <a:ext cx="10404143" cy="5527343"/>
          </a:xfrm>
          <a:prstGeom prst="rect">
            <a:avLst/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Source Sans Pro Black" panose="020B0803030403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0280149-5491-40FE-9C0C-63C275F877DB}"/>
              </a:ext>
            </a:extLst>
          </p:cNvPr>
          <p:cNvSpPr/>
          <p:nvPr/>
        </p:nvSpPr>
        <p:spPr>
          <a:xfrm>
            <a:off x="264796" y="1148290"/>
            <a:ext cx="10404143" cy="5527343"/>
          </a:xfrm>
          <a:prstGeom prst="rect">
            <a:avLst/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5) use objectives to drive learning</a:t>
            </a:r>
          </a:p>
          <a:p>
            <a:r>
              <a:rPr lang="en-US" sz="3600" dirty="0">
                <a:latin typeface="Source Sans Pro Black" panose="020B0803030403020204" pitchFamily="34" charset="0"/>
              </a:rPr>
              <a:t> </a:t>
            </a:r>
          </a:p>
          <a:p>
            <a:r>
              <a:rPr lang="en-US" sz="3600" dirty="0">
                <a:latin typeface="Source Sans Pro Black" panose="020B0803030403020204" pitchFamily="34" charset="0"/>
              </a:rPr>
              <a:t>6) use instructions to direct learning</a:t>
            </a:r>
          </a:p>
          <a:p>
            <a:endParaRPr lang="en-US" sz="3600" dirty="0">
              <a:latin typeface="Source Sans Pro Black" panose="020B0803030403020204" pitchFamily="34" charset="0"/>
            </a:endParaRP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7) use instructional statements to define learning</a:t>
            </a:r>
          </a:p>
          <a:p>
            <a:endParaRPr lang="en-US" sz="3600" dirty="0">
              <a:solidFill>
                <a:srgbClr val="9FDCDA"/>
              </a:solidFill>
              <a:latin typeface="Source Sans Pro Black" panose="020B0803030403020204" pitchFamily="34" charset="0"/>
            </a:endParaRP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8) use feedback to develop learning </a:t>
            </a:r>
          </a:p>
        </p:txBody>
      </p:sp>
    </p:spTree>
    <p:extLst>
      <p:ext uri="{BB962C8B-B14F-4D97-AF65-F5344CB8AC3E}">
        <p14:creationId xmlns:p14="http://schemas.microsoft.com/office/powerpoint/2010/main" val="424566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C618BF-BF18-463E-8CC8-D06836745EC7}"/>
              </a:ext>
            </a:extLst>
          </p:cNvPr>
          <p:cNvCxnSpPr/>
          <p:nvPr/>
        </p:nvCxnSpPr>
        <p:spPr>
          <a:xfrm>
            <a:off x="4458530" y="1790330"/>
            <a:ext cx="7315200" cy="0"/>
          </a:xfrm>
          <a:prstGeom prst="line">
            <a:avLst/>
          </a:prstGeom>
          <a:ln w="76200" cap="rnd">
            <a:solidFill>
              <a:srgbClr val="F15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C61C1DA-D1A3-4B7B-938F-24F9D358AFEE}"/>
              </a:ext>
            </a:extLst>
          </p:cNvPr>
          <p:cNvSpPr/>
          <p:nvPr/>
        </p:nvSpPr>
        <p:spPr>
          <a:xfrm>
            <a:off x="0" y="517190"/>
            <a:ext cx="12192000" cy="1170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0" dirty="0">
                <a:solidFill>
                  <a:srgbClr val="2D8CFF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INSTRUCTOR</a:t>
            </a:r>
            <a:r>
              <a:rPr lang="en-US" sz="1200" dirty="0">
                <a:solidFill>
                  <a:srgbClr val="2D8CFF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 </a:t>
            </a:r>
            <a:r>
              <a:rPr lang="en-US" sz="8000" dirty="0">
                <a:solidFill>
                  <a:srgbClr val="2D8CFF"/>
                </a:solidFill>
                <a:latin typeface="Source Sans Pro Light" panose="020B0403030403020204" pitchFamily="34" charset="0"/>
                <a:ea typeface="Source Sans Pro ExtraLight" panose="020B0303030403020204" pitchFamily="34" charset="0"/>
              </a:rPr>
              <a:t>PRESENCE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457935-4675-4178-B35A-57E29B54754A}"/>
              </a:ext>
            </a:extLst>
          </p:cNvPr>
          <p:cNvSpPr/>
          <p:nvPr/>
        </p:nvSpPr>
        <p:spPr>
          <a:xfrm>
            <a:off x="1774416" y="3429000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How important is  instructor presence?</a:t>
            </a:r>
            <a:endParaRPr lang="en-US" sz="28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29BDD6-240E-40CB-8AD8-2AC8C3E9926E}"/>
              </a:ext>
            </a:extLst>
          </p:cNvPr>
          <p:cNvCxnSpPr>
            <a:cxnSpLocks/>
          </p:cNvCxnSpPr>
          <p:nvPr/>
        </p:nvCxnSpPr>
        <p:spPr>
          <a:xfrm>
            <a:off x="5960046" y="2028250"/>
            <a:ext cx="5183252" cy="0"/>
          </a:xfrm>
          <a:prstGeom prst="line">
            <a:avLst/>
          </a:prstGeom>
          <a:ln w="180975" cap="rnd">
            <a:solidFill>
              <a:srgbClr val="9DCE68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F4DDBC-9F1C-4ADD-A6D4-E1EC906FC43C}"/>
              </a:ext>
            </a:extLst>
          </p:cNvPr>
          <p:cNvCxnSpPr>
            <a:cxnSpLocks/>
          </p:cNvCxnSpPr>
          <p:nvPr/>
        </p:nvCxnSpPr>
        <p:spPr>
          <a:xfrm>
            <a:off x="5066477" y="2305640"/>
            <a:ext cx="3274956" cy="0"/>
          </a:xfrm>
          <a:prstGeom prst="line">
            <a:avLst/>
          </a:prstGeom>
          <a:ln w="139700" cap="rnd">
            <a:solidFill>
              <a:srgbClr val="EE489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D01D764-0D5D-49DE-B11A-60132B75BBF8}"/>
              </a:ext>
            </a:extLst>
          </p:cNvPr>
          <p:cNvSpPr/>
          <p:nvPr/>
        </p:nvSpPr>
        <p:spPr>
          <a:xfrm>
            <a:off x="6571299" y="3429000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What is instructor presence?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36844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4D0712-D310-4FA1-856A-1C325A0E2272}"/>
              </a:ext>
            </a:extLst>
          </p:cNvPr>
          <p:cNvSpPr/>
          <p:nvPr/>
        </p:nvSpPr>
        <p:spPr>
          <a:xfrm>
            <a:off x="1434913" y="1013694"/>
            <a:ext cx="10049302" cy="5770796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C756E4-513F-4B0D-9EE4-3666916C0A48}"/>
              </a:ext>
            </a:extLst>
          </p:cNvPr>
          <p:cNvSpPr/>
          <p:nvPr/>
        </p:nvSpPr>
        <p:spPr>
          <a:xfrm>
            <a:off x="742665" y="1104108"/>
            <a:ext cx="4927068" cy="54322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Snapshot</a:t>
            </a: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50 points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Initial Post due by Thursday, 11:59 PM ET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One Peer Review due by Sunday, 11:59 PM ET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Format</a:t>
            </a: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Title your post with your preferred name and a few words describing your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(e.g., Patrick, Parental Engagement) </a:t>
            </a:r>
          </a:p>
          <a:p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Initial Posting Guidance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1. Add a new discussion topic.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2. Organize your initial post with the following:</a:t>
            </a:r>
          </a:p>
          <a:p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Topic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Identify the topic you are interested in researching.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Describe the topic you are interested in researching. 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Gap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Describe what information you believe is not yet known about this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Predict what new information you hope to discover from your research on this topic.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Access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Identify the participants you plan to invite to participate in this study.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Instrument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Describe how you plan to gather data from your participants (e.g., using an existing instrument, a survey you created, interviews, observations, etc.).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Approach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Identify the research approach you are considering for this project.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Justify your selection of this approach.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Question</a:t>
            </a:r>
            <a:br>
              <a:rPr lang="en-US" sz="8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Create a research question for your topic.</a:t>
            </a:r>
          </a:p>
          <a:p>
            <a:br>
              <a:rPr lang="en-US" sz="8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br>
              <a:rPr lang="en-US" dirty="0">
                <a:latin typeface="Source Sans Pro Semibold" panose="020B0603030403020204" pitchFamily="34" charset="0"/>
              </a:rPr>
            </a:br>
            <a:endParaRPr lang="en-US" dirty="0">
              <a:latin typeface="Source Sans Pro Semibold" panose="020B06030304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ADBEF1-715E-4A64-BBFC-47C96570B378}"/>
              </a:ext>
            </a:extLst>
          </p:cNvPr>
          <p:cNvSpPr/>
          <p:nvPr/>
        </p:nvSpPr>
        <p:spPr>
          <a:xfrm>
            <a:off x="5727153" y="933054"/>
            <a:ext cx="5498592" cy="50398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>
              <a:solidFill>
                <a:srgbClr val="343A40"/>
              </a:solidFill>
              <a:latin typeface="-apple-system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Peer Review Guidance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1. Respond to one peer.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2. In your response, take the role of a critical reviewer to help strengthen your classmate’s proposal.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3. Organize your response with the following: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Topic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Describe how your peer could clarify, refine, or narrow their topic to make their research more focused.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Gap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 legitimate gap in knowledge on the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identify one new thing this research will help educators understand.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explain how your peer can think differently about their topic to identify a more meaningful gap. 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Access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accessible sample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this sample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identify a way to modify the proposed sample or identify a different sample that might be more accessible for their research.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Instrument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appropriate instrument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the instrument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identify some other ways they might gather data.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Approach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appropriate approach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the approach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explain why a different approach might work better for their research.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Question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Rewrite your peer's research question to include ideas you have for improvement or some of the suggestions you made in your review.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DB7C9AA-8308-4F3D-9A28-2EB0941F5A60}"/>
                  </a:ext>
                </a:extLst>
              </p14:cNvPr>
              <p14:cNvContentPartPr/>
              <p14:nvPr/>
            </p14:nvContentPartPr>
            <p14:xfrm>
              <a:off x="871285" y="1200268"/>
              <a:ext cx="454680" cy="43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DB7C9AA-8308-4F3D-9A28-2EB0941F5A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7645" y="1092268"/>
                <a:ext cx="562320" cy="25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0339DA1-8A72-4E3B-B5E1-98F735853926}"/>
                  </a:ext>
                </a:extLst>
              </p14:cNvPr>
              <p14:cNvContentPartPr/>
              <p14:nvPr/>
            </p14:nvContentPartPr>
            <p14:xfrm>
              <a:off x="742665" y="2007650"/>
              <a:ext cx="518400" cy="291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0339DA1-8A72-4E3B-B5E1-98F73585392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9025" y="1899650"/>
                <a:ext cx="626040" cy="2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DDE1CF8-F3CF-41EE-8572-09886E7A7BC1}"/>
                  </a:ext>
                </a:extLst>
              </p14:cNvPr>
              <p14:cNvContentPartPr/>
              <p14:nvPr/>
            </p14:nvContentPartPr>
            <p14:xfrm>
              <a:off x="660923" y="2746180"/>
              <a:ext cx="1569240" cy="316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DDE1CF8-F3CF-41EE-8572-09886E7A7BC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6923" y="2638180"/>
                <a:ext cx="1676880" cy="24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8E9F259-595D-47C8-A463-E629E7014EB3}"/>
                  </a:ext>
                </a:extLst>
              </p14:cNvPr>
              <p14:cNvContentPartPr/>
              <p14:nvPr/>
            </p14:nvContentPartPr>
            <p14:xfrm>
              <a:off x="848785" y="3338387"/>
              <a:ext cx="257040" cy="18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8E9F259-595D-47C8-A463-E629E7014EB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31145" y="3302747"/>
                <a:ext cx="292680" cy="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51C3D703-5C20-4778-8C1D-740F46678FED}"/>
                  </a:ext>
                </a:extLst>
              </p14:cNvPr>
              <p14:cNvContentPartPr/>
              <p14:nvPr/>
            </p14:nvContentPartPr>
            <p14:xfrm>
              <a:off x="855985" y="3820236"/>
              <a:ext cx="242640" cy="410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51C3D703-5C20-4778-8C1D-740F46678FE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38345" y="3784236"/>
                <a:ext cx="278280" cy="11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ACEECE7-9AEA-4B2A-9571-E0CDAF364EEF}"/>
                  </a:ext>
                </a:extLst>
              </p14:cNvPr>
              <p14:cNvContentPartPr/>
              <p14:nvPr/>
            </p14:nvContentPartPr>
            <p14:xfrm>
              <a:off x="800085" y="4280963"/>
              <a:ext cx="403560" cy="414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ACEECE7-9AEA-4B2A-9571-E0CDAF364EE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82445" y="4245323"/>
                <a:ext cx="439200" cy="11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8C22394D-D24C-4D46-B929-0DC25D9B3D40}"/>
                  </a:ext>
                </a:extLst>
              </p14:cNvPr>
              <p14:cNvContentPartPr/>
              <p14:nvPr/>
            </p14:nvContentPartPr>
            <p14:xfrm>
              <a:off x="921585" y="4604676"/>
              <a:ext cx="564120" cy="147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8C22394D-D24C-4D46-B929-0DC25D9B3D4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03945" y="4568676"/>
                <a:ext cx="599760" cy="8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A67DD770-06D8-476A-B11E-90E72925F69A}"/>
                  </a:ext>
                </a:extLst>
              </p14:cNvPr>
              <p14:cNvContentPartPr/>
              <p14:nvPr/>
            </p14:nvContentPartPr>
            <p14:xfrm>
              <a:off x="921585" y="5054135"/>
              <a:ext cx="886320" cy="255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A67DD770-06D8-476A-B11E-90E72925F69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03945" y="5018495"/>
                <a:ext cx="921960" cy="9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68D64B3-0B1D-4738-89A2-1B7B63108E25}"/>
                  </a:ext>
                </a:extLst>
              </p14:cNvPr>
              <p14:cNvContentPartPr/>
              <p14:nvPr/>
            </p14:nvContentPartPr>
            <p14:xfrm>
              <a:off x="855985" y="5519139"/>
              <a:ext cx="983160" cy="18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68D64B3-0B1D-4738-89A2-1B7B63108E2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37985" y="5483499"/>
                <a:ext cx="1018800" cy="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D3FA7341-5F4B-4B60-BB9B-1A7B2D30C44A}"/>
                  </a:ext>
                </a:extLst>
              </p14:cNvPr>
              <p14:cNvContentPartPr/>
              <p14:nvPr/>
            </p14:nvContentPartPr>
            <p14:xfrm>
              <a:off x="5834889" y="2268616"/>
              <a:ext cx="324000" cy="1548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D3FA7341-5F4B-4B60-BB9B-1A7B2D30C44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16889" y="2232976"/>
                <a:ext cx="359640" cy="8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897C512F-AB7B-49C8-83B9-5E60E77739DB}"/>
                  </a:ext>
                </a:extLst>
              </p14:cNvPr>
              <p14:cNvContentPartPr/>
              <p14:nvPr/>
            </p14:nvContentPartPr>
            <p14:xfrm>
              <a:off x="5806989" y="2730175"/>
              <a:ext cx="222840" cy="46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897C512F-AB7B-49C8-83B9-5E60E77739D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789349" y="2694535"/>
                <a:ext cx="258480" cy="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4303B275-3DC3-45C8-9B53-DF6E8040FE3C}"/>
                  </a:ext>
                </a:extLst>
              </p14:cNvPr>
              <p14:cNvContentPartPr/>
              <p14:nvPr/>
            </p14:nvContentPartPr>
            <p14:xfrm>
              <a:off x="5806989" y="3494201"/>
              <a:ext cx="379800" cy="108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4303B275-3DC3-45C8-9B53-DF6E8040FE3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789349" y="3458201"/>
                <a:ext cx="415440" cy="8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C46987FF-EF19-4F86-B6BB-43CA767A12A6}"/>
                  </a:ext>
                </a:extLst>
              </p14:cNvPr>
              <p14:cNvContentPartPr/>
              <p14:nvPr/>
            </p14:nvContentPartPr>
            <p14:xfrm>
              <a:off x="5887497" y="4269027"/>
              <a:ext cx="570600" cy="1404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C46987FF-EF19-4F86-B6BB-43CA767A12A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869857" y="4233027"/>
                <a:ext cx="606240" cy="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66203A5-A05C-4FCC-ADB2-BB777DC6B3D4}"/>
                  </a:ext>
                </a:extLst>
              </p14:cNvPr>
              <p14:cNvContentPartPr/>
              <p14:nvPr/>
            </p14:nvContentPartPr>
            <p14:xfrm>
              <a:off x="5887497" y="4879745"/>
              <a:ext cx="1028880" cy="1188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66203A5-A05C-4FCC-ADB2-BB777DC6B3D4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869857" y="4843745"/>
                <a:ext cx="1064520" cy="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CB0245A-730B-4738-BCC1-B1AE2B8643E0}"/>
                  </a:ext>
                </a:extLst>
              </p14:cNvPr>
              <p14:cNvContentPartPr/>
              <p14:nvPr/>
            </p14:nvContentPartPr>
            <p14:xfrm>
              <a:off x="5887497" y="5482614"/>
              <a:ext cx="992520" cy="2772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CB0245A-730B-4738-BCC1-B1AE2B8643E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869857" y="5446614"/>
                <a:ext cx="1028160" cy="9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F01C996C-050C-4289-9C3D-358DD593FEBD}"/>
                  </a:ext>
                </a:extLst>
              </p14:cNvPr>
              <p14:cNvContentPartPr/>
              <p14:nvPr/>
            </p14:nvContentPartPr>
            <p14:xfrm>
              <a:off x="5727153" y="1285288"/>
              <a:ext cx="1569240" cy="316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F01C996C-050C-4289-9C3D-358DD593FEB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73153" y="1177288"/>
                <a:ext cx="1676880" cy="24732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A540DAC3-52F0-4118-AA6B-DA6B33708A63}"/>
              </a:ext>
            </a:extLst>
          </p:cNvPr>
          <p:cNvSpPr/>
          <p:nvPr/>
        </p:nvSpPr>
        <p:spPr>
          <a:xfrm>
            <a:off x="742665" y="563722"/>
            <a:ext cx="9029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43A40"/>
                </a:solidFill>
                <a:latin typeface="-apple-system"/>
              </a:rPr>
              <a:t>Shaping Your Research: </a:t>
            </a:r>
            <a:r>
              <a:rPr lang="en-US" dirty="0">
                <a:solidFill>
                  <a:srgbClr val="343A40"/>
                </a:solidFill>
                <a:latin typeface="-apple-system"/>
              </a:rPr>
              <a:t>Identify a potential research topic and create a research question.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355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A0930D-F413-4439-912A-A0CE66D849C1}"/>
              </a:ext>
            </a:extLst>
          </p:cNvPr>
          <p:cNvSpPr/>
          <p:nvPr/>
        </p:nvSpPr>
        <p:spPr>
          <a:xfrm>
            <a:off x="1593033" y="280699"/>
            <a:ext cx="10404143" cy="5527343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Source Sans Pro Black" panose="020B08030304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9FECBF-AFEA-4458-94C7-82714EACEF8A}"/>
              </a:ext>
            </a:extLst>
          </p:cNvPr>
          <p:cNvSpPr/>
          <p:nvPr/>
        </p:nvSpPr>
        <p:spPr>
          <a:xfrm>
            <a:off x="893928" y="1260413"/>
            <a:ext cx="10404143" cy="5527343"/>
          </a:xfrm>
          <a:prstGeom prst="rect">
            <a:avLst/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Source Sans Pro Black" panose="020B0803030403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0280149-5491-40FE-9C0C-63C275F877DB}"/>
              </a:ext>
            </a:extLst>
          </p:cNvPr>
          <p:cNvSpPr/>
          <p:nvPr/>
        </p:nvSpPr>
        <p:spPr>
          <a:xfrm>
            <a:off x="264796" y="1148290"/>
            <a:ext cx="10404143" cy="5527343"/>
          </a:xfrm>
          <a:prstGeom prst="rect">
            <a:avLst/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5) use objectives to drive learning</a:t>
            </a: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 </a:t>
            </a: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6) use instructions to direct learning</a:t>
            </a:r>
          </a:p>
          <a:p>
            <a:endParaRPr lang="en-US" sz="3600" dirty="0">
              <a:latin typeface="Source Sans Pro Black" panose="020B0803030403020204" pitchFamily="34" charset="0"/>
            </a:endParaRPr>
          </a:p>
          <a:p>
            <a:r>
              <a:rPr lang="en-US" sz="3600" dirty="0">
                <a:latin typeface="Source Sans Pro Black" panose="020B0803030403020204" pitchFamily="34" charset="0"/>
              </a:rPr>
              <a:t>7) use instructional statements to define learning</a:t>
            </a:r>
          </a:p>
          <a:p>
            <a:endParaRPr lang="en-US" sz="3600" dirty="0">
              <a:latin typeface="Source Sans Pro Black" panose="020B0803030403020204" pitchFamily="34" charset="0"/>
            </a:endParaRP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8) use feedback to develop learning </a:t>
            </a:r>
          </a:p>
        </p:txBody>
      </p:sp>
    </p:spTree>
    <p:extLst>
      <p:ext uri="{BB962C8B-B14F-4D97-AF65-F5344CB8AC3E}">
        <p14:creationId xmlns:p14="http://schemas.microsoft.com/office/powerpoint/2010/main" val="38085078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4D0712-D310-4FA1-856A-1C325A0E2272}"/>
              </a:ext>
            </a:extLst>
          </p:cNvPr>
          <p:cNvSpPr/>
          <p:nvPr/>
        </p:nvSpPr>
        <p:spPr>
          <a:xfrm>
            <a:off x="1434913" y="1013694"/>
            <a:ext cx="10049302" cy="5770796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C756E4-513F-4B0D-9EE4-3666916C0A48}"/>
              </a:ext>
            </a:extLst>
          </p:cNvPr>
          <p:cNvSpPr/>
          <p:nvPr/>
        </p:nvSpPr>
        <p:spPr>
          <a:xfrm>
            <a:off x="742665" y="1104108"/>
            <a:ext cx="4927068" cy="54322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Snapshot</a:t>
            </a: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50 points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Initial Post due by Thursday, 11:59 PM ET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One Peer Review due by Sunday, 11:59 PM ET </a:t>
            </a:r>
            <a:br>
              <a:rPr lang="en-US" sz="1000" dirty="0"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Format</a:t>
            </a: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Title your post with your preferred name and a few words describing your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(e.g., Patrick, Parental Engagement) </a:t>
            </a:r>
          </a:p>
          <a:p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Initial Posting Guidance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1. Add a new discussion topic.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2. Organize your initial post with the following:</a:t>
            </a:r>
          </a:p>
          <a:p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Topic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Identify the topic you are interested in researching.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Describe the topic you are interested in researching. 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Gap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Describe what information you believe is not yet known about this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Predict what new information you hope to discover from your research on this topic.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Access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Identify the participants you plan to invite to participate in this study.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Instrument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Describe how you plan to gather data from your participants (e.g., using an existing instrument, a survey you created, interviews, observations, etc.).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Approach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a. Identify the research approach you are considering for this project.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b. Justify your selection of this approach.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Question</a:t>
            </a:r>
            <a:br>
              <a:rPr lang="en-US" sz="8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Create a research question for your topic.</a:t>
            </a:r>
          </a:p>
          <a:p>
            <a:br>
              <a:rPr lang="en-US" sz="8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br>
              <a:rPr lang="en-US" dirty="0">
                <a:latin typeface="Source Sans Pro Semibold" panose="020B0603030403020204" pitchFamily="34" charset="0"/>
              </a:rPr>
            </a:br>
            <a:endParaRPr lang="en-US" dirty="0">
              <a:latin typeface="Source Sans Pro Semibold" panose="020B06030304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ADBEF1-715E-4A64-BBFC-47C96570B378}"/>
              </a:ext>
            </a:extLst>
          </p:cNvPr>
          <p:cNvSpPr/>
          <p:nvPr/>
        </p:nvSpPr>
        <p:spPr>
          <a:xfrm>
            <a:off x="5727153" y="933054"/>
            <a:ext cx="5498592" cy="50398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>
              <a:solidFill>
                <a:srgbClr val="343A40"/>
              </a:solidFill>
              <a:latin typeface="-apple-system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Peer Review Guidance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1. Respond to one peer. 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2. In your response, take the role of a critical reviewer to help strengthen your classmate’s proposal.</a:t>
            </a:r>
          </a:p>
          <a:p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3. Organize your response with the following: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endParaRPr lang="en-US" sz="1000" dirty="0">
              <a:solidFill>
                <a:srgbClr val="343A40"/>
              </a:solidFill>
              <a:latin typeface="Source Sans Pro Semibold" panose="020B0603030403020204" pitchFamily="34" charset="0"/>
            </a:endParaRP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Topic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Describe how your peer could clarify, refine, or narrow their topic to make their research more focused.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Gap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 legitimate gap in knowledge on the topic.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identify one new thing this research will help educators understand.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explain how your peer can think differently about their topic to identify a more meaningful gap. 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Access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accessible sample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this sample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identify a way to modify the proposed sample or identify a different sample that might be more accessible for their research.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Instrument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appropriate instrument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the instrument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identify some other ways they might gather data.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Approach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Explain whether your peer has identified an appropriate approach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have, explain why the approach will be appropriate for their research.</a:t>
            </a:r>
            <a:b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     If they have not, explain why a different approach might work better for their research.</a:t>
            </a:r>
          </a:p>
          <a:p>
            <a:r>
              <a:rPr lang="en-US" sz="1050" b="1" dirty="0">
                <a:solidFill>
                  <a:srgbClr val="343A40"/>
                </a:solidFill>
                <a:latin typeface="Source Sans Pro Black" panose="020B0803030403020204" pitchFamily="34" charset="0"/>
              </a:rPr>
              <a:t>Research Question</a:t>
            </a:r>
            <a:br>
              <a:rPr lang="en-US" sz="1000" b="1" dirty="0">
                <a:solidFill>
                  <a:srgbClr val="343A40"/>
                </a:solidFill>
                <a:latin typeface="Source Sans Pro Semibold" panose="020B0603030403020204" pitchFamily="34" charset="0"/>
              </a:rPr>
            </a:br>
            <a:r>
              <a:rPr lang="en-US" sz="1000" dirty="0">
                <a:solidFill>
                  <a:srgbClr val="343A40"/>
                </a:solidFill>
                <a:latin typeface="Source Sans Pro Semibold" panose="020B0603030403020204" pitchFamily="34" charset="0"/>
              </a:rPr>
              <a:t>Rewrite your peer's research question to include ideas you have for improvement or some of the suggestions you made in your review.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40DAC3-52F0-4118-AA6B-DA6B33708A63}"/>
              </a:ext>
            </a:extLst>
          </p:cNvPr>
          <p:cNvSpPr/>
          <p:nvPr/>
        </p:nvSpPr>
        <p:spPr>
          <a:xfrm>
            <a:off x="742665" y="563722"/>
            <a:ext cx="9029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43A40"/>
                </a:solidFill>
                <a:latin typeface="-apple-system"/>
              </a:rPr>
              <a:t>Shaping Your Research: </a:t>
            </a:r>
            <a:r>
              <a:rPr lang="en-US" dirty="0">
                <a:solidFill>
                  <a:srgbClr val="343A40"/>
                </a:solidFill>
                <a:latin typeface="-apple-system"/>
              </a:rPr>
              <a:t>Identify a potential research topic and create a research question.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A6823623-868E-41F4-B33B-648E1661B2D5}"/>
                  </a:ext>
                </a:extLst>
              </p14:cNvPr>
              <p14:cNvContentPartPr/>
              <p14:nvPr/>
            </p14:nvContentPartPr>
            <p14:xfrm>
              <a:off x="1088335" y="3565474"/>
              <a:ext cx="360" cy="36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A6823623-868E-41F4-B33B-648E1661B2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0335" y="3529474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1732E76E-2BC7-4A0E-BA8D-A2D330EFF853}"/>
                  </a:ext>
                </a:extLst>
              </p14:cNvPr>
              <p14:cNvContentPartPr/>
              <p14:nvPr/>
            </p14:nvContentPartPr>
            <p14:xfrm>
              <a:off x="981775" y="3546034"/>
              <a:ext cx="390240" cy="8280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1732E76E-2BC7-4A0E-BA8D-A2D330EFF85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45775" y="3474394"/>
                <a:ext cx="461880" cy="22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915C7752-E58A-4589-A88A-951763C5B7B6}"/>
                  </a:ext>
                </a:extLst>
              </p14:cNvPr>
              <p14:cNvContentPartPr/>
              <p14:nvPr/>
            </p14:nvContentPartPr>
            <p14:xfrm>
              <a:off x="986815" y="3691114"/>
              <a:ext cx="371880" cy="100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915C7752-E58A-4589-A88A-951763C5B7B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50815" y="3619114"/>
                <a:ext cx="44352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91F31716-37D2-44D1-AA96-F1E52A37C378}"/>
                  </a:ext>
                </a:extLst>
              </p14:cNvPr>
              <p14:cNvContentPartPr/>
              <p14:nvPr/>
            </p14:nvContentPartPr>
            <p14:xfrm>
              <a:off x="981775" y="4000354"/>
              <a:ext cx="402840" cy="1944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91F31716-37D2-44D1-AA96-F1E52A37C37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45775" y="3928354"/>
                <a:ext cx="47448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EA3B15EB-8FF7-4903-BF51-218E42205D7A}"/>
                  </a:ext>
                </a:extLst>
              </p14:cNvPr>
              <p14:cNvContentPartPr/>
              <p14:nvPr/>
            </p14:nvContentPartPr>
            <p14:xfrm>
              <a:off x="928855" y="4133914"/>
              <a:ext cx="396000" cy="3672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EA3B15EB-8FF7-4903-BF51-218E42205D7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92855" y="4062274"/>
                <a:ext cx="467640" cy="18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593D67D4-553E-4475-A2BB-DB50D1BBF604}"/>
                  </a:ext>
                </a:extLst>
              </p14:cNvPr>
              <p14:cNvContentPartPr/>
              <p14:nvPr/>
            </p14:nvContentPartPr>
            <p14:xfrm>
              <a:off x="972055" y="4465114"/>
              <a:ext cx="360" cy="36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593D67D4-553E-4475-A2BB-DB50D1BBF60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6415" y="4393114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4761AFFB-E199-4E4A-B11E-1D850B120147}"/>
                  </a:ext>
                </a:extLst>
              </p14:cNvPr>
              <p14:cNvContentPartPr/>
              <p14:nvPr/>
            </p14:nvContentPartPr>
            <p14:xfrm>
              <a:off x="972055" y="4465114"/>
              <a:ext cx="360" cy="3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4761AFFB-E199-4E4A-B11E-1D850B12014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6415" y="4393114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B05CF173-F594-4C6D-AF9E-E75707A5BE39}"/>
                  </a:ext>
                </a:extLst>
              </p14:cNvPr>
              <p14:cNvContentPartPr/>
              <p14:nvPr/>
            </p14:nvContentPartPr>
            <p14:xfrm>
              <a:off x="817255" y="4455394"/>
              <a:ext cx="599040" cy="3060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B05CF173-F594-4C6D-AF9E-E75707A5BE3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81255" y="4383754"/>
                <a:ext cx="67068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E28F2EE8-0450-44E0-A917-9BE046C39641}"/>
                  </a:ext>
                </a:extLst>
              </p14:cNvPr>
              <p14:cNvContentPartPr/>
              <p14:nvPr/>
            </p14:nvContentPartPr>
            <p14:xfrm>
              <a:off x="807535" y="4803874"/>
              <a:ext cx="499320" cy="3528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E28F2EE8-0450-44E0-A917-9BE046C3964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71895" y="4731874"/>
                <a:ext cx="570960" cy="17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AB32DDFE-3D51-47D4-BCA3-CEA36023406B}"/>
                  </a:ext>
                </a:extLst>
              </p14:cNvPr>
              <p14:cNvContentPartPr/>
              <p14:nvPr/>
            </p14:nvContentPartPr>
            <p14:xfrm>
              <a:off x="947935" y="5253514"/>
              <a:ext cx="461880" cy="576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AB32DDFE-3D51-47D4-BCA3-CEA36023406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11935" y="5181874"/>
                <a:ext cx="533520" cy="14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63DBF2E5-A5DF-42C7-8F30-20CCD1CB4E9B}"/>
                  </a:ext>
                </a:extLst>
              </p14:cNvPr>
              <p14:cNvContentPartPr/>
              <p14:nvPr/>
            </p14:nvContentPartPr>
            <p14:xfrm>
              <a:off x="972055" y="5408314"/>
              <a:ext cx="408960" cy="2484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63DBF2E5-A5DF-42C7-8F30-20CCD1CB4E9B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36415" y="5336314"/>
                <a:ext cx="480600" cy="16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50122451-7D98-4FE9-AC3C-134F8B9231BF}"/>
                  </a:ext>
                </a:extLst>
              </p14:cNvPr>
              <p14:cNvContentPartPr/>
              <p14:nvPr/>
            </p14:nvContentPartPr>
            <p14:xfrm>
              <a:off x="807535" y="5684074"/>
              <a:ext cx="381600" cy="1800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50122451-7D98-4FE9-AC3C-134F8B9231B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71895" y="5612434"/>
                <a:ext cx="453240" cy="16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BA0C9C32-1656-452C-867F-986304758E68}"/>
                  </a:ext>
                </a:extLst>
              </p14:cNvPr>
              <p14:cNvContentPartPr/>
              <p14:nvPr/>
            </p14:nvContentPartPr>
            <p14:xfrm>
              <a:off x="5819815" y="2408434"/>
              <a:ext cx="447840" cy="1548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BA0C9C32-1656-452C-867F-986304758E68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783815" y="2336794"/>
                <a:ext cx="51948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F1B00F4E-26AF-4DD5-8E74-2864F4E692B3}"/>
                  </a:ext>
                </a:extLst>
              </p14:cNvPr>
              <p14:cNvContentPartPr/>
              <p14:nvPr/>
            </p14:nvContentPartPr>
            <p14:xfrm>
              <a:off x="5819815" y="2887954"/>
              <a:ext cx="358200" cy="4608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F1B00F4E-26AF-4DD5-8E74-2864F4E692B3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783815" y="2815954"/>
                <a:ext cx="429840" cy="18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DB063582-B142-4A07-B627-1782974549CD}"/>
                  </a:ext>
                </a:extLst>
              </p14:cNvPr>
              <p14:cNvContentPartPr/>
              <p14:nvPr/>
            </p14:nvContentPartPr>
            <p14:xfrm>
              <a:off x="6642415" y="3037714"/>
              <a:ext cx="366840" cy="2448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DB063582-B142-4A07-B627-1782974549CD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606775" y="2965714"/>
                <a:ext cx="438480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FC222200-6337-4F12-98A2-2C127175F57B}"/>
                  </a:ext>
                </a:extLst>
              </p14:cNvPr>
              <p14:cNvContentPartPr/>
              <p14:nvPr/>
            </p14:nvContentPartPr>
            <p14:xfrm>
              <a:off x="6898375" y="3163354"/>
              <a:ext cx="317520" cy="2052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FC222200-6337-4F12-98A2-2C127175F57B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862735" y="3091354"/>
                <a:ext cx="389160" cy="16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622886B9-7DF1-4E0E-829B-0B9D10E60251}"/>
                  </a:ext>
                </a:extLst>
              </p14:cNvPr>
              <p14:cNvContentPartPr/>
              <p14:nvPr/>
            </p14:nvContentPartPr>
            <p14:xfrm>
              <a:off x="5815135" y="3633154"/>
              <a:ext cx="382320" cy="4392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622886B9-7DF1-4E0E-829B-0B9D10E60251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779135" y="3561154"/>
                <a:ext cx="453960" cy="18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CE8D62FF-8D51-4827-A2EA-91DAB415F560}"/>
                  </a:ext>
                </a:extLst>
              </p14:cNvPr>
              <p14:cNvContentPartPr/>
              <p14:nvPr/>
            </p14:nvContentPartPr>
            <p14:xfrm>
              <a:off x="6652135" y="3796954"/>
              <a:ext cx="380160" cy="2556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CE8D62FF-8D51-4827-A2EA-91DAB415F560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616135" y="3724954"/>
                <a:ext cx="451800" cy="16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682D3A5A-67F6-4C67-9471-E10DA7224DAE}"/>
                  </a:ext>
                </a:extLst>
              </p14:cNvPr>
              <p14:cNvContentPartPr/>
              <p14:nvPr/>
            </p14:nvContentPartPr>
            <p14:xfrm>
              <a:off x="6821335" y="3937714"/>
              <a:ext cx="460080" cy="3384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682D3A5A-67F6-4C67-9471-E10DA7224DAE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785335" y="3866074"/>
                <a:ext cx="531720" cy="17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B6F87C5C-B289-4C28-A5AD-80D4F966998F}"/>
                  </a:ext>
                </a:extLst>
              </p14:cNvPr>
              <p14:cNvContentPartPr/>
              <p14:nvPr/>
            </p14:nvContentPartPr>
            <p14:xfrm>
              <a:off x="6676255" y="4566634"/>
              <a:ext cx="317160" cy="1008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B6F87C5C-B289-4C28-A5AD-80D4F966998F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6640615" y="4494994"/>
                <a:ext cx="38880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77B6A628-CFD2-470E-AF2C-C409B5A6B52C}"/>
                  </a:ext>
                </a:extLst>
              </p14:cNvPr>
              <p14:cNvContentPartPr/>
              <p14:nvPr/>
            </p14:nvContentPartPr>
            <p14:xfrm>
              <a:off x="6889015" y="4707034"/>
              <a:ext cx="335880" cy="1044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77B6A628-CFD2-470E-AF2C-C409B5A6B52C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6853015" y="4635394"/>
                <a:ext cx="407520" cy="1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5A6BE921-97CA-4D80-9A1D-F7058B36113F}"/>
                  </a:ext>
                </a:extLst>
              </p14:cNvPr>
              <p14:cNvContentPartPr/>
              <p14:nvPr/>
            </p14:nvContentPartPr>
            <p14:xfrm>
              <a:off x="5805415" y="4406794"/>
              <a:ext cx="398160" cy="4140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5A6BE921-97CA-4D80-9A1D-F7058B36113F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5769775" y="4335154"/>
                <a:ext cx="46980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437FA881-94C6-415D-A1F3-43221064ADF5}"/>
                  </a:ext>
                </a:extLst>
              </p14:cNvPr>
              <p14:cNvContentPartPr/>
              <p14:nvPr/>
            </p14:nvContentPartPr>
            <p14:xfrm>
              <a:off x="5800375" y="5007274"/>
              <a:ext cx="373680" cy="2376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437FA881-94C6-415D-A1F3-43221064ADF5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5764735" y="4935274"/>
                <a:ext cx="445320" cy="1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94FB782F-90C5-47F1-9815-AD90055ACAAF}"/>
                  </a:ext>
                </a:extLst>
              </p14:cNvPr>
              <p14:cNvContentPartPr/>
              <p14:nvPr/>
            </p14:nvContentPartPr>
            <p14:xfrm>
              <a:off x="6652135" y="5151994"/>
              <a:ext cx="330120" cy="1836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94FB782F-90C5-47F1-9815-AD90055ACAAF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6616135" y="5080354"/>
                <a:ext cx="40176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EA06427D-BCD3-4F56-8AAC-E966D5F1EB0E}"/>
                  </a:ext>
                </a:extLst>
              </p14:cNvPr>
              <p14:cNvContentPartPr/>
              <p14:nvPr/>
            </p14:nvContentPartPr>
            <p14:xfrm>
              <a:off x="6874615" y="5365114"/>
              <a:ext cx="313560" cy="828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EA06427D-BCD3-4F56-8AAC-E966D5F1EB0E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838975" y="5293114"/>
                <a:ext cx="385200" cy="15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FE9AB984-2F54-40BA-B941-5466A1128C37}"/>
                  </a:ext>
                </a:extLst>
              </p14:cNvPr>
              <p14:cNvContentPartPr/>
              <p14:nvPr/>
            </p14:nvContentPartPr>
            <p14:xfrm>
              <a:off x="5834215" y="5636194"/>
              <a:ext cx="421560" cy="504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FE9AB984-2F54-40BA-B941-5466A1128C37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5798575" y="5564554"/>
                <a:ext cx="493200" cy="148680"/>
              </a:xfrm>
              <a:prstGeom prst="rect">
                <a:avLst/>
              </a:prstGeom>
            </p:spPr>
          </p:pic>
        </mc:Fallback>
      </mc:AlternateContent>
      <p:pic>
        <p:nvPicPr>
          <p:cNvPr id="55" name="Graphic 54" descr="Speech">
            <a:extLst>
              <a:ext uri="{FF2B5EF4-FFF2-40B4-BE49-F238E27FC236}">
                <a16:creationId xmlns:a16="http://schemas.microsoft.com/office/drawing/2014/main" id="{7F3CF955-A1AB-4214-B045-A74A2696E507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4"/>
              </a:ext>
            </a:extLst>
          </a:blip>
          <a:stretch>
            <a:fillRect/>
          </a:stretch>
        </p:blipFill>
        <p:spPr>
          <a:xfrm flipH="1">
            <a:off x="1408993" y="2602672"/>
            <a:ext cx="4720030" cy="3705444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7C8B419D-F44C-42B2-A7D5-19E958453CA8}"/>
              </a:ext>
            </a:extLst>
          </p:cNvPr>
          <p:cNvSpPr/>
          <p:nvPr/>
        </p:nvSpPr>
        <p:spPr>
          <a:xfrm>
            <a:off x="1758361" y="3855172"/>
            <a:ext cx="4174483" cy="340330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Source Sans Pro Black" panose="020B0803030403020204" pitchFamily="34" charset="0"/>
              </a:rPr>
              <a:t>Q: What is your research question?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CE8454A-EAFF-405C-B613-0C6F565FD7E8}"/>
              </a:ext>
            </a:extLst>
          </p:cNvPr>
          <p:cNvSpPr/>
          <p:nvPr/>
        </p:nvSpPr>
        <p:spPr>
          <a:xfrm>
            <a:off x="1758361" y="4229101"/>
            <a:ext cx="4976858" cy="340330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Source Sans Pro Black" panose="020B0803030403020204" pitchFamily="34" charset="0"/>
              </a:rPr>
              <a:t>A: The question that will guide my research project.</a:t>
            </a:r>
          </a:p>
        </p:txBody>
      </p:sp>
      <p:pic>
        <p:nvPicPr>
          <p:cNvPr id="58" name="Graphic 57" descr="Speech">
            <a:extLst>
              <a:ext uri="{FF2B5EF4-FFF2-40B4-BE49-F238E27FC236}">
                <a16:creationId xmlns:a16="http://schemas.microsoft.com/office/drawing/2014/main" id="{620D1F7B-C01B-4657-9CFA-B3C4C472CBF3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4"/>
              </a:ext>
            </a:extLst>
          </a:blip>
          <a:stretch>
            <a:fillRect/>
          </a:stretch>
        </p:blipFill>
        <p:spPr>
          <a:xfrm flipH="1">
            <a:off x="7148492" y="149728"/>
            <a:ext cx="4720030" cy="3705444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4C0B056B-F6A9-4955-BE3B-2678627FA600}"/>
              </a:ext>
            </a:extLst>
          </p:cNvPr>
          <p:cNvSpPr/>
          <p:nvPr/>
        </p:nvSpPr>
        <p:spPr>
          <a:xfrm>
            <a:off x="6821335" y="1552942"/>
            <a:ext cx="5186424" cy="377585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Source Sans Pro Black" panose="020B0803030403020204" pitchFamily="34" charset="0"/>
              </a:rPr>
              <a:t>Q: How did your peer do creating a research proposal?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FC18195-8A4B-47B9-A67C-D4D5A045F80B}"/>
              </a:ext>
            </a:extLst>
          </p:cNvPr>
          <p:cNvSpPr/>
          <p:nvPr/>
        </p:nvSpPr>
        <p:spPr>
          <a:xfrm>
            <a:off x="7434270" y="1959530"/>
            <a:ext cx="1671025" cy="340330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Source Sans Pro Black" panose="020B0803030403020204" pitchFamily="34" charset="0"/>
              </a:rPr>
              <a:t>A: Pretty good.</a:t>
            </a:r>
          </a:p>
        </p:txBody>
      </p:sp>
    </p:spTree>
    <p:extLst>
      <p:ext uri="{BB962C8B-B14F-4D97-AF65-F5344CB8AC3E}">
        <p14:creationId xmlns:p14="http://schemas.microsoft.com/office/powerpoint/2010/main" val="12350466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A0930D-F413-4439-912A-A0CE66D849C1}"/>
              </a:ext>
            </a:extLst>
          </p:cNvPr>
          <p:cNvSpPr/>
          <p:nvPr/>
        </p:nvSpPr>
        <p:spPr>
          <a:xfrm>
            <a:off x="1593033" y="280699"/>
            <a:ext cx="10404143" cy="5527343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Source Sans Pro Black" panose="020B08030304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9FECBF-AFEA-4458-94C7-82714EACEF8A}"/>
              </a:ext>
            </a:extLst>
          </p:cNvPr>
          <p:cNvSpPr/>
          <p:nvPr/>
        </p:nvSpPr>
        <p:spPr>
          <a:xfrm>
            <a:off x="893928" y="1260413"/>
            <a:ext cx="10404143" cy="5527343"/>
          </a:xfrm>
          <a:prstGeom prst="rect">
            <a:avLst/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Source Sans Pro Black" panose="020B0803030403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0280149-5491-40FE-9C0C-63C275F877DB}"/>
              </a:ext>
            </a:extLst>
          </p:cNvPr>
          <p:cNvSpPr/>
          <p:nvPr/>
        </p:nvSpPr>
        <p:spPr>
          <a:xfrm>
            <a:off x="264796" y="1148290"/>
            <a:ext cx="10404143" cy="5527343"/>
          </a:xfrm>
          <a:prstGeom prst="rect">
            <a:avLst/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5) use objectives to drive learning</a:t>
            </a: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 </a:t>
            </a: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6) use instructions to direct learning</a:t>
            </a:r>
          </a:p>
          <a:p>
            <a:endParaRPr lang="en-US" sz="3600" dirty="0">
              <a:latin typeface="Source Sans Pro Black" panose="020B0803030403020204" pitchFamily="34" charset="0"/>
            </a:endParaRPr>
          </a:p>
          <a:p>
            <a:r>
              <a:rPr lang="en-US" sz="3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7) use instructional statements to define learning</a:t>
            </a:r>
          </a:p>
          <a:p>
            <a:endParaRPr lang="en-US" sz="3600" dirty="0">
              <a:latin typeface="Source Sans Pro Black" panose="020B0803030403020204" pitchFamily="34" charset="0"/>
            </a:endParaRPr>
          </a:p>
          <a:p>
            <a:r>
              <a:rPr lang="en-US" sz="3600" dirty="0">
                <a:solidFill>
                  <a:srgbClr val="FFFFFF"/>
                </a:solidFill>
                <a:latin typeface="Source Sans Pro Black" panose="020B0803030403020204" pitchFamily="34" charset="0"/>
              </a:rPr>
              <a:t>8) use feedback to develop learning </a:t>
            </a:r>
          </a:p>
        </p:txBody>
      </p:sp>
    </p:spTree>
    <p:extLst>
      <p:ext uri="{BB962C8B-B14F-4D97-AF65-F5344CB8AC3E}">
        <p14:creationId xmlns:p14="http://schemas.microsoft.com/office/powerpoint/2010/main" val="13305967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0448DC-DF58-42F1-942C-DF05615D3147}"/>
              </a:ext>
            </a:extLst>
          </p:cNvPr>
          <p:cNvCxnSpPr/>
          <p:nvPr/>
        </p:nvCxnSpPr>
        <p:spPr>
          <a:xfrm>
            <a:off x="374118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80DCC9B-2EC9-439B-B7BE-0E479F96CDD9}"/>
              </a:ext>
            </a:extLst>
          </p:cNvPr>
          <p:cNvCxnSpPr/>
          <p:nvPr/>
        </p:nvCxnSpPr>
        <p:spPr>
          <a:xfrm>
            <a:off x="5306969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4366AC-EF80-44B6-91D4-35F040D356E8}"/>
              </a:ext>
            </a:extLst>
          </p:cNvPr>
          <p:cNvCxnSpPr/>
          <p:nvPr/>
        </p:nvCxnSpPr>
        <p:spPr>
          <a:xfrm>
            <a:off x="6885047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14C130D-9577-4967-B908-A3BC9237911D}"/>
              </a:ext>
            </a:extLst>
          </p:cNvPr>
          <p:cNvCxnSpPr/>
          <p:nvPr/>
        </p:nvCxnSpPr>
        <p:spPr>
          <a:xfrm>
            <a:off x="845329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3DB0F3-D890-4FD1-B18E-8ABCF45CE746}"/>
              </a:ext>
            </a:extLst>
          </p:cNvPr>
          <p:cNvCxnSpPr/>
          <p:nvPr/>
        </p:nvCxnSpPr>
        <p:spPr>
          <a:xfrm>
            <a:off x="10011702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80BB0A-1DB9-4243-AFC5-8340FC2FE70B}"/>
              </a:ext>
            </a:extLst>
          </p:cNvPr>
          <p:cNvCxnSpPr/>
          <p:nvPr/>
        </p:nvCxnSpPr>
        <p:spPr>
          <a:xfrm>
            <a:off x="2187683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6EDE259-8B11-4FB5-BF12-ECB3FC89953C}"/>
              </a:ext>
            </a:extLst>
          </p:cNvPr>
          <p:cNvGraphicFramePr>
            <a:graphicFrameLocks noGrp="1"/>
          </p:cNvGraphicFramePr>
          <p:nvPr/>
        </p:nvGraphicFramePr>
        <p:xfrm>
          <a:off x="626806" y="226867"/>
          <a:ext cx="10950674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382">
                  <a:extLst>
                    <a:ext uri="{9D8B030D-6E8A-4147-A177-3AD203B41FA5}">
                      <a16:colId xmlns:a16="http://schemas.microsoft.com/office/drawing/2014/main" val="1438500800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632675132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5499684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41006814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237293536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53674201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77054331"/>
                    </a:ext>
                  </a:extLst>
                </a:gridCol>
              </a:tblGrid>
              <a:tr h="48843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mon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tue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wed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thur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fri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sat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sun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3476247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7859157-CA91-4842-9A8C-5D769973181E}"/>
              </a:ext>
            </a:extLst>
          </p:cNvPr>
          <p:cNvSpPr/>
          <p:nvPr/>
        </p:nvSpPr>
        <p:spPr>
          <a:xfrm>
            <a:off x="609606" y="3727492"/>
            <a:ext cx="1541207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intro video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8E0009D-412F-4D86-AD55-8065A896366F}"/>
              </a:ext>
            </a:extLst>
          </p:cNvPr>
          <p:cNvSpPr/>
          <p:nvPr/>
        </p:nvSpPr>
        <p:spPr>
          <a:xfrm>
            <a:off x="614520" y="1745890"/>
            <a:ext cx="6260689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DCAAA0B-2F3A-4C95-A68D-96ACAEAA90D3}"/>
              </a:ext>
            </a:extLst>
          </p:cNvPr>
          <p:cNvSpPr/>
          <p:nvPr/>
        </p:nvSpPr>
        <p:spPr>
          <a:xfrm>
            <a:off x="597321" y="4345155"/>
            <a:ext cx="4682613" cy="4866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feedback proper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25F130-66E0-4508-A563-8A00F9F9C1E7}"/>
              </a:ext>
            </a:extLst>
          </p:cNvPr>
          <p:cNvSpPr/>
          <p:nvPr/>
        </p:nvSpPr>
        <p:spPr>
          <a:xfrm>
            <a:off x="5297133" y="1745890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F15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quiz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2A1D4F6-C440-4B47-AF90-E053A3304B80}"/>
              </a:ext>
            </a:extLst>
          </p:cNvPr>
          <p:cNvSpPr/>
          <p:nvPr/>
        </p:nvSpPr>
        <p:spPr>
          <a:xfrm>
            <a:off x="614520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EBF615E-7FAE-4A4B-A114-70553EDC060A}"/>
              </a:ext>
            </a:extLst>
          </p:cNvPr>
          <p:cNvSpPr/>
          <p:nvPr/>
        </p:nvSpPr>
        <p:spPr>
          <a:xfrm>
            <a:off x="5297133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C8185A-4A3E-4E44-B812-BC74EC07BDAF}"/>
              </a:ext>
            </a:extLst>
          </p:cNvPr>
          <p:cNvSpPr/>
          <p:nvPr/>
        </p:nvSpPr>
        <p:spPr>
          <a:xfrm>
            <a:off x="5304505" y="240026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1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1C1173E-CA56-4568-B6F6-5CA0A5AB4078}"/>
              </a:ext>
            </a:extLst>
          </p:cNvPr>
          <p:cNvSpPr/>
          <p:nvPr/>
        </p:nvSpPr>
        <p:spPr>
          <a:xfrm>
            <a:off x="9982204" y="2403912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2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B67365-D348-4256-804E-6673125039E1}"/>
              </a:ext>
            </a:extLst>
          </p:cNvPr>
          <p:cNvSpPr/>
          <p:nvPr/>
        </p:nvSpPr>
        <p:spPr>
          <a:xfrm>
            <a:off x="614521" y="3015984"/>
            <a:ext cx="10923644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144FB4C-3CD5-4003-81C4-731450B6CE0B}"/>
              </a:ext>
            </a:extLst>
          </p:cNvPr>
          <p:cNvSpPr/>
          <p:nvPr/>
        </p:nvSpPr>
        <p:spPr>
          <a:xfrm>
            <a:off x="9994490" y="301963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assignment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B66DBA6-0E9F-43CF-9162-CC6C1ED7FB5D}"/>
              </a:ext>
            </a:extLst>
          </p:cNvPr>
          <p:cNvSpPr/>
          <p:nvPr/>
        </p:nvSpPr>
        <p:spPr>
          <a:xfrm>
            <a:off x="2187683" y="4960876"/>
            <a:ext cx="7801894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X discussion responses per day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711E8B5-C0E3-4F30-A46B-CA30B9B7103C}"/>
              </a:ext>
            </a:extLst>
          </p:cNvPr>
          <p:cNvSpPr/>
          <p:nvPr/>
        </p:nvSpPr>
        <p:spPr>
          <a:xfrm>
            <a:off x="6862924" y="5574891"/>
            <a:ext cx="1585453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outro video</a:t>
            </a:r>
          </a:p>
        </p:txBody>
      </p:sp>
    </p:spTree>
    <p:extLst>
      <p:ext uri="{BB962C8B-B14F-4D97-AF65-F5344CB8AC3E}">
        <p14:creationId xmlns:p14="http://schemas.microsoft.com/office/powerpoint/2010/main" val="284739671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0448DC-DF58-42F1-942C-DF05615D3147}"/>
              </a:ext>
            </a:extLst>
          </p:cNvPr>
          <p:cNvCxnSpPr/>
          <p:nvPr/>
        </p:nvCxnSpPr>
        <p:spPr>
          <a:xfrm>
            <a:off x="374118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80DCC9B-2EC9-439B-B7BE-0E479F96CDD9}"/>
              </a:ext>
            </a:extLst>
          </p:cNvPr>
          <p:cNvCxnSpPr/>
          <p:nvPr/>
        </p:nvCxnSpPr>
        <p:spPr>
          <a:xfrm>
            <a:off x="5306969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4366AC-EF80-44B6-91D4-35F040D356E8}"/>
              </a:ext>
            </a:extLst>
          </p:cNvPr>
          <p:cNvCxnSpPr/>
          <p:nvPr/>
        </p:nvCxnSpPr>
        <p:spPr>
          <a:xfrm>
            <a:off x="6885047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14C130D-9577-4967-B908-A3BC9237911D}"/>
              </a:ext>
            </a:extLst>
          </p:cNvPr>
          <p:cNvCxnSpPr/>
          <p:nvPr/>
        </p:nvCxnSpPr>
        <p:spPr>
          <a:xfrm>
            <a:off x="845329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3DB0F3-D890-4FD1-B18E-8ABCF45CE746}"/>
              </a:ext>
            </a:extLst>
          </p:cNvPr>
          <p:cNvCxnSpPr/>
          <p:nvPr/>
        </p:nvCxnSpPr>
        <p:spPr>
          <a:xfrm>
            <a:off x="10011702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80BB0A-1DB9-4243-AFC5-8340FC2FE70B}"/>
              </a:ext>
            </a:extLst>
          </p:cNvPr>
          <p:cNvCxnSpPr/>
          <p:nvPr/>
        </p:nvCxnSpPr>
        <p:spPr>
          <a:xfrm>
            <a:off x="2187683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6EDE259-8B11-4FB5-BF12-ECB3FC89953C}"/>
              </a:ext>
            </a:extLst>
          </p:cNvPr>
          <p:cNvGraphicFramePr>
            <a:graphicFrameLocks noGrp="1"/>
          </p:cNvGraphicFramePr>
          <p:nvPr/>
        </p:nvGraphicFramePr>
        <p:xfrm>
          <a:off x="626806" y="226867"/>
          <a:ext cx="10950674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382">
                  <a:extLst>
                    <a:ext uri="{9D8B030D-6E8A-4147-A177-3AD203B41FA5}">
                      <a16:colId xmlns:a16="http://schemas.microsoft.com/office/drawing/2014/main" val="1438500800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632675132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5499684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41006814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237293536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53674201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77054331"/>
                    </a:ext>
                  </a:extLst>
                </a:gridCol>
              </a:tblGrid>
              <a:tr h="48843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mon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tue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wed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thur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fri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sat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sun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3476247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7859157-CA91-4842-9A8C-5D769973181E}"/>
              </a:ext>
            </a:extLst>
          </p:cNvPr>
          <p:cNvSpPr/>
          <p:nvPr/>
        </p:nvSpPr>
        <p:spPr>
          <a:xfrm>
            <a:off x="609606" y="3727492"/>
            <a:ext cx="1541207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intro video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8E0009D-412F-4D86-AD55-8065A896366F}"/>
              </a:ext>
            </a:extLst>
          </p:cNvPr>
          <p:cNvSpPr/>
          <p:nvPr/>
        </p:nvSpPr>
        <p:spPr>
          <a:xfrm>
            <a:off x="614520" y="1745890"/>
            <a:ext cx="6260689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DCAAA0B-2F3A-4C95-A68D-96ACAEAA90D3}"/>
              </a:ext>
            </a:extLst>
          </p:cNvPr>
          <p:cNvSpPr/>
          <p:nvPr/>
        </p:nvSpPr>
        <p:spPr>
          <a:xfrm>
            <a:off x="597321" y="4345155"/>
            <a:ext cx="4682613" cy="4866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feedback proper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25F130-66E0-4508-A563-8A00F9F9C1E7}"/>
              </a:ext>
            </a:extLst>
          </p:cNvPr>
          <p:cNvSpPr/>
          <p:nvPr/>
        </p:nvSpPr>
        <p:spPr>
          <a:xfrm>
            <a:off x="5297133" y="1745890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F15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quiz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2A1D4F6-C440-4B47-AF90-E053A3304B80}"/>
              </a:ext>
            </a:extLst>
          </p:cNvPr>
          <p:cNvSpPr/>
          <p:nvPr/>
        </p:nvSpPr>
        <p:spPr>
          <a:xfrm>
            <a:off x="614520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EBF615E-7FAE-4A4B-A114-70553EDC060A}"/>
              </a:ext>
            </a:extLst>
          </p:cNvPr>
          <p:cNvSpPr/>
          <p:nvPr/>
        </p:nvSpPr>
        <p:spPr>
          <a:xfrm>
            <a:off x="5297133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C8185A-4A3E-4E44-B812-BC74EC07BDAF}"/>
              </a:ext>
            </a:extLst>
          </p:cNvPr>
          <p:cNvSpPr/>
          <p:nvPr/>
        </p:nvSpPr>
        <p:spPr>
          <a:xfrm>
            <a:off x="5304505" y="240026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1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1C1173E-CA56-4568-B6F6-5CA0A5AB4078}"/>
              </a:ext>
            </a:extLst>
          </p:cNvPr>
          <p:cNvSpPr/>
          <p:nvPr/>
        </p:nvSpPr>
        <p:spPr>
          <a:xfrm>
            <a:off x="9982204" y="2403912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2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B67365-D348-4256-804E-6673125039E1}"/>
              </a:ext>
            </a:extLst>
          </p:cNvPr>
          <p:cNvSpPr/>
          <p:nvPr/>
        </p:nvSpPr>
        <p:spPr>
          <a:xfrm>
            <a:off x="614521" y="3015984"/>
            <a:ext cx="10923644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144FB4C-3CD5-4003-81C4-731450B6CE0B}"/>
              </a:ext>
            </a:extLst>
          </p:cNvPr>
          <p:cNvSpPr/>
          <p:nvPr/>
        </p:nvSpPr>
        <p:spPr>
          <a:xfrm>
            <a:off x="9994490" y="301963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assignment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B66DBA6-0E9F-43CF-9162-CC6C1ED7FB5D}"/>
              </a:ext>
            </a:extLst>
          </p:cNvPr>
          <p:cNvSpPr/>
          <p:nvPr/>
        </p:nvSpPr>
        <p:spPr>
          <a:xfrm>
            <a:off x="2187683" y="4960876"/>
            <a:ext cx="7801894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X discussion responses per day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711E8B5-C0E3-4F30-A46B-CA30B9B7103C}"/>
              </a:ext>
            </a:extLst>
          </p:cNvPr>
          <p:cNvSpPr/>
          <p:nvPr/>
        </p:nvSpPr>
        <p:spPr>
          <a:xfrm>
            <a:off x="6862924" y="5574891"/>
            <a:ext cx="1585453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outro video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210FF38-BD5A-4F5B-B79B-F7D2274C5BAA}"/>
              </a:ext>
            </a:extLst>
          </p:cNvPr>
          <p:cNvSpPr/>
          <p:nvPr/>
        </p:nvSpPr>
        <p:spPr>
          <a:xfrm>
            <a:off x="6405348" y="1340923"/>
            <a:ext cx="5645622" cy="1202217"/>
          </a:xfrm>
          <a:prstGeom prst="roundRect">
            <a:avLst>
              <a:gd name="adj" fmla="val 50000"/>
            </a:avLst>
          </a:prstGeom>
          <a:solidFill>
            <a:srgbClr val="F1534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Source Sans Pro Black" panose="020B0803030403020204" pitchFamily="34" charset="0"/>
              </a:rPr>
              <a:t>Automatically graded (no short/long answer)</a:t>
            </a:r>
          </a:p>
          <a:p>
            <a:r>
              <a:rPr lang="en-US" dirty="0">
                <a:latin typeface="Source Sans Pro Black" panose="020B0803030403020204" pitchFamily="34" charset="0"/>
              </a:rPr>
              <a:t>Formative (teach content, unlimited attempts)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E4378D0-C3C9-4D7C-9765-CDA899C1EE64}"/>
              </a:ext>
            </a:extLst>
          </p:cNvPr>
          <p:cNvSpPr/>
          <p:nvPr/>
        </p:nvSpPr>
        <p:spPr>
          <a:xfrm>
            <a:off x="5353672" y="1116111"/>
            <a:ext cx="2498339" cy="4866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automatic feedback</a:t>
            </a:r>
          </a:p>
        </p:txBody>
      </p:sp>
    </p:spTree>
    <p:extLst>
      <p:ext uri="{BB962C8B-B14F-4D97-AF65-F5344CB8AC3E}">
        <p14:creationId xmlns:p14="http://schemas.microsoft.com/office/powerpoint/2010/main" val="3892954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0448DC-DF58-42F1-942C-DF05615D3147}"/>
              </a:ext>
            </a:extLst>
          </p:cNvPr>
          <p:cNvCxnSpPr/>
          <p:nvPr/>
        </p:nvCxnSpPr>
        <p:spPr>
          <a:xfrm>
            <a:off x="374118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80DCC9B-2EC9-439B-B7BE-0E479F96CDD9}"/>
              </a:ext>
            </a:extLst>
          </p:cNvPr>
          <p:cNvCxnSpPr/>
          <p:nvPr/>
        </p:nvCxnSpPr>
        <p:spPr>
          <a:xfrm>
            <a:off x="5306969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4366AC-EF80-44B6-91D4-35F040D356E8}"/>
              </a:ext>
            </a:extLst>
          </p:cNvPr>
          <p:cNvCxnSpPr/>
          <p:nvPr/>
        </p:nvCxnSpPr>
        <p:spPr>
          <a:xfrm>
            <a:off x="6885047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14C130D-9577-4967-B908-A3BC9237911D}"/>
              </a:ext>
            </a:extLst>
          </p:cNvPr>
          <p:cNvCxnSpPr/>
          <p:nvPr/>
        </p:nvCxnSpPr>
        <p:spPr>
          <a:xfrm>
            <a:off x="845329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3DB0F3-D890-4FD1-B18E-8ABCF45CE746}"/>
              </a:ext>
            </a:extLst>
          </p:cNvPr>
          <p:cNvCxnSpPr/>
          <p:nvPr/>
        </p:nvCxnSpPr>
        <p:spPr>
          <a:xfrm>
            <a:off x="10011702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80BB0A-1DB9-4243-AFC5-8340FC2FE70B}"/>
              </a:ext>
            </a:extLst>
          </p:cNvPr>
          <p:cNvCxnSpPr/>
          <p:nvPr/>
        </p:nvCxnSpPr>
        <p:spPr>
          <a:xfrm>
            <a:off x="2187683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6EDE259-8B11-4FB5-BF12-ECB3FC89953C}"/>
              </a:ext>
            </a:extLst>
          </p:cNvPr>
          <p:cNvGraphicFramePr>
            <a:graphicFrameLocks noGrp="1"/>
          </p:cNvGraphicFramePr>
          <p:nvPr/>
        </p:nvGraphicFramePr>
        <p:xfrm>
          <a:off x="626806" y="226867"/>
          <a:ext cx="10950674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382">
                  <a:extLst>
                    <a:ext uri="{9D8B030D-6E8A-4147-A177-3AD203B41FA5}">
                      <a16:colId xmlns:a16="http://schemas.microsoft.com/office/drawing/2014/main" val="1438500800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632675132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5499684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41006814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237293536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53674201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77054331"/>
                    </a:ext>
                  </a:extLst>
                </a:gridCol>
              </a:tblGrid>
              <a:tr h="48843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mon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tue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wed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thur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fri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sat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sun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3476247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7859157-CA91-4842-9A8C-5D769973181E}"/>
              </a:ext>
            </a:extLst>
          </p:cNvPr>
          <p:cNvSpPr/>
          <p:nvPr/>
        </p:nvSpPr>
        <p:spPr>
          <a:xfrm>
            <a:off x="609606" y="3727492"/>
            <a:ext cx="1541207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intro video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8E0009D-412F-4D86-AD55-8065A896366F}"/>
              </a:ext>
            </a:extLst>
          </p:cNvPr>
          <p:cNvSpPr/>
          <p:nvPr/>
        </p:nvSpPr>
        <p:spPr>
          <a:xfrm>
            <a:off x="614520" y="1745890"/>
            <a:ext cx="6260689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DCAAA0B-2F3A-4C95-A68D-96ACAEAA90D3}"/>
              </a:ext>
            </a:extLst>
          </p:cNvPr>
          <p:cNvSpPr/>
          <p:nvPr/>
        </p:nvSpPr>
        <p:spPr>
          <a:xfrm>
            <a:off x="597321" y="4345155"/>
            <a:ext cx="4682613" cy="4866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feedback proper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25F130-66E0-4508-A563-8A00F9F9C1E7}"/>
              </a:ext>
            </a:extLst>
          </p:cNvPr>
          <p:cNvSpPr/>
          <p:nvPr/>
        </p:nvSpPr>
        <p:spPr>
          <a:xfrm>
            <a:off x="5297133" y="1745890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F15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quiz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2A1D4F6-C440-4B47-AF90-E053A3304B80}"/>
              </a:ext>
            </a:extLst>
          </p:cNvPr>
          <p:cNvSpPr/>
          <p:nvPr/>
        </p:nvSpPr>
        <p:spPr>
          <a:xfrm>
            <a:off x="614520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EBF615E-7FAE-4A4B-A114-70553EDC060A}"/>
              </a:ext>
            </a:extLst>
          </p:cNvPr>
          <p:cNvSpPr/>
          <p:nvPr/>
        </p:nvSpPr>
        <p:spPr>
          <a:xfrm>
            <a:off x="5297133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C8185A-4A3E-4E44-B812-BC74EC07BDAF}"/>
              </a:ext>
            </a:extLst>
          </p:cNvPr>
          <p:cNvSpPr/>
          <p:nvPr/>
        </p:nvSpPr>
        <p:spPr>
          <a:xfrm>
            <a:off x="5304505" y="240026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1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1C1173E-CA56-4568-B6F6-5CA0A5AB4078}"/>
              </a:ext>
            </a:extLst>
          </p:cNvPr>
          <p:cNvSpPr/>
          <p:nvPr/>
        </p:nvSpPr>
        <p:spPr>
          <a:xfrm>
            <a:off x="9982204" y="2403912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2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B67365-D348-4256-804E-6673125039E1}"/>
              </a:ext>
            </a:extLst>
          </p:cNvPr>
          <p:cNvSpPr/>
          <p:nvPr/>
        </p:nvSpPr>
        <p:spPr>
          <a:xfrm>
            <a:off x="614521" y="3015984"/>
            <a:ext cx="10923644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144FB4C-3CD5-4003-81C4-731450B6CE0B}"/>
              </a:ext>
            </a:extLst>
          </p:cNvPr>
          <p:cNvSpPr/>
          <p:nvPr/>
        </p:nvSpPr>
        <p:spPr>
          <a:xfrm>
            <a:off x="9994490" y="301963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assignment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B66DBA6-0E9F-43CF-9162-CC6C1ED7FB5D}"/>
              </a:ext>
            </a:extLst>
          </p:cNvPr>
          <p:cNvSpPr/>
          <p:nvPr/>
        </p:nvSpPr>
        <p:spPr>
          <a:xfrm>
            <a:off x="2187683" y="4960876"/>
            <a:ext cx="7801894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X discussion responses per day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711E8B5-C0E3-4F30-A46B-CA30B9B7103C}"/>
              </a:ext>
            </a:extLst>
          </p:cNvPr>
          <p:cNvSpPr/>
          <p:nvPr/>
        </p:nvSpPr>
        <p:spPr>
          <a:xfrm>
            <a:off x="6862924" y="5574891"/>
            <a:ext cx="1585453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outro video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210FF38-BD5A-4F5B-B79B-F7D2274C5BAA}"/>
              </a:ext>
            </a:extLst>
          </p:cNvPr>
          <p:cNvSpPr/>
          <p:nvPr/>
        </p:nvSpPr>
        <p:spPr>
          <a:xfrm>
            <a:off x="2383810" y="2012638"/>
            <a:ext cx="7774670" cy="1202217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Source Sans Pro Black" panose="020B0803030403020204" pitchFamily="34" charset="0"/>
              </a:rPr>
              <a:t>Intentional (structured and directive; open and conversational)</a:t>
            </a:r>
          </a:p>
          <a:p>
            <a:r>
              <a:rPr lang="en-US" dirty="0">
                <a:latin typeface="Source Sans Pro Black" panose="020B0803030403020204" pitchFamily="34" charset="0"/>
              </a:rPr>
              <a:t>Learner-driven (students create, share, and evaluate)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226B379-EE06-4168-9F29-E75E566219F5}"/>
              </a:ext>
            </a:extLst>
          </p:cNvPr>
          <p:cNvSpPr/>
          <p:nvPr/>
        </p:nvSpPr>
        <p:spPr>
          <a:xfrm>
            <a:off x="1632850" y="1735678"/>
            <a:ext cx="3371327" cy="4866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peer and instructor feedback</a:t>
            </a:r>
          </a:p>
        </p:txBody>
      </p:sp>
    </p:spTree>
    <p:extLst>
      <p:ext uri="{BB962C8B-B14F-4D97-AF65-F5344CB8AC3E}">
        <p14:creationId xmlns:p14="http://schemas.microsoft.com/office/powerpoint/2010/main" val="32600832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0448DC-DF58-42F1-942C-DF05615D3147}"/>
              </a:ext>
            </a:extLst>
          </p:cNvPr>
          <p:cNvCxnSpPr/>
          <p:nvPr/>
        </p:nvCxnSpPr>
        <p:spPr>
          <a:xfrm>
            <a:off x="374118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80DCC9B-2EC9-439B-B7BE-0E479F96CDD9}"/>
              </a:ext>
            </a:extLst>
          </p:cNvPr>
          <p:cNvCxnSpPr/>
          <p:nvPr/>
        </p:nvCxnSpPr>
        <p:spPr>
          <a:xfrm>
            <a:off x="5306969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4366AC-EF80-44B6-91D4-35F040D356E8}"/>
              </a:ext>
            </a:extLst>
          </p:cNvPr>
          <p:cNvCxnSpPr/>
          <p:nvPr/>
        </p:nvCxnSpPr>
        <p:spPr>
          <a:xfrm>
            <a:off x="6885047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14C130D-9577-4967-B908-A3BC9237911D}"/>
              </a:ext>
            </a:extLst>
          </p:cNvPr>
          <p:cNvCxnSpPr/>
          <p:nvPr/>
        </p:nvCxnSpPr>
        <p:spPr>
          <a:xfrm>
            <a:off x="845329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3DB0F3-D890-4FD1-B18E-8ABCF45CE746}"/>
              </a:ext>
            </a:extLst>
          </p:cNvPr>
          <p:cNvCxnSpPr/>
          <p:nvPr/>
        </p:nvCxnSpPr>
        <p:spPr>
          <a:xfrm>
            <a:off x="10011702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80BB0A-1DB9-4243-AFC5-8340FC2FE70B}"/>
              </a:ext>
            </a:extLst>
          </p:cNvPr>
          <p:cNvCxnSpPr/>
          <p:nvPr/>
        </p:nvCxnSpPr>
        <p:spPr>
          <a:xfrm>
            <a:off x="2187683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6EDE259-8B11-4FB5-BF12-ECB3FC89953C}"/>
              </a:ext>
            </a:extLst>
          </p:cNvPr>
          <p:cNvGraphicFramePr>
            <a:graphicFrameLocks noGrp="1"/>
          </p:cNvGraphicFramePr>
          <p:nvPr/>
        </p:nvGraphicFramePr>
        <p:xfrm>
          <a:off x="626806" y="226867"/>
          <a:ext cx="10950674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382">
                  <a:extLst>
                    <a:ext uri="{9D8B030D-6E8A-4147-A177-3AD203B41FA5}">
                      <a16:colId xmlns:a16="http://schemas.microsoft.com/office/drawing/2014/main" val="1438500800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632675132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5499684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41006814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237293536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53674201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77054331"/>
                    </a:ext>
                  </a:extLst>
                </a:gridCol>
              </a:tblGrid>
              <a:tr h="48843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mon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tue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wed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thur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fri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sat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sun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3476247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7859157-CA91-4842-9A8C-5D769973181E}"/>
              </a:ext>
            </a:extLst>
          </p:cNvPr>
          <p:cNvSpPr/>
          <p:nvPr/>
        </p:nvSpPr>
        <p:spPr>
          <a:xfrm>
            <a:off x="609606" y="3727492"/>
            <a:ext cx="1541207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intro video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8E0009D-412F-4D86-AD55-8065A896366F}"/>
              </a:ext>
            </a:extLst>
          </p:cNvPr>
          <p:cNvSpPr/>
          <p:nvPr/>
        </p:nvSpPr>
        <p:spPr>
          <a:xfrm>
            <a:off x="614520" y="1745890"/>
            <a:ext cx="6260689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DCAAA0B-2F3A-4C95-A68D-96ACAEAA90D3}"/>
              </a:ext>
            </a:extLst>
          </p:cNvPr>
          <p:cNvSpPr/>
          <p:nvPr/>
        </p:nvSpPr>
        <p:spPr>
          <a:xfrm>
            <a:off x="597321" y="4345155"/>
            <a:ext cx="4682613" cy="4866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feedback proper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25F130-66E0-4508-A563-8A00F9F9C1E7}"/>
              </a:ext>
            </a:extLst>
          </p:cNvPr>
          <p:cNvSpPr/>
          <p:nvPr/>
        </p:nvSpPr>
        <p:spPr>
          <a:xfrm>
            <a:off x="5297133" y="1745890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F15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quiz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2A1D4F6-C440-4B47-AF90-E053A3304B80}"/>
              </a:ext>
            </a:extLst>
          </p:cNvPr>
          <p:cNvSpPr/>
          <p:nvPr/>
        </p:nvSpPr>
        <p:spPr>
          <a:xfrm>
            <a:off x="614520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EBF615E-7FAE-4A4B-A114-70553EDC060A}"/>
              </a:ext>
            </a:extLst>
          </p:cNvPr>
          <p:cNvSpPr/>
          <p:nvPr/>
        </p:nvSpPr>
        <p:spPr>
          <a:xfrm>
            <a:off x="5297133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C8185A-4A3E-4E44-B812-BC74EC07BDAF}"/>
              </a:ext>
            </a:extLst>
          </p:cNvPr>
          <p:cNvSpPr/>
          <p:nvPr/>
        </p:nvSpPr>
        <p:spPr>
          <a:xfrm>
            <a:off x="5304505" y="240026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1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1C1173E-CA56-4568-B6F6-5CA0A5AB4078}"/>
              </a:ext>
            </a:extLst>
          </p:cNvPr>
          <p:cNvSpPr/>
          <p:nvPr/>
        </p:nvSpPr>
        <p:spPr>
          <a:xfrm>
            <a:off x="9982204" y="2403912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2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B67365-D348-4256-804E-6673125039E1}"/>
              </a:ext>
            </a:extLst>
          </p:cNvPr>
          <p:cNvSpPr/>
          <p:nvPr/>
        </p:nvSpPr>
        <p:spPr>
          <a:xfrm>
            <a:off x="614521" y="3015984"/>
            <a:ext cx="10923644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144FB4C-3CD5-4003-81C4-731450B6CE0B}"/>
              </a:ext>
            </a:extLst>
          </p:cNvPr>
          <p:cNvSpPr/>
          <p:nvPr/>
        </p:nvSpPr>
        <p:spPr>
          <a:xfrm>
            <a:off x="9994490" y="301963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assignment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B66DBA6-0E9F-43CF-9162-CC6C1ED7FB5D}"/>
              </a:ext>
            </a:extLst>
          </p:cNvPr>
          <p:cNvSpPr/>
          <p:nvPr/>
        </p:nvSpPr>
        <p:spPr>
          <a:xfrm>
            <a:off x="2187683" y="4960876"/>
            <a:ext cx="7801894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X discussion responses per day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711E8B5-C0E3-4F30-A46B-CA30B9B7103C}"/>
              </a:ext>
            </a:extLst>
          </p:cNvPr>
          <p:cNvSpPr/>
          <p:nvPr/>
        </p:nvSpPr>
        <p:spPr>
          <a:xfrm>
            <a:off x="6862924" y="5574891"/>
            <a:ext cx="1585453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outro video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210FF38-BD5A-4F5B-B79B-F7D2274C5BAA}"/>
              </a:ext>
            </a:extLst>
          </p:cNvPr>
          <p:cNvSpPr/>
          <p:nvPr/>
        </p:nvSpPr>
        <p:spPr>
          <a:xfrm>
            <a:off x="2287048" y="2677223"/>
            <a:ext cx="7774670" cy="1202217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Source Sans Pro Black" panose="020B0803030403020204" pitchFamily="34" charset="0"/>
              </a:rPr>
              <a:t>Demonstrate prior skills</a:t>
            </a:r>
          </a:p>
          <a:p>
            <a:r>
              <a:rPr lang="en-US" dirty="0">
                <a:latin typeface="Source Sans Pro Black" panose="020B0803030403020204" pitchFamily="34" charset="0"/>
              </a:rPr>
              <a:t>Directive and explicit instructions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226B379-EE06-4168-9F29-E75E566219F5}"/>
              </a:ext>
            </a:extLst>
          </p:cNvPr>
          <p:cNvSpPr/>
          <p:nvPr/>
        </p:nvSpPr>
        <p:spPr>
          <a:xfrm>
            <a:off x="1536088" y="2400263"/>
            <a:ext cx="3669702" cy="4866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individualized content feedback</a:t>
            </a:r>
          </a:p>
        </p:txBody>
      </p:sp>
    </p:spTree>
    <p:extLst>
      <p:ext uri="{BB962C8B-B14F-4D97-AF65-F5344CB8AC3E}">
        <p14:creationId xmlns:p14="http://schemas.microsoft.com/office/powerpoint/2010/main" val="26761215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A17944-3942-4A48-8BA8-6358E321232D}"/>
              </a:ext>
            </a:extLst>
          </p:cNvPr>
          <p:cNvSpPr/>
          <p:nvPr/>
        </p:nvSpPr>
        <p:spPr>
          <a:xfrm>
            <a:off x="689548" y="1836295"/>
            <a:ext cx="10770432" cy="41258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0448DC-DF58-42F1-942C-DF05615D3147}"/>
              </a:ext>
            </a:extLst>
          </p:cNvPr>
          <p:cNvCxnSpPr/>
          <p:nvPr/>
        </p:nvCxnSpPr>
        <p:spPr>
          <a:xfrm>
            <a:off x="374118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80DCC9B-2EC9-439B-B7BE-0E479F96CDD9}"/>
              </a:ext>
            </a:extLst>
          </p:cNvPr>
          <p:cNvCxnSpPr/>
          <p:nvPr/>
        </p:nvCxnSpPr>
        <p:spPr>
          <a:xfrm>
            <a:off x="5306969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4366AC-EF80-44B6-91D4-35F040D356E8}"/>
              </a:ext>
            </a:extLst>
          </p:cNvPr>
          <p:cNvCxnSpPr/>
          <p:nvPr/>
        </p:nvCxnSpPr>
        <p:spPr>
          <a:xfrm>
            <a:off x="6885047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14C130D-9577-4967-B908-A3BC9237911D}"/>
              </a:ext>
            </a:extLst>
          </p:cNvPr>
          <p:cNvCxnSpPr/>
          <p:nvPr/>
        </p:nvCxnSpPr>
        <p:spPr>
          <a:xfrm>
            <a:off x="8453290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3DB0F3-D890-4FD1-B18E-8ABCF45CE746}"/>
              </a:ext>
            </a:extLst>
          </p:cNvPr>
          <p:cNvCxnSpPr/>
          <p:nvPr/>
        </p:nvCxnSpPr>
        <p:spPr>
          <a:xfrm>
            <a:off x="10011702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80BB0A-1DB9-4243-AFC5-8340FC2FE70B}"/>
              </a:ext>
            </a:extLst>
          </p:cNvPr>
          <p:cNvCxnSpPr/>
          <p:nvPr/>
        </p:nvCxnSpPr>
        <p:spPr>
          <a:xfrm>
            <a:off x="2187683" y="796413"/>
            <a:ext cx="0" cy="5165738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6EDE259-8B11-4FB5-BF12-ECB3FC89953C}"/>
              </a:ext>
            </a:extLst>
          </p:cNvPr>
          <p:cNvGraphicFramePr>
            <a:graphicFrameLocks noGrp="1"/>
          </p:cNvGraphicFramePr>
          <p:nvPr/>
        </p:nvGraphicFramePr>
        <p:xfrm>
          <a:off x="626806" y="226867"/>
          <a:ext cx="10950674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382">
                  <a:extLst>
                    <a:ext uri="{9D8B030D-6E8A-4147-A177-3AD203B41FA5}">
                      <a16:colId xmlns:a16="http://schemas.microsoft.com/office/drawing/2014/main" val="1438500800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632675132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5499684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41006814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237293536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536742018"/>
                    </a:ext>
                  </a:extLst>
                </a:gridCol>
                <a:gridCol w="1564382">
                  <a:extLst>
                    <a:ext uri="{9D8B030D-6E8A-4147-A177-3AD203B41FA5}">
                      <a16:colId xmlns:a16="http://schemas.microsoft.com/office/drawing/2014/main" val="1777054331"/>
                    </a:ext>
                  </a:extLst>
                </a:gridCol>
              </a:tblGrid>
              <a:tr h="48843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mon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tue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wed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thur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fri</a:t>
                      </a:r>
                      <a:endParaRPr lang="en-US" sz="3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ource Sans Pro Black" panose="020B0803030403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sat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ource Sans Pro Black" panose="020B0803030403020204" pitchFamily="34" charset="0"/>
                        </a:rPr>
                        <a:t>sun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3476247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7859157-CA91-4842-9A8C-5D769973181E}"/>
              </a:ext>
            </a:extLst>
          </p:cNvPr>
          <p:cNvSpPr/>
          <p:nvPr/>
        </p:nvSpPr>
        <p:spPr>
          <a:xfrm>
            <a:off x="609606" y="3727492"/>
            <a:ext cx="1541207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intro video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8E0009D-412F-4D86-AD55-8065A896366F}"/>
              </a:ext>
            </a:extLst>
          </p:cNvPr>
          <p:cNvSpPr/>
          <p:nvPr/>
        </p:nvSpPr>
        <p:spPr>
          <a:xfrm>
            <a:off x="614520" y="1745890"/>
            <a:ext cx="6260689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DCAAA0B-2F3A-4C95-A68D-96ACAEAA90D3}"/>
              </a:ext>
            </a:extLst>
          </p:cNvPr>
          <p:cNvSpPr/>
          <p:nvPr/>
        </p:nvSpPr>
        <p:spPr>
          <a:xfrm>
            <a:off x="597321" y="4345155"/>
            <a:ext cx="4682613" cy="486696"/>
          </a:xfrm>
          <a:prstGeom prst="roundRect">
            <a:avLst>
              <a:gd name="adj" fmla="val 50000"/>
            </a:avLst>
          </a:prstGeom>
          <a:solidFill>
            <a:srgbClr val="9FDC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feedback proper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25F130-66E0-4508-A563-8A00F9F9C1E7}"/>
              </a:ext>
            </a:extLst>
          </p:cNvPr>
          <p:cNvSpPr/>
          <p:nvPr/>
        </p:nvSpPr>
        <p:spPr>
          <a:xfrm>
            <a:off x="5297133" y="1745890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F15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quiz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2A1D4F6-C440-4B47-AF90-E053A3304B80}"/>
              </a:ext>
            </a:extLst>
          </p:cNvPr>
          <p:cNvSpPr/>
          <p:nvPr/>
        </p:nvSpPr>
        <p:spPr>
          <a:xfrm>
            <a:off x="614520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EBF615E-7FAE-4A4B-A114-70553EDC060A}"/>
              </a:ext>
            </a:extLst>
          </p:cNvPr>
          <p:cNvSpPr/>
          <p:nvPr/>
        </p:nvSpPr>
        <p:spPr>
          <a:xfrm>
            <a:off x="5297133" y="2400263"/>
            <a:ext cx="6253317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C8185A-4A3E-4E44-B812-BC74EC07BDAF}"/>
              </a:ext>
            </a:extLst>
          </p:cNvPr>
          <p:cNvSpPr/>
          <p:nvPr/>
        </p:nvSpPr>
        <p:spPr>
          <a:xfrm>
            <a:off x="5304505" y="240026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1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1C1173E-CA56-4568-B6F6-5CA0A5AB4078}"/>
              </a:ext>
            </a:extLst>
          </p:cNvPr>
          <p:cNvSpPr/>
          <p:nvPr/>
        </p:nvSpPr>
        <p:spPr>
          <a:xfrm>
            <a:off x="9982204" y="2403912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forum 2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B67365-D348-4256-804E-6673125039E1}"/>
              </a:ext>
            </a:extLst>
          </p:cNvPr>
          <p:cNvSpPr/>
          <p:nvPr/>
        </p:nvSpPr>
        <p:spPr>
          <a:xfrm>
            <a:off x="614521" y="3015984"/>
            <a:ext cx="10923644" cy="486696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instructions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144FB4C-3CD5-4003-81C4-731450B6CE0B}"/>
              </a:ext>
            </a:extLst>
          </p:cNvPr>
          <p:cNvSpPr/>
          <p:nvPr/>
        </p:nvSpPr>
        <p:spPr>
          <a:xfrm>
            <a:off x="9994490" y="3019633"/>
            <a:ext cx="1570704" cy="486696"/>
          </a:xfrm>
          <a:prstGeom prst="roundRect">
            <a:avLst>
              <a:gd name="adj" fmla="val 50000"/>
            </a:avLst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assignment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B66DBA6-0E9F-43CF-9162-CC6C1ED7FB5D}"/>
              </a:ext>
            </a:extLst>
          </p:cNvPr>
          <p:cNvSpPr/>
          <p:nvPr/>
        </p:nvSpPr>
        <p:spPr>
          <a:xfrm>
            <a:off x="2187683" y="4960876"/>
            <a:ext cx="7801894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X discussion responses per day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711E8B5-C0E3-4F30-A46B-CA30B9B7103C}"/>
              </a:ext>
            </a:extLst>
          </p:cNvPr>
          <p:cNvSpPr/>
          <p:nvPr/>
        </p:nvSpPr>
        <p:spPr>
          <a:xfrm>
            <a:off x="6862924" y="5574891"/>
            <a:ext cx="1585453" cy="486696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outro video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0CAA9333-005B-4618-BECC-3799648D2441}"/>
              </a:ext>
            </a:extLst>
          </p:cNvPr>
          <p:cNvSpPr/>
          <p:nvPr/>
        </p:nvSpPr>
        <p:spPr>
          <a:xfrm>
            <a:off x="609606" y="202238"/>
            <a:ext cx="10940844" cy="1412686"/>
          </a:xfrm>
          <a:prstGeom prst="roundRect">
            <a:avLst>
              <a:gd name="adj" fmla="val 50000"/>
            </a:avLst>
          </a:prstGeom>
          <a:solidFill>
            <a:srgbClr val="2D8CFF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Source Sans Pro Black" panose="020B0803030403020204" pitchFamily="34" charset="0"/>
              </a:rPr>
              <a:t>the illusion of presence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36AF07E-AB88-48F4-B468-8018FF04FA00}"/>
              </a:ext>
            </a:extLst>
          </p:cNvPr>
          <p:cNvSpPr/>
          <p:nvPr/>
        </p:nvSpPr>
        <p:spPr>
          <a:xfrm>
            <a:off x="7129799" y="6102482"/>
            <a:ext cx="4330181" cy="646331"/>
          </a:xfrm>
          <a:prstGeom prst="rect">
            <a:avLst/>
          </a:prstGeom>
          <a:solidFill>
            <a:srgbClr val="9FDCDA"/>
          </a:solidFill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Project yourself into the course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By being available to students during the course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Through the establishment of a well-structured course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698A08-CBDB-4AEA-9E0F-FCAB405DA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258" y="6069786"/>
            <a:ext cx="1359012" cy="67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9395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D2B5DA-5B7C-445D-85B4-9049B662E393}"/>
              </a:ext>
            </a:extLst>
          </p:cNvPr>
          <p:cNvSpPr/>
          <p:nvPr/>
        </p:nvSpPr>
        <p:spPr>
          <a:xfrm>
            <a:off x="3264089" y="-1907339"/>
            <a:ext cx="11200190" cy="5800876"/>
          </a:xfrm>
          <a:prstGeom prst="rect">
            <a:avLst/>
          </a:prstGeom>
          <a:noFill/>
          <a:ln w="76200" cap="rnd">
            <a:noFill/>
            <a:round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solidFill>
                <a:srgbClr val="2D8CFF"/>
              </a:solidFill>
              <a:latin typeface="Source Sans Pro Black" panose="020B08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B785D9-1F32-4C4C-A0F5-94DDD4DB866D}"/>
              </a:ext>
            </a:extLst>
          </p:cNvPr>
          <p:cNvSpPr/>
          <p:nvPr/>
        </p:nvSpPr>
        <p:spPr>
          <a:xfrm>
            <a:off x="6262931" y="201555"/>
            <a:ext cx="6902727" cy="1238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5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AGENDA</a:t>
            </a:r>
            <a:endParaRPr lang="en-US" sz="2800" dirty="0">
              <a:solidFill>
                <a:srgbClr val="F15345"/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4A9832-E84C-450E-B7A5-94752F5EE809}"/>
              </a:ext>
            </a:extLst>
          </p:cNvPr>
          <p:cNvSpPr/>
          <p:nvPr/>
        </p:nvSpPr>
        <p:spPr>
          <a:xfrm>
            <a:off x="97435" y="1440108"/>
            <a:ext cx="3897443" cy="5029200"/>
          </a:xfrm>
          <a:prstGeom prst="rect">
            <a:avLst/>
          </a:prstGeom>
          <a:solidFill>
            <a:srgbClr val="EE48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1600" i="1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Differentiate between feedback and feedforward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br>
              <a:rPr lang="en-US" sz="2000" i="1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Before/after</a:t>
            </a:r>
            <a:b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Negative and positive feedback</a:t>
            </a:r>
            <a:b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Feedforward makes room for feedback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B08264-8B4D-461D-B7AC-E75D404E4D41}"/>
              </a:ext>
            </a:extLst>
          </p:cNvPr>
          <p:cNvSpPr/>
          <p:nvPr/>
        </p:nvSpPr>
        <p:spPr>
          <a:xfrm>
            <a:off x="4147278" y="1440108"/>
            <a:ext cx="3897443" cy="5029200"/>
          </a:xfrm>
          <a:prstGeom prst="rect">
            <a:avLst/>
          </a:prstGeom>
          <a:solidFill>
            <a:srgbClr val="2D8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i="1" dirty="0">
                <a:solidFill>
                  <a:schemeClr val="bg1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  <a:t>Recognize course elements that limit the ability for instructors to provide quality feedback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br>
              <a:rPr lang="en-US" i="1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Logistical feedback</a:t>
            </a:r>
            <a:b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br>
              <a:rPr lang="en-US" i="1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b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Content feedback</a:t>
            </a:r>
            <a:b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br>
              <a:rPr lang="en-US" i="1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 layout</a:t>
            </a:r>
            <a:b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Clarity of instructions and expectations</a:t>
            </a:r>
            <a:b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(Mis)use of tools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A7A116-7F5D-4538-820B-4971253CEA7B}"/>
              </a:ext>
            </a:extLst>
          </p:cNvPr>
          <p:cNvSpPr/>
          <p:nvPr/>
        </p:nvSpPr>
        <p:spPr>
          <a:xfrm>
            <a:off x="8197121" y="1440108"/>
            <a:ext cx="3897443" cy="5029200"/>
          </a:xfrm>
          <a:prstGeom prst="rect">
            <a:avLst/>
          </a:prstGeom>
          <a:solidFill>
            <a:srgbClr val="9DCE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i="1" dirty="0">
                <a:solidFill>
                  <a:schemeClr val="bg1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  <a:t>Create feeding cycles to improve student satisfaction/success and decrease instructor workload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i="1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 layout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  <a:t>se objectives to drive learning</a:t>
            </a:r>
            <a:b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  <a:t>Use instructions to direct learning</a:t>
            </a:r>
            <a:b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  <a:t>Use instructional statements to define learning</a:t>
            </a:r>
            <a:b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  <a:t>Use feedback to develop learning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073123-6382-41C3-BA37-7A1FF0326277}"/>
              </a:ext>
            </a:extLst>
          </p:cNvPr>
          <p:cNvSpPr/>
          <p:nvPr/>
        </p:nvSpPr>
        <p:spPr>
          <a:xfrm>
            <a:off x="97435" y="388692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Project yourself into the course</a:t>
            </a:r>
          </a:p>
          <a:p>
            <a:r>
              <a:rPr lang="en-US" sz="1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By being available to students during the course</a:t>
            </a:r>
          </a:p>
          <a:p>
            <a:r>
              <a:rPr lang="en-US" sz="1600" dirty="0">
                <a:solidFill>
                  <a:srgbClr val="9FDCDA"/>
                </a:solidFill>
                <a:latin typeface="Source Sans Pro Black" panose="020B0803030403020204" pitchFamily="34" charset="0"/>
              </a:rPr>
              <a:t>Through the establishment of a well-structured course</a:t>
            </a:r>
          </a:p>
        </p:txBody>
      </p:sp>
    </p:spTree>
    <p:extLst>
      <p:ext uri="{BB962C8B-B14F-4D97-AF65-F5344CB8AC3E}">
        <p14:creationId xmlns:p14="http://schemas.microsoft.com/office/powerpoint/2010/main" val="3604697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61C1DA-D1A3-4B7B-938F-24F9D358AFEE}"/>
              </a:ext>
            </a:extLst>
          </p:cNvPr>
          <p:cNvSpPr/>
          <p:nvPr/>
        </p:nvSpPr>
        <p:spPr>
          <a:xfrm>
            <a:off x="0" y="517190"/>
            <a:ext cx="12192000" cy="1170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0" dirty="0">
                <a:solidFill>
                  <a:srgbClr val="2D8CFF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INSTRUCTOR</a:t>
            </a:r>
            <a:r>
              <a:rPr lang="en-US" sz="1200" dirty="0">
                <a:solidFill>
                  <a:srgbClr val="2D8CFF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 </a:t>
            </a:r>
            <a:r>
              <a:rPr lang="en-US" sz="8000" dirty="0">
                <a:solidFill>
                  <a:srgbClr val="2D8CFF"/>
                </a:solidFill>
                <a:latin typeface="Source Sans Pro Light" panose="020B0403030403020204" pitchFamily="34" charset="0"/>
                <a:ea typeface="Source Sans Pro ExtraLight" panose="020B0303030403020204" pitchFamily="34" charset="0"/>
              </a:rPr>
              <a:t>PRESENCE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3F6B2D-9C46-408A-940A-4989AA81AD12}"/>
              </a:ext>
            </a:extLst>
          </p:cNvPr>
          <p:cNvSpPr/>
          <p:nvPr/>
        </p:nvSpPr>
        <p:spPr>
          <a:xfrm>
            <a:off x="10304188" y="6474437"/>
            <a:ext cx="1708803" cy="237069"/>
          </a:xfrm>
          <a:prstGeom prst="rect">
            <a:avLst/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ource Sans Pro Semibold" panose="020B0603030403020204" pitchFamily="34" charset="0"/>
              </a:rPr>
              <a:t>Garrison, 2016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6730E3-FDE0-4B32-8501-740DC855A777}"/>
              </a:ext>
            </a:extLst>
          </p:cNvPr>
          <p:cNvSpPr/>
          <p:nvPr/>
        </p:nvSpPr>
        <p:spPr>
          <a:xfrm>
            <a:off x="840010" y="3235476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00" dirty="0">
              <a:solidFill>
                <a:schemeClr val="bg1">
                  <a:lumMod val="95000"/>
                </a:schemeClr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807AC8-58CC-4DED-B257-E978D24419F8}"/>
              </a:ext>
            </a:extLst>
          </p:cNvPr>
          <p:cNvSpPr/>
          <p:nvPr/>
        </p:nvSpPr>
        <p:spPr>
          <a:xfrm>
            <a:off x="516435" y="2752804"/>
            <a:ext cx="1088722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6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teaching (not teacher) presence</a:t>
            </a:r>
          </a:p>
          <a:p>
            <a:r>
              <a:rPr lang="en-US" sz="28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design</a:t>
            </a:r>
          </a:p>
          <a:p>
            <a:r>
              <a:rPr lang="en-US" sz="28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direction </a:t>
            </a:r>
          </a:p>
          <a:p>
            <a:r>
              <a:rPr lang="en-US" sz="28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facilitation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46B5CC-39EC-4DCB-97A2-537DD7C17592}"/>
              </a:ext>
            </a:extLst>
          </p:cNvPr>
          <p:cNvCxnSpPr/>
          <p:nvPr/>
        </p:nvCxnSpPr>
        <p:spPr>
          <a:xfrm>
            <a:off x="4458530" y="1790330"/>
            <a:ext cx="7315200" cy="0"/>
          </a:xfrm>
          <a:prstGeom prst="line">
            <a:avLst/>
          </a:prstGeom>
          <a:ln w="76200" cap="rnd">
            <a:solidFill>
              <a:srgbClr val="F15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E89ECA-8B68-4CC8-B9E8-94687A553469}"/>
              </a:ext>
            </a:extLst>
          </p:cNvPr>
          <p:cNvCxnSpPr>
            <a:cxnSpLocks/>
          </p:cNvCxnSpPr>
          <p:nvPr/>
        </p:nvCxnSpPr>
        <p:spPr>
          <a:xfrm>
            <a:off x="5960046" y="2028250"/>
            <a:ext cx="5183252" cy="0"/>
          </a:xfrm>
          <a:prstGeom prst="line">
            <a:avLst/>
          </a:prstGeom>
          <a:ln w="180975" cap="rnd">
            <a:solidFill>
              <a:srgbClr val="9DCE68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6E7EC7-746D-4F35-B17B-2D2AC094B64D}"/>
              </a:ext>
            </a:extLst>
          </p:cNvPr>
          <p:cNvCxnSpPr>
            <a:cxnSpLocks/>
          </p:cNvCxnSpPr>
          <p:nvPr/>
        </p:nvCxnSpPr>
        <p:spPr>
          <a:xfrm>
            <a:off x="5066477" y="2305640"/>
            <a:ext cx="3274956" cy="0"/>
          </a:xfrm>
          <a:prstGeom prst="line">
            <a:avLst/>
          </a:prstGeom>
          <a:ln w="139700" cap="rnd">
            <a:solidFill>
              <a:srgbClr val="EE489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BCE48B0-1A32-4C4E-B1AD-999B6931939C}"/>
              </a:ext>
            </a:extLst>
          </p:cNvPr>
          <p:cNvSpPr/>
          <p:nvPr/>
        </p:nvSpPr>
        <p:spPr>
          <a:xfrm>
            <a:off x="6333378" y="3783245"/>
            <a:ext cx="5440351" cy="2215991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06E4841-FA31-4242-BCAA-9987F9A88A80}"/>
              </a:ext>
            </a:extLst>
          </p:cNvPr>
          <p:cNvSpPr/>
          <p:nvPr/>
        </p:nvSpPr>
        <p:spPr>
          <a:xfrm>
            <a:off x="5810586" y="3985388"/>
            <a:ext cx="2661509" cy="522348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working definition: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BAB247-E51D-4509-8696-AEEF0C41D82A}"/>
              </a:ext>
            </a:extLst>
          </p:cNvPr>
          <p:cNvSpPr/>
          <p:nvPr/>
        </p:nvSpPr>
        <p:spPr>
          <a:xfrm>
            <a:off x="6410476" y="4676403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Project yourself into the course</a:t>
            </a:r>
          </a:p>
          <a:p>
            <a:r>
              <a:rPr lang="en-US" sz="16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[ . . .]</a:t>
            </a:r>
          </a:p>
        </p:txBody>
      </p:sp>
    </p:spTree>
    <p:extLst>
      <p:ext uri="{BB962C8B-B14F-4D97-AF65-F5344CB8AC3E}">
        <p14:creationId xmlns:p14="http://schemas.microsoft.com/office/powerpoint/2010/main" val="35728285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E82F70D-490D-460F-AF78-51FBF7D35A0D}"/>
              </a:ext>
            </a:extLst>
          </p:cNvPr>
          <p:cNvCxnSpPr/>
          <p:nvPr/>
        </p:nvCxnSpPr>
        <p:spPr>
          <a:xfrm>
            <a:off x="6096000" y="1593574"/>
            <a:ext cx="0" cy="3670852"/>
          </a:xfrm>
          <a:prstGeom prst="line">
            <a:avLst/>
          </a:prstGeom>
          <a:ln w="76200" cap="rnd">
            <a:solidFill>
              <a:srgbClr val="9DCE68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CFA2107C-6C91-401B-954A-809772CFD6F1}"/>
              </a:ext>
            </a:extLst>
          </p:cNvPr>
          <p:cNvSpPr/>
          <p:nvPr/>
        </p:nvSpPr>
        <p:spPr>
          <a:xfrm>
            <a:off x="932070" y="2438400"/>
            <a:ext cx="4735439" cy="1713948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Patrick Dempsey, EdD</a:t>
            </a:r>
          </a:p>
          <a:p>
            <a:pPr algn="ctr"/>
            <a:r>
              <a:rPr lang="en-US" sz="14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Director of Digital Teaching &amp; Learning</a:t>
            </a:r>
            <a:br>
              <a:rPr lang="en-US" sz="14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1400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Loyola University Maryland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2C10F3-3E2F-4ADC-9FFB-A76B15A4AD55}"/>
              </a:ext>
            </a:extLst>
          </p:cNvPr>
          <p:cNvGrpSpPr/>
          <p:nvPr/>
        </p:nvGrpSpPr>
        <p:grpSpPr>
          <a:xfrm>
            <a:off x="7595445" y="1797505"/>
            <a:ext cx="3165085" cy="1408162"/>
            <a:chOff x="7745422" y="1797505"/>
            <a:chExt cx="3165085" cy="1408162"/>
          </a:xfrm>
        </p:grpSpPr>
        <p:pic>
          <p:nvPicPr>
            <p:cNvPr id="7" name="Picture 6" descr="A close up of a sign&#10;&#10;Description automatically generated">
              <a:extLst>
                <a:ext uri="{FF2B5EF4-FFF2-40B4-BE49-F238E27FC236}">
                  <a16:creationId xmlns:a16="http://schemas.microsoft.com/office/drawing/2014/main" id="{F621ABEF-7A4B-464C-BAB7-63D2E39722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20000"/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558"/>
            <a:stretch/>
          </p:blipFill>
          <p:spPr>
            <a:xfrm>
              <a:off x="7745422" y="1797505"/>
              <a:ext cx="1687593" cy="1408162"/>
            </a:xfrm>
            <a:prstGeom prst="rect">
              <a:avLst/>
            </a:prstGeom>
          </p:spPr>
        </p:pic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D0BC4F7D-127C-40FA-B3ED-4D00DCB8E4B1}"/>
                </a:ext>
              </a:extLst>
            </p:cNvPr>
            <p:cNvSpPr/>
            <p:nvPr/>
          </p:nvSpPr>
          <p:spPr>
            <a:xfrm>
              <a:off x="8922689" y="2325106"/>
              <a:ext cx="1987818" cy="487967"/>
            </a:xfrm>
            <a:prstGeom prst="roundRect">
              <a:avLst>
                <a:gd name="adj" fmla="val 50000"/>
              </a:avLst>
            </a:prstGeom>
            <a:solidFill>
              <a:srgbClr val="9FDCD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>
                  <a:solidFill>
                    <a:prstClr val="white"/>
                  </a:solidFill>
                  <a:latin typeface="Insignia" pitchFamily="50" charset="0"/>
                </a:rPr>
                <a:t>t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signia" pitchFamily="50" charset="0"/>
                  <a:ea typeface="+mn-ea"/>
                  <a:cs typeface="+mn-cs"/>
                </a:rPr>
                <a:t>hepretzl.com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9DE7D53B-DF2D-4D71-8375-C312DC4DA82A}"/>
              </a:ext>
            </a:extLst>
          </p:cNvPr>
          <p:cNvSpPr/>
          <p:nvPr/>
        </p:nvSpPr>
        <p:spPr>
          <a:xfrm>
            <a:off x="932070" y="4220552"/>
            <a:ext cx="4735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prdempsey@loyola.edu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B9F1B-383D-428E-93B6-57DC04DC99A9}"/>
              </a:ext>
            </a:extLst>
          </p:cNvPr>
          <p:cNvSpPr/>
          <p:nvPr/>
        </p:nvSpPr>
        <p:spPr>
          <a:xfrm>
            <a:off x="6163977" y="3021001"/>
            <a:ext cx="60280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patrick@pretzl.me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4A3EAC-50D3-4765-B202-278ABC52351C}"/>
              </a:ext>
            </a:extLst>
          </p:cNvPr>
          <p:cNvSpPr/>
          <p:nvPr/>
        </p:nvSpPr>
        <p:spPr>
          <a:xfrm>
            <a:off x="6096001" y="4036569"/>
            <a:ext cx="6096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2D8CFF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Creating transformative online communities in higher education</a:t>
            </a:r>
            <a:br>
              <a:rPr lang="en-US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</a:br>
            <a:r>
              <a:rPr lang="en-US" sz="1600" dirty="0">
                <a:solidFill>
                  <a:schemeClr val="bg1">
                    <a:lumMod val="7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(June 29, 2021 // Routledge) </a:t>
            </a:r>
            <a:endParaRPr lang="en-US" dirty="0">
              <a:solidFill>
                <a:schemeClr val="bg1">
                  <a:lumMod val="75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CE89CD-3F4B-459E-BD15-CC0C363D776A}"/>
              </a:ext>
            </a:extLst>
          </p:cNvPr>
          <p:cNvSpPr/>
          <p:nvPr/>
        </p:nvSpPr>
        <p:spPr>
          <a:xfrm>
            <a:off x="9144001" y="5227643"/>
            <a:ext cx="3047999" cy="842037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latin typeface="Source Sans Pro Black" panose="020B0803030403020204" pitchFamily="34" charset="0"/>
              </a:rPr>
              <a:t>Preorder on Amazon </a:t>
            </a:r>
          </a:p>
          <a:p>
            <a:pPr algn="r"/>
            <a:r>
              <a:rPr lang="en-US" dirty="0">
                <a:latin typeface="Source Sans Pro Black" panose="020B0803030403020204" pitchFamily="34" charset="0"/>
              </a:rPr>
              <a:t>(definitely not $160)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2275A8-F40A-4916-BC45-0B1187466D41}"/>
              </a:ext>
            </a:extLst>
          </p:cNvPr>
          <p:cNvSpPr/>
          <p:nvPr/>
        </p:nvSpPr>
        <p:spPr>
          <a:xfrm>
            <a:off x="7480410" y="1329355"/>
            <a:ext cx="4711590" cy="487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Source Sans Pro Black" panose="020B0803030403020204" pitchFamily="34" charset="0"/>
              </a:rPr>
              <a:t>free online discussion platform</a:t>
            </a:r>
            <a:br>
              <a:rPr lang="en-US" dirty="0">
                <a:solidFill>
                  <a:schemeClr val="bg1">
                    <a:lumMod val="75000"/>
                  </a:schemeClr>
                </a:solidFill>
                <a:latin typeface="Source Sans Pro Black" panose="020B0803030403020204" pitchFamily="34" charset="0"/>
              </a:rPr>
            </a:br>
            <a:r>
              <a:rPr lang="en-US" dirty="0">
                <a:solidFill>
                  <a:srgbClr val="EE4890"/>
                </a:solidFill>
                <a:latin typeface="Source Sans Pro Black" panose="020B0803030403020204" pitchFamily="34" charset="0"/>
              </a:rPr>
              <a:t>Say something different!</a:t>
            </a:r>
          </a:p>
        </p:txBody>
      </p:sp>
    </p:spTree>
    <p:extLst>
      <p:ext uri="{BB962C8B-B14F-4D97-AF65-F5344CB8AC3E}">
        <p14:creationId xmlns:p14="http://schemas.microsoft.com/office/powerpoint/2010/main" val="2675669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61C1DA-D1A3-4B7B-938F-24F9D358AFEE}"/>
              </a:ext>
            </a:extLst>
          </p:cNvPr>
          <p:cNvSpPr/>
          <p:nvPr/>
        </p:nvSpPr>
        <p:spPr>
          <a:xfrm>
            <a:off x="0" y="517190"/>
            <a:ext cx="12192000" cy="1170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0" dirty="0">
                <a:solidFill>
                  <a:srgbClr val="2D8CFF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INSTRUCTOR</a:t>
            </a:r>
            <a:r>
              <a:rPr lang="en-US" sz="1200" dirty="0">
                <a:solidFill>
                  <a:srgbClr val="2D8CFF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 </a:t>
            </a:r>
            <a:r>
              <a:rPr lang="en-US" sz="8000" dirty="0">
                <a:solidFill>
                  <a:srgbClr val="2D8CFF"/>
                </a:solidFill>
                <a:latin typeface="Source Sans Pro Light" panose="020B0403030403020204" pitchFamily="34" charset="0"/>
                <a:ea typeface="Source Sans Pro ExtraLight" panose="020B0303030403020204" pitchFamily="34" charset="0"/>
              </a:rPr>
              <a:t>PRESENCE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3F6B2D-9C46-408A-940A-4989AA81AD12}"/>
              </a:ext>
            </a:extLst>
          </p:cNvPr>
          <p:cNvSpPr/>
          <p:nvPr/>
        </p:nvSpPr>
        <p:spPr>
          <a:xfrm>
            <a:off x="10304188" y="6474437"/>
            <a:ext cx="1708803" cy="237069"/>
          </a:xfrm>
          <a:prstGeom prst="rect">
            <a:avLst/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ource Sans Pro Semibold" panose="020B0603030403020204" pitchFamily="34" charset="0"/>
              </a:rPr>
              <a:t>Preisman, 2014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3FF89C-1839-41A1-ABA2-9DCBBF4C67E6}"/>
              </a:ext>
            </a:extLst>
          </p:cNvPr>
          <p:cNvSpPr/>
          <p:nvPr/>
        </p:nvSpPr>
        <p:spPr>
          <a:xfrm flipV="1">
            <a:off x="10304188" y="4388071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6730E3-FDE0-4B32-8501-740DC855A777}"/>
              </a:ext>
            </a:extLst>
          </p:cNvPr>
          <p:cNvSpPr/>
          <p:nvPr/>
        </p:nvSpPr>
        <p:spPr>
          <a:xfrm>
            <a:off x="840010" y="3235476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>
                <a:solidFill>
                  <a:schemeClr val="bg1">
                    <a:lumMod val="95000"/>
                  </a:schemeClr>
                </a:solidFill>
                <a:latin typeface="Source Sans Pro Black" panose="020B0803030403020204" pitchFamily="34" charset="0"/>
              </a:rPr>
              <a:t>“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807AC8-58CC-4DED-B257-E978D24419F8}"/>
              </a:ext>
            </a:extLst>
          </p:cNvPr>
          <p:cNvSpPr/>
          <p:nvPr/>
        </p:nvSpPr>
        <p:spPr>
          <a:xfrm>
            <a:off x="1065762" y="2567814"/>
            <a:ext cx="108872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4000" dirty="0">
                <a:solidFill>
                  <a:srgbClr val="F15345"/>
                </a:solidFill>
                <a:latin typeface="Source Sans Pro Light" panose="020B0403030403020204" pitchFamily="34" charset="0"/>
              </a:rPr>
              <a:t>more important for the instructor </a:t>
            </a:r>
          </a:p>
          <a:p>
            <a:r>
              <a:rPr lang="en-US" sz="4000" dirty="0">
                <a:solidFill>
                  <a:srgbClr val="F15345"/>
                </a:solidFill>
                <a:latin typeface="Source Sans Pro Light" panose="020B0403030403020204" pitchFamily="34" charset="0"/>
              </a:rPr>
              <a:t>to simply </a:t>
            </a:r>
            <a:r>
              <a:rPr lang="en-US" sz="40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be available for students </a:t>
            </a:r>
          </a:p>
          <a:p>
            <a:r>
              <a:rPr lang="en-US" sz="40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through a well-structured course </a:t>
            </a:r>
          </a:p>
          <a:p>
            <a:r>
              <a:rPr lang="en-US" sz="4000" dirty="0">
                <a:solidFill>
                  <a:srgbClr val="F15345"/>
                </a:solidFill>
                <a:latin typeface="Source Sans Pro Light" panose="020B0403030403020204" pitchFamily="34" charset="0"/>
              </a:rPr>
              <a:t>as opposed to creating a presence of oneself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46B5CC-39EC-4DCB-97A2-537DD7C17592}"/>
              </a:ext>
            </a:extLst>
          </p:cNvPr>
          <p:cNvCxnSpPr/>
          <p:nvPr/>
        </p:nvCxnSpPr>
        <p:spPr>
          <a:xfrm>
            <a:off x="4458530" y="1790330"/>
            <a:ext cx="7315200" cy="0"/>
          </a:xfrm>
          <a:prstGeom prst="line">
            <a:avLst/>
          </a:prstGeom>
          <a:ln w="76200" cap="rnd">
            <a:solidFill>
              <a:srgbClr val="F15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E89ECA-8B68-4CC8-B9E8-94687A553469}"/>
              </a:ext>
            </a:extLst>
          </p:cNvPr>
          <p:cNvCxnSpPr>
            <a:cxnSpLocks/>
          </p:cNvCxnSpPr>
          <p:nvPr/>
        </p:nvCxnSpPr>
        <p:spPr>
          <a:xfrm>
            <a:off x="5960046" y="2028250"/>
            <a:ext cx="5183252" cy="0"/>
          </a:xfrm>
          <a:prstGeom prst="line">
            <a:avLst/>
          </a:prstGeom>
          <a:ln w="180975" cap="rnd">
            <a:solidFill>
              <a:srgbClr val="9DCE68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6E7EC7-746D-4F35-B17B-2D2AC094B64D}"/>
              </a:ext>
            </a:extLst>
          </p:cNvPr>
          <p:cNvCxnSpPr>
            <a:cxnSpLocks/>
          </p:cNvCxnSpPr>
          <p:nvPr/>
        </p:nvCxnSpPr>
        <p:spPr>
          <a:xfrm>
            <a:off x="5066477" y="2305640"/>
            <a:ext cx="3274956" cy="0"/>
          </a:xfrm>
          <a:prstGeom prst="line">
            <a:avLst/>
          </a:prstGeom>
          <a:ln w="139700" cap="rnd">
            <a:solidFill>
              <a:srgbClr val="EE489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06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61C1DA-D1A3-4B7B-938F-24F9D358AFEE}"/>
              </a:ext>
            </a:extLst>
          </p:cNvPr>
          <p:cNvSpPr/>
          <p:nvPr/>
        </p:nvSpPr>
        <p:spPr>
          <a:xfrm>
            <a:off x="0" y="517190"/>
            <a:ext cx="12192000" cy="1170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0" dirty="0">
                <a:solidFill>
                  <a:srgbClr val="2D8CFF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INSTRUCTOR</a:t>
            </a:r>
            <a:r>
              <a:rPr lang="en-US" sz="1200" dirty="0">
                <a:solidFill>
                  <a:srgbClr val="2D8CFF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 </a:t>
            </a:r>
            <a:r>
              <a:rPr lang="en-US" sz="8000" dirty="0">
                <a:solidFill>
                  <a:srgbClr val="2D8CFF"/>
                </a:solidFill>
                <a:latin typeface="Source Sans Pro Light" panose="020B0403030403020204" pitchFamily="34" charset="0"/>
                <a:ea typeface="Source Sans Pro ExtraLight" panose="020B0303030403020204" pitchFamily="34" charset="0"/>
              </a:rPr>
              <a:t>PRESENCE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3F6B2D-9C46-408A-940A-4989AA81AD12}"/>
              </a:ext>
            </a:extLst>
          </p:cNvPr>
          <p:cNvSpPr/>
          <p:nvPr/>
        </p:nvSpPr>
        <p:spPr>
          <a:xfrm>
            <a:off x="10304188" y="6474437"/>
            <a:ext cx="1708803" cy="237069"/>
          </a:xfrm>
          <a:prstGeom prst="rect">
            <a:avLst/>
          </a:prstGeom>
          <a:solidFill>
            <a:srgbClr val="9FDCD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ource Sans Pro Semibold" panose="020B0603030403020204" pitchFamily="34" charset="0"/>
              </a:rPr>
              <a:t>Garrison, 2016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6730E3-FDE0-4B32-8501-740DC855A777}"/>
              </a:ext>
            </a:extLst>
          </p:cNvPr>
          <p:cNvSpPr/>
          <p:nvPr/>
        </p:nvSpPr>
        <p:spPr>
          <a:xfrm>
            <a:off x="840010" y="3235476"/>
            <a:ext cx="682171" cy="38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00" dirty="0">
              <a:solidFill>
                <a:schemeClr val="bg1">
                  <a:lumMod val="95000"/>
                </a:schemeClr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807AC8-58CC-4DED-B257-E978D24419F8}"/>
              </a:ext>
            </a:extLst>
          </p:cNvPr>
          <p:cNvSpPr/>
          <p:nvPr/>
        </p:nvSpPr>
        <p:spPr>
          <a:xfrm>
            <a:off x="516435" y="2752804"/>
            <a:ext cx="1088722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600" dirty="0">
                <a:solidFill>
                  <a:srgbClr val="F15345"/>
                </a:solidFill>
                <a:latin typeface="Source Sans Pro Black" panose="020B0803030403020204" pitchFamily="34" charset="0"/>
              </a:rPr>
              <a:t>teaching (not teacher) presence</a:t>
            </a:r>
          </a:p>
          <a:p>
            <a:r>
              <a:rPr lang="en-US" sz="28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design</a:t>
            </a:r>
          </a:p>
          <a:p>
            <a:r>
              <a:rPr lang="en-US" sz="28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direction </a:t>
            </a:r>
          </a:p>
          <a:p>
            <a:r>
              <a:rPr lang="en-US" sz="2800" dirty="0">
                <a:solidFill>
                  <a:srgbClr val="2D8CFF"/>
                </a:solidFill>
                <a:latin typeface="Source Sans Pro Semibold" panose="020B0603030403020204" pitchFamily="34" charset="0"/>
              </a:rPr>
              <a:t>facilitation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46B5CC-39EC-4DCB-97A2-537DD7C17592}"/>
              </a:ext>
            </a:extLst>
          </p:cNvPr>
          <p:cNvCxnSpPr/>
          <p:nvPr/>
        </p:nvCxnSpPr>
        <p:spPr>
          <a:xfrm>
            <a:off x="4458530" y="1790330"/>
            <a:ext cx="7315200" cy="0"/>
          </a:xfrm>
          <a:prstGeom prst="line">
            <a:avLst/>
          </a:prstGeom>
          <a:ln w="76200" cap="rnd">
            <a:solidFill>
              <a:srgbClr val="F15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E89ECA-8B68-4CC8-B9E8-94687A553469}"/>
              </a:ext>
            </a:extLst>
          </p:cNvPr>
          <p:cNvCxnSpPr>
            <a:cxnSpLocks/>
          </p:cNvCxnSpPr>
          <p:nvPr/>
        </p:nvCxnSpPr>
        <p:spPr>
          <a:xfrm>
            <a:off x="5960046" y="2028250"/>
            <a:ext cx="5183252" cy="0"/>
          </a:xfrm>
          <a:prstGeom prst="line">
            <a:avLst/>
          </a:prstGeom>
          <a:ln w="180975" cap="rnd">
            <a:solidFill>
              <a:srgbClr val="9DCE68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6E7EC7-746D-4F35-B17B-2D2AC094B64D}"/>
              </a:ext>
            </a:extLst>
          </p:cNvPr>
          <p:cNvCxnSpPr>
            <a:cxnSpLocks/>
          </p:cNvCxnSpPr>
          <p:nvPr/>
        </p:nvCxnSpPr>
        <p:spPr>
          <a:xfrm>
            <a:off x="5066477" y="2305640"/>
            <a:ext cx="3274956" cy="0"/>
          </a:xfrm>
          <a:prstGeom prst="line">
            <a:avLst/>
          </a:prstGeom>
          <a:ln w="139700" cap="rnd">
            <a:solidFill>
              <a:srgbClr val="EE489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BCE48B0-1A32-4C4E-B1AD-999B6931939C}"/>
              </a:ext>
            </a:extLst>
          </p:cNvPr>
          <p:cNvSpPr/>
          <p:nvPr/>
        </p:nvSpPr>
        <p:spPr>
          <a:xfrm>
            <a:off x="6333378" y="3783245"/>
            <a:ext cx="5440351" cy="2215991"/>
          </a:xfrm>
          <a:prstGeom prst="rect">
            <a:avLst/>
          </a:prstGeom>
          <a:solidFill>
            <a:srgbClr val="2D8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06E4841-FA31-4242-BCAA-9987F9A88A80}"/>
              </a:ext>
            </a:extLst>
          </p:cNvPr>
          <p:cNvSpPr/>
          <p:nvPr/>
        </p:nvSpPr>
        <p:spPr>
          <a:xfrm>
            <a:off x="5810586" y="3985388"/>
            <a:ext cx="2661509" cy="522348"/>
          </a:xfrm>
          <a:prstGeom prst="roundRect">
            <a:avLst>
              <a:gd name="adj" fmla="val 50000"/>
            </a:avLst>
          </a:prstGeom>
          <a:solidFill>
            <a:srgbClr val="9DC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 Black" panose="020B0803030403020204" pitchFamily="34" charset="0"/>
              </a:rPr>
              <a:t>working definition: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BAB247-E51D-4509-8696-AEEF0C41D82A}"/>
              </a:ext>
            </a:extLst>
          </p:cNvPr>
          <p:cNvSpPr/>
          <p:nvPr/>
        </p:nvSpPr>
        <p:spPr>
          <a:xfrm>
            <a:off x="6410476" y="4676403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Project yourself into the course</a:t>
            </a:r>
          </a:p>
          <a:p>
            <a:r>
              <a:rPr lang="en-US" sz="16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By being available to students during the course</a:t>
            </a:r>
          </a:p>
          <a:p>
            <a:r>
              <a:rPr lang="en-US" sz="16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Through the establishment of a well-structured course</a:t>
            </a:r>
          </a:p>
        </p:txBody>
      </p:sp>
    </p:spTree>
    <p:extLst>
      <p:ext uri="{BB962C8B-B14F-4D97-AF65-F5344CB8AC3E}">
        <p14:creationId xmlns:p14="http://schemas.microsoft.com/office/powerpoint/2010/main" val="1570997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C618BF-BF18-463E-8CC8-D06836745EC7}"/>
              </a:ext>
            </a:extLst>
          </p:cNvPr>
          <p:cNvCxnSpPr/>
          <p:nvPr/>
        </p:nvCxnSpPr>
        <p:spPr>
          <a:xfrm>
            <a:off x="2370483" y="2882347"/>
            <a:ext cx="7315200" cy="0"/>
          </a:xfrm>
          <a:prstGeom prst="line">
            <a:avLst/>
          </a:prstGeom>
          <a:ln w="76200" cap="rnd">
            <a:solidFill>
              <a:srgbClr val="F15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C61C1DA-D1A3-4B7B-938F-24F9D358AFEE}"/>
              </a:ext>
            </a:extLst>
          </p:cNvPr>
          <p:cNvSpPr/>
          <p:nvPr/>
        </p:nvSpPr>
        <p:spPr>
          <a:xfrm>
            <a:off x="-33867" y="957944"/>
            <a:ext cx="12225867" cy="1170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0" dirty="0">
                <a:solidFill>
                  <a:srgbClr val="9FDCDA"/>
                </a:solidFill>
                <a:latin typeface="Source Sans Pro Black" panose="020B0803030403020204" pitchFamily="34" charset="0"/>
                <a:ea typeface="Source Sans Pro ExtraLight" panose="020B0303030403020204" pitchFamily="34" charset="0"/>
              </a:rPr>
              <a:t>hmmm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5CB197-3D52-4BCB-BC1B-9755F5E1E0B9}"/>
              </a:ext>
            </a:extLst>
          </p:cNvPr>
          <p:cNvSpPr/>
          <p:nvPr/>
        </p:nvSpPr>
        <p:spPr>
          <a:xfrm>
            <a:off x="1774416" y="3429000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What is the purpose of a course?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3CD7B9-EF2E-4703-A90E-0F8A47CDB01B}"/>
              </a:ext>
            </a:extLst>
          </p:cNvPr>
          <p:cNvSpPr/>
          <p:nvPr/>
        </p:nvSpPr>
        <p:spPr>
          <a:xfrm>
            <a:off x="6571299" y="3429000"/>
            <a:ext cx="3846286" cy="2485572"/>
          </a:xfrm>
          <a:prstGeom prst="rect">
            <a:avLst/>
          </a:prstGeom>
          <a:solidFill>
            <a:srgbClr val="EE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Source Sans Pro Black" panose="020B0803030403020204" pitchFamily="34" charset="0"/>
              </a:rPr>
              <a:t>What is the role of an instructor in a course?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770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</TotalTime>
  <Words>3984</Words>
  <Application>Microsoft Office PowerPoint</Application>
  <PresentationFormat>Widescreen</PresentationFormat>
  <Paragraphs>599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2" baseType="lpstr">
      <vt:lpstr>-apple-system</vt:lpstr>
      <vt:lpstr>Arial</vt:lpstr>
      <vt:lpstr>Calibri</vt:lpstr>
      <vt:lpstr>Calibri Light</vt:lpstr>
      <vt:lpstr>Insignia</vt:lpstr>
      <vt:lpstr>Open Sans Extrabold</vt:lpstr>
      <vt:lpstr>Open Sans Semibold</vt:lpstr>
      <vt:lpstr>Source Sans Pro Black</vt:lpstr>
      <vt:lpstr>Source Sans Pro Light</vt:lpstr>
      <vt:lpstr>Source Sans Pro Semibold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Dempsey</dc:creator>
  <cp:lastModifiedBy>Patrick Dempsey</cp:lastModifiedBy>
  <cp:revision>120</cp:revision>
  <dcterms:created xsi:type="dcterms:W3CDTF">2021-02-18T14:17:39Z</dcterms:created>
  <dcterms:modified xsi:type="dcterms:W3CDTF">2021-03-19T18:48:16Z</dcterms:modified>
</cp:coreProperties>
</file>