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cc84f68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cc84f68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t/>
            </a:r>
            <a:endParaRPr/>
          </a:p>
          <a:p>
            <a:pPr indent="0" lvl="0" marL="0" rtl="0" algn="l">
              <a:lnSpc>
                <a:spcPct val="160000"/>
              </a:lnSpc>
              <a:spcBef>
                <a:spcPts val="1200"/>
              </a:spcBef>
              <a:spcAft>
                <a:spcPts val="1200"/>
              </a:spcAft>
              <a:buNone/>
            </a:pPr>
            <a:r>
              <a:rPr lang="en"/>
              <a:t>In Video games, easter eggs are very hidden.  In my videos, they are very not.  :)  Online classes, I tell them there are 6 eggs hidden throughout lectures.  (These are in the forms of code words/phrases.)  They email those to me for extra credit.  You get all 6, you get a bonus. People go back and comb </a:t>
            </a:r>
            <a:r>
              <a:rPr lang="en"/>
              <a:t>videos</a:t>
            </a:r>
            <a:r>
              <a:rPr lang="en"/>
              <a:t> to find all six.) Find this works best with high school dual enrolled sections with high achieving students.  My </a:t>
            </a:r>
            <a:r>
              <a:rPr lang="en"/>
              <a:t>community</a:t>
            </a:r>
            <a:r>
              <a:rPr lang="en"/>
              <a:t> college students were a mixed bag with this strategy.  But this was a lazy/easy way to get them watching.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ccc84f6d6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ccc84f6d6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a:t>Peer to peer is the first thing to go when you are pressed for time, mediated situation.</a:t>
            </a:r>
            <a:endParaRPr/>
          </a:p>
          <a:p>
            <a:pPr indent="0" lvl="0" marL="0" rtl="0" algn="l">
              <a:lnSpc>
                <a:spcPct val="160000"/>
              </a:lnSpc>
              <a:spcBef>
                <a:spcPts val="1200"/>
              </a:spcBef>
              <a:spcAft>
                <a:spcPts val="1200"/>
              </a:spcAft>
              <a:buNone/>
            </a:pPr>
            <a:r>
              <a:rPr lang="en"/>
              <a:t>In Video games, easter eggs are very hidden.  In my videos, they are very not.  :)  Online classes, I tell them there are 6 eggs hidden throughout lectures.  (These are in the forms of code words/phrases.)  They email those to me for extra credit.  You get all 6, you get a bonus. People go back and comb videos to find all six.) Find this works best with high school dual enrolled sections with high achieving students.  My community college students were a mixed bag with this strategy.  But this was a lazy/easy way to get them watching.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5a81e02cec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a81e02cec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sz="1200">
                <a:latin typeface="Roboto"/>
                <a:ea typeface="Roboto"/>
                <a:cs typeface="Roboto"/>
                <a:sym typeface="Roboto"/>
              </a:rPr>
              <a:t>Best part, worst part at dinner. </a:t>
            </a:r>
            <a:endParaRPr sz="1200">
              <a:latin typeface="Roboto"/>
              <a:ea typeface="Roboto"/>
              <a:cs typeface="Roboto"/>
              <a:sym typeface="Roboto"/>
            </a:endParaRPr>
          </a:p>
          <a:p>
            <a:pPr indent="0" lvl="0" marL="0" rtl="0" algn="l">
              <a:lnSpc>
                <a:spcPct val="160000"/>
              </a:lnSpc>
              <a:spcBef>
                <a:spcPts val="1200"/>
              </a:spcBef>
              <a:spcAft>
                <a:spcPts val="0"/>
              </a:spcAft>
              <a:buNone/>
            </a:pPr>
            <a:r>
              <a:rPr lang="en" sz="1200">
                <a:latin typeface="Roboto"/>
                <a:ea typeface="Roboto"/>
                <a:cs typeface="Roboto"/>
                <a:sym typeface="Roboto"/>
              </a:rPr>
              <a:t>WHY I DO CONFERENCE PRESENTATIONS - I want to learn from my peers!</a:t>
            </a:r>
            <a:endParaRPr sz="1200">
              <a:latin typeface="Roboto"/>
              <a:ea typeface="Roboto"/>
              <a:cs typeface="Roboto"/>
              <a:sym typeface="Roboto"/>
            </a:endParaRPr>
          </a:p>
          <a:p>
            <a:pPr indent="0" lvl="0" marL="0" rtl="0" algn="l">
              <a:lnSpc>
                <a:spcPct val="160000"/>
              </a:lnSpc>
              <a:spcBef>
                <a:spcPts val="1200"/>
              </a:spcBef>
              <a:spcAft>
                <a:spcPts val="0"/>
              </a:spcAft>
              <a:buNone/>
            </a:pPr>
            <a:r>
              <a:t/>
            </a:r>
            <a:endParaRPr sz="1200">
              <a:latin typeface="Roboto"/>
              <a:ea typeface="Roboto"/>
              <a:cs typeface="Roboto"/>
              <a:sym typeface="Roboto"/>
            </a:endParaRPr>
          </a:p>
          <a:p>
            <a:pPr indent="0" lvl="0" marL="0" rtl="0" algn="l">
              <a:lnSpc>
                <a:spcPct val="160000"/>
              </a:lnSpc>
              <a:spcBef>
                <a:spcPts val="1200"/>
              </a:spcBef>
              <a:spcAft>
                <a:spcPts val="1200"/>
              </a:spcAft>
              <a:buNone/>
            </a:pPr>
            <a:r>
              <a:rPr lang="en" sz="1200">
                <a:latin typeface="Roboto"/>
                <a:ea typeface="Roboto"/>
                <a:cs typeface="Roboto"/>
                <a:sym typeface="Roboto"/>
              </a:rPr>
              <a:t>https://docs.google.com/presentation/d/12xiQsc2qAQbS7W8MaDwa5fjoZ1UeNNgmgpZyBhaLQpI/edit?usp=sharing</a:t>
            </a:r>
            <a:endParaRPr sz="1200">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5a81e02cec_1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5a81e02cec_1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Work on our end but it pays out with student engagement and success.  It’s also two birds, one stone.  As we work to incorporate these things, we are at the same time meeting some of QM’s standards.  Let me know if you </a:t>
            </a:r>
            <a:r>
              <a:rPr lang="en"/>
              <a:t>have</a:t>
            </a:r>
            <a:r>
              <a:rPr lang="en"/>
              <a:t>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5c2d6950a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5c2d6950a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Constantly changing - building the plane as we fly.  One thing gets nailed down, and it completely switched and we have to adjust again.  I get it.  I’m in the same boat.  Er….plane.  Mixing metaphors.  :)  IN SHORT, QUALITY COURSE DESIGN AND BEST PRACTICES FOR ENGAGEMENT ARE MORE IMPORTANT THAN EVER.  I don’t think we need to reinvent the wheel, but be more </a:t>
            </a:r>
            <a:r>
              <a:rPr lang="en"/>
              <a:t>intentional than ever.  We </a:t>
            </a:r>
            <a:r>
              <a:rPr i="1" lang="en"/>
              <a:t>know </a:t>
            </a:r>
            <a:r>
              <a:rPr lang="en"/>
              <a:t>student engagement is important -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5c2d6950a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5c2d6950a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hope that someone is asking about what the heck immediacy is right now.  Plug it within every conference presentation I do!  It is SO IMPORTANT!!!  I will come back to that.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ca4ed8e09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a4ed8e09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of these strategies will also translate into face to face classrooms.  Don’t tune out if you “only” teach face to face.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Of course, all of these work </a:t>
            </a:r>
            <a:r>
              <a:rPr lang="en"/>
              <a:t>together</a:t>
            </a:r>
            <a:r>
              <a:rPr lang="en"/>
              <a:t> and overlap categories but it gives us some sense of organization.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a4ed8e09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a4ed8e09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Talk about instructor immediacy in about every presentation I do.  </a:t>
            </a:r>
            <a:endParaRPr/>
          </a:p>
          <a:p>
            <a:pPr indent="0" lvl="0" marL="0" rtl="0" algn="l">
              <a:spcBef>
                <a:spcPts val="0"/>
              </a:spcBef>
              <a:spcAft>
                <a:spcPts val="0"/>
              </a:spcAft>
              <a:buNone/>
            </a:pPr>
            <a:r>
              <a:rPr lang="en"/>
              <a:t>Verbally - call students by name, encourage input and interaction, joke around with them.  BE FRIENDLY.  </a:t>
            </a:r>
            <a:endParaRPr/>
          </a:p>
          <a:p>
            <a:pPr indent="0" lvl="0" marL="0" rtl="0" algn="l">
              <a:spcBef>
                <a:spcPts val="0"/>
              </a:spcBef>
              <a:spcAft>
                <a:spcPts val="0"/>
              </a:spcAft>
              <a:buNone/>
            </a:pPr>
            <a:r>
              <a:rPr lang="en"/>
              <a:t>Nonverbally - smile, walk around the room, gestures, relaxation , short response times, longer explanation.  Treat your students like it’s your friend’s kid. LOOKING FRIENDLY</a:t>
            </a:r>
            <a:endParaRPr/>
          </a:p>
          <a:p>
            <a:pPr indent="0" lvl="0" marL="0" rtl="0" algn="l">
              <a:spcBef>
                <a:spcPts val="0"/>
              </a:spcBef>
              <a:spcAft>
                <a:spcPts val="0"/>
              </a:spcAft>
              <a:buNone/>
            </a:pPr>
            <a:r>
              <a:rPr lang="en"/>
              <a:t>Online?  Break out rooms, then drop in.  Individuals, pairs, small groups.  Love working one on one.  Doesn’t have to talk a long time.  ASK QUESTIONS.  GET TO KNOW THEM.  Don’t show up to Zoom at 1:29 for a 1:30 class.  Don’t click end all and kick people out.  You’d never be the first person out of the door in a face to face classroom.  DON’T DO IT ONLINE.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c2d6950a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c2d6950a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1200">
                <a:solidFill>
                  <a:schemeClr val="dk1"/>
                </a:solidFill>
                <a:highlight>
                  <a:schemeClr val="lt1"/>
                </a:highlight>
                <a:latin typeface="Roboto"/>
                <a:ea typeface="Roboto"/>
                <a:cs typeface="Roboto"/>
                <a:sym typeface="Roboto"/>
              </a:rPr>
              <a:t>I have the ability to connect class content easily.  Topics for speeches -&gt; major, personal interests related.  Bit more of a struggle for other gen ed courses.  WHAT can you do?  Connections = </a:t>
            </a:r>
            <a:r>
              <a:rPr lang="en" sz="1200">
                <a:solidFill>
                  <a:schemeClr val="dk1"/>
                </a:solidFill>
                <a:highlight>
                  <a:schemeClr val="lt1"/>
                </a:highlight>
                <a:latin typeface="Roboto"/>
                <a:ea typeface="Roboto"/>
                <a:cs typeface="Roboto"/>
                <a:sym typeface="Roboto"/>
              </a:rPr>
              <a:t>engagement</a:t>
            </a:r>
            <a:r>
              <a:rPr lang="en" sz="1200">
                <a:solidFill>
                  <a:schemeClr val="dk1"/>
                </a:solidFill>
                <a:highlight>
                  <a:schemeClr val="lt1"/>
                </a:highlight>
                <a:latin typeface="Roboto"/>
                <a:ea typeface="Roboto"/>
                <a:cs typeface="Roboto"/>
                <a:sym typeface="Roboto"/>
              </a:rPr>
              <a:t>.  Hosted a session bringing CTE and lib. Arts faculty together to make connections at our school.  How can math be adapted to farmers?  Have them calculate feed.  How about video production folks?  Editing/frames per second.  Know your students.</a:t>
            </a:r>
            <a:endParaRPr sz="1200">
              <a:highlight>
                <a:schemeClr val="lt1"/>
              </a:highlight>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5c2d6950a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c2d6950a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60000"/>
              </a:lnSpc>
              <a:spcBef>
                <a:spcPts val="0"/>
              </a:spcBef>
              <a:spcAft>
                <a:spcPts val="0"/>
              </a:spcAft>
              <a:buNone/>
            </a:pPr>
            <a:r>
              <a:rPr lang="en" sz="1200">
                <a:highlight>
                  <a:schemeClr val="lt1"/>
                </a:highlight>
                <a:latin typeface="Roboto"/>
                <a:ea typeface="Roboto"/>
                <a:cs typeface="Roboto"/>
                <a:sym typeface="Roboto"/>
              </a:rPr>
              <a:t>We went from a hybrid Web Live (Zoomed class) to FtF midsemester.  Knowing that was on the horizon, I split them early.  Also clear about what being in class looks like.   You don’t get to Zoom and drive.  You are seated, you are treating it like class.</a:t>
            </a:r>
            <a:endParaRPr sz="1200">
              <a:highlight>
                <a:schemeClr val="lt1"/>
              </a:highlight>
              <a:latin typeface="Roboto"/>
              <a:ea typeface="Roboto"/>
              <a:cs typeface="Roboto"/>
              <a:sym typeface="Roboto"/>
            </a:endParaRPr>
          </a:p>
          <a:p>
            <a:pPr indent="457200" lvl="0" marL="0" rtl="0" algn="l">
              <a:lnSpc>
                <a:spcPct val="160000"/>
              </a:lnSpc>
              <a:spcBef>
                <a:spcPts val="1200"/>
              </a:spcBef>
              <a:spcAft>
                <a:spcPts val="1200"/>
              </a:spcAft>
              <a:buNone/>
            </a:pPr>
            <a:r>
              <a:rPr lang="en" sz="1200">
                <a:highlight>
                  <a:schemeClr val="lt1"/>
                </a:highlight>
                <a:latin typeface="Roboto"/>
                <a:ea typeface="Roboto"/>
                <a:cs typeface="Roboto"/>
                <a:sym typeface="Roboto"/>
              </a:rPr>
              <a:t>Less questions = less email = less fatigue/burnout.  </a:t>
            </a:r>
            <a:endParaRPr sz="1200">
              <a:highlight>
                <a:schemeClr val="lt1"/>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cc84f6d6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cc84f6d6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457200" lvl="0" marL="0" rtl="0" algn="l">
              <a:lnSpc>
                <a:spcPct val="160000"/>
              </a:lnSpc>
              <a:spcBef>
                <a:spcPts val="0"/>
              </a:spcBef>
              <a:spcAft>
                <a:spcPts val="1200"/>
              </a:spcAft>
              <a:buNone/>
            </a:pPr>
            <a:r>
              <a:t/>
            </a:r>
            <a:endParaRPr sz="1200">
              <a:highlight>
                <a:schemeClr val="lt1"/>
              </a:highlight>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5a81e02cec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a81e02cec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0"/>
              </a:spcAft>
              <a:buNone/>
            </a:pPr>
            <a:r>
              <a:rPr lang="en"/>
              <a:t>Saw a FB post last spring where an instructor at my former institution was saying she was so made because she recorded an hour and twenty minute video and realized Panapto froze at the 15 minute mark and she lost it all.  I was horrified to see that she was recording an hour and 20 minute video - tons of comments and so I went to those and others were chiming in with similar situations.  WHO is watching those videos!?  Her students must be more interested than mine………...</a:t>
            </a:r>
            <a:endParaRPr/>
          </a:p>
          <a:p>
            <a:pPr indent="0" lvl="0" marL="0" rtl="0" algn="l">
              <a:lnSpc>
                <a:spcPct val="160000"/>
              </a:lnSpc>
              <a:spcBef>
                <a:spcPts val="1200"/>
              </a:spcBef>
              <a:spcAft>
                <a:spcPts val="0"/>
              </a:spcAft>
              <a:buNone/>
            </a:pPr>
            <a:r>
              <a:rPr lang="en"/>
              <a:t>These two sources and the articles in their entirety are on the QM website.  Articles and Resources, Video length in Online Courses  </a:t>
            </a:r>
            <a:endParaRPr/>
          </a:p>
          <a:p>
            <a:pPr indent="0" lvl="0" marL="0" rtl="0" algn="l">
              <a:lnSpc>
                <a:spcPct val="160000"/>
              </a:lnSpc>
              <a:spcBef>
                <a:spcPts val="1200"/>
              </a:spcBef>
              <a:spcAft>
                <a:spcPts val="0"/>
              </a:spcAft>
              <a:buNone/>
            </a:pPr>
            <a:r>
              <a:rPr lang="en"/>
              <a:t>Shocked to hear most people don’t include any video content in their courses!  I get students stopping back by my office to thank me for having that.</a:t>
            </a:r>
            <a:endParaRPr/>
          </a:p>
          <a:p>
            <a:pPr indent="0" lvl="0" marL="0" rtl="0" algn="l">
              <a:lnSpc>
                <a:spcPct val="160000"/>
              </a:lnSpc>
              <a:spcBef>
                <a:spcPts val="1200"/>
              </a:spcBef>
              <a:spcAft>
                <a:spcPts val="1200"/>
              </a:spcAft>
              <a:buNone/>
            </a:pPr>
            <a:r>
              <a:rPr lang="en"/>
              <a:t>Same instructional designer told me students generally won’t do something unless it has </a:t>
            </a:r>
            <a:r>
              <a:rPr lang="en"/>
              <a:t>points</a:t>
            </a:r>
            <a:r>
              <a:rPr lang="en"/>
              <a:t> tied to it.  I have found that to be true as well.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2" name="Shape 82"/>
        <p:cNvGrpSpPr/>
        <p:nvPr/>
      </p:nvGrpSpPr>
      <p:grpSpPr>
        <a:xfrm>
          <a:off x="0" y="0"/>
          <a:ext cx="0" cy="0"/>
          <a:chOff x="0" y="0"/>
          <a:chExt cx="0" cy="0"/>
        </a:xfrm>
      </p:grpSpPr>
      <p:sp>
        <p:nvSpPr>
          <p:cNvPr id="83" name="Google Shape;83;p13"/>
          <p:cNvSpPr txBox="1"/>
          <p:nvPr>
            <p:ph type="title"/>
          </p:nvPr>
        </p:nvSpPr>
        <p:spPr>
          <a:xfrm>
            <a:off x="301625" y="171450"/>
            <a:ext cx="8534400" cy="569100"/>
          </a:xfrm>
          <a:prstGeom prst="rect">
            <a:avLst/>
          </a:prstGeom>
          <a:noFill/>
          <a:ln>
            <a:noFill/>
          </a:ln>
        </p:spPr>
        <p:txBody>
          <a:bodyPr anchorCtr="0" anchor="b" bIns="91425" lIns="91425" spcFirstLastPara="1" rIns="91425" wrap="square" tIns="91425">
            <a:noAutofit/>
          </a:bodyPr>
          <a:lstStyle>
            <a:lvl1pPr indent="0" lvl="0" marL="0" marR="0" rtl="0" algn="ctr">
              <a:spcBef>
                <a:spcPts val="0"/>
              </a:spcBef>
              <a:spcAft>
                <a:spcPts val="0"/>
              </a:spcAft>
              <a:buSzPts val="2800"/>
              <a:buNone/>
              <a:defRPr b="0" i="0" sz="3300" u="none" cap="none" strike="noStrike">
                <a:solidFill>
                  <a:srgbClr val="174D6C"/>
                </a:solidFill>
                <a:latin typeface="Georgia"/>
                <a:ea typeface="Georgia"/>
                <a:cs typeface="Georgia"/>
                <a:sym typeface="Georgia"/>
              </a:defRPr>
            </a:lvl1pPr>
            <a:lvl2pPr indent="0" lvl="1" marL="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2pPr>
            <a:lvl3pPr indent="0" lvl="2" marL="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3pPr>
            <a:lvl4pPr indent="0" lvl="3" marL="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4pPr>
            <a:lvl5pPr indent="0" lvl="4" marL="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5pPr>
            <a:lvl6pPr indent="0" lvl="5" marL="45720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6pPr>
            <a:lvl7pPr indent="0" lvl="6" marL="91440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7pPr>
            <a:lvl8pPr indent="0" lvl="7" marL="137160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8pPr>
            <a:lvl9pPr indent="0" lvl="8" marL="1828800" marR="0" rtl="0" algn="ctr">
              <a:spcBef>
                <a:spcPts val="0"/>
              </a:spcBef>
              <a:spcAft>
                <a:spcPts val="0"/>
              </a:spcAft>
              <a:buSzPts val="2800"/>
              <a:buNone/>
              <a:defRPr b="0" i="0" sz="3300" u="none" cap="none" strike="noStrike">
                <a:solidFill>
                  <a:srgbClr val="164C6C"/>
                </a:solidFill>
                <a:latin typeface="Georgia"/>
                <a:ea typeface="Georgia"/>
                <a:cs typeface="Georgia"/>
                <a:sym typeface="Georgia"/>
              </a:defRPr>
            </a:lvl9pPr>
          </a:lstStyle>
          <a:p/>
        </p:txBody>
      </p:sp>
      <p:sp>
        <p:nvSpPr>
          <p:cNvPr id="84" name="Google Shape;84;p13"/>
          <p:cNvSpPr txBox="1"/>
          <p:nvPr>
            <p:ph idx="1" type="body"/>
          </p:nvPr>
        </p:nvSpPr>
        <p:spPr>
          <a:xfrm>
            <a:off x="301752" y="1145286"/>
            <a:ext cx="8503800" cy="3429000"/>
          </a:xfrm>
          <a:prstGeom prst="rect">
            <a:avLst/>
          </a:prstGeom>
          <a:noFill/>
          <a:ln>
            <a:noFill/>
          </a:ln>
        </p:spPr>
        <p:txBody>
          <a:bodyPr anchorCtr="0" anchor="t" bIns="91425" lIns="91425" spcFirstLastPara="1" rIns="91425" wrap="square" tIns="91425">
            <a:noAutofit/>
          </a:bodyPr>
          <a:lstStyle>
            <a:lvl1pPr indent="-374332" lvl="0" marL="457200" marR="0" rtl="0" algn="l">
              <a:spcBef>
                <a:spcPts val="540"/>
              </a:spcBef>
              <a:spcAft>
                <a:spcPts val="0"/>
              </a:spcAft>
              <a:buClr>
                <a:schemeClr val="accent1"/>
              </a:buClr>
              <a:buSzPts val="2295"/>
              <a:buFont typeface="Noto Sans Symbols"/>
              <a:buChar char="●"/>
              <a:defRPr b="0" i="0" sz="2700" u="none" cap="none" strike="noStrike">
                <a:solidFill>
                  <a:schemeClr val="dk1"/>
                </a:solidFill>
                <a:latin typeface="Georgia"/>
                <a:ea typeface="Georgia"/>
                <a:cs typeface="Georgia"/>
                <a:sym typeface="Georgia"/>
              </a:defRPr>
            </a:lvl1pPr>
            <a:lvl2pPr indent="-326390" lvl="1" marL="914400" marR="0" rtl="0" algn="l">
              <a:spcBef>
                <a:spcPts val="440"/>
              </a:spcBef>
              <a:spcAft>
                <a:spcPts val="0"/>
              </a:spcAft>
              <a:buClr>
                <a:schemeClr val="accent2"/>
              </a:buClr>
              <a:buSzPts val="1540"/>
              <a:buFont typeface="Noto Sans Symbols"/>
              <a:buChar char="○"/>
              <a:defRPr b="0" i="0" sz="2200" u="none" cap="none" strike="noStrike">
                <a:solidFill>
                  <a:schemeClr val="dk2"/>
                </a:solidFill>
                <a:latin typeface="Georgia"/>
                <a:ea typeface="Georgia"/>
                <a:cs typeface="Georgia"/>
                <a:sym typeface="Georgia"/>
              </a:defRPr>
            </a:lvl2pPr>
            <a:lvl3pPr indent="-323850" lvl="2" marL="1371600" marR="0" rtl="0" algn="l">
              <a:spcBef>
                <a:spcPts val="400"/>
              </a:spcBef>
              <a:spcAft>
                <a:spcPts val="0"/>
              </a:spcAft>
              <a:buClr>
                <a:srgbClr val="1B587C"/>
              </a:buClr>
              <a:buSzPts val="1500"/>
              <a:buFont typeface="Noto Sans Symbols"/>
              <a:buChar char="•"/>
              <a:defRPr b="0" i="0" sz="2000" u="none" cap="none" strike="noStrike">
                <a:solidFill>
                  <a:schemeClr val="dk1"/>
                </a:solidFill>
                <a:latin typeface="Georgia"/>
                <a:ea typeface="Georgia"/>
                <a:cs typeface="Georgia"/>
                <a:sym typeface="Georgia"/>
              </a:defRPr>
            </a:lvl3pPr>
            <a:lvl4pPr indent="-317500" lvl="3" marL="1828800" marR="0" rtl="0" algn="l">
              <a:spcBef>
                <a:spcPts val="400"/>
              </a:spcBef>
              <a:spcAft>
                <a:spcPts val="0"/>
              </a:spcAft>
              <a:buClr>
                <a:srgbClr val="4E8542"/>
              </a:buClr>
              <a:buSzPts val="1400"/>
              <a:buFont typeface="Noto Sans Symbols"/>
              <a:buChar char="•"/>
              <a:defRPr b="0" i="0" sz="2000" u="none" cap="none" strike="noStrike">
                <a:solidFill>
                  <a:schemeClr val="dk2"/>
                </a:solidFill>
                <a:latin typeface="Georgia"/>
                <a:ea typeface="Georgia"/>
                <a:cs typeface="Georgia"/>
                <a:sym typeface="Georgia"/>
              </a:defRPr>
            </a:lvl4pPr>
            <a:lvl5pPr indent="-342900" lvl="4" marL="2286000" marR="0" rtl="0" algn="l">
              <a:spcBef>
                <a:spcPts val="360"/>
              </a:spcBef>
              <a:spcAft>
                <a:spcPts val="0"/>
              </a:spcAft>
              <a:buClr>
                <a:srgbClr val="604878"/>
              </a:buClr>
              <a:buSzPts val="1800"/>
              <a:buFont typeface="Georgia"/>
              <a:buChar char="•"/>
              <a:defRPr b="0" i="0" sz="1800" u="none" cap="none" strike="noStrike">
                <a:solidFill>
                  <a:schemeClr val="dk1"/>
                </a:solidFill>
                <a:latin typeface="Georgia"/>
                <a:ea typeface="Georgia"/>
                <a:cs typeface="Georgia"/>
                <a:sym typeface="Georgia"/>
              </a:defRPr>
            </a:lvl5pPr>
            <a:lvl6pPr indent="-320039" lvl="5" marL="2743200" marR="0" rtl="0" algn="l">
              <a:spcBef>
                <a:spcPts val="360"/>
              </a:spcBef>
              <a:spcAft>
                <a:spcPts val="0"/>
              </a:spcAft>
              <a:buClr>
                <a:schemeClr val="accent6"/>
              </a:buClr>
              <a:buSzPts val="1440"/>
              <a:buFont typeface="Noto Sans Symbols"/>
              <a:buChar char="●"/>
              <a:defRPr b="0" i="0" sz="1800" u="none" cap="none" strike="noStrike">
                <a:solidFill>
                  <a:schemeClr val="dk1"/>
                </a:solidFill>
                <a:latin typeface="Georgia"/>
                <a:ea typeface="Georgia"/>
                <a:cs typeface="Georgia"/>
                <a:sym typeface="Georgia"/>
              </a:defRPr>
            </a:lvl6pPr>
            <a:lvl7pPr indent="-320039" lvl="6" marL="3200400" marR="0" rtl="0" algn="l">
              <a:spcBef>
                <a:spcPts val="1600"/>
              </a:spcBef>
              <a:spcAft>
                <a:spcPts val="0"/>
              </a:spcAft>
              <a:buClr>
                <a:srgbClr val="D26F07"/>
              </a:buClr>
              <a:buSzPts val="1440"/>
              <a:buFont typeface="Georgia"/>
              <a:buChar char="•"/>
              <a:defRPr b="0" i="0" sz="1600" u="none" cap="none" strike="noStrike">
                <a:solidFill>
                  <a:schemeClr val="dk1"/>
                </a:solidFill>
                <a:latin typeface="Georgia"/>
                <a:ea typeface="Georgia"/>
                <a:cs typeface="Georgia"/>
                <a:sym typeface="Georgia"/>
              </a:defRPr>
            </a:lvl7pPr>
            <a:lvl8pPr indent="-330200" lvl="7" marL="3657600" marR="0" rtl="0" algn="l">
              <a:spcBef>
                <a:spcPts val="1600"/>
              </a:spcBef>
              <a:spcAft>
                <a:spcPts val="0"/>
              </a:spcAft>
              <a:buClr>
                <a:srgbClr val="447439"/>
              </a:buClr>
              <a:buSzPts val="1600"/>
              <a:buFont typeface="Georgia"/>
              <a:buChar char="•"/>
              <a:defRPr b="0" i="0" sz="1600" u="none" cap="none" strike="noStrike">
                <a:solidFill>
                  <a:schemeClr val="dk1"/>
                </a:solidFill>
                <a:latin typeface="Georgia"/>
                <a:ea typeface="Georgia"/>
                <a:cs typeface="Georgia"/>
                <a:sym typeface="Georgia"/>
              </a:defRPr>
            </a:lvl8pPr>
            <a:lvl9pPr indent="-308609" lvl="8" marL="4114800" marR="0" rtl="0" algn="l">
              <a:spcBef>
                <a:spcPts val="1600"/>
              </a:spcBef>
              <a:spcAft>
                <a:spcPts val="1600"/>
              </a:spcAft>
              <a:buClr>
                <a:srgbClr val="8B232F"/>
              </a:buClr>
              <a:buSzPts val="1260"/>
              <a:buFont typeface="Georgia"/>
              <a:buChar char="•"/>
              <a:defRPr b="0" i="0" sz="1400" u="none" cap="none" strike="noStrike">
                <a:solidFill>
                  <a:schemeClr val="dk1"/>
                </a:solidFill>
                <a:latin typeface="Georgia"/>
                <a:ea typeface="Georgia"/>
                <a:cs typeface="Georgia"/>
                <a:sym typeface="Georgia"/>
              </a:defRPr>
            </a:lvl9pPr>
          </a:lstStyle>
          <a:p/>
        </p:txBody>
      </p:sp>
      <p:sp>
        <p:nvSpPr>
          <p:cNvPr id="85" name="Google Shape;85;p13"/>
          <p:cNvSpPr txBox="1"/>
          <p:nvPr>
            <p:ph idx="10" type="dt"/>
          </p:nvPr>
        </p:nvSpPr>
        <p:spPr>
          <a:xfrm>
            <a:off x="5791200" y="4804172"/>
            <a:ext cx="3044700" cy="273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6" name="Google Shape;86;p13"/>
          <p:cNvSpPr txBox="1"/>
          <p:nvPr>
            <p:ph idx="11" type="ftr"/>
          </p:nvPr>
        </p:nvSpPr>
        <p:spPr>
          <a:xfrm>
            <a:off x="304800" y="4807744"/>
            <a:ext cx="3581400" cy="2751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SzPts val="1400"/>
              <a:buNone/>
              <a:defRPr b="0" i="0" sz="1800" u="none">
                <a:solidFill>
                  <a:schemeClr val="dk1"/>
                </a:solidFill>
                <a:latin typeface="Verdana"/>
                <a:ea typeface="Verdana"/>
                <a:cs typeface="Verdana"/>
                <a:sym typeface="Verdana"/>
              </a:defRPr>
            </a:lvl1pPr>
            <a:lvl2pPr indent="0" lvl="1" marL="4572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indent="0" lvl="2" marL="9144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indent="0" lvl="3" marL="13716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indent="0" lvl="4" marL="18288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indent="0" lvl="5" marL="22860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indent="0" lvl="6" marL="32004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indent="0" lvl="7" marL="45720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indent="0" lvl="8" marL="6400800" marR="0" rtl="0" algn="l">
              <a:lnSpc>
                <a:spcPct val="100000"/>
              </a:lnSpc>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7" name="Google Shape;87;p13"/>
          <p:cNvSpPr txBox="1"/>
          <p:nvPr>
            <p:ph idx="12" type="sldNum"/>
          </p:nvPr>
        </p:nvSpPr>
        <p:spPr>
          <a:xfrm>
            <a:off x="4362450" y="770334"/>
            <a:ext cx="457200" cy="330900"/>
          </a:xfrm>
          <a:prstGeom prst="rect">
            <a:avLst/>
          </a:prstGeom>
          <a:noFill/>
          <a:ln>
            <a:noFill/>
          </a:ln>
        </p:spPr>
        <p:txBody>
          <a:bodyPr anchorCtr="0" anchor="ctr" bIns="45700" lIns="45700" spcFirstLastPara="1" rIns="45700" wrap="square" tIns="45700">
            <a:noAutofit/>
          </a:bodyPr>
          <a:lstStyle>
            <a:lvl1pPr indent="0" lvl="0"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1pPr>
            <a:lvl2pPr indent="0" lvl="1"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2pPr>
            <a:lvl3pPr indent="0" lvl="2"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3pPr>
            <a:lvl4pPr indent="0" lvl="3"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4pPr>
            <a:lvl5pPr indent="0" lvl="4"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5pPr>
            <a:lvl6pPr indent="0" lvl="5"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6pPr>
            <a:lvl7pPr indent="0" lvl="6"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7pPr>
            <a:lvl8pPr indent="0" lvl="7"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8pPr>
            <a:lvl9pPr indent="0" lvl="8" marL="0" marR="0" rtl="0" algn="ctr">
              <a:lnSpc>
                <a:spcPct val="100000"/>
              </a:lnSpc>
              <a:spcBef>
                <a:spcPts val="0"/>
              </a:spcBef>
              <a:spcAft>
                <a:spcPts val="0"/>
              </a:spcAft>
              <a:buClr>
                <a:srgbClr val="164C6C"/>
              </a:buClr>
              <a:buFont typeface="Verdana"/>
              <a:buNone/>
              <a:defRPr b="0" i="0" sz="1600" u="none">
                <a:solidFill>
                  <a:srgbClr val="164C6C"/>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
              <a:t>‹#›</a:t>
            </a:fld>
            <a:endParaRPr sz="1000">
              <a:solidFill>
                <a:schemeClr val="accent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hcc.hosted.panopto.com/Panopto/Pages/Viewer.aspx?id=a0c556f7-b900-40aa-82a1-aa7700fc7fb7" TargetMode="External"/><Relationship Id="rId4" Type="http://schemas.openxmlformats.org/officeDocument/2006/relationships/hyperlink" Target="https://h5p.org/node/573821" TargetMode="External"/><Relationship Id="rId5" Type="http://schemas.openxmlformats.org/officeDocument/2006/relationships/image" Target="../media/image6.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cs.google.com/presentation/d/12xiQsc2qAQbS7W8MaDwa5fjoZ1UeNNgmgpZ" TargetMode="External"/><Relationship Id="rId4" Type="http://schemas.openxmlformats.org/officeDocument/2006/relationships/image" Target="../media/image6.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hyperlink" Target="http://edtechtalk.com/" TargetMode="External"/><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Persevering</a:t>
            </a:r>
            <a:r>
              <a:rPr lang="en" sz="3100"/>
              <a:t> through the Pandemic:  Maintaining Student Engagement through Quality Course Design</a:t>
            </a:r>
            <a:endParaRPr sz="3100"/>
          </a:p>
        </p:txBody>
      </p:sp>
      <p:sp>
        <p:nvSpPr>
          <p:cNvPr id="93" name="Google Shape;93;p14"/>
          <p:cNvSpPr txBox="1"/>
          <p:nvPr>
            <p:ph idx="1" type="subTitle"/>
          </p:nvPr>
        </p:nvSpPr>
        <p:spPr>
          <a:xfrm>
            <a:off x="240927" y="2917725"/>
            <a:ext cx="7688100" cy="5412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lang="en" sz="1800">
                <a:solidFill>
                  <a:srgbClr val="000000"/>
                </a:solidFill>
              </a:rPr>
              <a:t>Roxanne Heimann, Assistant Professor</a:t>
            </a:r>
            <a:endParaRPr sz="1800">
              <a:solidFill>
                <a:srgbClr val="000000"/>
              </a:solidFill>
            </a:endParaRPr>
          </a:p>
          <a:p>
            <a:pPr indent="457200" lvl="0" marL="457200" rtl="0" algn="l">
              <a:spcBef>
                <a:spcPts val="0"/>
              </a:spcBef>
              <a:spcAft>
                <a:spcPts val="0"/>
              </a:spcAft>
              <a:buNone/>
            </a:pPr>
            <a:r>
              <a:rPr lang="en" sz="1800">
                <a:solidFill>
                  <a:srgbClr val="000000"/>
                </a:solidFill>
              </a:rPr>
              <a:t>Faculty Fellow for Assessment</a:t>
            </a:r>
            <a:endParaRPr sz="1800">
              <a:solidFill>
                <a:srgbClr val="000000"/>
              </a:solidFill>
            </a:endParaRPr>
          </a:p>
          <a:p>
            <a:pPr indent="457200" lvl="0" marL="457200" rtl="0" algn="l">
              <a:spcBef>
                <a:spcPts val="0"/>
              </a:spcBef>
              <a:spcAft>
                <a:spcPts val="0"/>
              </a:spcAft>
              <a:buNone/>
            </a:pPr>
            <a:r>
              <a:t/>
            </a:r>
            <a:endParaRPr sz="1800">
              <a:solidFill>
                <a:srgbClr val="000000"/>
              </a:solidFill>
            </a:endParaRPr>
          </a:p>
          <a:p>
            <a:pPr indent="457200" lvl="0" marL="457200" rtl="0" algn="l">
              <a:spcBef>
                <a:spcPts val="0"/>
              </a:spcBef>
              <a:spcAft>
                <a:spcPts val="0"/>
              </a:spcAft>
              <a:buNone/>
            </a:pPr>
            <a:r>
              <a:rPr lang="en" sz="1800">
                <a:solidFill>
                  <a:srgbClr val="000000"/>
                </a:solidFill>
              </a:rPr>
              <a:t>Quality Matters Conference 2021</a:t>
            </a:r>
            <a:endParaRPr sz="1800">
              <a:solidFill>
                <a:srgbClr val="000000"/>
              </a:solidFill>
            </a:endParaRPr>
          </a:p>
          <a:p>
            <a:pPr indent="457200" lvl="0" marL="457200" rtl="0" algn="l">
              <a:spcBef>
                <a:spcPts val="0"/>
              </a:spcBef>
              <a:spcAft>
                <a:spcPts val="0"/>
              </a:spcAft>
              <a:buNone/>
            </a:pPr>
            <a:r>
              <a:t/>
            </a:r>
            <a:endParaRPr sz="1800">
              <a:solidFill>
                <a:srgbClr val="000000"/>
              </a:solidFill>
            </a:endParaRPr>
          </a:p>
        </p:txBody>
      </p:sp>
      <p:pic>
        <p:nvPicPr>
          <p:cNvPr id="94" name="Google Shape;94;p14"/>
          <p:cNvPicPr preferRelativeResize="0"/>
          <p:nvPr/>
        </p:nvPicPr>
        <p:blipFill>
          <a:blip r:embed="rId3">
            <a:alphaModFix/>
          </a:blip>
          <a:stretch>
            <a:fillRect/>
          </a:stretch>
        </p:blipFill>
        <p:spPr>
          <a:xfrm>
            <a:off x="6887600" y="3062950"/>
            <a:ext cx="1529951" cy="1327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type="title"/>
          </p:nvPr>
        </p:nvSpPr>
        <p:spPr>
          <a:xfrm>
            <a:off x="729450" y="535175"/>
            <a:ext cx="7688700" cy="5052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1200"/>
              </a:spcAft>
              <a:buNone/>
            </a:pPr>
            <a:r>
              <a:rPr lang="en"/>
              <a:t>Instruction and Interaction</a:t>
            </a:r>
            <a:endParaRPr/>
          </a:p>
        </p:txBody>
      </p:sp>
      <p:sp>
        <p:nvSpPr>
          <p:cNvPr id="159" name="Google Shape;159;p23"/>
          <p:cNvSpPr txBox="1"/>
          <p:nvPr>
            <p:ph idx="1" type="body"/>
          </p:nvPr>
        </p:nvSpPr>
        <p:spPr>
          <a:xfrm>
            <a:off x="608575" y="1382500"/>
            <a:ext cx="7688700" cy="29574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Char char="●"/>
            </a:pPr>
            <a:r>
              <a:rPr b="1" i="1" lang="en" sz="2000">
                <a:solidFill>
                  <a:srgbClr val="000000"/>
                </a:solidFill>
              </a:rPr>
              <a:t>Strategies for engagement with lectures</a:t>
            </a:r>
            <a:endParaRPr b="1" i="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Integrate questions into video</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Panopto/</a:t>
            </a:r>
            <a:r>
              <a:rPr lang="en" sz="2000" u="sng">
                <a:solidFill>
                  <a:schemeClr val="accent5"/>
                </a:solidFill>
                <a:hlinkClick r:id="rId3">
                  <a:extLst>
                    <a:ext uri="{A12FA001-AC4F-418D-AE19-62706E023703}">
                      <ahyp:hlinkClr val="tx"/>
                    </a:ext>
                  </a:extLst>
                </a:hlinkClick>
              </a:rPr>
              <a:t>Canvas Example </a:t>
            </a:r>
            <a:endParaRPr sz="2000">
              <a:solidFill>
                <a:srgbClr val="000000"/>
              </a:solidFill>
            </a:endParaRPr>
          </a:p>
          <a:p>
            <a:pPr indent="-355600" lvl="2" marL="1371600" rtl="0" algn="l">
              <a:spcBef>
                <a:spcPts val="0"/>
              </a:spcBef>
              <a:spcAft>
                <a:spcPts val="0"/>
              </a:spcAft>
              <a:buClr>
                <a:srgbClr val="000000"/>
              </a:buClr>
              <a:buSzPts val="2000"/>
              <a:buChar char="■"/>
            </a:pPr>
            <a:r>
              <a:rPr lang="en" sz="2000" u="sng">
                <a:solidFill>
                  <a:schemeClr val="accent5"/>
                </a:solidFill>
                <a:hlinkClick r:id="rId4">
                  <a:extLst>
                    <a:ext uri="{A12FA001-AC4F-418D-AE19-62706E023703}">
                      <ahyp:hlinkClr val="tx"/>
                    </a:ext>
                  </a:extLst>
                </a:hlinkClick>
              </a:rPr>
              <a:t>H5P</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Lecture notes outlines</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Fill in blanks, submit for points</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Game Theory</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Hunting for Easter eggs</a:t>
            </a:r>
            <a:endParaRPr sz="2000">
              <a:solidFill>
                <a:srgbClr val="000000"/>
              </a:solidFill>
            </a:endParaRPr>
          </a:p>
          <a:p>
            <a:pPr indent="0" lvl="0" marL="1828800" rtl="0" algn="l">
              <a:spcBef>
                <a:spcPts val="1000"/>
              </a:spcBef>
              <a:spcAft>
                <a:spcPts val="0"/>
              </a:spcAft>
              <a:buNone/>
            </a:pPr>
            <a:r>
              <a:t/>
            </a:r>
            <a:endParaRPr sz="1800">
              <a:solidFill>
                <a:srgbClr val="000000"/>
              </a:solidFill>
            </a:endParaRPr>
          </a:p>
          <a:p>
            <a:pPr indent="0" lvl="0" marL="0" rtl="0" algn="l">
              <a:spcBef>
                <a:spcPts val="1000"/>
              </a:spcBef>
              <a:spcAft>
                <a:spcPts val="1000"/>
              </a:spcAft>
              <a:buNone/>
            </a:pPr>
            <a:r>
              <a:t/>
            </a:r>
            <a:endParaRPr sz="1800">
              <a:solidFill>
                <a:srgbClr val="000000"/>
              </a:solidFill>
            </a:endParaRPr>
          </a:p>
        </p:txBody>
      </p:sp>
      <p:pic>
        <p:nvPicPr>
          <p:cNvPr id="160" name="Google Shape;160;p23"/>
          <p:cNvPicPr preferRelativeResize="0"/>
          <p:nvPr/>
        </p:nvPicPr>
        <p:blipFill>
          <a:blip r:embed="rId5">
            <a:alphaModFix/>
          </a:blip>
          <a:stretch>
            <a:fillRect/>
          </a:stretch>
        </p:blipFill>
        <p:spPr>
          <a:xfrm>
            <a:off x="8154075" y="4222850"/>
            <a:ext cx="771426" cy="668174"/>
          </a:xfrm>
          <a:prstGeom prst="rect">
            <a:avLst/>
          </a:prstGeom>
          <a:noFill/>
          <a:ln>
            <a:noFill/>
          </a:ln>
        </p:spPr>
      </p:pic>
      <p:pic>
        <p:nvPicPr>
          <p:cNvPr id="161" name="Google Shape;161;p23"/>
          <p:cNvPicPr preferRelativeResize="0"/>
          <p:nvPr/>
        </p:nvPicPr>
        <p:blipFill>
          <a:blip r:embed="rId6">
            <a:alphaModFix/>
          </a:blip>
          <a:stretch>
            <a:fillRect/>
          </a:stretch>
        </p:blipFill>
        <p:spPr>
          <a:xfrm>
            <a:off x="5403950" y="718750"/>
            <a:ext cx="3678625" cy="2106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000"/>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animEffect filter="fade" transition="in">
                                      <p:cBhvr>
                                        <p:cTn dur="1000"/>
                                        <p:tgtEl>
                                          <p:spTgt spid="1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animEffect filter="fade" transition="in">
                                      <p:cBhvr>
                                        <p:cTn dur="1000"/>
                                        <p:tgtEl>
                                          <p:spTgt spid="1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3" st="3"/>
                                            </p:txEl>
                                          </p:spTgt>
                                        </p:tgtEl>
                                        <p:attrNameLst>
                                          <p:attrName>style.visibility</p:attrName>
                                        </p:attrNameLst>
                                      </p:cBhvr>
                                      <p:to>
                                        <p:strVal val="visible"/>
                                      </p:to>
                                    </p:set>
                                    <p:animEffect filter="fade" transition="in">
                                      <p:cBhvr>
                                        <p:cTn dur="1000"/>
                                        <p:tgtEl>
                                          <p:spTgt spid="15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4" st="4"/>
                                            </p:txEl>
                                          </p:spTgt>
                                        </p:tgtEl>
                                        <p:attrNameLst>
                                          <p:attrName>style.visibility</p:attrName>
                                        </p:attrNameLst>
                                      </p:cBhvr>
                                      <p:to>
                                        <p:strVal val="visible"/>
                                      </p:to>
                                    </p:set>
                                    <p:animEffect filter="fade" transition="in">
                                      <p:cBhvr>
                                        <p:cTn dur="1000"/>
                                        <p:tgtEl>
                                          <p:spTgt spid="15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5" st="5"/>
                                            </p:txEl>
                                          </p:spTgt>
                                        </p:tgtEl>
                                        <p:attrNameLst>
                                          <p:attrName>style.visibility</p:attrName>
                                        </p:attrNameLst>
                                      </p:cBhvr>
                                      <p:to>
                                        <p:strVal val="visible"/>
                                      </p:to>
                                    </p:set>
                                    <p:animEffect filter="fade" transition="in">
                                      <p:cBhvr>
                                        <p:cTn dur="1000"/>
                                        <p:tgtEl>
                                          <p:spTgt spid="15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6" st="6"/>
                                            </p:txEl>
                                          </p:spTgt>
                                        </p:tgtEl>
                                        <p:attrNameLst>
                                          <p:attrName>style.visibility</p:attrName>
                                        </p:attrNameLst>
                                      </p:cBhvr>
                                      <p:to>
                                        <p:strVal val="visible"/>
                                      </p:to>
                                    </p:set>
                                    <p:animEffect filter="fade" transition="in">
                                      <p:cBhvr>
                                        <p:cTn dur="1000"/>
                                        <p:tgtEl>
                                          <p:spTgt spid="15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7" st="7"/>
                                            </p:txEl>
                                          </p:spTgt>
                                        </p:tgtEl>
                                        <p:attrNameLst>
                                          <p:attrName>style.visibility</p:attrName>
                                        </p:attrNameLst>
                                      </p:cBhvr>
                                      <p:to>
                                        <p:strVal val="visible"/>
                                      </p:to>
                                    </p:set>
                                    <p:animEffect filter="fade" transition="in">
                                      <p:cBhvr>
                                        <p:cTn dur="1000"/>
                                        <p:tgtEl>
                                          <p:spTgt spid="15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8" st="8"/>
                                            </p:txEl>
                                          </p:spTgt>
                                        </p:tgtEl>
                                        <p:attrNameLst>
                                          <p:attrName>style.visibility</p:attrName>
                                        </p:attrNameLst>
                                      </p:cBhvr>
                                      <p:to>
                                        <p:strVal val="visible"/>
                                      </p:to>
                                    </p:set>
                                    <p:animEffect filter="fade" transition="in">
                                      <p:cBhvr>
                                        <p:cTn dur="1000"/>
                                        <p:tgtEl>
                                          <p:spTgt spid="15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9" st="9"/>
                                            </p:txEl>
                                          </p:spTgt>
                                        </p:tgtEl>
                                        <p:attrNameLst>
                                          <p:attrName>style.visibility</p:attrName>
                                        </p:attrNameLst>
                                      </p:cBhvr>
                                      <p:to>
                                        <p:strVal val="visible"/>
                                      </p:to>
                                    </p:set>
                                    <p:animEffect filter="fade" transition="in">
                                      <p:cBhvr>
                                        <p:cTn dur="1000"/>
                                        <p:tgtEl>
                                          <p:spTgt spid="15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txBox="1"/>
          <p:nvPr>
            <p:ph type="title"/>
          </p:nvPr>
        </p:nvSpPr>
        <p:spPr>
          <a:xfrm>
            <a:off x="729450" y="535175"/>
            <a:ext cx="7688700" cy="5052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1200"/>
              </a:spcAft>
              <a:buNone/>
            </a:pPr>
            <a:r>
              <a:rPr lang="en"/>
              <a:t>Instruction and Interaction</a:t>
            </a:r>
            <a:endParaRPr/>
          </a:p>
        </p:txBody>
      </p:sp>
      <p:sp>
        <p:nvSpPr>
          <p:cNvPr id="167" name="Google Shape;167;p24"/>
          <p:cNvSpPr txBox="1"/>
          <p:nvPr>
            <p:ph idx="1" type="body"/>
          </p:nvPr>
        </p:nvSpPr>
        <p:spPr>
          <a:xfrm>
            <a:off x="608575" y="1382500"/>
            <a:ext cx="7688700" cy="29574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Char char="●"/>
            </a:pPr>
            <a:r>
              <a:rPr b="1" i="1" lang="en" sz="2000">
                <a:solidFill>
                  <a:srgbClr val="000000"/>
                </a:solidFill>
              </a:rPr>
              <a:t>Make it easy for students to interact with their peers.</a:t>
            </a:r>
            <a:endParaRPr b="1" i="1" sz="2000">
              <a:solidFill>
                <a:srgbClr val="000000"/>
              </a:solidFill>
            </a:endParaRPr>
          </a:p>
          <a:p>
            <a:pPr indent="-355600" lvl="1" marL="914400" rtl="0" algn="l">
              <a:spcBef>
                <a:spcPts val="0"/>
              </a:spcBef>
              <a:spcAft>
                <a:spcPts val="0"/>
              </a:spcAft>
              <a:buClr>
                <a:srgbClr val="000000"/>
              </a:buClr>
              <a:buSzPts val="2000"/>
              <a:buChar char="○"/>
            </a:pPr>
            <a:r>
              <a:rPr i="1" lang="en" sz="2000">
                <a:solidFill>
                  <a:srgbClr val="000000"/>
                </a:solidFill>
              </a:rPr>
              <a:t>5.2 - Opportunities for interaction to support active learning</a:t>
            </a:r>
            <a:endParaRPr i="1"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Application in teams/pairs </a:t>
            </a:r>
            <a:endParaRPr sz="2000">
              <a:solidFill>
                <a:srgbClr val="000000"/>
              </a:solidFill>
            </a:endParaRPr>
          </a:p>
          <a:p>
            <a:pPr indent="-355600" lvl="3" marL="1828800" rtl="0" algn="l">
              <a:spcBef>
                <a:spcPts val="0"/>
              </a:spcBef>
              <a:spcAft>
                <a:spcPts val="0"/>
              </a:spcAft>
              <a:buClr>
                <a:srgbClr val="000000"/>
              </a:buClr>
              <a:buSzPts val="2000"/>
              <a:buChar char="●"/>
            </a:pPr>
            <a:r>
              <a:rPr lang="en" sz="2000">
                <a:solidFill>
                  <a:srgbClr val="000000"/>
                </a:solidFill>
              </a:rPr>
              <a:t>Breakout rooms - docs, slides, Jamboard, etc.</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Encourage chat in the chat feature</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Open class early - don’t be the first person to leave!</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Ensure they know how to contact each other</a:t>
            </a:r>
            <a:endParaRPr sz="2000">
              <a:solidFill>
                <a:srgbClr val="000000"/>
              </a:solidFill>
            </a:endParaRPr>
          </a:p>
          <a:p>
            <a:pPr indent="0" lvl="0" marL="914400" rtl="0" algn="l">
              <a:spcBef>
                <a:spcPts val="1000"/>
              </a:spcBef>
              <a:spcAft>
                <a:spcPts val="0"/>
              </a:spcAft>
              <a:buNone/>
            </a:pPr>
            <a:r>
              <a:t/>
            </a:r>
            <a:endParaRPr sz="2000">
              <a:solidFill>
                <a:srgbClr val="000000"/>
              </a:solidFill>
            </a:endParaRPr>
          </a:p>
          <a:p>
            <a:pPr indent="0" lvl="0" marL="1371600" rtl="0" algn="l">
              <a:spcBef>
                <a:spcPts val="1000"/>
              </a:spcBef>
              <a:spcAft>
                <a:spcPts val="0"/>
              </a:spcAft>
              <a:buNone/>
            </a:pPr>
            <a:r>
              <a:t/>
            </a:r>
            <a:endParaRPr sz="2000">
              <a:solidFill>
                <a:srgbClr val="000000"/>
              </a:solidFill>
            </a:endParaRPr>
          </a:p>
          <a:p>
            <a:pPr indent="0" lvl="0" marL="1828800" rtl="0" algn="l">
              <a:spcBef>
                <a:spcPts val="1000"/>
              </a:spcBef>
              <a:spcAft>
                <a:spcPts val="0"/>
              </a:spcAft>
              <a:buNone/>
            </a:pPr>
            <a:r>
              <a:t/>
            </a:r>
            <a:endParaRPr sz="1800">
              <a:solidFill>
                <a:srgbClr val="000000"/>
              </a:solidFill>
            </a:endParaRPr>
          </a:p>
          <a:p>
            <a:pPr indent="0" lvl="0" marL="0" rtl="0" algn="l">
              <a:spcBef>
                <a:spcPts val="1000"/>
              </a:spcBef>
              <a:spcAft>
                <a:spcPts val="1000"/>
              </a:spcAft>
              <a:buNone/>
            </a:pPr>
            <a:r>
              <a:t/>
            </a:r>
            <a:endParaRPr sz="1800">
              <a:solidFill>
                <a:srgbClr val="000000"/>
              </a:solidFill>
            </a:endParaRPr>
          </a:p>
        </p:txBody>
      </p:sp>
      <p:pic>
        <p:nvPicPr>
          <p:cNvPr id="168" name="Google Shape;168;p24"/>
          <p:cNvPicPr preferRelativeResize="0"/>
          <p:nvPr/>
        </p:nvPicPr>
        <p:blipFill>
          <a:blip r:embed="rId3">
            <a:alphaModFix/>
          </a:blip>
          <a:stretch>
            <a:fillRect/>
          </a:stretch>
        </p:blipFill>
        <p:spPr>
          <a:xfrm>
            <a:off x="8154075" y="4222850"/>
            <a:ext cx="771426" cy="668174"/>
          </a:xfrm>
          <a:prstGeom prst="rect">
            <a:avLst/>
          </a:prstGeom>
          <a:noFill/>
          <a:ln>
            <a:noFill/>
          </a:ln>
        </p:spPr>
      </p:pic>
      <p:pic>
        <p:nvPicPr>
          <p:cNvPr id="169" name="Google Shape;169;p24"/>
          <p:cNvPicPr preferRelativeResize="0"/>
          <p:nvPr/>
        </p:nvPicPr>
        <p:blipFill>
          <a:blip r:embed="rId4">
            <a:alphaModFix/>
          </a:blip>
          <a:stretch>
            <a:fillRect/>
          </a:stretch>
        </p:blipFill>
        <p:spPr>
          <a:xfrm>
            <a:off x="6820775" y="153525"/>
            <a:ext cx="2196875" cy="1765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10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10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10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1000"/>
                                        <p:tgtEl>
                                          <p:spTgt spid="1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4" st="4"/>
                                            </p:txEl>
                                          </p:spTgt>
                                        </p:tgtEl>
                                        <p:attrNameLst>
                                          <p:attrName>style.visibility</p:attrName>
                                        </p:attrNameLst>
                                      </p:cBhvr>
                                      <p:to>
                                        <p:strVal val="visible"/>
                                      </p:to>
                                    </p:set>
                                    <p:animEffect filter="fade" transition="in">
                                      <p:cBhvr>
                                        <p:cTn dur="1000"/>
                                        <p:tgtEl>
                                          <p:spTgt spid="1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5" st="5"/>
                                            </p:txEl>
                                          </p:spTgt>
                                        </p:tgtEl>
                                        <p:attrNameLst>
                                          <p:attrName>style.visibility</p:attrName>
                                        </p:attrNameLst>
                                      </p:cBhvr>
                                      <p:to>
                                        <p:strVal val="visible"/>
                                      </p:to>
                                    </p:set>
                                    <p:animEffect filter="fade" transition="in">
                                      <p:cBhvr>
                                        <p:cTn dur="1000"/>
                                        <p:tgtEl>
                                          <p:spTgt spid="1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6" st="6"/>
                                            </p:txEl>
                                          </p:spTgt>
                                        </p:tgtEl>
                                        <p:attrNameLst>
                                          <p:attrName>style.visibility</p:attrName>
                                        </p:attrNameLst>
                                      </p:cBhvr>
                                      <p:to>
                                        <p:strVal val="visible"/>
                                      </p:to>
                                    </p:set>
                                    <p:animEffect filter="fade" transition="in">
                                      <p:cBhvr>
                                        <p:cTn dur="1000"/>
                                        <p:tgtEl>
                                          <p:spTgt spid="16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7" st="7"/>
                                            </p:txEl>
                                          </p:spTgt>
                                        </p:tgtEl>
                                        <p:attrNameLst>
                                          <p:attrName>style.visibility</p:attrName>
                                        </p:attrNameLst>
                                      </p:cBhvr>
                                      <p:to>
                                        <p:strVal val="visible"/>
                                      </p:to>
                                    </p:set>
                                    <p:animEffect filter="fade" transition="in">
                                      <p:cBhvr>
                                        <p:cTn dur="1000"/>
                                        <p:tgtEl>
                                          <p:spTgt spid="16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8" st="8"/>
                                            </p:txEl>
                                          </p:spTgt>
                                        </p:tgtEl>
                                        <p:attrNameLst>
                                          <p:attrName>style.visibility</p:attrName>
                                        </p:attrNameLst>
                                      </p:cBhvr>
                                      <p:to>
                                        <p:strVal val="visible"/>
                                      </p:to>
                                    </p:set>
                                    <p:animEffect filter="fade" transition="in">
                                      <p:cBhvr>
                                        <p:cTn dur="1000"/>
                                        <p:tgtEl>
                                          <p:spTgt spid="16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9" st="9"/>
                                            </p:txEl>
                                          </p:spTgt>
                                        </p:tgtEl>
                                        <p:attrNameLst>
                                          <p:attrName>style.visibility</p:attrName>
                                        </p:attrNameLst>
                                      </p:cBhvr>
                                      <p:to>
                                        <p:strVal val="visible"/>
                                      </p:to>
                                    </p:set>
                                    <p:animEffect filter="fade" transition="in">
                                      <p:cBhvr>
                                        <p:cTn dur="1000"/>
                                        <p:tgtEl>
                                          <p:spTgt spid="16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0" st="10"/>
                                            </p:txEl>
                                          </p:spTgt>
                                        </p:tgtEl>
                                        <p:attrNameLst>
                                          <p:attrName>style.visibility</p:attrName>
                                        </p:attrNameLst>
                                      </p:cBhvr>
                                      <p:to>
                                        <p:strVal val="visible"/>
                                      </p:to>
                                    </p:set>
                                    <p:animEffect filter="fade" transition="in">
                                      <p:cBhvr>
                                        <p:cTn dur="1000"/>
                                        <p:tgtEl>
                                          <p:spTgt spid="167">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5"/>
          <p:cNvSpPr txBox="1"/>
          <p:nvPr>
            <p:ph type="title"/>
          </p:nvPr>
        </p:nvSpPr>
        <p:spPr>
          <a:xfrm>
            <a:off x="610525" y="545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a:t>
            </a:r>
            <a:endParaRPr/>
          </a:p>
        </p:txBody>
      </p:sp>
      <p:sp>
        <p:nvSpPr>
          <p:cNvPr id="175" name="Google Shape;175;p25"/>
          <p:cNvSpPr txBox="1"/>
          <p:nvPr>
            <p:ph idx="1" type="body"/>
          </p:nvPr>
        </p:nvSpPr>
        <p:spPr>
          <a:xfrm>
            <a:off x="729450" y="1427100"/>
            <a:ext cx="7688700" cy="29130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Learn from each other!  Strategies for engagement, participation, what NOT to do.  </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Share best strategies; what to avoid if applicable</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Google slides - </a:t>
            </a:r>
            <a:r>
              <a:rPr lang="en" sz="2000" u="sng">
                <a:solidFill>
                  <a:schemeClr val="hlink"/>
                </a:solidFill>
                <a:hlinkClick r:id="rId3"/>
              </a:rPr>
              <a:t>Break Out Room Notes</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Recorder</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Presenter</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Share three great strategies</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914400" rtl="0" algn="l">
              <a:spcBef>
                <a:spcPts val="1600"/>
              </a:spcBef>
              <a:spcAft>
                <a:spcPts val="1600"/>
              </a:spcAft>
              <a:buNone/>
            </a:pPr>
            <a:r>
              <a:t/>
            </a:r>
            <a:endParaRPr sz="1800"/>
          </a:p>
        </p:txBody>
      </p:sp>
      <p:pic>
        <p:nvPicPr>
          <p:cNvPr id="176" name="Google Shape;176;p25"/>
          <p:cNvPicPr preferRelativeResize="0"/>
          <p:nvPr/>
        </p:nvPicPr>
        <p:blipFill>
          <a:blip r:embed="rId4">
            <a:alphaModFix/>
          </a:blip>
          <a:stretch>
            <a:fillRect/>
          </a:stretch>
        </p:blipFill>
        <p:spPr>
          <a:xfrm>
            <a:off x="8154075" y="4222850"/>
            <a:ext cx="771426" cy="668174"/>
          </a:xfrm>
          <a:prstGeom prst="rect">
            <a:avLst/>
          </a:prstGeom>
          <a:noFill/>
          <a:ln>
            <a:noFill/>
          </a:ln>
        </p:spPr>
      </p:pic>
      <p:pic>
        <p:nvPicPr>
          <p:cNvPr id="177" name="Google Shape;177;p25"/>
          <p:cNvPicPr preferRelativeResize="0"/>
          <p:nvPr/>
        </p:nvPicPr>
        <p:blipFill>
          <a:blip r:embed="rId5">
            <a:alphaModFix/>
          </a:blip>
          <a:stretch>
            <a:fillRect/>
          </a:stretch>
        </p:blipFill>
        <p:spPr>
          <a:xfrm>
            <a:off x="5090850" y="2966650"/>
            <a:ext cx="3834650" cy="207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729450" y="5946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 </a:t>
            </a:r>
            <a:endParaRPr/>
          </a:p>
        </p:txBody>
      </p:sp>
      <p:pic>
        <p:nvPicPr>
          <p:cNvPr id="183" name="Google Shape;183;p26"/>
          <p:cNvPicPr preferRelativeResize="0"/>
          <p:nvPr/>
        </p:nvPicPr>
        <p:blipFill>
          <a:blip r:embed="rId3">
            <a:alphaModFix/>
          </a:blip>
          <a:stretch>
            <a:fillRect/>
          </a:stretch>
        </p:blipFill>
        <p:spPr>
          <a:xfrm>
            <a:off x="6170075" y="2687450"/>
            <a:ext cx="3432100" cy="2288075"/>
          </a:xfrm>
          <a:prstGeom prst="rect">
            <a:avLst/>
          </a:prstGeom>
          <a:noFill/>
          <a:ln>
            <a:noFill/>
          </a:ln>
        </p:spPr>
      </p:pic>
      <p:sp>
        <p:nvSpPr>
          <p:cNvPr id="184" name="Google Shape;184;p26"/>
          <p:cNvSpPr txBox="1"/>
          <p:nvPr>
            <p:ph idx="1" type="body"/>
          </p:nvPr>
        </p:nvSpPr>
        <p:spPr>
          <a:xfrm>
            <a:off x="729450" y="1397375"/>
            <a:ext cx="7688700" cy="2942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highlight>
                  <a:schemeClr val="lt1"/>
                </a:highlight>
              </a:rPr>
              <a:t>Work on your end to make things easier for students.</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Easy to connect with you.</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Easy to connect with content.</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Easy to connect with each other.</a:t>
            </a:r>
            <a:endParaRPr sz="2000">
              <a:solidFill>
                <a:srgbClr val="000000"/>
              </a:solidFill>
              <a:highlight>
                <a:schemeClr val="lt1"/>
              </a:highlight>
            </a:endParaRPr>
          </a:p>
          <a:p>
            <a:pPr indent="-355600" lvl="0" marL="457200" rtl="0" algn="l">
              <a:spcBef>
                <a:spcPts val="0"/>
              </a:spcBef>
              <a:spcAft>
                <a:spcPts val="0"/>
              </a:spcAft>
              <a:buClr>
                <a:srgbClr val="000000"/>
              </a:buClr>
              <a:buSzPts val="2000"/>
              <a:buChar char="●"/>
            </a:pPr>
            <a:r>
              <a:rPr lang="en" sz="2000">
                <a:solidFill>
                  <a:srgbClr val="000000"/>
                </a:solidFill>
                <a:highlight>
                  <a:schemeClr val="lt1"/>
                </a:highlight>
              </a:rPr>
              <a:t>Pulls double duty</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Thank you for participating!</a:t>
            </a:r>
            <a:endParaRPr sz="2000">
              <a:solidFill>
                <a:srgbClr val="000000"/>
              </a:solidFill>
              <a:highlight>
                <a:schemeClr val="lt1"/>
              </a:highlight>
            </a:endParaRPr>
          </a:p>
          <a:p>
            <a:pPr indent="0" lvl="0" marL="914400" rtl="0" algn="l">
              <a:spcBef>
                <a:spcPts val="1600"/>
              </a:spcBef>
              <a:spcAft>
                <a:spcPts val="0"/>
              </a:spcAft>
              <a:buNone/>
            </a:pPr>
            <a:r>
              <a:t/>
            </a:r>
            <a:endParaRPr sz="2000">
              <a:solidFill>
                <a:srgbClr val="000000"/>
              </a:solidFill>
              <a:highlight>
                <a:schemeClr val="lt1"/>
              </a:highlight>
            </a:endParaRPr>
          </a:p>
          <a:p>
            <a:pPr indent="457200" lvl="0" marL="0" rtl="0" algn="l">
              <a:spcBef>
                <a:spcPts val="1600"/>
              </a:spcBef>
              <a:spcAft>
                <a:spcPts val="0"/>
              </a:spcAft>
              <a:buNone/>
            </a:pPr>
            <a:r>
              <a:rPr lang="en" sz="2000">
                <a:solidFill>
                  <a:srgbClr val="000000"/>
                </a:solidFill>
                <a:highlight>
                  <a:schemeClr val="lt1"/>
                </a:highlight>
              </a:rPr>
              <a:t>Roxanne.Heimann@hawkeyecollege.edu</a:t>
            </a:r>
            <a:endParaRPr sz="2000">
              <a:solidFill>
                <a:srgbClr val="000000"/>
              </a:solidFill>
              <a:highlight>
                <a:schemeClr val="lt1"/>
              </a:highlight>
            </a:endParaRPr>
          </a:p>
          <a:p>
            <a:pPr indent="0" lvl="0" marL="0" rtl="0" algn="l">
              <a:spcBef>
                <a:spcPts val="1600"/>
              </a:spcBef>
              <a:spcAft>
                <a:spcPts val="0"/>
              </a:spcAft>
              <a:buNone/>
            </a:pPr>
            <a:r>
              <a:t/>
            </a:r>
            <a:endParaRPr sz="2000">
              <a:solidFill>
                <a:srgbClr val="000000"/>
              </a:solidFill>
              <a:highlight>
                <a:schemeClr val="lt1"/>
              </a:highlight>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 calcmode="lin" valueType="num">
                                      <p:cBhvr additive="base">
                                        <p:cTn dur="1000"/>
                                        <p:tgtEl>
                                          <p:spTgt spid="18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 calcmode="lin" valueType="num">
                                      <p:cBhvr additive="base">
                                        <p:cTn dur="1000"/>
                                        <p:tgtEl>
                                          <p:spTgt spid="18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 calcmode="lin" valueType="num">
                                      <p:cBhvr additive="base">
                                        <p:cTn dur="1000"/>
                                        <p:tgtEl>
                                          <p:spTgt spid="18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 calcmode="lin" valueType="num">
                                      <p:cBhvr additive="base">
                                        <p:cTn dur="1000"/>
                                        <p:tgtEl>
                                          <p:spTgt spid="18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 calcmode="lin" valueType="num">
                                      <p:cBhvr additive="base">
                                        <p:cTn dur="1000"/>
                                        <p:tgtEl>
                                          <p:spTgt spid="18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5" st="5"/>
                                            </p:txEl>
                                          </p:spTgt>
                                        </p:tgtEl>
                                        <p:attrNameLst>
                                          <p:attrName>style.visibility</p:attrName>
                                        </p:attrNameLst>
                                      </p:cBhvr>
                                      <p:to>
                                        <p:strVal val="visible"/>
                                      </p:to>
                                    </p:set>
                                    <p:anim calcmode="lin" valueType="num">
                                      <p:cBhvr additive="base">
                                        <p:cTn dur="1000"/>
                                        <p:tgtEl>
                                          <p:spTgt spid="18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6" st="6"/>
                                            </p:txEl>
                                          </p:spTgt>
                                        </p:tgtEl>
                                        <p:attrNameLst>
                                          <p:attrName>style.visibility</p:attrName>
                                        </p:attrNameLst>
                                      </p:cBhvr>
                                      <p:to>
                                        <p:strVal val="visible"/>
                                      </p:to>
                                    </p:set>
                                    <p:anim calcmode="lin" valueType="num">
                                      <p:cBhvr additive="base">
                                        <p:cTn dur="1000"/>
                                        <p:tgtEl>
                                          <p:spTgt spid="18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7" st="7"/>
                                            </p:txEl>
                                          </p:spTgt>
                                        </p:tgtEl>
                                        <p:attrNameLst>
                                          <p:attrName>style.visibility</p:attrName>
                                        </p:attrNameLst>
                                      </p:cBhvr>
                                      <p:to>
                                        <p:strVal val="visible"/>
                                      </p:to>
                                    </p:set>
                                    <p:anim calcmode="lin" valueType="num">
                                      <p:cBhvr additive="base">
                                        <p:cTn dur="1000"/>
                                        <p:tgtEl>
                                          <p:spTgt spid="18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8" st="8"/>
                                            </p:txEl>
                                          </p:spTgt>
                                        </p:tgtEl>
                                        <p:attrNameLst>
                                          <p:attrName>style.visibility</p:attrName>
                                        </p:attrNameLst>
                                      </p:cBhvr>
                                      <p:to>
                                        <p:strVal val="visible"/>
                                      </p:to>
                                    </p:set>
                                    <p:anim calcmode="lin" valueType="num">
                                      <p:cBhvr additive="base">
                                        <p:cTn dur="1000"/>
                                        <p:tgtEl>
                                          <p:spTgt spid="18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84">
                                            <p:txEl>
                                              <p:pRg end="9" st="9"/>
                                            </p:txEl>
                                          </p:spTgt>
                                        </p:tgtEl>
                                        <p:attrNameLst>
                                          <p:attrName>style.visibility</p:attrName>
                                        </p:attrNameLst>
                                      </p:cBhvr>
                                      <p:to>
                                        <p:strVal val="visible"/>
                                      </p:to>
                                    </p:set>
                                    <p:anim calcmode="lin" valueType="num">
                                      <p:cBhvr additive="base">
                                        <p:cTn dur="1000"/>
                                        <p:tgtEl>
                                          <p:spTgt spid="18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727650" y="513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New Course Modalities/Challenges </a:t>
            </a:r>
            <a:endParaRPr/>
          </a:p>
        </p:txBody>
      </p:sp>
      <p:sp>
        <p:nvSpPr>
          <p:cNvPr id="100" name="Google Shape;100;p15"/>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Hybrid</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Online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High Flex</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Web-Live</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Face to face</a:t>
            </a:r>
            <a:endParaRPr sz="2000">
              <a:solidFill>
                <a:srgbClr val="000000"/>
              </a:solidFill>
            </a:endParaRPr>
          </a:p>
          <a:p>
            <a:pPr indent="0" lvl="0" marL="0" rtl="0" algn="l">
              <a:spcBef>
                <a:spcPts val="1600"/>
              </a:spcBef>
              <a:spcAft>
                <a:spcPts val="0"/>
              </a:spcAft>
              <a:buNone/>
            </a:pPr>
            <a:r>
              <a:rPr lang="en" sz="2000">
                <a:solidFill>
                  <a:srgbClr val="000000"/>
                </a:solidFill>
              </a:rPr>
              <a:t>How do we </a:t>
            </a:r>
            <a:r>
              <a:rPr lang="en" sz="2000">
                <a:solidFill>
                  <a:srgbClr val="000000"/>
                </a:solidFill>
              </a:rPr>
              <a:t>maintain</a:t>
            </a:r>
            <a:r>
              <a:rPr lang="en" sz="2000">
                <a:solidFill>
                  <a:srgbClr val="000000"/>
                </a:solidFill>
              </a:rPr>
              <a:t> student engagement with us, with peers, and with content i</a:t>
            </a:r>
            <a:r>
              <a:rPr i="1" lang="en" sz="2000">
                <a:solidFill>
                  <a:srgbClr val="000000"/>
                </a:solidFill>
              </a:rPr>
              <a:t>n spite of the modality.</a:t>
            </a:r>
            <a:r>
              <a:rPr lang="en" sz="2000">
                <a:solidFill>
                  <a:srgbClr val="000000"/>
                </a:solidFill>
              </a:rPr>
              <a:t>  </a:t>
            </a:r>
            <a:endParaRPr sz="2000">
              <a:solidFill>
                <a:srgbClr val="000000"/>
              </a:solidFill>
            </a:endParaRPr>
          </a:p>
          <a:p>
            <a:pPr indent="0" lvl="0" marL="457200" rtl="0" algn="l">
              <a:spcBef>
                <a:spcPts val="1600"/>
              </a:spcBef>
              <a:spcAft>
                <a:spcPts val="1600"/>
              </a:spcAft>
              <a:buNone/>
            </a:pPr>
            <a:r>
              <a:t/>
            </a:r>
            <a:endParaRPr sz="1200">
              <a:solidFill>
                <a:srgbClr val="000000"/>
              </a:solidFill>
              <a:highlight>
                <a:schemeClr val="lt1"/>
              </a:highlight>
              <a:latin typeface="Roboto"/>
              <a:ea typeface="Roboto"/>
              <a:cs typeface="Roboto"/>
              <a:sym typeface="Roboto"/>
            </a:endParaRPr>
          </a:p>
        </p:txBody>
      </p:sp>
      <p:pic>
        <p:nvPicPr>
          <p:cNvPr id="101" name="Google Shape;101;p15"/>
          <p:cNvPicPr preferRelativeResize="0"/>
          <p:nvPr/>
        </p:nvPicPr>
        <p:blipFill>
          <a:blip r:embed="rId3">
            <a:alphaModFix/>
          </a:blip>
          <a:stretch>
            <a:fillRect/>
          </a:stretch>
        </p:blipFill>
        <p:spPr>
          <a:xfrm>
            <a:off x="8154075" y="4222850"/>
            <a:ext cx="771426" cy="66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0" st="0"/>
                                            </p:txEl>
                                          </p:spTgt>
                                        </p:tgtEl>
                                        <p:attrNameLst>
                                          <p:attrName>style.visibility</p:attrName>
                                        </p:attrNameLst>
                                      </p:cBhvr>
                                      <p:to>
                                        <p:strVal val="visible"/>
                                      </p:to>
                                    </p:set>
                                    <p:anim calcmode="lin" valueType="num">
                                      <p:cBhvr additive="base">
                                        <p:cTn dur="1000"/>
                                        <p:tgtEl>
                                          <p:spTgt spid="10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1" st="1"/>
                                            </p:txEl>
                                          </p:spTgt>
                                        </p:tgtEl>
                                        <p:attrNameLst>
                                          <p:attrName>style.visibility</p:attrName>
                                        </p:attrNameLst>
                                      </p:cBhvr>
                                      <p:to>
                                        <p:strVal val="visible"/>
                                      </p:to>
                                    </p:set>
                                    <p:anim calcmode="lin" valueType="num">
                                      <p:cBhvr additive="base">
                                        <p:cTn dur="1000"/>
                                        <p:tgtEl>
                                          <p:spTgt spid="10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2" st="2"/>
                                            </p:txEl>
                                          </p:spTgt>
                                        </p:tgtEl>
                                        <p:attrNameLst>
                                          <p:attrName>style.visibility</p:attrName>
                                        </p:attrNameLst>
                                      </p:cBhvr>
                                      <p:to>
                                        <p:strVal val="visible"/>
                                      </p:to>
                                    </p:set>
                                    <p:anim calcmode="lin" valueType="num">
                                      <p:cBhvr additive="base">
                                        <p:cTn dur="1000"/>
                                        <p:tgtEl>
                                          <p:spTgt spid="10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3" st="3"/>
                                            </p:txEl>
                                          </p:spTgt>
                                        </p:tgtEl>
                                        <p:attrNameLst>
                                          <p:attrName>style.visibility</p:attrName>
                                        </p:attrNameLst>
                                      </p:cBhvr>
                                      <p:to>
                                        <p:strVal val="visible"/>
                                      </p:to>
                                    </p:set>
                                    <p:anim calcmode="lin" valueType="num">
                                      <p:cBhvr additive="base">
                                        <p:cTn dur="1000"/>
                                        <p:tgtEl>
                                          <p:spTgt spid="10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4" st="4"/>
                                            </p:txEl>
                                          </p:spTgt>
                                        </p:tgtEl>
                                        <p:attrNameLst>
                                          <p:attrName>style.visibility</p:attrName>
                                        </p:attrNameLst>
                                      </p:cBhvr>
                                      <p:to>
                                        <p:strVal val="visible"/>
                                      </p:to>
                                    </p:set>
                                    <p:anim calcmode="lin" valueType="num">
                                      <p:cBhvr additive="base">
                                        <p:cTn dur="1000"/>
                                        <p:tgtEl>
                                          <p:spTgt spid="10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5" st="5"/>
                                            </p:txEl>
                                          </p:spTgt>
                                        </p:tgtEl>
                                        <p:attrNameLst>
                                          <p:attrName>style.visibility</p:attrName>
                                        </p:attrNameLst>
                                      </p:cBhvr>
                                      <p:to>
                                        <p:strVal val="visible"/>
                                      </p:to>
                                    </p:set>
                                    <p:anim calcmode="lin" valueType="num">
                                      <p:cBhvr additive="base">
                                        <p:cTn dur="1000"/>
                                        <p:tgtEl>
                                          <p:spTgt spid="10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0">
                                            <p:txEl>
                                              <p:pRg end="6" st="6"/>
                                            </p:txEl>
                                          </p:spTgt>
                                        </p:tgtEl>
                                        <p:attrNameLst>
                                          <p:attrName>style.visibility</p:attrName>
                                        </p:attrNameLst>
                                      </p:cBhvr>
                                      <p:to>
                                        <p:strVal val="visible"/>
                                      </p:to>
                                    </p:set>
                                    <p:anim calcmode="lin" valueType="num">
                                      <p:cBhvr additive="base">
                                        <p:cTn dur="1000"/>
                                        <p:tgtEl>
                                          <p:spTgt spid="10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7650" y="513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107" name="Google Shape;107;p16"/>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lang="en" sz="2000">
                <a:solidFill>
                  <a:srgbClr val="000000"/>
                </a:solidFill>
              </a:rPr>
              <a:t>No shortage of research on student engagement!</a:t>
            </a:r>
            <a:endParaRPr b="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Increases student satisfaction, enhances student motivation, reduces sense of isolation, and improves overall performance (Martin &amp; Bolliger, 2018)</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Strong correlation between student engagement and student-student and instructor-student communication </a:t>
            </a:r>
            <a:r>
              <a:rPr lang="en" sz="2000">
                <a:solidFill>
                  <a:srgbClr val="000000"/>
                </a:solidFill>
              </a:rPr>
              <a:t>(Dixson, 2010)  </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Teachers who were more immediate had both greater frequency and breadth of student participation and engagement (Roberts &amp; Friedman, 2013)</a:t>
            </a:r>
            <a:endParaRPr sz="2000">
              <a:solidFill>
                <a:srgbClr val="000000"/>
              </a:solidFill>
            </a:endParaRPr>
          </a:p>
        </p:txBody>
      </p:sp>
      <p:pic>
        <p:nvPicPr>
          <p:cNvPr id="108" name="Google Shape;108;p16"/>
          <p:cNvPicPr preferRelativeResize="0"/>
          <p:nvPr/>
        </p:nvPicPr>
        <p:blipFill>
          <a:blip r:embed="rId3">
            <a:alphaModFix/>
          </a:blip>
          <a:stretch>
            <a:fillRect/>
          </a:stretch>
        </p:blipFill>
        <p:spPr>
          <a:xfrm>
            <a:off x="8154075" y="4222850"/>
            <a:ext cx="771426" cy="66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7">
                                            <p:txEl>
                                              <p:pRg end="0" st="0"/>
                                            </p:txEl>
                                          </p:spTgt>
                                        </p:tgtEl>
                                        <p:attrNameLst>
                                          <p:attrName>style.visibility</p:attrName>
                                        </p:attrNameLst>
                                      </p:cBhvr>
                                      <p:to>
                                        <p:strVal val="visible"/>
                                      </p:to>
                                    </p:set>
                                    <p:anim calcmode="lin" valueType="num">
                                      <p:cBhvr additive="base">
                                        <p:cTn dur="1000"/>
                                        <p:tgtEl>
                                          <p:spTgt spid="10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7">
                                            <p:txEl>
                                              <p:pRg end="1" st="1"/>
                                            </p:txEl>
                                          </p:spTgt>
                                        </p:tgtEl>
                                        <p:attrNameLst>
                                          <p:attrName>style.visibility</p:attrName>
                                        </p:attrNameLst>
                                      </p:cBhvr>
                                      <p:to>
                                        <p:strVal val="visible"/>
                                      </p:to>
                                    </p:set>
                                    <p:anim calcmode="lin" valueType="num">
                                      <p:cBhvr additive="base">
                                        <p:cTn dur="1000"/>
                                        <p:tgtEl>
                                          <p:spTgt spid="10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7">
                                            <p:txEl>
                                              <p:pRg end="2" st="2"/>
                                            </p:txEl>
                                          </p:spTgt>
                                        </p:tgtEl>
                                        <p:attrNameLst>
                                          <p:attrName>style.visibility</p:attrName>
                                        </p:attrNameLst>
                                      </p:cBhvr>
                                      <p:to>
                                        <p:strVal val="visible"/>
                                      </p:to>
                                    </p:set>
                                    <p:anim calcmode="lin" valueType="num">
                                      <p:cBhvr additive="base">
                                        <p:cTn dur="1000"/>
                                        <p:tgtEl>
                                          <p:spTgt spid="10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07">
                                            <p:txEl>
                                              <p:pRg end="3" st="3"/>
                                            </p:txEl>
                                          </p:spTgt>
                                        </p:tgtEl>
                                        <p:attrNameLst>
                                          <p:attrName>style.visibility</p:attrName>
                                        </p:attrNameLst>
                                      </p:cBhvr>
                                      <p:to>
                                        <p:strVal val="visible"/>
                                      </p:to>
                                    </p:set>
                                    <p:anim calcmode="lin" valueType="num">
                                      <p:cBhvr additive="base">
                                        <p:cTn dur="1000"/>
                                        <p:tgtEl>
                                          <p:spTgt spid="10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27650" y="491325"/>
            <a:ext cx="7688700" cy="55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Fostering Engagement across Modalities</a:t>
            </a:r>
            <a:endParaRPr/>
          </a:p>
        </p:txBody>
      </p:sp>
      <p:pic>
        <p:nvPicPr>
          <p:cNvPr id="114" name="Google Shape;114;p17"/>
          <p:cNvPicPr preferRelativeResize="0"/>
          <p:nvPr/>
        </p:nvPicPr>
        <p:blipFill>
          <a:blip r:embed="rId3">
            <a:alphaModFix/>
          </a:blip>
          <a:stretch>
            <a:fillRect/>
          </a:stretch>
        </p:blipFill>
        <p:spPr>
          <a:xfrm>
            <a:off x="5254175" y="1842900"/>
            <a:ext cx="2899900" cy="2604275"/>
          </a:xfrm>
          <a:prstGeom prst="rect">
            <a:avLst/>
          </a:prstGeom>
          <a:noFill/>
          <a:ln>
            <a:noFill/>
          </a:ln>
        </p:spPr>
      </p:pic>
      <p:sp>
        <p:nvSpPr>
          <p:cNvPr id="115" name="Google Shape;115;p17"/>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lang="en" sz="2000">
                <a:solidFill>
                  <a:srgbClr val="000000"/>
                </a:solidFill>
              </a:rPr>
              <a:t>Engagement with YOU</a:t>
            </a:r>
            <a:endParaRPr b="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Don’t assume</a:t>
            </a:r>
            <a:endParaRPr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Engagement with the course</a:t>
            </a:r>
            <a:endParaRPr b="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Avoid a course by checklist</a:t>
            </a:r>
            <a:endParaRPr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Engagement with peers</a:t>
            </a:r>
            <a:endParaRPr b="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Often the first thing to go</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0"/>
              </a:spcAft>
              <a:buNone/>
            </a:pPr>
            <a:r>
              <a:t/>
            </a:r>
            <a:endParaRPr sz="2000">
              <a:solidFill>
                <a:srgbClr val="000000"/>
              </a:solidFill>
            </a:endParaRPr>
          </a:p>
          <a:p>
            <a:pPr indent="0" lvl="0" marL="0" rtl="0" algn="l">
              <a:spcBef>
                <a:spcPts val="1600"/>
              </a:spcBef>
              <a:spcAft>
                <a:spcPts val="1600"/>
              </a:spcAft>
              <a:buNone/>
            </a:pPr>
            <a:r>
              <a:rPr lang="en" sz="2000">
                <a:solidFill>
                  <a:srgbClr val="000000"/>
                </a:solidFill>
              </a:rPr>
              <a:t>										</a:t>
            </a:r>
            <a:r>
              <a:rPr lang="en" sz="1100">
                <a:solidFill>
                  <a:srgbClr val="666666"/>
                </a:solidFill>
                <a:highlight>
                  <a:srgbClr val="FFFFFF"/>
                </a:highlight>
                <a:latin typeface="Times New Roman"/>
                <a:ea typeface="Times New Roman"/>
                <a:cs typeface="Times New Roman"/>
                <a:sym typeface="Times New Roman"/>
              </a:rPr>
              <a:t>Published on EdTechTalk (</a:t>
            </a:r>
            <a:r>
              <a:rPr lang="en" sz="1100">
                <a:solidFill>
                  <a:srgbClr val="1C7C7C"/>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http://edtechtalk.com</a:t>
            </a:r>
            <a:r>
              <a:rPr lang="en" sz="1100">
                <a:solidFill>
                  <a:srgbClr val="666666"/>
                </a:solidFill>
                <a:highlight>
                  <a:srgbClr val="FFFFFF"/>
                </a:highlight>
                <a:latin typeface="Times New Roman"/>
                <a:ea typeface="Times New Roman"/>
                <a:cs typeface="Times New Roman"/>
                <a:sym typeface="Times New Roman"/>
              </a:rPr>
              <a:t>)</a:t>
            </a:r>
            <a:endParaRPr sz="2000">
              <a:solidFill>
                <a:srgbClr val="000000"/>
              </a:solidFill>
            </a:endParaRPr>
          </a:p>
        </p:txBody>
      </p:sp>
      <p:pic>
        <p:nvPicPr>
          <p:cNvPr id="116" name="Google Shape;116;p17"/>
          <p:cNvPicPr preferRelativeResize="0"/>
          <p:nvPr/>
        </p:nvPicPr>
        <p:blipFill>
          <a:blip r:embed="rId5">
            <a:alphaModFix/>
          </a:blip>
          <a:stretch>
            <a:fillRect/>
          </a:stretch>
        </p:blipFill>
        <p:spPr>
          <a:xfrm>
            <a:off x="8154075" y="4222850"/>
            <a:ext cx="771426" cy="66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 calcmode="lin" valueType="num">
                                      <p:cBhvr additive="base">
                                        <p:cTn dur="1000"/>
                                        <p:tgtEl>
                                          <p:spTgt spid="11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 calcmode="lin" valueType="num">
                                      <p:cBhvr additive="base">
                                        <p:cTn dur="1000"/>
                                        <p:tgtEl>
                                          <p:spTgt spid="11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 calcmode="lin" valueType="num">
                                      <p:cBhvr additive="base">
                                        <p:cTn dur="1000"/>
                                        <p:tgtEl>
                                          <p:spTgt spid="11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3" st="3"/>
                                            </p:txEl>
                                          </p:spTgt>
                                        </p:tgtEl>
                                        <p:attrNameLst>
                                          <p:attrName>style.visibility</p:attrName>
                                        </p:attrNameLst>
                                      </p:cBhvr>
                                      <p:to>
                                        <p:strVal val="visible"/>
                                      </p:to>
                                    </p:set>
                                    <p:anim calcmode="lin" valueType="num">
                                      <p:cBhvr additive="base">
                                        <p:cTn dur="1000"/>
                                        <p:tgtEl>
                                          <p:spTgt spid="115">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4" st="4"/>
                                            </p:txEl>
                                          </p:spTgt>
                                        </p:tgtEl>
                                        <p:attrNameLst>
                                          <p:attrName>style.visibility</p:attrName>
                                        </p:attrNameLst>
                                      </p:cBhvr>
                                      <p:to>
                                        <p:strVal val="visible"/>
                                      </p:to>
                                    </p:set>
                                    <p:anim calcmode="lin" valueType="num">
                                      <p:cBhvr additive="base">
                                        <p:cTn dur="1000"/>
                                        <p:tgtEl>
                                          <p:spTgt spid="115">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5" st="5"/>
                                            </p:txEl>
                                          </p:spTgt>
                                        </p:tgtEl>
                                        <p:attrNameLst>
                                          <p:attrName>style.visibility</p:attrName>
                                        </p:attrNameLst>
                                      </p:cBhvr>
                                      <p:to>
                                        <p:strVal val="visible"/>
                                      </p:to>
                                    </p:set>
                                    <p:anim calcmode="lin" valueType="num">
                                      <p:cBhvr additive="base">
                                        <p:cTn dur="1000"/>
                                        <p:tgtEl>
                                          <p:spTgt spid="115">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6" st="6"/>
                                            </p:txEl>
                                          </p:spTgt>
                                        </p:tgtEl>
                                        <p:attrNameLst>
                                          <p:attrName>style.visibility</p:attrName>
                                        </p:attrNameLst>
                                      </p:cBhvr>
                                      <p:to>
                                        <p:strVal val="visible"/>
                                      </p:to>
                                    </p:set>
                                    <p:anim calcmode="lin" valueType="num">
                                      <p:cBhvr additive="base">
                                        <p:cTn dur="1000"/>
                                        <p:tgtEl>
                                          <p:spTgt spid="115">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7" st="7"/>
                                            </p:txEl>
                                          </p:spTgt>
                                        </p:tgtEl>
                                        <p:attrNameLst>
                                          <p:attrName>style.visibility</p:attrName>
                                        </p:attrNameLst>
                                      </p:cBhvr>
                                      <p:to>
                                        <p:strVal val="visible"/>
                                      </p:to>
                                    </p:set>
                                    <p:anim calcmode="lin" valueType="num">
                                      <p:cBhvr additive="base">
                                        <p:cTn dur="1000"/>
                                        <p:tgtEl>
                                          <p:spTgt spid="115">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8" st="8"/>
                                            </p:txEl>
                                          </p:spTgt>
                                        </p:tgtEl>
                                        <p:attrNameLst>
                                          <p:attrName>style.visibility</p:attrName>
                                        </p:attrNameLst>
                                      </p:cBhvr>
                                      <p:to>
                                        <p:strVal val="visible"/>
                                      </p:to>
                                    </p:set>
                                    <p:anim calcmode="lin" valueType="num">
                                      <p:cBhvr additive="base">
                                        <p:cTn dur="1000"/>
                                        <p:tgtEl>
                                          <p:spTgt spid="115">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15">
                                            <p:txEl>
                                              <p:pRg end="9" st="9"/>
                                            </p:txEl>
                                          </p:spTgt>
                                        </p:tgtEl>
                                        <p:attrNameLst>
                                          <p:attrName>style.visibility</p:attrName>
                                        </p:attrNameLst>
                                      </p:cBhvr>
                                      <p:to>
                                        <p:strVal val="visible"/>
                                      </p:to>
                                    </p:set>
                                    <p:anim calcmode="lin" valueType="num">
                                      <p:cBhvr additive="base">
                                        <p:cTn dur="1000"/>
                                        <p:tgtEl>
                                          <p:spTgt spid="115">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727650" y="513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Instructor </a:t>
            </a:r>
            <a:r>
              <a:rPr lang="en"/>
              <a:t>Presence</a:t>
            </a:r>
            <a:r>
              <a:rPr lang="en"/>
              <a:t> </a:t>
            </a:r>
            <a:endParaRPr/>
          </a:p>
        </p:txBody>
      </p:sp>
      <p:sp>
        <p:nvSpPr>
          <p:cNvPr id="122" name="Google Shape;122;p18"/>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i="1" lang="en" sz="2000">
                <a:solidFill>
                  <a:srgbClr val="000000"/>
                </a:solidFill>
              </a:rPr>
              <a:t>Make it EASY for students to be engaged and connected with you.</a:t>
            </a:r>
            <a:endParaRPr b="1" i="1" sz="2000">
              <a:solidFill>
                <a:srgbClr val="000000"/>
              </a:solidFill>
            </a:endParaRPr>
          </a:p>
          <a:p>
            <a:pPr indent="-355600" lvl="1" marL="914400" rtl="0" algn="l">
              <a:spcBef>
                <a:spcPts val="0"/>
              </a:spcBef>
              <a:spcAft>
                <a:spcPts val="0"/>
              </a:spcAft>
              <a:buClr>
                <a:srgbClr val="000000"/>
              </a:buClr>
              <a:buSzPts val="2000"/>
              <a:buChar char="○"/>
            </a:pPr>
            <a:r>
              <a:rPr i="1" lang="en" sz="2000">
                <a:solidFill>
                  <a:srgbClr val="000000"/>
                </a:solidFill>
              </a:rPr>
              <a:t>QM 5.3 - Stating how you will interact (and then doing it)</a:t>
            </a:r>
            <a:endParaRPr i="1"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Immediacy - lessening perceived distance between </a:t>
            </a:r>
            <a:r>
              <a:rPr lang="en" sz="2000">
                <a:solidFill>
                  <a:srgbClr val="000000"/>
                </a:solidFill>
              </a:rPr>
              <a:t>student and instructor</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How?  Verbally and nonverbally</a:t>
            </a:r>
            <a:endParaRPr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Important face to face; </a:t>
            </a:r>
            <a:r>
              <a:rPr i="1" lang="en" sz="2000">
                <a:solidFill>
                  <a:srgbClr val="000000"/>
                </a:solidFill>
              </a:rPr>
              <a:t>more important when mediated </a:t>
            </a:r>
            <a:endParaRPr i="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Positive and substantial relationship between overall teacher immediacy and overall student learning in the online environment (Witt, Wheeless, &amp; Allen, 2004)</a:t>
            </a:r>
            <a:endParaRPr sz="2000">
              <a:solidFill>
                <a:srgbClr val="000000"/>
              </a:solidFill>
            </a:endParaRPr>
          </a:p>
        </p:txBody>
      </p:sp>
      <p:pic>
        <p:nvPicPr>
          <p:cNvPr id="123" name="Google Shape;123;p18"/>
          <p:cNvPicPr preferRelativeResize="0"/>
          <p:nvPr/>
        </p:nvPicPr>
        <p:blipFill>
          <a:blip r:embed="rId3">
            <a:alphaModFix/>
          </a:blip>
          <a:stretch>
            <a:fillRect/>
          </a:stretch>
        </p:blipFill>
        <p:spPr>
          <a:xfrm>
            <a:off x="8154075" y="4222850"/>
            <a:ext cx="771426" cy="668174"/>
          </a:xfrm>
          <a:prstGeom prst="rect">
            <a:avLst/>
          </a:prstGeom>
          <a:noFill/>
          <a:ln>
            <a:noFill/>
          </a:ln>
        </p:spPr>
      </p:pic>
      <p:pic>
        <p:nvPicPr>
          <p:cNvPr id="124" name="Google Shape;124;p18"/>
          <p:cNvPicPr preferRelativeResize="0"/>
          <p:nvPr/>
        </p:nvPicPr>
        <p:blipFill>
          <a:blip r:embed="rId4">
            <a:alphaModFix/>
          </a:blip>
          <a:stretch>
            <a:fillRect/>
          </a:stretch>
        </p:blipFill>
        <p:spPr>
          <a:xfrm>
            <a:off x="6457000" y="130050"/>
            <a:ext cx="2602250" cy="1301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 calcmode="lin" valueType="num">
                                      <p:cBhvr additive="base">
                                        <p:cTn dur="1000"/>
                                        <p:tgtEl>
                                          <p:spTgt spid="12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 calcmode="lin" valueType="num">
                                      <p:cBhvr additive="base">
                                        <p:cTn dur="1000"/>
                                        <p:tgtEl>
                                          <p:spTgt spid="12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 calcmode="lin" valueType="num">
                                      <p:cBhvr additive="base">
                                        <p:cTn dur="1000"/>
                                        <p:tgtEl>
                                          <p:spTgt spid="12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 calcmode="lin" valueType="num">
                                      <p:cBhvr additive="base">
                                        <p:cTn dur="1000"/>
                                        <p:tgtEl>
                                          <p:spTgt spid="12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 calcmode="lin" valueType="num">
                                      <p:cBhvr additive="base">
                                        <p:cTn dur="1000"/>
                                        <p:tgtEl>
                                          <p:spTgt spid="12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22">
                                            <p:txEl>
                                              <p:pRg end="5" st="5"/>
                                            </p:txEl>
                                          </p:spTgt>
                                        </p:tgtEl>
                                        <p:attrNameLst>
                                          <p:attrName>style.visibility</p:attrName>
                                        </p:attrNameLst>
                                      </p:cBhvr>
                                      <p:to>
                                        <p:strVal val="visible"/>
                                      </p:to>
                                    </p:set>
                                    <p:anim calcmode="lin" valueType="num">
                                      <p:cBhvr additive="base">
                                        <p:cTn dur="1000"/>
                                        <p:tgtEl>
                                          <p:spTgt spid="12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727650" y="513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Instructor </a:t>
            </a:r>
            <a:r>
              <a:rPr lang="en"/>
              <a:t>Presence</a:t>
            </a:r>
            <a:endParaRPr/>
          </a:p>
        </p:txBody>
      </p:sp>
      <p:sp>
        <p:nvSpPr>
          <p:cNvPr id="130" name="Google Shape;130;p19"/>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highlight>
                  <a:schemeClr val="lt1"/>
                </a:highlight>
              </a:rPr>
              <a:t>“Don’t leave them alone too long.” </a:t>
            </a:r>
            <a:endParaRPr sz="2000">
              <a:solidFill>
                <a:srgbClr val="000000"/>
              </a:solidFill>
              <a:highlight>
                <a:schemeClr val="lt1"/>
              </a:highlight>
            </a:endParaRPr>
          </a:p>
          <a:p>
            <a:pPr indent="-355600" lvl="0" marL="457200" rtl="0" algn="l">
              <a:spcBef>
                <a:spcPts val="0"/>
              </a:spcBef>
              <a:spcAft>
                <a:spcPts val="0"/>
              </a:spcAft>
              <a:buClr>
                <a:srgbClr val="000000"/>
              </a:buClr>
              <a:buSzPts val="2000"/>
              <a:buChar char="●"/>
            </a:pPr>
            <a:r>
              <a:rPr lang="en" sz="2000">
                <a:solidFill>
                  <a:srgbClr val="000000"/>
                </a:solidFill>
                <a:highlight>
                  <a:schemeClr val="lt1"/>
                </a:highlight>
              </a:rPr>
              <a:t>Response times/availability.  </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Syllabus policy - do better</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Drop in times</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Link in email for appts</a:t>
            </a:r>
            <a:endParaRPr sz="2000">
              <a:solidFill>
                <a:srgbClr val="000000"/>
              </a:solidFill>
              <a:highlight>
                <a:schemeClr val="lt1"/>
              </a:highlight>
            </a:endParaRPr>
          </a:p>
          <a:p>
            <a:pPr indent="-355600" lvl="0" marL="457200" rtl="0" algn="l">
              <a:spcBef>
                <a:spcPts val="0"/>
              </a:spcBef>
              <a:spcAft>
                <a:spcPts val="0"/>
              </a:spcAft>
              <a:buClr>
                <a:srgbClr val="000000"/>
              </a:buClr>
              <a:buSzPts val="2000"/>
              <a:buChar char="●"/>
            </a:pPr>
            <a:r>
              <a:rPr b="1" lang="en" sz="2000">
                <a:solidFill>
                  <a:srgbClr val="000000"/>
                </a:solidFill>
                <a:highlight>
                  <a:schemeClr val="lt1"/>
                </a:highlight>
              </a:rPr>
              <a:t>Be a real person - See them as real people</a:t>
            </a:r>
            <a:endParaRPr b="1"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Attendance prompts </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Feedback (use rubrics, add comments)</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Knowing</a:t>
            </a:r>
            <a:r>
              <a:rPr lang="en" sz="2000">
                <a:solidFill>
                  <a:srgbClr val="000000"/>
                </a:solidFill>
                <a:highlight>
                  <a:schemeClr val="lt1"/>
                </a:highlight>
              </a:rPr>
              <a:t> their interests/making course connections, etc. </a:t>
            </a:r>
            <a:endParaRPr sz="2000">
              <a:solidFill>
                <a:srgbClr val="000000"/>
              </a:solidFill>
              <a:highlight>
                <a:schemeClr val="lt1"/>
              </a:highlight>
            </a:endParaRPr>
          </a:p>
          <a:p>
            <a:pPr indent="0" lvl="0" marL="914400" rtl="0" algn="l">
              <a:spcBef>
                <a:spcPts val="1600"/>
              </a:spcBef>
              <a:spcAft>
                <a:spcPts val="1600"/>
              </a:spcAft>
              <a:buNone/>
            </a:pPr>
            <a:r>
              <a:t/>
            </a:r>
            <a:endParaRPr sz="1200">
              <a:solidFill>
                <a:srgbClr val="000000"/>
              </a:solidFill>
              <a:highlight>
                <a:schemeClr val="lt1"/>
              </a:highlight>
              <a:latin typeface="Roboto"/>
              <a:ea typeface="Roboto"/>
              <a:cs typeface="Roboto"/>
              <a:sym typeface="Roboto"/>
            </a:endParaRPr>
          </a:p>
        </p:txBody>
      </p:sp>
      <p:pic>
        <p:nvPicPr>
          <p:cNvPr id="131" name="Google Shape;131;p19"/>
          <p:cNvPicPr preferRelativeResize="0"/>
          <p:nvPr/>
        </p:nvPicPr>
        <p:blipFill>
          <a:blip r:embed="rId3">
            <a:alphaModFix/>
          </a:blip>
          <a:stretch>
            <a:fillRect/>
          </a:stretch>
        </p:blipFill>
        <p:spPr>
          <a:xfrm>
            <a:off x="8154075" y="4222850"/>
            <a:ext cx="771426" cy="66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 calcmode="lin" valueType="num">
                                      <p:cBhvr additive="base">
                                        <p:cTn dur="1000"/>
                                        <p:tgtEl>
                                          <p:spTgt spid="13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 calcmode="lin" valueType="num">
                                      <p:cBhvr additive="base">
                                        <p:cTn dur="1000"/>
                                        <p:tgtEl>
                                          <p:spTgt spid="13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 calcmode="lin" valueType="num">
                                      <p:cBhvr additive="base">
                                        <p:cTn dur="1000"/>
                                        <p:tgtEl>
                                          <p:spTgt spid="13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 calcmode="lin" valueType="num">
                                      <p:cBhvr additive="base">
                                        <p:cTn dur="1000"/>
                                        <p:tgtEl>
                                          <p:spTgt spid="13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 calcmode="lin" valueType="num">
                                      <p:cBhvr additive="base">
                                        <p:cTn dur="1000"/>
                                        <p:tgtEl>
                                          <p:spTgt spid="13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 calcmode="lin" valueType="num">
                                      <p:cBhvr additive="base">
                                        <p:cTn dur="1000"/>
                                        <p:tgtEl>
                                          <p:spTgt spid="13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6" st="6"/>
                                            </p:txEl>
                                          </p:spTgt>
                                        </p:tgtEl>
                                        <p:attrNameLst>
                                          <p:attrName>style.visibility</p:attrName>
                                        </p:attrNameLst>
                                      </p:cBhvr>
                                      <p:to>
                                        <p:strVal val="visible"/>
                                      </p:to>
                                    </p:set>
                                    <p:anim calcmode="lin" valueType="num">
                                      <p:cBhvr additive="base">
                                        <p:cTn dur="1000"/>
                                        <p:tgtEl>
                                          <p:spTgt spid="130">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7" st="7"/>
                                            </p:txEl>
                                          </p:spTgt>
                                        </p:tgtEl>
                                        <p:attrNameLst>
                                          <p:attrName>style.visibility</p:attrName>
                                        </p:attrNameLst>
                                      </p:cBhvr>
                                      <p:to>
                                        <p:strVal val="visible"/>
                                      </p:to>
                                    </p:set>
                                    <p:anim calcmode="lin" valueType="num">
                                      <p:cBhvr additive="base">
                                        <p:cTn dur="1000"/>
                                        <p:tgtEl>
                                          <p:spTgt spid="130">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8" st="8"/>
                                            </p:txEl>
                                          </p:spTgt>
                                        </p:tgtEl>
                                        <p:attrNameLst>
                                          <p:attrName>style.visibility</p:attrName>
                                        </p:attrNameLst>
                                      </p:cBhvr>
                                      <p:to>
                                        <p:strVal val="visible"/>
                                      </p:to>
                                    </p:set>
                                    <p:anim calcmode="lin" valueType="num">
                                      <p:cBhvr additive="base">
                                        <p:cTn dur="1000"/>
                                        <p:tgtEl>
                                          <p:spTgt spid="130">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xEl>
                                              <p:pRg end="9" st="9"/>
                                            </p:txEl>
                                          </p:spTgt>
                                        </p:tgtEl>
                                        <p:attrNameLst>
                                          <p:attrName>style.visibility</p:attrName>
                                        </p:attrNameLst>
                                      </p:cBhvr>
                                      <p:to>
                                        <p:strVal val="visible"/>
                                      </p:to>
                                    </p:set>
                                    <p:anim calcmode="lin" valueType="num">
                                      <p:cBhvr additive="base">
                                        <p:cTn dur="1000"/>
                                        <p:tgtEl>
                                          <p:spTgt spid="130">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727650" y="513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Design/Structure</a:t>
            </a:r>
            <a:endParaRPr/>
          </a:p>
        </p:txBody>
      </p:sp>
      <p:sp>
        <p:nvSpPr>
          <p:cNvPr id="137" name="Google Shape;137;p20"/>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i="1" lang="en" sz="2000">
                <a:solidFill>
                  <a:srgbClr val="000000"/>
                </a:solidFill>
                <a:highlight>
                  <a:schemeClr val="lt1"/>
                </a:highlight>
              </a:rPr>
              <a:t>Make it EASY for students to know what’s going on and expectations!</a:t>
            </a:r>
            <a:endParaRPr b="1" i="1"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i="1" lang="en" sz="2000">
                <a:solidFill>
                  <a:srgbClr val="000000"/>
                </a:solidFill>
                <a:highlight>
                  <a:schemeClr val="lt1"/>
                </a:highlight>
              </a:rPr>
              <a:t>QM 1.3 &amp; 5.4 - Student expectations for interaction</a:t>
            </a:r>
            <a:endParaRPr i="1" sz="2000">
              <a:solidFill>
                <a:srgbClr val="000000"/>
              </a:solidFill>
              <a:highlight>
                <a:schemeClr val="lt1"/>
              </a:highlight>
            </a:endParaRPr>
          </a:p>
          <a:p>
            <a:pPr indent="-355600" lvl="0" marL="457200" rtl="0" algn="l">
              <a:spcBef>
                <a:spcPts val="0"/>
              </a:spcBef>
              <a:spcAft>
                <a:spcPts val="0"/>
              </a:spcAft>
              <a:buClr>
                <a:srgbClr val="000000"/>
              </a:buClr>
              <a:buSzPts val="2000"/>
              <a:buChar char="●"/>
            </a:pPr>
            <a:r>
              <a:rPr lang="en" sz="2000">
                <a:solidFill>
                  <a:srgbClr val="000000"/>
                </a:solidFill>
                <a:highlight>
                  <a:schemeClr val="lt1"/>
                </a:highlight>
              </a:rPr>
              <a:t>Importance of clarity in design</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lang="en" sz="2000">
                <a:solidFill>
                  <a:srgbClr val="000000"/>
                </a:solidFill>
                <a:highlight>
                  <a:schemeClr val="lt1"/>
                </a:highlight>
              </a:rPr>
              <a:t>Positive and proactive communication about class pragmatics</a:t>
            </a:r>
            <a:endParaRPr sz="2000">
              <a:solidFill>
                <a:srgbClr val="000000"/>
              </a:solidFill>
              <a:highlight>
                <a:schemeClr val="lt1"/>
              </a:highlight>
            </a:endParaRPr>
          </a:p>
          <a:p>
            <a:pPr indent="-355600" lvl="2" marL="1371600" rtl="0" algn="l">
              <a:spcBef>
                <a:spcPts val="0"/>
              </a:spcBef>
              <a:spcAft>
                <a:spcPts val="0"/>
              </a:spcAft>
              <a:buClr>
                <a:srgbClr val="000000"/>
              </a:buClr>
              <a:buSzPts val="2000"/>
              <a:buChar char="■"/>
            </a:pPr>
            <a:r>
              <a:rPr lang="en" sz="2000">
                <a:solidFill>
                  <a:srgbClr val="000000"/>
                </a:solidFill>
                <a:highlight>
                  <a:schemeClr val="lt1"/>
                </a:highlight>
              </a:rPr>
              <a:t>Hybrid Web Live to FtF.  Established from beginning</a:t>
            </a:r>
            <a:endParaRPr sz="2000">
              <a:solidFill>
                <a:srgbClr val="000000"/>
              </a:solidFill>
              <a:highlight>
                <a:schemeClr val="lt1"/>
              </a:highlight>
            </a:endParaRPr>
          </a:p>
          <a:p>
            <a:pPr indent="-355600" lvl="2" marL="1371600" rtl="0" algn="l">
              <a:spcBef>
                <a:spcPts val="0"/>
              </a:spcBef>
              <a:spcAft>
                <a:spcPts val="0"/>
              </a:spcAft>
              <a:buClr>
                <a:srgbClr val="000000"/>
              </a:buClr>
              <a:buSzPts val="2000"/>
              <a:buChar char="■"/>
            </a:pPr>
            <a:r>
              <a:rPr lang="en" sz="2000">
                <a:solidFill>
                  <a:srgbClr val="000000"/>
                </a:solidFill>
                <a:highlight>
                  <a:schemeClr val="lt1"/>
                </a:highlight>
              </a:rPr>
              <a:t>Zooming expectations</a:t>
            </a:r>
            <a:endParaRPr sz="2000">
              <a:solidFill>
                <a:srgbClr val="000000"/>
              </a:solidFill>
              <a:highlight>
                <a:schemeClr val="lt1"/>
              </a:highlight>
            </a:endParaRPr>
          </a:p>
          <a:p>
            <a:pPr indent="-355600" lvl="0" marL="457200" rtl="0" algn="l">
              <a:spcBef>
                <a:spcPts val="0"/>
              </a:spcBef>
              <a:spcAft>
                <a:spcPts val="0"/>
              </a:spcAft>
              <a:buClr>
                <a:srgbClr val="000000"/>
              </a:buClr>
              <a:buSzPts val="2000"/>
              <a:buChar char="●"/>
            </a:pPr>
            <a:r>
              <a:rPr i="1" lang="en" sz="2000">
                <a:solidFill>
                  <a:srgbClr val="000000"/>
                </a:solidFill>
                <a:highlight>
                  <a:schemeClr val="lt1"/>
                </a:highlight>
              </a:rPr>
              <a:t>Clarity in design</a:t>
            </a:r>
            <a:r>
              <a:rPr lang="en" sz="2000">
                <a:solidFill>
                  <a:srgbClr val="000000"/>
                </a:solidFill>
                <a:highlight>
                  <a:schemeClr val="lt1"/>
                </a:highlight>
              </a:rPr>
              <a:t> decreases questions/uncertainty</a:t>
            </a:r>
            <a:endParaRPr sz="2000">
              <a:solidFill>
                <a:srgbClr val="000000"/>
              </a:solidFill>
              <a:highlight>
                <a:schemeClr val="lt1"/>
              </a:highlight>
            </a:endParaRPr>
          </a:p>
          <a:p>
            <a:pPr indent="0" lvl="0" marL="457200" rtl="0" algn="l">
              <a:spcBef>
                <a:spcPts val="1600"/>
              </a:spcBef>
              <a:spcAft>
                <a:spcPts val="0"/>
              </a:spcAft>
              <a:buNone/>
            </a:pPr>
            <a:r>
              <a:t/>
            </a:r>
            <a:endParaRPr sz="2000">
              <a:solidFill>
                <a:srgbClr val="000000"/>
              </a:solidFill>
              <a:highlight>
                <a:schemeClr val="lt1"/>
              </a:highlight>
            </a:endParaRPr>
          </a:p>
          <a:p>
            <a:pPr indent="0" lvl="0" marL="0" rtl="0" algn="l">
              <a:spcBef>
                <a:spcPts val="1600"/>
              </a:spcBef>
              <a:spcAft>
                <a:spcPts val="0"/>
              </a:spcAft>
              <a:buNone/>
            </a:pPr>
            <a:r>
              <a:t/>
            </a:r>
            <a:endParaRPr sz="1900">
              <a:solidFill>
                <a:srgbClr val="000000"/>
              </a:solidFill>
              <a:highlight>
                <a:schemeClr val="lt1"/>
              </a:highlight>
              <a:latin typeface="Roboto"/>
              <a:ea typeface="Roboto"/>
              <a:cs typeface="Roboto"/>
              <a:sym typeface="Roboto"/>
            </a:endParaRPr>
          </a:p>
          <a:p>
            <a:pPr indent="0" lvl="0" marL="0" rtl="0" algn="l">
              <a:spcBef>
                <a:spcPts val="1600"/>
              </a:spcBef>
              <a:spcAft>
                <a:spcPts val="0"/>
              </a:spcAft>
              <a:buNone/>
            </a:pPr>
            <a:r>
              <a:t/>
            </a:r>
            <a:endParaRPr sz="1900">
              <a:solidFill>
                <a:srgbClr val="000000"/>
              </a:solidFill>
              <a:highlight>
                <a:schemeClr val="lt1"/>
              </a:highlight>
              <a:latin typeface="Roboto"/>
              <a:ea typeface="Roboto"/>
              <a:cs typeface="Roboto"/>
              <a:sym typeface="Roboto"/>
            </a:endParaRPr>
          </a:p>
          <a:p>
            <a:pPr indent="0" lvl="0" marL="914400" marR="0" rtl="0" algn="l">
              <a:lnSpc>
                <a:spcPct val="115000"/>
              </a:lnSpc>
              <a:spcBef>
                <a:spcPts val="1600"/>
              </a:spcBef>
              <a:spcAft>
                <a:spcPts val="0"/>
              </a:spcAft>
              <a:buNone/>
            </a:pPr>
            <a:r>
              <a:t/>
            </a:r>
            <a:endParaRPr sz="1900">
              <a:solidFill>
                <a:srgbClr val="000000"/>
              </a:solidFill>
              <a:highlight>
                <a:schemeClr val="lt1"/>
              </a:highlight>
              <a:latin typeface="Roboto"/>
              <a:ea typeface="Roboto"/>
              <a:cs typeface="Roboto"/>
              <a:sym typeface="Roboto"/>
            </a:endParaRPr>
          </a:p>
          <a:p>
            <a:pPr indent="0" lvl="0" marL="1371600" rtl="0" algn="l">
              <a:spcBef>
                <a:spcPts val="1600"/>
              </a:spcBef>
              <a:spcAft>
                <a:spcPts val="0"/>
              </a:spcAft>
              <a:buNone/>
            </a:pPr>
            <a:r>
              <a:t/>
            </a:r>
            <a:endParaRPr sz="2000">
              <a:solidFill>
                <a:srgbClr val="000000"/>
              </a:solidFill>
              <a:highlight>
                <a:schemeClr val="lt1"/>
              </a:highlight>
              <a:latin typeface="Roboto"/>
              <a:ea typeface="Roboto"/>
              <a:cs typeface="Roboto"/>
              <a:sym typeface="Roboto"/>
            </a:endParaRPr>
          </a:p>
          <a:p>
            <a:pPr indent="0" lvl="0" marL="0" rtl="0" algn="l">
              <a:spcBef>
                <a:spcPts val="1600"/>
              </a:spcBef>
              <a:spcAft>
                <a:spcPts val="0"/>
              </a:spcAft>
              <a:buNone/>
            </a:pPr>
            <a:r>
              <a:t/>
            </a:r>
            <a:endParaRPr sz="2000">
              <a:solidFill>
                <a:srgbClr val="000000"/>
              </a:solidFill>
              <a:highlight>
                <a:schemeClr val="lt1"/>
              </a:highlight>
              <a:latin typeface="Roboto"/>
              <a:ea typeface="Roboto"/>
              <a:cs typeface="Roboto"/>
              <a:sym typeface="Roboto"/>
            </a:endParaRPr>
          </a:p>
          <a:p>
            <a:pPr indent="0" lvl="0" marL="457200" rtl="0" algn="l">
              <a:spcBef>
                <a:spcPts val="1600"/>
              </a:spcBef>
              <a:spcAft>
                <a:spcPts val="1600"/>
              </a:spcAft>
              <a:buNone/>
            </a:pPr>
            <a:r>
              <a:t/>
            </a:r>
            <a:endParaRPr sz="1200">
              <a:solidFill>
                <a:srgbClr val="000000"/>
              </a:solidFill>
              <a:highlight>
                <a:schemeClr val="lt1"/>
              </a:highlight>
              <a:latin typeface="Roboto"/>
              <a:ea typeface="Roboto"/>
              <a:cs typeface="Roboto"/>
              <a:sym typeface="Roboto"/>
            </a:endParaRPr>
          </a:p>
        </p:txBody>
      </p:sp>
      <p:pic>
        <p:nvPicPr>
          <p:cNvPr id="138" name="Google Shape;138;p20"/>
          <p:cNvPicPr preferRelativeResize="0"/>
          <p:nvPr/>
        </p:nvPicPr>
        <p:blipFill>
          <a:blip r:embed="rId3">
            <a:alphaModFix/>
          </a:blip>
          <a:stretch>
            <a:fillRect/>
          </a:stretch>
        </p:blipFill>
        <p:spPr>
          <a:xfrm>
            <a:off x="8154075" y="4222850"/>
            <a:ext cx="771426" cy="66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 calcmode="lin" valueType="num">
                                      <p:cBhvr additive="base">
                                        <p:cTn dur="1000"/>
                                        <p:tgtEl>
                                          <p:spTgt spid="137">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 calcmode="lin" valueType="num">
                                      <p:cBhvr additive="base">
                                        <p:cTn dur="1000"/>
                                        <p:tgtEl>
                                          <p:spTgt spid="137">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 calcmode="lin" valueType="num">
                                      <p:cBhvr additive="base">
                                        <p:cTn dur="1000"/>
                                        <p:tgtEl>
                                          <p:spTgt spid="137">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 calcmode="lin" valueType="num">
                                      <p:cBhvr additive="base">
                                        <p:cTn dur="1000"/>
                                        <p:tgtEl>
                                          <p:spTgt spid="137">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 calcmode="lin" valueType="num">
                                      <p:cBhvr additive="base">
                                        <p:cTn dur="1000"/>
                                        <p:tgtEl>
                                          <p:spTgt spid="137">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 calcmode="lin" valueType="num">
                                      <p:cBhvr additive="base">
                                        <p:cTn dur="1000"/>
                                        <p:tgtEl>
                                          <p:spTgt spid="137">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anim calcmode="lin" valueType="num">
                                      <p:cBhvr additive="base">
                                        <p:cTn dur="1000"/>
                                        <p:tgtEl>
                                          <p:spTgt spid="137">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anim calcmode="lin" valueType="num">
                                      <p:cBhvr additive="base">
                                        <p:cTn dur="1000"/>
                                        <p:tgtEl>
                                          <p:spTgt spid="137">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8" st="8"/>
                                            </p:txEl>
                                          </p:spTgt>
                                        </p:tgtEl>
                                        <p:attrNameLst>
                                          <p:attrName>style.visibility</p:attrName>
                                        </p:attrNameLst>
                                      </p:cBhvr>
                                      <p:to>
                                        <p:strVal val="visible"/>
                                      </p:to>
                                    </p:set>
                                    <p:anim calcmode="lin" valueType="num">
                                      <p:cBhvr additive="base">
                                        <p:cTn dur="1000"/>
                                        <p:tgtEl>
                                          <p:spTgt spid="137">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9" st="9"/>
                                            </p:txEl>
                                          </p:spTgt>
                                        </p:tgtEl>
                                        <p:attrNameLst>
                                          <p:attrName>style.visibility</p:attrName>
                                        </p:attrNameLst>
                                      </p:cBhvr>
                                      <p:to>
                                        <p:strVal val="visible"/>
                                      </p:to>
                                    </p:set>
                                    <p:anim calcmode="lin" valueType="num">
                                      <p:cBhvr additive="base">
                                        <p:cTn dur="1000"/>
                                        <p:tgtEl>
                                          <p:spTgt spid="137">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10" st="10"/>
                                            </p:txEl>
                                          </p:spTgt>
                                        </p:tgtEl>
                                        <p:attrNameLst>
                                          <p:attrName>style.visibility</p:attrName>
                                        </p:attrNameLst>
                                      </p:cBhvr>
                                      <p:to>
                                        <p:strVal val="visible"/>
                                      </p:to>
                                    </p:set>
                                    <p:anim calcmode="lin" valueType="num">
                                      <p:cBhvr additive="base">
                                        <p:cTn dur="1000"/>
                                        <p:tgtEl>
                                          <p:spTgt spid="137">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11" st="11"/>
                                            </p:txEl>
                                          </p:spTgt>
                                        </p:tgtEl>
                                        <p:attrNameLst>
                                          <p:attrName>style.visibility</p:attrName>
                                        </p:attrNameLst>
                                      </p:cBhvr>
                                      <p:to>
                                        <p:strVal val="visible"/>
                                      </p:to>
                                    </p:set>
                                    <p:anim calcmode="lin" valueType="num">
                                      <p:cBhvr additive="base">
                                        <p:cTn dur="1000"/>
                                        <p:tgtEl>
                                          <p:spTgt spid="137">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12" st="12"/>
                                            </p:txEl>
                                          </p:spTgt>
                                        </p:tgtEl>
                                        <p:attrNameLst>
                                          <p:attrName>style.visibility</p:attrName>
                                        </p:attrNameLst>
                                      </p:cBhvr>
                                      <p:to>
                                        <p:strVal val="visible"/>
                                      </p:to>
                                    </p:set>
                                    <p:anim calcmode="lin" valueType="num">
                                      <p:cBhvr additive="base">
                                        <p:cTn dur="1000"/>
                                        <p:tgtEl>
                                          <p:spTgt spid="137">
                                            <p:txEl>
                                              <p:pRg end="12" st="1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7">
                                            <p:txEl>
                                              <p:pRg end="13" st="13"/>
                                            </p:txEl>
                                          </p:spTgt>
                                        </p:tgtEl>
                                        <p:attrNameLst>
                                          <p:attrName>style.visibility</p:attrName>
                                        </p:attrNameLst>
                                      </p:cBhvr>
                                      <p:to>
                                        <p:strVal val="visible"/>
                                      </p:to>
                                    </p:set>
                                    <p:anim calcmode="lin" valueType="num">
                                      <p:cBhvr additive="base">
                                        <p:cTn dur="1000"/>
                                        <p:tgtEl>
                                          <p:spTgt spid="137">
                                            <p:txEl>
                                              <p:pRg end="13" st="13"/>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1"/>
          <p:cNvSpPr txBox="1"/>
          <p:nvPr>
            <p:ph type="title"/>
          </p:nvPr>
        </p:nvSpPr>
        <p:spPr>
          <a:xfrm>
            <a:off x="727650" y="5130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Beginning with Design/Structure</a:t>
            </a:r>
            <a:endParaRPr/>
          </a:p>
        </p:txBody>
      </p:sp>
      <p:sp>
        <p:nvSpPr>
          <p:cNvPr id="144" name="Google Shape;144;p21"/>
          <p:cNvSpPr txBox="1"/>
          <p:nvPr>
            <p:ph idx="1" type="body"/>
          </p:nvPr>
        </p:nvSpPr>
        <p:spPr>
          <a:xfrm>
            <a:off x="729450" y="1400525"/>
            <a:ext cx="7688700" cy="2939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highlight>
                  <a:schemeClr val="lt1"/>
                </a:highlight>
              </a:rPr>
              <a:t>Weekly overviews - all modalities!</a:t>
            </a:r>
            <a:endParaRPr sz="2000">
              <a:solidFill>
                <a:srgbClr val="000000"/>
              </a:solidFill>
              <a:highlight>
                <a:schemeClr val="lt1"/>
              </a:highlight>
            </a:endParaRPr>
          </a:p>
          <a:p>
            <a:pPr indent="-355600" lvl="1" marL="914400" rtl="0" algn="l">
              <a:spcBef>
                <a:spcPts val="0"/>
              </a:spcBef>
              <a:spcAft>
                <a:spcPts val="0"/>
              </a:spcAft>
              <a:buClr>
                <a:srgbClr val="000000"/>
              </a:buClr>
              <a:buSzPts val="2000"/>
              <a:buChar char="○"/>
            </a:pPr>
            <a:r>
              <a:rPr i="1" lang="en" sz="2000">
                <a:solidFill>
                  <a:srgbClr val="000000"/>
                </a:solidFill>
                <a:highlight>
                  <a:schemeClr val="lt1"/>
                </a:highlight>
              </a:rPr>
              <a:t>QM 2.1-2.5 - Learning Objectives</a:t>
            </a:r>
            <a:endParaRPr i="1" sz="2000">
              <a:solidFill>
                <a:srgbClr val="000000"/>
              </a:solidFill>
              <a:highlight>
                <a:schemeClr val="lt1"/>
              </a:highlight>
            </a:endParaRPr>
          </a:p>
          <a:p>
            <a:pPr indent="-355600" lvl="2" marL="1371600" rtl="0" algn="l">
              <a:spcBef>
                <a:spcPts val="0"/>
              </a:spcBef>
              <a:spcAft>
                <a:spcPts val="0"/>
              </a:spcAft>
              <a:buClr>
                <a:srgbClr val="000000"/>
              </a:buClr>
              <a:buSzPts val="2000"/>
              <a:buChar char="■"/>
            </a:pPr>
            <a:r>
              <a:rPr lang="en" sz="2000">
                <a:solidFill>
                  <a:srgbClr val="000000"/>
                </a:solidFill>
                <a:highlight>
                  <a:schemeClr val="lt1"/>
                </a:highlight>
              </a:rPr>
              <a:t>Overview</a:t>
            </a:r>
            <a:endParaRPr sz="2000">
              <a:solidFill>
                <a:srgbClr val="000000"/>
              </a:solidFill>
              <a:highlight>
                <a:schemeClr val="lt1"/>
              </a:highlight>
            </a:endParaRPr>
          </a:p>
          <a:p>
            <a:pPr indent="-355600" lvl="2" marL="1371600" rtl="0" algn="l">
              <a:spcBef>
                <a:spcPts val="0"/>
              </a:spcBef>
              <a:spcAft>
                <a:spcPts val="0"/>
              </a:spcAft>
              <a:buClr>
                <a:srgbClr val="000000"/>
              </a:buClr>
              <a:buSzPts val="2000"/>
              <a:buChar char="■"/>
            </a:pPr>
            <a:r>
              <a:rPr lang="en" sz="2000">
                <a:solidFill>
                  <a:srgbClr val="000000"/>
                </a:solidFill>
                <a:highlight>
                  <a:schemeClr val="lt1"/>
                </a:highlight>
              </a:rPr>
              <a:t>Goals/Learning outcomes</a:t>
            </a:r>
            <a:endParaRPr sz="2000">
              <a:solidFill>
                <a:srgbClr val="000000"/>
              </a:solidFill>
              <a:highlight>
                <a:schemeClr val="lt1"/>
              </a:highlight>
            </a:endParaRPr>
          </a:p>
          <a:p>
            <a:pPr indent="-355600" lvl="2" marL="1371600" rtl="0" algn="l">
              <a:spcBef>
                <a:spcPts val="0"/>
              </a:spcBef>
              <a:spcAft>
                <a:spcPts val="0"/>
              </a:spcAft>
              <a:buClr>
                <a:srgbClr val="000000"/>
              </a:buClr>
              <a:buSzPts val="2000"/>
              <a:buChar char="■"/>
            </a:pPr>
            <a:r>
              <a:rPr lang="en" sz="2000">
                <a:solidFill>
                  <a:srgbClr val="000000"/>
                </a:solidFill>
                <a:highlight>
                  <a:schemeClr val="lt1"/>
                </a:highlight>
              </a:rPr>
              <a:t>To do list   </a:t>
            </a:r>
            <a:endParaRPr sz="2000">
              <a:solidFill>
                <a:srgbClr val="000000"/>
              </a:solidFill>
              <a:highlight>
                <a:schemeClr val="lt1"/>
              </a:highlight>
            </a:endParaRPr>
          </a:p>
          <a:p>
            <a:pPr indent="-355600" lvl="2" marL="1371600" rtl="0" algn="l">
              <a:spcBef>
                <a:spcPts val="0"/>
              </a:spcBef>
              <a:spcAft>
                <a:spcPts val="0"/>
              </a:spcAft>
              <a:buClr>
                <a:srgbClr val="000000"/>
              </a:buClr>
              <a:buSzPts val="2000"/>
              <a:buChar char="■"/>
            </a:pPr>
            <a:r>
              <a:rPr lang="en" sz="2000">
                <a:solidFill>
                  <a:srgbClr val="000000"/>
                </a:solidFill>
                <a:highlight>
                  <a:schemeClr val="lt1"/>
                </a:highlight>
              </a:rPr>
              <a:t>Gives </a:t>
            </a:r>
            <a:r>
              <a:rPr lang="en" sz="2000">
                <a:solidFill>
                  <a:srgbClr val="000000"/>
                </a:solidFill>
                <a:highlight>
                  <a:schemeClr val="lt1"/>
                </a:highlight>
              </a:rPr>
              <a:t>Context</a:t>
            </a:r>
            <a:endParaRPr sz="2000">
              <a:solidFill>
                <a:srgbClr val="000000"/>
              </a:solidFill>
              <a:highlight>
                <a:schemeClr val="lt1"/>
              </a:highlight>
            </a:endParaRPr>
          </a:p>
          <a:p>
            <a:pPr indent="0" lvl="0" marL="457200" rtl="0" algn="l">
              <a:spcBef>
                <a:spcPts val="1600"/>
              </a:spcBef>
              <a:spcAft>
                <a:spcPts val="0"/>
              </a:spcAft>
              <a:buNone/>
            </a:pPr>
            <a:r>
              <a:t/>
            </a:r>
            <a:endParaRPr sz="1900">
              <a:solidFill>
                <a:srgbClr val="000000"/>
              </a:solidFill>
              <a:highlight>
                <a:schemeClr val="lt1"/>
              </a:highlight>
              <a:latin typeface="Roboto"/>
              <a:ea typeface="Roboto"/>
              <a:cs typeface="Roboto"/>
              <a:sym typeface="Roboto"/>
            </a:endParaRPr>
          </a:p>
          <a:p>
            <a:pPr indent="0" lvl="0" marL="0" rtl="0" algn="l">
              <a:spcBef>
                <a:spcPts val="1600"/>
              </a:spcBef>
              <a:spcAft>
                <a:spcPts val="0"/>
              </a:spcAft>
              <a:buNone/>
            </a:pPr>
            <a:r>
              <a:t/>
            </a:r>
            <a:endParaRPr sz="1900">
              <a:solidFill>
                <a:srgbClr val="000000"/>
              </a:solidFill>
              <a:highlight>
                <a:schemeClr val="lt1"/>
              </a:highlight>
              <a:latin typeface="Roboto"/>
              <a:ea typeface="Roboto"/>
              <a:cs typeface="Roboto"/>
              <a:sym typeface="Roboto"/>
            </a:endParaRPr>
          </a:p>
          <a:p>
            <a:pPr indent="0" lvl="0" marL="914400" marR="0" rtl="0" algn="l">
              <a:lnSpc>
                <a:spcPct val="115000"/>
              </a:lnSpc>
              <a:spcBef>
                <a:spcPts val="1600"/>
              </a:spcBef>
              <a:spcAft>
                <a:spcPts val="0"/>
              </a:spcAft>
              <a:buNone/>
            </a:pPr>
            <a:r>
              <a:t/>
            </a:r>
            <a:endParaRPr sz="1900">
              <a:solidFill>
                <a:srgbClr val="000000"/>
              </a:solidFill>
              <a:highlight>
                <a:schemeClr val="lt1"/>
              </a:highlight>
              <a:latin typeface="Roboto"/>
              <a:ea typeface="Roboto"/>
              <a:cs typeface="Roboto"/>
              <a:sym typeface="Roboto"/>
            </a:endParaRPr>
          </a:p>
          <a:p>
            <a:pPr indent="0" lvl="0" marL="1371600" rtl="0" algn="l">
              <a:spcBef>
                <a:spcPts val="1600"/>
              </a:spcBef>
              <a:spcAft>
                <a:spcPts val="0"/>
              </a:spcAft>
              <a:buNone/>
            </a:pPr>
            <a:r>
              <a:t/>
            </a:r>
            <a:endParaRPr sz="2000">
              <a:solidFill>
                <a:srgbClr val="000000"/>
              </a:solidFill>
              <a:highlight>
                <a:schemeClr val="lt1"/>
              </a:highlight>
              <a:latin typeface="Roboto"/>
              <a:ea typeface="Roboto"/>
              <a:cs typeface="Roboto"/>
              <a:sym typeface="Roboto"/>
            </a:endParaRPr>
          </a:p>
          <a:p>
            <a:pPr indent="0" lvl="0" marL="0" rtl="0" algn="l">
              <a:spcBef>
                <a:spcPts val="1600"/>
              </a:spcBef>
              <a:spcAft>
                <a:spcPts val="0"/>
              </a:spcAft>
              <a:buNone/>
            </a:pPr>
            <a:r>
              <a:t/>
            </a:r>
            <a:endParaRPr sz="2000">
              <a:solidFill>
                <a:srgbClr val="000000"/>
              </a:solidFill>
              <a:highlight>
                <a:schemeClr val="lt1"/>
              </a:highlight>
              <a:latin typeface="Roboto"/>
              <a:ea typeface="Roboto"/>
              <a:cs typeface="Roboto"/>
              <a:sym typeface="Roboto"/>
            </a:endParaRPr>
          </a:p>
          <a:p>
            <a:pPr indent="0" lvl="0" marL="457200" rtl="0" algn="l">
              <a:spcBef>
                <a:spcPts val="1600"/>
              </a:spcBef>
              <a:spcAft>
                <a:spcPts val="1600"/>
              </a:spcAft>
              <a:buNone/>
            </a:pPr>
            <a:r>
              <a:t/>
            </a:r>
            <a:endParaRPr sz="1200">
              <a:solidFill>
                <a:srgbClr val="000000"/>
              </a:solidFill>
              <a:highlight>
                <a:schemeClr val="lt1"/>
              </a:highlight>
              <a:latin typeface="Roboto"/>
              <a:ea typeface="Roboto"/>
              <a:cs typeface="Roboto"/>
              <a:sym typeface="Roboto"/>
            </a:endParaRPr>
          </a:p>
        </p:txBody>
      </p:sp>
      <p:pic>
        <p:nvPicPr>
          <p:cNvPr id="145" name="Google Shape;145;p21"/>
          <p:cNvPicPr preferRelativeResize="0"/>
          <p:nvPr/>
        </p:nvPicPr>
        <p:blipFill>
          <a:blip r:embed="rId3">
            <a:alphaModFix/>
          </a:blip>
          <a:stretch>
            <a:fillRect/>
          </a:stretch>
        </p:blipFill>
        <p:spPr>
          <a:xfrm>
            <a:off x="8154075" y="4222850"/>
            <a:ext cx="771426" cy="668174"/>
          </a:xfrm>
          <a:prstGeom prst="rect">
            <a:avLst/>
          </a:prstGeom>
          <a:noFill/>
          <a:ln>
            <a:noFill/>
          </a:ln>
        </p:spPr>
      </p:pic>
      <p:pic>
        <p:nvPicPr>
          <p:cNvPr id="146" name="Google Shape;146;p21"/>
          <p:cNvPicPr preferRelativeResize="0"/>
          <p:nvPr/>
        </p:nvPicPr>
        <p:blipFill>
          <a:blip r:embed="rId4">
            <a:alphaModFix/>
          </a:blip>
          <a:stretch>
            <a:fillRect/>
          </a:stretch>
        </p:blipFill>
        <p:spPr>
          <a:xfrm>
            <a:off x="5513075" y="1271650"/>
            <a:ext cx="3472075" cy="348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 calcmode="lin" valueType="num">
                                      <p:cBhvr additive="base">
                                        <p:cTn dur="1000"/>
                                        <p:tgtEl>
                                          <p:spTgt spid="14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 calcmode="lin" valueType="num">
                                      <p:cBhvr additive="base">
                                        <p:cTn dur="1000"/>
                                        <p:tgtEl>
                                          <p:spTgt spid="14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2" st="2"/>
                                            </p:txEl>
                                          </p:spTgt>
                                        </p:tgtEl>
                                        <p:attrNameLst>
                                          <p:attrName>style.visibility</p:attrName>
                                        </p:attrNameLst>
                                      </p:cBhvr>
                                      <p:to>
                                        <p:strVal val="visible"/>
                                      </p:to>
                                    </p:set>
                                    <p:anim calcmode="lin" valueType="num">
                                      <p:cBhvr additive="base">
                                        <p:cTn dur="1000"/>
                                        <p:tgtEl>
                                          <p:spTgt spid="14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3" st="3"/>
                                            </p:txEl>
                                          </p:spTgt>
                                        </p:tgtEl>
                                        <p:attrNameLst>
                                          <p:attrName>style.visibility</p:attrName>
                                        </p:attrNameLst>
                                      </p:cBhvr>
                                      <p:to>
                                        <p:strVal val="visible"/>
                                      </p:to>
                                    </p:set>
                                    <p:anim calcmode="lin" valueType="num">
                                      <p:cBhvr additive="base">
                                        <p:cTn dur="1000"/>
                                        <p:tgtEl>
                                          <p:spTgt spid="14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4" st="4"/>
                                            </p:txEl>
                                          </p:spTgt>
                                        </p:tgtEl>
                                        <p:attrNameLst>
                                          <p:attrName>style.visibility</p:attrName>
                                        </p:attrNameLst>
                                      </p:cBhvr>
                                      <p:to>
                                        <p:strVal val="visible"/>
                                      </p:to>
                                    </p:set>
                                    <p:anim calcmode="lin" valueType="num">
                                      <p:cBhvr additive="base">
                                        <p:cTn dur="1000"/>
                                        <p:tgtEl>
                                          <p:spTgt spid="14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5" st="5"/>
                                            </p:txEl>
                                          </p:spTgt>
                                        </p:tgtEl>
                                        <p:attrNameLst>
                                          <p:attrName>style.visibility</p:attrName>
                                        </p:attrNameLst>
                                      </p:cBhvr>
                                      <p:to>
                                        <p:strVal val="visible"/>
                                      </p:to>
                                    </p:set>
                                    <p:anim calcmode="lin" valueType="num">
                                      <p:cBhvr additive="base">
                                        <p:cTn dur="1000"/>
                                        <p:tgtEl>
                                          <p:spTgt spid="14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6" st="6"/>
                                            </p:txEl>
                                          </p:spTgt>
                                        </p:tgtEl>
                                        <p:attrNameLst>
                                          <p:attrName>style.visibility</p:attrName>
                                        </p:attrNameLst>
                                      </p:cBhvr>
                                      <p:to>
                                        <p:strVal val="visible"/>
                                      </p:to>
                                    </p:set>
                                    <p:anim calcmode="lin" valueType="num">
                                      <p:cBhvr additive="base">
                                        <p:cTn dur="1000"/>
                                        <p:tgtEl>
                                          <p:spTgt spid="14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7" st="7"/>
                                            </p:txEl>
                                          </p:spTgt>
                                        </p:tgtEl>
                                        <p:attrNameLst>
                                          <p:attrName>style.visibility</p:attrName>
                                        </p:attrNameLst>
                                      </p:cBhvr>
                                      <p:to>
                                        <p:strVal val="visible"/>
                                      </p:to>
                                    </p:set>
                                    <p:anim calcmode="lin" valueType="num">
                                      <p:cBhvr additive="base">
                                        <p:cTn dur="1000"/>
                                        <p:tgtEl>
                                          <p:spTgt spid="14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8" st="8"/>
                                            </p:txEl>
                                          </p:spTgt>
                                        </p:tgtEl>
                                        <p:attrNameLst>
                                          <p:attrName>style.visibility</p:attrName>
                                        </p:attrNameLst>
                                      </p:cBhvr>
                                      <p:to>
                                        <p:strVal val="visible"/>
                                      </p:to>
                                    </p:set>
                                    <p:anim calcmode="lin" valueType="num">
                                      <p:cBhvr additive="base">
                                        <p:cTn dur="1000"/>
                                        <p:tgtEl>
                                          <p:spTgt spid="14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9" st="9"/>
                                            </p:txEl>
                                          </p:spTgt>
                                        </p:tgtEl>
                                        <p:attrNameLst>
                                          <p:attrName>style.visibility</p:attrName>
                                        </p:attrNameLst>
                                      </p:cBhvr>
                                      <p:to>
                                        <p:strVal val="visible"/>
                                      </p:to>
                                    </p:set>
                                    <p:anim calcmode="lin" valueType="num">
                                      <p:cBhvr additive="base">
                                        <p:cTn dur="1000"/>
                                        <p:tgtEl>
                                          <p:spTgt spid="14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10" st="10"/>
                                            </p:txEl>
                                          </p:spTgt>
                                        </p:tgtEl>
                                        <p:attrNameLst>
                                          <p:attrName>style.visibility</p:attrName>
                                        </p:attrNameLst>
                                      </p:cBhvr>
                                      <p:to>
                                        <p:strVal val="visible"/>
                                      </p:to>
                                    </p:set>
                                    <p:anim calcmode="lin" valueType="num">
                                      <p:cBhvr additive="base">
                                        <p:cTn dur="1000"/>
                                        <p:tgtEl>
                                          <p:spTgt spid="14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4">
                                            <p:txEl>
                                              <p:pRg end="11" st="11"/>
                                            </p:txEl>
                                          </p:spTgt>
                                        </p:tgtEl>
                                        <p:attrNameLst>
                                          <p:attrName>style.visibility</p:attrName>
                                        </p:attrNameLst>
                                      </p:cBhvr>
                                      <p:to>
                                        <p:strVal val="visible"/>
                                      </p:to>
                                    </p:set>
                                    <p:anim calcmode="lin" valueType="num">
                                      <p:cBhvr additive="base">
                                        <p:cTn dur="1000"/>
                                        <p:tgtEl>
                                          <p:spTgt spid="14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729450" y="535175"/>
            <a:ext cx="7688700" cy="505200"/>
          </a:xfrm>
          <a:prstGeom prst="rect">
            <a:avLst/>
          </a:prstGeom>
        </p:spPr>
        <p:txBody>
          <a:bodyPr anchorCtr="0" anchor="t" bIns="91425" lIns="91425" spcFirstLastPara="1" rIns="91425" wrap="square" tIns="91425">
            <a:noAutofit/>
          </a:bodyPr>
          <a:lstStyle/>
          <a:p>
            <a:pPr indent="0" lvl="0" marL="0" rtl="0" algn="l">
              <a:lnSpc>
                <a:spcPct val="160000"/>
              </a:lnSpc>
              <a:spcBef>
                <a:spcPts val="0"/>
              </a:spcBef>
              <a:spcAft>
                <a:spcPts val="1200"/>
              </a:spcAft>
              <a:buNone/>
            </a:pPr>
            <a:r>
              <a:rPr lang="en"/>
              <a:t>Instruction and Interaction </a:t>
            </a:r>
            <a:endParaRPr/>
          </a:p>
        </p:txBody>
      </p:sp>
      <p:sp>
        <p:nvSpPr>
          <p:cNvPr id="152" name="Google Shape;152;p22"/>
          <p:cNvSpPr txBox="1"/>
          <p:nvPr>
            <p:ph idx="1" type="body"/>
          </p:nvPr>
        </p:nvSpPr>
        <p:spPr>
          <a:xfrm>
            <a:off x="608575" y="1382500"/>
            <a:ext cx="7688700" cy="29574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Char char="●"/>
            </a:pPr>
            <a:r>
              <a:rPr b="1" i="1" lang="en" sz="2000">
                <a:solidFill>
                  <a:srgbClr val="000000"/>
                </a:solidFill>
              </a:rPr>
              <a:t>Make it EASY for your students to be engaged with content.</a:t>
            </a:r>
            <a:endParaRPr b="1" i="1" sz="2000">
              <a:solidFill>
                <a:srgbClr val="000000"/>
              </a:solidFill>
            </a:endParaRPr>
          </a:p>
          <a:p>
            <a:pPr indent="-355600" lvl="1" marL="914400" rtl="0" algn="l">
              <a:spcBef>
                <a:spcPts val="0"/>
              </a:spcBef>
              <a:spcAft>
                <a:spcPts val="0"/>
              </a:spcAft>
              <a:buClr>
                <a:srgbClr val="000000"/>
              </a:buClr>
              <a:buSzPts val="2000"/>
              <a:buChar char="○"/>
            </a:pPr>
            <a:r>
              <a:rPr i="1" lang="en" sz="2000">
                <a:solidFill>
                  <a:srgbClr val="000000"/>
                </a:solidFill>
              </a:rPr>
              <a:t>QM4.1 - Inst. materials add to achieving learning outcomes</a:t>
            </a:r>
            <a:endParaRPr i="1" sz="2000">
              <a:solidFill>
                <a:srgbClr val="000000"/>
              </a:solidFill>
            </a:endParaRPr>
          </a:p>
          <a:p>
            <a:pPr indent="-355600" lvl="1" marL="914400" rtl="0" algn="l">
              <a:spcBef>
                <a:spcPts val="0"/>
              </a:spcBef>
              <a:spcAft>
                <a:spcPts val="0"/>
              </a:spcAft>
              <a:buClr>
                <a:srgbClr val="000000"/>
              </a:buClr>
              <a:buSzPts val="2000"/>
              <a:buChar char="○"/>
            </a:pPr>
            <a:r>
              <a:rPr lang="en" sz="2000">
                <a:solidFill>
                  <a:srgbClr val="000000"/>
                </a:solidFill>
              </a:rPr>
              <a:t>Flipped classroom and best practices with </a:t>
            </a:r>
            <a:r>
              <a:rPr b="1" lang="en" sz="2000">
                <a:solidFill>
                  <a:srgbClr val="000000"/>
                </a:solidFill>
              </a:rPr>
              <a:t>online lecturing</a:t>
            </a:r>
            <a:endParaRPr b="1"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Short videos - </a:t>
            </a:r>
            <a:endParaRPr sz="2000">
              <a:solidFill>
                <a:srgbClr val="000000"/>
              </a:solidFill>
            </a:endParaRPr>
          </a:p>
          <a:p>
            <a:pPr indent="-355600" lvl="3" marL="1828800" rtl="0" algn="l">
              <a:spcBef>
                <a:spcPts val="0"/>
              </a:spcBef>
              <a:spcAft>
                <a:spcPts val="0"/>
              </a:spcAft>
              <a:buClr>
                <a:srgbClr val="000000"/>
              </a:buClr>
              <a:buSzPts val="2000"/>
              <a:buChar char="●"/>
            </a:pPr>
            <a:r>
              <a:rPr lang="en" sz="2000">
                <a:solidFill>
                  <a:srgbClr val="000000"/>
                </a:solidFill>
              </a:rPr>
              <a:t>“Engagement time is at most 6 minutes” (Guo, Kim, &amp; Rubin, 2014); </a:t>
            </a:r>
            <a:endParaRPr sz="2000">
              <a:solidFill>
                <a:srgbClr val="000000"/>
              </a:solidFill>
            </a:endParaRPr>
          </a:p>
          <a:p>
            <a:pPr indent="-355600" lvl="3" marL="1828800" rtl="0" algn="l">
              <a:spcBef>
                <a:spcPts val="0"/>
              </a:spcBef>
              <a:spcAft>
                <a:spcPts val="0"/>
              </a:spcAft>
              <a:buClr>
                <a:srgbClr val="000000"/>
              </a:buClr>
              <a:buSzPts val="2000"/>
              <a:buChar char="●"/>
            </a:pPr>
            <a:r>
              <a:rPr lang="en" sz="2000">
                <a:solidFill>
                  <a:srgbClr val="000000"/>
                </a:solidFill>
              </a:rPr>
              <a:t>“</a:t>
            </a:r>
            <a:r>
              <a:rPr lang="en" sz="2000">
                <a:solidFill>
                  <a:srgbClr val="000000"/>
                </a:solidFill>
              </a:rPr>
              <a:t>Up to 15 minutes” (Berg, 2014)</a:t>
            </a:r>
            <a:endParaRPr sz="2000">
              <a:solidFill>
                <a:srgbClr val="000000"/>
              </a:solidFill>
            </a:endParaRPr>
          </a:p>
          <a:p>
            <a:pPr indent="-355600" lvl="3" marL="1828800" rtl="0" algn="l">
              <a:spcBef>
                <a:spcPts val="0"/>
              </a:spcBef>
              <a:spcAft>
                <a:spcPts val="0"/>
              </a:spcAft>
              <a:buClr>
                <a:srgbClr val="000000"/>
              </a:buClr>
              <a:buSzPts val="2000"/>
              <a:buChar char="●"/>
            </a:pPr>
            <a:r>
              <a:rPr lang="en" sz="2000">
                <a:solidFill>
                  <a:srgbClr val="000000"/>
                </a:solidFill>
              </a:rPr>
              <a:t>“Majority of students believe videos helped them learn course content” (Berg, 2014)</a:t>
            </a:r>
            <a:endParaRPr sz="2000">
              <a:solidFill>
                <a:srgbClr val="000000"/>
              </a:solidFill>
            </a:endParaRPr>
          </a:p>
          <a:p>
            <a:pPr indent="-355600" lvl="2" marL="1371600" rtl="0" algn="l">
              <a:spcBef>
                <a:spcPts val="0"/>
              </a:spcBef>
              <a:spcAft>
                <a:spcPts val="0"/>
              </a:spcAft>
              <a:buClr>
                <a:srgbClr val="000000"/>
              </a:buClr>
              <a:buSzPts val="2000"/>
              <a:buChar char="■"/>
            </a:pPr>
            <a:r>
              <a:rPr lang="en" sz="2000">
                <a:solidFill>
                  <a:srgbClr val="000000"/>
                </a:solidFill>
              </a:rPr>
              <a:t>Encourage (or force) </a:t>
            </a:r>
            <a:r>
              <a:rPr lang="en" sz="2000">
                <a:solidFill>
                  <a:srgbClr val="000000"/>
                </a:solidFill>
              </a:rPr>
              <a:t>engagement</a:t>
            </a:r>
            <a:r>
              <a:rPr lang="en" sz="2000">
                <a:solidFill>
                  <a:srgbClr val="000000"/>
                </a:solidFill>
              </a:rPr>
              <a:t>!  </a:t>
            </a:r>
            <a:endParaRPr sz="2000">
              <a:solidFill>
                <a:srgbClr val="000000"/>
              </a:solidFill>
            </a:endParaRPr>
          </a:p>
          <a:p>
            <a:pPr indent="0" lvl="0" marL="457200" rtl="0" algn="l">
              <a:spcBef>
                <a:spcPts val="1000"/>
              </a:spcBef>
              <a:spcAft>
                <a:spcPts val="0"/>
              </a:spcAft>
              <a:buNone/>
            </a:pPr>
            <a:r>
              <a:t/>
            </a:r>
            <a:endParaRPr sz="1800">
              <a:solidFill>
                <a:srgbClr val="000000"/>
              </a:solidFill>
            </a:endParaRPr>
          </a:p>
          <a:p>
            <a:pPr indent="0" lvl="0" marL="0" rtl="0" algn="l">
              <a:spcBef>
                <a:spcPts val="1000"/>
              </a:spcBef>
              <a:spcAft>
                <a:spcPts val="1000"/>
              </a:spcAft>
              <a:buNone/>
            </a:pPr>
            <a:r>
              <a:t/>
            </a:r>
            <a:endParaRPr sz="1800">
              <a:solidFill>
                <a:srgbClr val="000000"/>
              </a:solidFill>
            </a:endParaRPr>
          </a:p>
        </p:txBody>
      </p:sp>
      <p:pic>
        <p:nvPicPr>
          <p:cNvPr id="153" name="Google Shape;153;p22"/>
          <p:cNvPicPr preferRelativeResize="0"/>
          <p:nvPr/>
        </p:nvPicPr>
        <p:blipFill>
          <a:blip r:embed="rId3">
            <a:alphaModFix/>
          </a:blip>
          <a:stretch>
            <a:fillRect/>
          </a:stretch>
        </p:blipFill>
        <p:spPr>
          <a:xfrm>
            <a:off x="8154075" y="4222850"/>
            <a:ext cx="771426" cy="668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0" st="0"/>
                                            </p:txEl>
                                          </p:spTgt>
                                        </p:tgtEl>
                                        <p:attrNameLst>
                                          <p:attrName>style.visibility</p:attrName>
                                        </p:attrNameLst>
                                      </p:cBhvr>
                                      <p:to>
                                        <p:strVal val="visible"/>
                                      </p:to>
                                    </p:set>
                                    <p:animEffect filter="fade" transition="in">
                                      <p:cBhvr>
                                        <p:cTn dur="1000"/>
                                        <p:tgtEl>
                                          <p:spTgt spid="1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1" st="1"/>
                                            </p:txEl>
                                          </p:spTgt>
                                        </p:tgtEl>
                                        <p:attrNameLst>
                                          <p:attrName>style.visibility</p:attrName>
                                        </p:attrNameLst>
                                      </p:cBhvr>
                                      <p:to>
                                        <p:strVal val="visible"/>
                                      </p:to>
                                    </p:set>
                                    <p:animEffect filter="fade" transition="in">
                                      <p:cBhvr>
                                        <p:cTn dur="1000"/>
                                        <p:tgtEl>
                                          <p:spTgt spid="1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2" st="2"/>
                                            </p:txEl>
                                          </p:spTgt>
                                        </p:tgtEl>
                                        <p:attrNameLst>
                                          <p:attrName>style.visibility</p:attrName>
                                        </p:attrNameLst>
                                      </p:cBhvr>
                                      <p:to>
                                        <p:strVal val="visible"/>
                                      </p:to>
                                    </p:set>
                                    <p:animEffect filter="fade" transition="in">
                                      <p:cBhvr>
                                        <p:cTn dur="1000"/>
                                        <p:tgtEl>
                                          <p:spTgt spid="1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3" st="3"/>
                                            </p:txEl>
                                          </p:spTgt>
                                        </p:tgtEl>
                                        <p:attrNameLst>
                                          <p:attrName>style.visibility</p:attrName>
                                        </p:attrNameLst>
                                      </p:cBhvr>
                                      <p:to>
                                        <p:strVal val="visible"/>
                                      </p:to>
                                    </p:set>
                                    <p:animEffect filter="fade" transition="in">
                                      <p:cBhvr>
                                        <p:cTn dur="1000"/>
                                        <p:tgtEl>
                                          <p:spTgt spid="1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4" st="4"/>
                                            </p:txEl>
                                          </p:spTgt>
                                        </p:tgtEl>
                                        <p:attrNameLst>
                                          <p:attrName>style.visibility</p:attrName>
                                        </p:attrNameLst>
                                      </p:cBhvr>
                                      <p:to>
                                        <p:strVal val="visible"/>
                                      </p:to>
                                    </p:set>
                                    <p:animEffect filter="fade" transition="in">
                                      <p:cBhvr>
                                        <p:cTn dur="1000"/>
                                        <p:tgtEl>
                                          <p:spTgt spid="1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5" st="5"/>
                                            </p:txEl>
                                          </p:spTgt>
                                        </p:tgtEl>
                                        <p:attrNameLst>
                                          <p:attrName>style.visibility</p:attrName>
                                        </p:attrNameLst>
                                      </p:cBhvr>
                                      <p:to>
                                        <p:strVal val="visible"/>
                                      </p:to>
                                    </p:set>
                                    <p:animEffect filter="fade" transition="in">
                                      <p:cBhvr>
                                        <p:cTn dur="1000"/>
                                        <p:tgtEl>
                                          <p:spTgt spid="1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6" st="6"/>
                                            </p:txEl>
                                          </p:spTgt>
                                        </p:tgtEl>
                                        <p:attrNameLst>
                                          <p:attrName>style.visibility</p:attrName>
                                        </p:attrNameLst>
                                      </p:cBhvr>
                                      <p:to>
                                        <p:strVal val="visible"/>
                                      </p:to>
                                    </p:set>
                                    <p:animEffect filter="fade" transition="in">
                                      <p:cBhvr>
                                        <p:cTn dur="1000"/>
                                        <p:tgtEl>
                                          <p:spTgt spid="15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7" st="7"/>
                                            </p:txEl>
                                          </p:spTgt>
                                        </p:tgtEl>
                                        <p:attrNameLst>
                                          <p:attrName>style.visibility</p:attrName>
                                        </p:attrNameLst>
                                      </p:cBhvr>
                                      <p:to>
                                        <p:strVal val="visible"/>
                                      </p:to>
                                    </p:set>
                                    <p:animEffect filter="fade" transition="in">
                                      <p:cBhvr>
                                        <p:cTn dur="1000"/>
                                        <p:tgtEl>
                                          <p:spTgt spid="15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8" st="8"/>
                                            </p:txEl>
                                          </p:spTgt>
                                        </p:tgtEl>
                                        <p:attrNameLst>
                                          <p:attrName>style.visibility</p:attrName>
                                        </p:attrNameLst>
                                      </p:cBhvr>
                                      <p:to>
                                        <p:strVal val="visible"/>
                                      </p:to>
                                    </p:set>
                                    <p:animEffect filter="fade" transition="in">
                                      <p:cBhvr>
                                        <p:cTn dur="1000"/>
                                        <p:tgtEl>
                                          <p:spTgt spid="15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xEl>
                                              <p:pRg end="9" st="9"/>
                                            </p:txEl>
                                          </p:spTgt>
                                        </p:tgtEl>
                                        <p:attrNameLst>
                                          <p:attrName>style.visibility</p:attrName>
                                        </p:attrNameLst>
                                      </p:cBhvr>
                                      <p:to>
                                        <p:strVal val="visible"/>
                                      </p:to>
                                    </p:set>
                                    <p:animEffect filter="fade" transition="in">
                                      <p:cBhvr>
                                        <p:cTn dur="1000"/>
                                        <p:tgtEl>
                                          <p:spTgt spid="15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