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747" r:id="rId1"/>
    <p:sldMasterId id="2147483743" r:id="rId2"/>
    <p:sldMasterId id="2147483717" r:id="rId3"/>
    <p:sldMasterId id="2147483751" r:id="rId4"/>
    <p:sldMasterId id="2147483744" r:id="rId5"/>
    <p:sldMasterId id="2147483745" r:id="rId6"/>
    <p:sldMasterId id="2147483746" r:id="rId7"/>
  </p:sldMasterIdLst>
  <p:notesMasterIdLst>
    <p:notesMasterId r:id="rId70"/>
  </p:notesMasterIdLst>
  <p:handoutMasterIdLst>
    <p:handoutMasterId r:id="rId71"/>
  </p:handoutMasterIdLst>
  <p:sldIdLst>
    <p:sldId id="533" r:id="rId8"/>
    <p:sldId id="532" r:id="rId9"/>
    <p:sldId id="530" r:id="rId10"/>
    <p:sldId id="531" r:id="rId11"/>
    <p:sldId id="349" r:id="rId12"/>
    <p:sldId id="363" r:id="rId13"/>
    <p:sldId id="481" r:id="rId14"/>
    <p:sldId id="442" r:id="rId15"/>
    <p:sldId id="410" r:id="rId16"/>
    <p:sldId id="425" r:id="rId17"/>
    <p:sldId id="511" r:id="rId18"/>
    <p:sldId id="512" r:id="rId19"/>
    <p:sldId id="513" r:id="rId20"/>
    <p:sldId id="413" r:id="rId21"/>
    <p:sldId id="489" r:id="rId22"/>
    <p:sldId id="498" r:id="rId23"/>
    <p:sldId id="502" r:id="rId24"/>
    <p:sldId id="500" r:id="rId25"/>
    <p:sldId id="525" r:id="rId26"/>
    <p:sldId id="529" r:id="rId27"/>
    <p:sldId id="322" r:id="rId28"/>
    <p:sldId id="482" r:id="rId29"/>
    <p:sldId id="501" r:id="rId30"/>
    <p:sldId id="332" r:id="rId31"/>
    <p:sldId id="472" r:id="rId32"/>
    <p:sldId id="508" r:id="rId33"/>
    <p:sldId id="509" r:id="rId34"/>
    <p:sldId id="510" r:id="rId35"/>
    <p:sldId id="325" r:id="rId36"/>
    <p:sldId id="486" r:id="rId37"/>
    <p:sldId id="487" r:id="rId38"/>
    <p:sldId id="526" r:id="rId39"/>
    <p:sldId id="504" r:id="rId40"/>
    <p:sldId id="524" r:id="rId41"/>
    <p:sldId id="522" r:id="rId42"/>
    <p:sldId id="505" r:id="rId43"/>
    <p:sldId id="491" r:id="rId44"/>
    <p:sldId id="493" r:id="rId45"/>
    <p:sldId id="494" r:id="rId46"/>
    <p:sldId id="492" r:id="rId47"/>
    <p:sldId id="507" r:id="rId48"/>
    <p:sldId id="496" r:id="rId49"/>
    <p:sldId id="497" r:id="rId50"/>
    <p:sldId id="495"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546" r:id="rId64"/>
    <p:sldId id="547" r:id="rId65"/>
    <p:sldId id="548" r:id="rId66"/>
    <p:sldId id="549" r:id="rId67"/>
    <p:sldId id="550" r:id="rId68"/>
    <p:sldId id="551" r:id="rId69"/>
  </p:sldIdLst>
  <p:sldSz cx="12192000" cy="6858000"/>
  <p:notesSz cx="6858000" cy="9144000"/>
  <p:embeddedFontLst>
    <p:embeddedFont>
      <p:font typeface="Impact" panose="020B0806030902050204" pitchFamily="34" charset="0"/>
      <p:regular r:id="rId72"/>
    </p:embeddedFont>
    <p:embeddedFont>
      <p:font typeface="Calibri" panose="020F0502020204030204" pitchFamily="34" charset="0"/>
      <p:regular r:id="rId73"/>
      <p:bold r:id="rId74"/>
      <p:italic r:id="rId75"/>
      <p:boldItalic r:id="rId76"/>
    </p:embeddedFont>
    <p:embeddedFont>
      <p:font typeface="Verdana" panose="020B0604030504040204" pitchFamily="34" charset="0"/>
      <p:regular r:id="rId77"/>
      <p:bold r:id="rId78"/>
      <p:italic r:id="rId79"/>
      <p:boldItalic r:id="rId80"/>
    </p:embeddedFont>
    <p:embeddedFont>
      <p:font typeface="Stratum2 Black" panose="020B0506030000020004" pitchFamily="34" charset="0"/>
      <p:bold r:id="rId81"/>
    </p:embeddedFont>
    <p:embeddedFont>
      <p:font typeface="Stratum2 Bold" panose="020B0506030000020004" pitchFamily="34" charset="0"/>
      <p:bold r:id="rId82"/>
    </p:embeddedFont>
    <p:embeddedFont>
      <p:font typeface="Georgia" panose="02040502050405020303" pitchFamily="18"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ources" id="{C6F31CC1-7A6D-484B-BC3E-ACC231BE5B95}">
          <p14:sldIdLst>
            <p14:sldId id="533"/>
            <p14:sldId id="532"/>
            <p14:sldId id="530"/>
            <p14:sldId id="531"/>
            <p14:sldId id="349"/>
            <p14:sldId id="363"/>
            <p14:sldId id="481"/>
            <p14:sldId id="442"/>
          </p14:sldIdLst>
        </p14:section>
        <p14:section name="creative commons" id="{723A8A3B-8F01-E24C-B114-11982D4AB64E}">
          <p14:sldIdLst>
            <p14:sldId id="410"/>
            <p14:sldId id="425"/>
            <p14:sldId id="511"/>
            <p14:sldId id="512"/>
            <p14:sldId id="513"/>
            <p14:sldId id="413"/>
            <p14:sldId id="489"/>
            <p14:sldId id="498"/>
            <p14:sldId id="502"/>
            <p14:sldId id="500"/>
            <p14:sldId id="525"/>
            <p14:sldId id="529"/>
          </p14:sldIdLst>
        </p14:section>
        <p14:section name="finding oer sources" id="{E7AFBA46-4504-4161-9D30-9F0C468019DC}">
          <p14:sldIdLst>
            <p14:sldId id="322"/>
            <p14:sldId id="482"/>
            <p14:sldId id="501"/>
            <p14:sldId id="332"/>
            <p14:sldId id="472"/>
            <p14:sldId id="508"/>
            <p14:sldId id="509"/>
            <p14:sldId id="510"/>
            <p14:sldId id="325"/>
            <p14:sldId id="486"/>
            <p14:sldId id="487"/>
            <p14:sldId id="526"/>
            <p14:sldId id="504"/>
            <p14:sldId id="524"/>
            <p14:sldId id="522"/>
            <p14:sldId id="505"/>
            <p14:sldId id="491"/>
            <p14:sldId id="493"/>
            <p14:sldId id="494"/>
            <p14:sldId id="492"/>
            <p14:sldId id="507"/>
            <p14:sldId id="496"/>
            <p14:sldId id="497"/>
            <p14:sldId id="495"/>
            <p14:sldId id="534"/>
            <p14:sldId id="535"/>
            <p14:sldId id="536"/>
            <p14:sldId id="537"/>
            <p14:sldId id="538"/>
            <p14:sldId id="539"/>
            <p14:sldId id="540"/>
            <p14:sldId id="541"/>
            <p14:sldId id="542"/>
            <p14:sldId id="543"/>
            <p14:sldId id="544"/>
            <p14:sldId id="545"/>
            <p14:sldId id="546"/>
            <p14:sldId id="547"/>
            <p14:sldId id="548"/>
            <p14:sldId id="549"/>
            <p14:sldId id="550"/>
            <p14:sldId id="5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F09"/>
    <a:srgbClr val="DFECF5"/>
    <a:srgbClr val="000000"/>
    <a:srgbClr val="FDEECB"/>
    <a:srgbClr val="FDD26E"/>
    <a:srgbClr val="C6DAE7"/>
    <a:srgbClr val="E5EDD6"/>
    <a:srgbClr val="C4D6A4"/>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autoAdjust="0"/>
    <p:restoredTop sz="66382" autoAdjust="0"/>
  </p:normalViewPr>
  <p:slideViewPr>
    <p:cSldViewPr snapToGrid="0" snapToObjects="1">
      <p:cViewPr varScale="1">
        <p:scale>
          <a:sx n="73" d="100"/>
          <a:sy n="73" d="100"/>
        </p:scale>
        <p:origin x="1587" y="51"/>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font" Target="fonts/font5.fntdata"/><Relationship Id="rId84" Type="http://schemas.openxmlformats.org/officeDocument/2006/relationships/font" Target="fonts/font13.fntdata"/><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font" Target="fonts/font11.fntdata"/><Relationship Id="rId90" Type="http://schemas.openxmlformats.org/officeDocument/2006/relationships/tableStyles" Target="tableStyle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6.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2D2E2-5EFB-46B7-9381-3EA12791D6D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4AD8A13-0C7E-40E9-B2E2-B8C3E73184CA}">
      <dgm:prSet phldrT="[Text]"/>
      <dgm:spPr>
        <a:solidFill>
          <a:srgbClr val="D73F09"/>
        </a:solidFill>
      </dgm:spPr>
      <dgm:t>
        <a:bodyPr/>
        <a:lstStyle/>
        <a:p>
          <a:r>
            <a:rPr lang="en-US" dirty="0" smtClean="0"/>
            <a:t>Content</a:t>
          </a:r>
          <a:endParaRPr lang="en-US" dirty="0"/>
        </a:p>
      </dgm:t>
      <dgm:extLst>
        <a:ext uri="{E40237B7-FDA0-4F09-8148-C483321AD2D9}">
          <dgm14:cNvPr xmlns:dgm14="http://schemas.microsoft.com/office/drawing/2010/diagram" id="0" name="" title="Content"/>
        </a:ext>
      </dgm:extLst>
    </dgm:pt>
    <dgm:pt modelId="{F8DBE1A2-2808-4822-A035-0E7CFAE6E036}" type="parTrans" cxnId="{7A082EE4-CB90-43E6-96A3-4A78F4300193}">
      <dgm:prSet/>
      <dgm:spPr/>
      <dgm:t>
        <a:bodyPr/>
        <a:lstStyle/>
        <a:p>
          <a:endParaRPr lang="en-US"/>
        </a:p>
      </dgm:t>
    </dgm:pt>
    <dgm:pt modelId="{D05434DB-C1CF-4B56-B9BE-0E7FB1452BA7}" type="sibTrans" cxnId="{7A082EE4-CB90-43E6-96A3-4A78F4300193}">
      <dgm:prSet/>
      <dgm:spPr/>
      <dgm:t>
        <a:bodyPr/>
        <a:lstStyle/>
        <a:p>
          <a:endParaRPr lang="en-US" dirty="0"/>
        </a:p>
      </dgm:t>
    </dgm:pt>
    <dgm:pt modelId="{E93AB630-4AA2-4216-A122-062874CB4436}">
      <dgm:prSet phldrT="[Text]"/>
      <dgm:spPr>
        <a:solidFill>
          <a:srgbClr val="D73F09"/>
        </a:solidFill>
      </dgm:spPr>
      <dgm:t>
        <a:bodyPr/>
        <a:lstStyle/>
        <a:p>
          <a:r>
            <a:rPr lang="en-US" dirty="0" smtClean="0"/>
            <a:t>Technology</a:t>
          </a:r>
          <a:endParaRPr lang="en-US" dirty="0"/>
        </a:p>
      </dgm:t>
      <dgm:extLst>
        <a:ext uri="{E40237B7-FDA0-4F09-8148-C483321AD2D9}">
          <dgm14:cNvPr xmlns:dgm14="http://schemas.microsoft.com/office/drawing/2010/diagram" id="0" name="" title="Technology"/>
        </a:ext>
      </dgm:extLst>
    </dgm:pt>
    <dgm:pt modelId="{A81E0585-6B37-43AE-ABA5-46320FB4865D}" type="parTrans" cxnId="{252F2594-A807-44F2-93A1-84E99B0B8D7B}">
      <dgm:prSet/>
      <dgm:spPr/>
      <dgm:t>
        <a:bodyPr/>
        <a:lstStyle/>
        <a:p>
          <a:endParaRPr lang="en-US"/>
        </a:p>
      </dgm:t>
    </dgm:pt>
    <dgm:pt modelId="{1E7C232B-2AC4-46D5-9432-5F3E30F13C44}" type="sibTrans" cxnId="{252F2594-A807-44F2-93A1-84E99B0B8D7B}">
      <dgm:prSet/>
      <dgm:spPr/>
      <dgm:t>
        <a:bodyPr/>
        <a:lstStyle/>
        <a:p>
          <a:endParaRPr lang="en-US" dirty="0"/>
        </a:p>
      </dgm:t>
    </dgm:pt>
    <dgm:pt modelId="{88A90BF5-D00E-49A1-830B-62B399524A8D}">
      <dgm:prSet phldrT="[Text]"/>
      <dgm:spPr>
        <a:solidFill>
          <a:srgbClr val="D73F09"/>
        </a:solidFill>
      </dgm:spPr>
      <dgm:t>
        <a:bodyPr/>
        <a:lstStyle/>
        <a:p>
          <a:r>
            <a:rPr lang="en-US" dirty="0" smtClean="0"/>
            <a:t>Pedagogy</a:t>
          </a:r>
          <a:endParaRPr lang="en-US" dirty="0"/>
        </a:p>
      </dgm:t>
      <dgm:extLst>
        <a:ext uri="{E40237B7-FDA0-4F09-8148-C483321AD2D9}">
          <dgm14:cNvPr xmlns:dgm14="http://schemas.microsoft.com/office/drawing/2010/diagram" id="0" name="" title="Pedagogy"/>
        </a:ext>
      </dgm:extLst>
    </dgm:pt>
    <dgm:pt modelId="{799117A1-8541-46C0-999B-DC8CE1710BB9}" type="parTrans" cxnId="{CAEB7F7A-6737-4B50-AD0B-9FCCAD619141}">
      <dgm:prSet/>
      <dgm:spPr/>
      <dgm:t>
        <a:bodyPr/>
        <a:lstStyle/>
        <a:p>
          <a:endParaRPr lang="en-US"/>
        </a:p>
      </dgm:t>
    </dgm:pt>
    <dgm:pt modelId="{77635C40-E5B4-4034-8597-C96F94F77416}" type="sibTrans" cxnId="{CAEB7F7A-6737-4B50-AD0B-9FCCAD619141}">
      <dgm:prSet/>
      <dgm:spPr/>
      <dgm:t>
        <a:bodyPr/>
        <a:lstStyle/>
        <a:p>
          <a:endParaRPr lang="en-US" dirty="0"/>
        </a:p>
      </dgm:t>
    </dgm:pt>
    <dgm:pt modelId="{B2716294-14BA-4F29-9665-8BC122211C07}" type="pres">
      <dgm:prSet presAssocID="{5992D2E2-5EFB-46B7-9381-3EA12791D6D1}" presName="Name0" presStyleCnt="0">
        <dgm:presLayoutVars>
          <dgm:dir/>
          <dgm:resizeHandles val="exact"/>
        </dgm:presLayoutVars>
      </dgm:prSet>
      <dgm:spPr/>
      <dgm:t>
        <a:bodyPr/>
        <a:lstStyle/>
        <a:p>
          <a:endParaRPr lang="en-US"/>
        </a:p>
      </dgm:t>
    </dgm:pt>
    <dgm:pt modelId="{3BC48299-6E47-45E9-8659-C1A48CC1BD2B}" type="pres">
      <dgm:prSet presAssocID="{D4AD8A13-0C7E-40E9-B2E2-B8C3E73184CA}" presName="node" presStyleLbl="node1" presStyleIdx="0" presStyleCnt="3">
        <dgm:presLayoutVars>
          <dgm:bulletEnabled val="1"/>
        </dgm:presLayoutVars>
      </dgm:prSet>
      <dgm:spPr/>
      <dgm:t>
        <a:bodyPr/>
        <a:lstStyle/>
        <a:p>
          <a:endParaRPr lang="en-US"/>
        </a:p>
      </dgm:t>
    </dgm:pt>
    <dgm:pt modelId="{0FF738BA-5864-461C-B533-D55F4E89410F}" type="pres">
      <dgm:prSet presAssocID="{D05434DB-C1CF-4B56-B9BE-0E7FB1452BA7}" presName="sibTrans" presStyleLbl="sibTrans2D1" presStyleIdx="0" presStyleCnt="3"/>
      <dgm:spPr/>
      <dgm:t>
        <a:bodyPr/>
        <a:lstStyle/>
        <a:p>
          <a:endParaRPr lang="en-US"/>
        </a:p>
      </dgm:t>
    </dgm:pt>
    <dgm:pt modelId="{EAEED02E-B331-4282-86EA-14D03280C6E4}" type="pres">
      <dgm:prSet presAssocID="{D05434DB-C1CF-4B56-B9BE-0E7FB1452BA7}" presName="connectorText" presStyleLbl="sibTrans2D1" presStyleIdx="0" presStyleCnt="3"/>
      <dgm:spPr/>
      <dgm:t>
        <a:bodyPr/>
        <a:lstStyle/>
        <a:p>
          <a:endParaRPr lang="en-US"/>
        </a:p>
      </dgm:t>
    </dgm:pt>
    <dgm:pt modelId="{61E3B9A2-3BEA-4B9F-838A-D14A36F83050}" type="pres">
      <dgm:prSet presAssocID="{E93AB630-4AA2-4216-A122-062874CB4436}" presName="node" presStyleLbl="node1" presStyleIdx="1" presStyleCnt="3">
        <dgm:presLayoutVars>
          <dgm:bulletEnabled val="1"/>
        </dgm:presLayoutVars>
      </dgm:prSet>
      <dgm:spPr/>
      <dgm:t>
        <a:bodyPr/>
        <a:lstStyle/>
        <a:p>
          <a:endParaRPr lang="en-US"/>
        </a:p>
      </dgm:t>
    </dgm:pt>
    <dgm:pt modelId="{18F0B1D9-9E66-4382-AA11-18FCD4AE3C6D}" type="pres">
      <dgm:prSet presAssocID="{1E7C232B-2AC4-46D5-9432-5F3E30F13C44}" presName="sibTrans" presStyleLbl="sibTrans2D1" presStyleIdx="1" presStyleCnt="3"/>
      <dgm:spPr/>
      <dgm:t>
        <a:bodyPr/>
        <a:lstStyle/>
        <a:p>
          <a:endParaRPr lang="en-US"/>
        </a:p>
      </dgm:t>
    </dgm:pt>
    <dgm:pt modelId="{D96BD8EC-141F-40A8-B18D-1EE127B50335}" type="pres">
      <dgm:prSet presAssocID="{1E7C232B-2AC4-46D5-9432-5F3E30F13C44}" presName="connectorText" presStyleLbl="sibTrans2D1" presStyleIdx="1" presStyleCnt="3"/>
      <dgm:spPr/>
      <dgm:t>
        <a:bodyPr/>
        <a:lstStyle/>
        <a:p>
          <a:endParaRPr lang="en-US"/>
        </a:p>
      </dgm:t>
    </dgm:pt>
    <dgm:pt modelId="{F1A0B80B-C07E-4EE0-AA63-FAA79A742F1C}" type="pres">
      <dgm:prSet presAssocID="{88A90BF5-D00E-49A1-830B-62B399524A8D}" presName="node" presStyleLbl="node1" presStyleIdx="2" presStyleCnt="3">
        <dgm:presLayoutVars>
          <dgm:bulletEnabled val="1"/>
        </dgm:presLayoutVars>
      </dgm:prSet>
      <dgm:spPr/>
      <dgm:t>
        <a:bodyPr/>
        <a:lstStyle/>
        <a:p>
          <a:endParaRPr lang="en-US"/>
        </a:p>
      </dgm:t>
    </dgm:pt>
    <dgm:pt modelId="{6B59D944-D002-4C68-B485-C6AFB915FB19}" type="pres">
      <dgm:prSet presAssocID="{77635C40-E5B4-4034-8597-C96F94F77416}" presName="sibTrans" presStyleLbl="sibTrans2D1" presStyleIdx="2" presStyleCnt="3"/>
      <dgm:spPr/>
      <dgm:t>
        <a:bodyPr/>
        <a:lstStyle/>
        <a:p>
          <a:endParaRPr lang="en-US"/>
        </a:p>
      </dgm:t>
    </dgm:pt>
    <dgm:pt modelId="{39706946-1483-4732-8309-3FD4DD64E174}" type="pres">
      <dgm:prSet presAssocID="{77635C40-E5B4-4034-8597-C96F94F77416}" presName="connectorText" presStyleLbl="sibTrans2D1" presStyleIdx="2" presStyleCnt="3"/>
      <dgm:spPr/>
      <dgm:t>
        <a:bodyPr/>
        <a:lstStyle/>
        <a:p>
          <a:endParaRPr lang="en-US"/>
        </a:p>
      </dgm:t>
    </dgm:pt>
  </dgm:ptLst>
  <dgm:cxnLst>
    <dgm:cxn modelId="{ECD53A25-A747-4AE3-A583-55B3AAD25B54}" type="presOf" srcId="{D4AD8A13-0C7E-40E9-B2E2-B8C3E73184CA}" destId="{3BC48299-6E47-45E9-8659-C1A48CC1BD2B}" srcOrd="0" destOrd="0" presId="urn:microsoft.com/office/officeart/2005/8/layout/cycle7"/>
    <dgm:cxn modelId="{0DC8F334-BC20-4D3A-B036-2323E431C844}" type="presOf" srcId="{1E7C232B-2AC4-46D5-9432-5F3E30F13C44}" destId="{D96BD8EC-141F-40A8-B18D-1EE127B50335}" srcOrd="1" destOrd="0" presId="urn:microsoft.com/office/officeart/2005/8/layout/cycle7"/>
    <dgm:cxn modelId="{CED60145-B4ED-474B-ACD9-5A45D8AD6DF9}" type="presOf" srcId="{E93AB630-4AA2-4216-A122-062874CB4436}" destId="{61E3B9A2-3BEA-4B9F-838A-D14A36F83050}" srcOrd="0" destOrd="0" presId="urn:microsoft.com/office/officeart/2005/8/layout/cycle7"/>
    <dgm:cxn modelId="{EC9511D8-5ADB-40BC-8CFA-8EB627D98832}" type="presOf" srcId="{5992D2E2-5EFB-46B7-9381-3EA12791D6D1}" destId="{B2716294-14BA-4F29-9665-8BC122211C07}" srcOrd="0" destOrd="0" presId="urn:microsoft.com/office/officeart/2005/8/layout/cycle7"/>
    <dgm:cxn modelId="{CAEB7F7A-6737-4B50-AD0B-9FCCAD619141}" srcId="{5992D2E2-5EFB-46B7-9381-3EA12791D6D1}" destId="{88A90BF5-D00E-49A1-830B-62B399524A8D}" srcOrd="2" destOrd="0" parTransId="{799117A1-8541-46C0-999B-DC8CE1710BB9}" sibTransId="{77635C40-E5B4-4034-8597-C96F94F77416}"/>
    <dgm:cxn modelId="{7A082EE4-CB90-43E6-96A3-4A78F4300193}" srcId="{5992D2E2-5EFB-46B7-9381-3EA12791D6D1}" destId="{D4AD8A13-0C7E-40E9-B2E2-B8C3E73184CA}" srcOrd="0" destOrd="0" parTransId="{F8DBE1A2-2808-4822-A035-0E7CFAE6E036}" sibTransId="{D05434DB-C1CF-4B56-B9BE-0E7FB1452BA7}"/>
    <dgm:cxn modelId="{252F2594-A807-44F2-93A1-84E99B0B8D7B}" srcId="{5992D2E2-5EFB-46B7-9381-3EA12791D6D1}" destId="{E93AB630-4AA2-4216-A122-062874CB4436}" srcOrd="1" destOrd="0" parTransId="{A81E0585-6B37-43AE-ABA5-46320FB4865D}" sibTransId="{1E7C232B-2AC4-46D5-9432-5F3E30F13C44}"/>
    <dgm:cxn modelId="{1CD0FA4F-7237-4060-949A-52F287950FA9}" type="presOf" srcId="{1E7C232B-2AC4-46D5-9432-5F3E30F13C44}" destId="{18F0B1D9-9E66-4382-AA11-18FCD4AE3C6D}" srcOrd="0" destOrd="0" presId="urn:microsoft.com/office/officeart/2005/8/layout/cycle7"/>
    <dgm:cxn modelId="{F8C13D95-91A8-4F3B-84F4-F7F5D3C071F1}" type="presOf" srcId="{77635C40-E5B4-4034-8597-C96F94F77416}" destId="{6B59D944-D002-4C68-B485-C6AFB915FB19}" srcOrd="0" destOrd="0" presId="urn:microsoft.com/office/officeart/2005/8/layout/cycle7"/>
    <dgm:cxn modelId="{D901DAFC-D46A-4BC7-8BF4-5FA9D91BB35E}" type="presOf" srcId="{D05434DB-C1CF-4B56-B9BE-0E7FB1452BA7}" destId="{0FF738BA-5864-461C-B533-D55F4E89410F}" srcOrd="0" destOrd="0" presId="urn:microsoft.com/office/officeart/2005/8/layout/cycle7"/>
    <dgm:cxn modelId="{81B2AD02-71D8-4179-9D12-0907B3A6C482}" type="presOf" srcId="{D05434DB-C1CF-4B56-B9BE-0E7FB1452BA7}" destId="{EAEED02E-B331-4282-86EA-14D03280C6E4}" srcOrd="1" destOrd="0" presId="urn:microsoft.com/office/officeart/2005/8/layout/cycle7"/>
    <dgm:cxn modelId="{50A21DAE-CEE0-405A-9A04-B33D5A806565}" type="presOf" srcId="{88A90BF5-D00E-49A1-830B-62B399524A8D}" destId="{F1A0B80B-C07E-4EE0-AA63-FAA79A742F1C}" srcOrd="0" destOrd="0" presId="urn:microsoft.com/office/officeart/2005/8/layout/cycle7"/>
    <dgm:cxn modelId="{F9539AF5-DD57-4802-8BA7-8F669F6F1F45}" type="presOf" srcId="{77635C40-E5B4-4034-8597-C96F94F77416}" destId="{39706946-1483-4732-8309-3FD4DD64E174}" srcOrd="1" destOrd="0" presId="urn:microsoft.com/office/officeart/2005/8/layout/cycle7"/>
    <dgm:cxn modelId="{1128D7C5-5521-4195-855F-324B12270BB6}" type="presParOf" srcId="{B2716294-14BA-4F29-9665-8BC122211C07}" destId="{3BC48299-6E47-45E9-8659-C1A48CC1BD2B}" srcOrd="0" destOrd="0" presId="urn:microsoft.com/office/officeart/2005/8/layout/cycle7"/>
    <dgm:cxn modelId="{5930D9DA-B894-4AA3-A3BE-329D970E9071}" type="presParOf" srcId="{B2716294-14BA-4F29-9665-8BC122211C07}" destId="{0FF738BA-5864-461C-B533-D55F4E89410F}" srcOrd="1" destOrd="0" presId="urn:microsoft.com/office/officeart/2005/8/layout/cycle7"/>
    <dgm:cxn modelId="{DE1B6930-D5FC-4239-80A1-2828E83E78AE}" type="presParOf" srcId="{0FF738BA-5864-461C-B533-D55F4E89410F}" destId="{EAEED02E-B331-4282-86EA-14D03280C6E4}" srcOrd="0" destOrd="0" presId="urn:microsoft.com/office/officeart/2005/8/layout/cycle7"/>
    <dgm:cxn modelId="{D627714F-8BA7-41EA-BA67-6388DEF68F31}" type="presParOf" srcId="{B2716294-14BA-4F29-9665-8BC122211C07}" destId="{61E3B9A2-3BEA-4B9F-838A-D14A36F83050}" srcOrd="2" destOrd="0" presId="urn:microsoft.com/office/officeart/2005/8/layout/cycle7"/>
    <dgm:cxn modelId="{F0ED4296-249A-490E-A5A3-51D5EA389730}" type="presParOf" srcId="{B2716294-14BA-4F29-9665-8BC122211C07}" destId="{18F0B1D9-9E66-4382-AA11-18FCD4AE3C6D}" srcOrd="3" destOrd="0" presId="urn:microsoft.com/office/officeart/2005/8/layout/cycle7"/>
    <dgm:cxn modelId="{31D6C5F9-5621-4FC4-989F-6F5E91209B8F}" type="presParOf" srcId="{18F0B1D9-9E66-4382-AA11-18FCD4AE3C6D}" destId="{D96BD8EC-141F-40A8-B18D-1EE127B50335}" srcOrd="0" destOrd="0" presId="urn:microsoft.com/office/officeart/2005/8/layout/cycle7"/>
    <dgm:cxn modelId="{7528E1FF-31E0-4277-9FAE-E1F0F8CC3E28}" type="presParOf" srcId="{B2716294-14BA-4F29-9665-8BC122211C07}" destId="{F1A0B80B-C07E-4EE0-AA63-FAA79A742F1C}" srcOrd="4" destOrd="0" presId="urn:microsoft.com/office/officeart/2005/8/layout/cycle7"/>
    <dgm:cxn modelId="{2A78CA46-04D1-4DED-B842-8AD288F51AB9}" type="presParOf" srcId="{B2716294-14BA-4F29-9665-8BC122211C07}" destId="{6B59D944-D002-4C68-B485-C6AFB915FB19}" srcOrd="5" destOrd="0" presId="urn:microsoft.com/office/officeart/2005/8/layout/cycle7"/>
    <dgm:cxn modelId="{56F3378A-9E34-440B-BA68-D8AA1A083B5E}" type="presParOf" srcId="{6B59D944-D002-4C68-B485-C6AFB915FB19}" destId="{39706946-1483-4732-8309-3FD4DD64E17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2D2E2-5EFB-46B7-9381-3EA12791D6D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4AD8A13-0C7E-40E9-B2E2-B8C3E73184CA}">
      <dgm:prSet phldrT="[Text]"/>
      <dgm:spPr>
        <a:solidFill>
          <a:schemeClr val="bg1">
            <a:lumMod val="95000"/>
          </a:schemeClr>
        </a:solidFill>
      </dgm:spPr>
      <dgm:t>
        <a:bodyPr/>
        <a:lstStyle/>
        <a:p>
          <a:r>
            <a:rPr lang="en-US" dirty="0" smtClean="0"/>
            <a:t>Content</a:t>
          </a:r>
          <a:endParaRPr lang="en-US" dirty="0"/>
        </a:p>
      </dgm:t>
    </dgm:pt>
    <dgm:pt modelId="{F8DBE1A2-2808-4822-A035-0E7CFAE6E036}" type="parTrans" cxnId="{7A082EE4-CB90-43E6-96A3-4A78F4300193}">
      <dgm:prSet/>
      <dgm:spPr/>
      <dgm:t>
        <a:bodyPr/>
        <a:lstStyle/>
        <a:p>
          <a:endParaRPr lang="en-US"/>
        </a:p>
      </dgm:t>
    </dgm:pt>
    <dgm:pt modelId="{D05434DB-C1CF-4B56-B9BE-0E7FB1452BA7}" type="sibTrans" cxnId="{7A082EE4-CB90-43E6-96A3-4A78F4300193}">
      <dgm:prSet/>
      <dgm:spPr>
        <a:solidFill>
          <a:schemeClr val="bg1">
            <a:lumMod val="95000"/>
          </a:schemeClr>
        </a:solidFill>
      </dgm:spPr>
      <dgm:t>
        <a:bodyPr/>
        <a:lstStyle/>
        <a:p>
          <a:endParaRPr lang="en-US" dirty="0"/>
        </a:p>
      </dgm:t>
    </dgm:pt>
    <dgm:pt modelId="{E93AB630-4AA2-4216-A122-062874CB4436}">
      <dgm:prSet phldrT="[Text]"/>
      <dgm:spPr>
        <a:solidFill>
          <a:schemeClr val="bg1">
            <a:lumMod val="95000"/>
          </a:schemeClr>
        </a:solidFill>
      </dgm:spPr>
      <dgm:t>
        <a:bodyPr/>
        <a:lstStyle/>
        <a:p>
          <a:r>
            <a:rPr lang="en-US" dirty="0" smtClean="0"/>
            <a:t>Technology</a:t>
          </a:r>
          <a:endParaRPr lang="en-US" dirty="0"/>
        </a:p>
      </dgm:t>
    </dgm:pt>
    <dgm:pt modelId="{A81E0585-6B37-43AE-ABA5-46320FB4865D}" type="parTrans" cxnId="{252F2594-A807-44F2-93A1-84E99B0B8D7B}">
      <dgm:prSet/>
      <dgm:spPr/>
      <dgm:t>
        <a:bodyPr/>
        <a:lstStyle/>
        <a:p>
          <a:endParaRPr lang="en-US"/>
        </a:p>
      </dgm:t>
    </dgm:pt>
    <dgm:pt modelId="{1E7C232B-2AC4-46D5-9432-5F3E30F13C44}" type="sibTrans" cxnId="{252F2594-A807-44F2-93A1-84E99B0B8D7B}">
      <dgm:prSet/>
      <dgm:spPr>
        <a:solidFill>
          <a:schemeClr val="bg1">
            <a:lumMod val="95000"/>
          </a:schemeClr>
        </a:solidFill>
      </dgm:spPr>
      <dgm:t>
        <a:bodyPr/>
        <a:lstStyle/>
        <a:p>
          <a:endParaRPr lang="en-US" dirty="0"/>
        </a:p>
      </dgm:t>
    </dgm:pt>
    <dgm:pt modelId="{88A90BF5-D00E-49A1-830B-62B399524A8D}">
      <dgm:prSet phldrT="[Text]"/>
      <dgm:spPr>
        <a:solidFill>
          <a:schemeClr val="tx1"/>
        </a:solidFill>
      </dgm:spPr>
      <dgm:t>
        <a:bodyPr/>
        <a:lstStyle/>
        <a:p>
          <a:r>
            <a:rPr lang="en-US" dirty="0" smtClean="0"/>
            <a:t>Pedagogy</a:t>
          </a:r>
          <a:endParaRPr lang="en-US" dirty="0"/>
        </a:p>
      </dgm:t>
      <dgm:extLst>
        <a:ext uri="{E40237B7-FDA0-4F09-8148-C483321AD2D9}">
          <dgm14:cNvPr xmlns:dgm14="http://schemas.microsoft.com/office/drawing/2010/diagram" id="0" name="" title="Pedagogy"/>
        </a:ext>
      </dgm:extLst>
    </dgm:pt>
    <dgm:pt modelId="{799117A1-8541-46C0-999B-DC8CE1710BB9}" type="parTrans" cxnId="{CAEB7F7A-6737-4B50-AD0B-9FCCAD619141}">
      <dgm:prSet/>
      <dgm:spPr/>
      <dgm:t>
        <a:bodyPr/>
        <a:lstStyle/>
        <a:p>
          <a:endParaRPr lang="en-US"/>
        </a:p>
      </dgm:t>
    </dgm:pt>
    <dgm:pt modelId="{77635C40-E5B4-4034-8597-C96F94F77416}" type="sibTrans" cxnId="{CAEB7F7A-6737-4B50-AD0B-9FCCAD619141}">
      <dgm:prSet/>
      <dgm:spPr>
        <a:solidFill>
          <a:schemeClr val="bg1">
            <a:lumMod val="95000"/>
          </a:schemeClr>
        </a:solidFill>
      </dgm:spPr>
      <dgm:t>
        <a:bodyPr/>
        <a:lstStyle/>
        <a:p>
          <a:endParaRPr lang="en-US" dirty="0"/>
        </a:p>
      </dgm:t>
    </dgm:pt>
    <dgm:pt modelId="{B2716294-14BA-4F29-9665-8BC122211C07}" type="pres">
      <dgm:prSet presAssocID="{5992D2E2-5EFB-46B7-9381-3EA12791D6D1}" presName="Name0" presStyleCnt="0">
        <dgm:presLayoutVars>
          <dgm:dir/>
          <dgm:resizeHandles val="exact"/>
        </dgm:presLayoutVars>
      </dgm:prSet>
      <dgm:spPr/>
      <dgm:t>
        <a:bodyPr/>
        <a:lstStyle/>
        <a:p>
          <a:endParaRPr lang="en-US"/>
        </a:p>
      </dgm:t>
    </dgm:pt>
    <dgm:pt modelId="{3BC48299-6E47-45E9-8659-C1A48CC1BD2B}" type="pres">
      <dgm:prSet presAssocID="{D4AD8A13-0C7E-40E9-B2E2-B8C3E73184CA}" presName="node" presStyleLbl="node1" presStyleIdx="0" presStyleCnt="3">
        <dgm:presLayoutVars>
          <dgm:bulletEnabled val="1"/>
        </dgm:presLayoutVars>
      </dgm:prSet>
      <dgm:spPr/>
      <dgm:t>
        <a:bodyPr/>
        <a:lstStyle/>
        <a:p>
          <a:endParaRPr lang="en-US"/>
        </a:p>
      </dgm:t>
    </dgm:pt>
    <dgm:pt modelId="{0FF738BA-5864-461C-B533-D55F4E89410F}" type="pres">
      <dgm:prSet presAssocID="{D05434DB-C1CF-4B56-B9BE-0E7FB1452BA7}" presName="sibTrans" presStyleLbl="sibTrans2D1" presStyleIdx="0" presStyleCnt="3"/>
      <dgm:spPr/>
      <dgm:t>
        <a:bodyPr/>
        <a:lstStyle/>
        <a:p>
          <a:endParaRPr lang="en-US"/>
        </a:p>
      </dgm:t>
    </dgm:pt>
    <dgm:pt modelId="{EAEED02E-B331-4282-86EA-14D03280C6E4}" type="pres">
      <dgm:prSet presAssocID="{D05434DB-C1CF-4B56-B9BE-0E7FB1452BA7}" presName="connectorText" presStyleLbl="sibTrans2D1" presStyleIdx="0" presStyleCnt="3"/>
      <dgm:spPr/>
      <dgm:t>
        <a:bodyPr/>
        <a:lstStyle/>
        <a:p>
          <a:endParaRPr lang="en-US"/>
        </a:p>
      </dgm:t>
    </dgm:pt>
    <dgm:pt modelId="{61E3B9A2-3BEA-4B9F-838A-D14A36F83050}" type="pres">
      <dgm:prSet presAssocID="{E93AB630-4AA2-4216-A122-062874CB4436}" presName="node" presStyleLbl="node1" presStyleIdx="1" presStyleCnt="3">
        <dgm:presLayoutVars>
          <dgm:bulletEnabled val="1"/>
        </dgm:presLayoutVars>
      </dgm:prSet>
      <dgm:spPr/>
      <dgm:t>
        <a:bodyPr/>
        <a:lstStyle/>
        <a:p>
          <a:endParaRPr lang="en-US"/>
        </a:p>
      </dgm:t>
    </dgm:pt>
    <dgm:pt modelId="{18F0B1D9-9E66-4382-AA11-18FCD4AE3C6D}" type="pres">
      <dgm:prSet presAssocID="{1E7C232B-2AC4-46D5-9432-5F3E30F13C44}" presName="sibTrans" presStyleLbl="sibTrans2D1" presStyleIdx="1" presStyleCnt="3" custLinFactNeighborX="3057" custLinFactNeighborY="5559"/>
      <dgm:spPr/>
      <dgm:t>
        <a:bodyPr/>
        <a:lstStyle/>
        <a:p>
          <a:endParaRPr lang="en-US"/>
        </a:p>
      </dgm:t>
    </dgm:pt>
    <dgm:pt modelId="{D96BD8EC-141F-40A8-B18D-1EE127B50335}" type="pres">
      <dgm:prSet presAssocID="{1E7C232B-2AC4-46D5-9432-5F3E30F13C44}" presName="connectorText" presStyleLbl="sibTrans2D1" presStyleIdx="1" presStyleCnt="3"/>
      <dgm:spPr/>
      <dgm:t>
        <a:bodyPr/>
        <a:lstStyle/>
        <a:p>
          <a:endParaRPr lang="en-US"/>
        </a:p>
      </dgm:t>
    </dgm:pt>
    <dgm:pt modelId="{F1A0B80B-C07E-4EE0-AA63-FAA79A742F1C}" type="pres">
      <dgm:prSet presAssocID="{88A90BF5-D00E-49A1-830B-62B399524A8D}" presName="node" presStyleLbl="node1" presStyleIdx="2" presStyleCnt="3">
        <dgm:presLayoutVars>
          <dgm:bulletEnabled val="1"/>
        </dgm:presLayoutVars>
      </dgm:prSet>
      <dgm:spPr/>
      <dgm:t>
        <a:bodyPr/>
        <a:lstStyle/>
        <a:p>
          <a:endParaRPr lang="en-US"/>
        </a:p>
      </dgm:t>
    </dgm:pt>
    <dgm:pt modelId="{6B59D944-D002-4C68-B485-C6AFB915FB19}" type="pres">
      <dgm:prSet presAssocID="{77635C40-E5B4-4034-8597-C96F94F77416}" presName="sibTrans" presStyleLbl="sibTrans2D1" presStyleIdx="2" presStyleCnt="3"/>
      <dgm:spPr/>
      <dgm:t>
        <a:bodyPr/>
        <a:lstStyle/>
        <a:p>
          <a:endParaRPr lang="en-US"/>
        </a:p>
      </dgm:t>
    </dgm:pt>
    <dgm:pt modelId="{39706946-1483-4732-8309-3FD4DD64E174}" type="pres">
      <dgm:prSet presAssocID="{77635C40-E5B4-4034-8597-C96F94F77416}" presName="connectorText" presStyleLbl="sibTrans2D1" presStyleIdx="2" presStyleCnt="3"/>
      <dgm:spPr/>
      <dgm:t>
        <a:bodyPr/>
        <a:lstStyle/>
        <a:p>
          <a:endParaRPr lang="en-US"/>
        </a:p>
      </dgm:t>
    </dgm:pt>
  </dgm:ptLst>
  <dgm:cxnLst>
    <dgm:cxn modelId="{ECD53A25-A747-4AE3-A583-55B3AAD25B54}" type="presOf" srcId="{D4AD8A13-0C7E-40E9-B2E2-B8C3E73184CA}" destId="{3BC48299-6E47-45E9-8659-C1A48CC1BD2B}" srcOrd="0" destOrd="0" presId="urn:microsoft.com/office/officeart/2005/8/layout/cycle7"/>
    <dgm:cxn modelId="{0DC8F334-BC20-4D3A-B036-2323E431C844}" type="presOf" srcId="{1E7C232B-2AC4-46D5-9432-5F3E30F13C44}" destId="{D96BD8EC-141F-40A8-B18D-1EE127B50335}" srcOrd="1" destOrd="0" presId="urn:microsoft.com/office/officeart/2005/8/layout/cycle7"/>
    <dgm:cxn modelId="{CED60145-B4ED-474B-ACD9-5A45D8AD6DF9}" type="presOf" srcId="{E93AB630-4AA2-4216-A122-062874CB4436}" destId="{61E3B9A2-3BEA-4B9F-838A-D14A36F83050}" srcOrd="0" destOrd="0" presId="urn:microsoft.com/office/officeart/2005/8/layout/cycle7"/>
    <dgm:cxn modelId="{EC9511D8-5ADB-40BC-8CFA-8EB627D98832}" type="presOf" srcId="{5992D2E2-5EFB-46B7-9381-3EA12791D6D1}" destId="{B2716294-14BA-4F29-9665-8BC122211C07}" srcOrd="0" destOrd="0" presId="urn:microsoft.com/office/officeart/2005/8/layout/cycle7"/>
    <dgm:cxn modelId="{CAEB7F7A-6737-4B50-AD0B-9FCCAD619141}" srcId="{5992D2E2-5EFB-46B7-9381-3EA12791D6D1}" destId="{88A90BF5-D00E-49A1-830B-62B399524A8D}" srcOrd="2" destOrd="0" parTransId="{799117A1-8541-46C0-999B-DC8CE1710BB9}" sibTransId="{77635C40-E5B4-4034-8597-C96F94F77416}"/>
    <dgm:cxn modelId="{7A082EE4-CB90-43E6-96A3-4A78F4300193}" srcId="{5992D2E2-5EFB-46B7-9381-3EA12791D6D1}" destId="{D4AD8A13-0C7E-40E9-B2E2-B8C3E73184CA}" srcOrd="0" destOrd="0" parTransId="{F8DBE1A2-2808-4822-A035-0E7CFAE6E036}" sibTransId="{D05434DB-C1CF-4B56-B9BE-0E7FB1452BA7}"/>
    <dgm:cxn modelId="{252F2594-A807-44F2-93A1-84E99B0B8D7B}" srcId="{5992D2E2-5EFB-46B7-9381-3EA12791D6D1}" destId="{E93AB630-4AA2-4216-A122-062874CB4436}" srcOrd="1" destOrd="0" parTransId="{A81E0585-6B37-43AE-ABA5-46320FB4865D}" sibTransId="{1E7C232B-2AC4-46D5-9432-5F3E30F13C44}"/>
    <dgm:cxn modelId="{1CD0FA4F-7237-4060-949A-52F287950FA9}" type="presOf" srcId="{1E7C232B-2AC4-46D5-9432-5F3E30F13C44}" destId="{18F0B1D9-9E66-4382-AA11-18FCD4AE3C6D}" srcOrd="0" destOrd="0" presId="urn:microsoft.com/office/officeart/2005/8/layout/cycle7"/>
    <dgm:cxn modelId="{F8C13D95-91A8-4F3B-84F4-F7F5D3C071F1}" type="presOf" srcId="{77635C40-E5B4-4034-8597-C96F94F77416}" destId="{6B59D944-D002-4C68-B485-C6AFB915FB19}" srcOrd="0" destOrd="0" presId="urn:microsoft.com/office/officeart/2005/8/layout/cycle7"/>
    <dgm:cxn modelId="{D901DAFC-D46A-4BC7-8BF4-5FA9D91BB35E}" type="presOf" srcId="{D05434DB-C1CF-4B56-B9BE-0E7FB1452BA7}" destId="{0FF738BA-5864-461C-B533-D55F4E89410F}" srcOrd="0" destOrd="0" presId="urn:microsoft.com/office/officeart/2005/8/layout/cycle7"/>
    <dgm:cxn modelId="{81B2AD02-71D8-4179-9D12-0907B3A6C482}" type="presOf" srcId="{D05434DB-C1CF-4B56-B9BE-0E7FB1452BA7}" destId="{EAEED02E-B331-4282-86EA-14D03280C6E4}" srcOrd="1" destOrd="0" presId="urn:microsoft.com/office/officeart/2005/8/layout/cycle7"/>
    <dgm:cxn modelId="{50A21DAE-CEE0-405A-9A04-B33D5A806565}" type="presOf" srcId="{88A90BF5-D00E-49A1-830B-62B399524A8D}" destId="{F1A0B80B-C07E-4EE0-AA63-FAA79A742F1C}" srcOrd="0" destOrd="0" presId="urn:microsoft.com/office/officeart/2005/8/layout/cycle7"/>
    <dgm:cxn modelId="{F9539AF5-DD57-4802-8BA7-8F669F6F1F45}" type="presOf" srcId="{77635C40-E5B4-4034-8597-C96F94F77416}" destId="{39706946-1483-4732-8309-3FD4DD64E174}" srcOrd="1" destOrd="0" presId="urn:microsoft.com/office/officeart/2005/8/layout/cycle7"/>
    <dgm:cxn modelId="{1128D7C5-5521-4195-855F-324B12270BB6}" type="presParOf" srcId="{B2716294-14BA-4F29-9665-8BC122211C07}" destId="{3BC48299-6E47-45E9-8659-C1A48CC1BD2B}" srcOrd="0" destOrd="0" presId="urn:microsoft.com/office/officeart/2005/8/layout/cycle7"/>
    <dgm:cxn modelId="{5930D9DA-B894-4AA3-A3BE-329D970E9071}" type="presParOf" srcId="{B2716294-14BA-4F29-9665-8BC122211C07}" destId="{0FF738BA-5864-461C-B533-D55F4E89410F}" srcOrd="1" destOrd="0" presId="urn:microsoft.com/office/officeart/2005/8/layout/cycle7"/>
    <dgm:cxn modelId="{DE1B6930-D5FC-4239-80A1-2828E83E78AE}" type="presParOf" srcId="{0FF738BA-5864-461C-B533-D55F4E89410F}" destId="{EAEED02E-B331-4282-86EA-14D03280C6E4}" srcOrd="0" destOrd="0" presId="urn:microsoft.com/office/officeart/2005/8/layout/cycle7"/>
    <dgm:cxn modelId="{D627714F-8BA7-41EA-BA67-6388DEF68F31}" type="presParOf" srcId="{B2716294-14BA-4F29-9665-8BC122211C07}" destId="{61E3B9A2-3BEA-4B9F-838A-D14A36F83050}" srcOrd="2" destOrd="0" presId="urn:microsoft.com/office/officeart/2005/8/layout/cycle7"/>
    <dgm:cxn modelId="{F0ED4296-249A-490E-A5A3-51D5EA389730}" type="presParOf" srcId="{B2716294-14BA-4F29-9665-8BC122211C07}" destId="{18F0B1D9-9E66-4382-AA11-18FCD4AE3C6D}" srcOrd="3" destOrd="0" presId="urn:microsoft.com/office/officeart/2005/8/layout/cycle7"/>
    <dgm:cxn modelId="{31D6C5F9-5621-4FC4-989F-6F5E91209B8F}" type="presParOf" srcId="{18F0B1D9-9E66-4382-AA11-18FCD4AE3C6D}" destId="{D96BD8EC-141F-40A8-B18D-1EE127B50335}" srcOrd="0" destOrd="0" presId="urn:microsoft.com/office/officeart/2005/8/layout/cycle7"/>
    <dgm:cxn modelId="{7528E1FF-31E0-4277-9FAE-E1F0F8CC3E28}" type="presParOf" srcId="{B2716294-14BA-4F29-9665-8BC122211C07}" destId="{F1A0B80B-C07E-4EE0-AA63-FAA79A742F1C}" srcOrd="4" destOrd="0" presId="urn:microsoft.com/office/officeart/2005/8/layout/cycle7"/>
    <dgm:cxn modelId="{2A78CA46-04D1-4DED-B842-8AD288F51AB9}" type="presParOf" srcId="{B2716294-14BA-4F29-9665-8BC122211C07}" destId="{6B59D944-D002-4C68-B485-C6AFB915FB19}" srcOrd="5" destOrd="0" presId="urn:microsoft.com/office/officeart/2005/8/layout/cycle7"/>
    <dgm:cxn modelId="{56F3378A-9E34-440B-BA68-D8AA1A083B5E}" type="presParOf" srcId="{6B59D944-D002-4C68-B485-C6AFB915FB19}" destId="{39706946-1483-4732-8309-3FD4DD64E17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92D2E2-5EFB-46B7-9381-3EA12791D6D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4AD8A13-0C7E-40E9-B2E2-B8C3E73184CA}">
      <dgm:prSet phldrT="[Text]"/>
      <dgm:spPr>
        <a:solidFill>
          <a:schemeClr val="bg1">
            <a:lumMod val="95000"/>
          </a:schemeClr>
        </a:solidFill>
      </dgm:spPr>
      <dgm:t>
        <a:bodyPr/>
        <a:lstStyle/>
        <a:p>
          <a:r>
            <a:rPr lang="en-US" dirty="0" smtClean="0"/>
            <a:t>Content</a:t>
          </a:r>
          <a:endParaRPr lang="en-US" dirty="0"/>
        </a:p>
      </dgm:t>
    </dgm:pt>
    <dgm:pt modelId="{F8DBE1A2-2808-4822-A035-0E7CFAE6E036}" type="parTrans" cxnId="{7A082EE4-CB90-43E6-96A3-4A78F4300193}">
      <dgm:prSet/>
      <dgm:spPr/>
      <dgm:t>
        <a:bodyPr/>
        <a:lstStyle/>
        <a:p>
          <a:endParaRPr lang="en-US"/>
        </a:p>
      </dgm:t>
    </dgm:pt>
    <dgm:pt modelId="{D05434DB-C1CF-4B56-B9BE-0E7FB1452BA7}" type="sibTrans" cxnId="{7A082EE4-CB90-43E6-96A3-4A78F4300193}">
      <dgm:prSet/>
      <dgm:spPr>
        <a:solidFill>
          <a:schemeClr val="bg1">
            <a:lumMod val="95000"/>
          </a:schemeClr>
        </a:solidFill>
      </dgm:spPr>
      <dgm:t>
        <a:bodyPr/>
        <a:lstStyle/>
        <a:p>
          <a:endParaRPr lang="en-US" dirty="0"/>
        </a:p>
      </dgm:t>
    </dgm:pt>
    <dgm:pt modelId="{E93AB630-4AA2-4216-A122-062874CB4436}">
      <dgm:prSet phldrT="[Text]"/>
      <dgm:spPr>
        <a:solidFill>
          <a:schemeClr val="tx1"/>
        </a:solidFill>
      </dgm:spPr>
      <dgm:t>
        <a:bodyPr/>
        <a:lstStyle/>
        <a:p>
          <a:r>
            <a:rPr lang="en-US" dirty="0" smtClean="0"/>
            <a:t>Technology</a:t>
          </a:r>
          <a:endParaRPr lang="en-US" dirty="0"/>
        </a:p>
      </dgm:t>
      <dgm:extLst>
        <a:ext uri="{E40237B7-FDA0-4F09-8148-C483321AD2D9}">
          <dgm14:cNvPr xmlns:dgm14="http://schemas.microsoft.com/office/drawing/2010/diagram" id="0" name="" title="Technology"/>
        </a:ext>
      </dgm:extLst>
    </dgm:pt>
    <dgm:pt modelId="{A81E0585-6B37-43AE-ABA5-46320FB4865D}" type="parTrans" cxnId="{252F2594-A807-44F2-93A1-84E99B0B8D7B}">
      <dgm:prSet/>
      <dgm:spPr/>
      <dgm:t>
        <a:bodyPr/>
        <a:lstStyle/>
        <a:p>
          <a:endParaRPr lang="en-US"/>
        </a:p>
      </dgm:t>
    </dgm:pt>
    <dgm:pt modelId="{1E7C232B-2AC4-46D5-9432-5F3E30F13C44}" type="sibTrans" cxnId="{252F2594-A807-44F2-93A1-84E99B0B8D7B}">
      <dgm:prSet/>
      <dgm:spPr>
        <a:solidFill>
          <a:schemeClr val="bg1">
            <a:lumMod val="95000"/>
          </a:schemeClr>
        </a:solidFill>
      </dgm:spPr>
      <dgm:t>
        <a:bodyPr/>
        <a:lstStyle/>
        <a:p>
          <a:endParaRPr lang="en-US" dirty="0"/>
        </a:p>
      </dgm:t>
    </dgm:pt>
    <dgm:pt modelId="{88A90BF5-D00E-49A1-830B-62B399524A8D}">
      <dgm:prSet phldrT="[Text]"/>
      <dgm:spPr>
        <a:solidFill>
          <a:schemeClr val="bg1">
            <a:lumMod val="95000"/>
          </a:schemeClr>
        </a:solidFill>
      </dgm:spPr>
      <dgm:t>
        <a:bodyPr/>
        <a:lstStyle/>
        <a:p>
          <a:r>
            <a:rPr lang="en-US" dirty="0" smtClean="0"/>
            <a:t>Pedagogy</a:t>
          </a:r>
          <a:endParaRPr lang="en-US" dirty="0"/>
        </a:p>
      </dgm:t>
    </dgm:pt>
    <dgm:pt modelId="{799117A1-8541-46C0-999B-DC8CE1710BB9}" type="parTrans" cxnId="{CAEB7F7A-6737-4B50-AD0B-9FCCAD619141}">
      <dgm:prSet/>
      <dgm:spPr/>
      <dgm:t>
        <a:bodyPr/>
        <a:lstStyle/>
        <a:p>
          <a:endParaRPr lang="en-US"/>
        </a:p>
      </dgm:t>
    </dgm:pt>
    <dgm:pt modelId="{77635C40-E5B4-4034-8597-C96F94F77416}" type="sibTrans" cxnId="{CAEB7F7A-6737-4B50-AD0B-9FCCAD619141}">
      <dgm:prSet/>
      <dgm:spPr>
        <a:solidFill>
          <a:schemeClr val="bg1">
            <a:lumMod val="95000"/>
          </a:schemeClr>
        </a:solidFill>
      </dgm:spPr>
      <dgm:t>
        <a:bodyPr/>
        <a:lstStyle/>
        <a:p>
          <a:endParaRPr lang="en-US" dirty="0"/>
        </a:p>
      </dgm:t>
    </dgm:pt>
    <dgm:pt modelId="{B2716294-14BA-4F29-9665-8BC122211C07}" type="pres">
      <dgm:prSet presAssocID="{5992D2E2-5EFB-46B7-9381-3EA12791D6D1}" presName="Name0" presStyleCnt="0">
        <dgm:presLayoutVars>
          <dgm:dir/>
          <dgm:resizeHandles val="exact"/>
        </dgm:presLayoutVars>
      </dgm:prSet>
      <dgm:spPr/>
      <dgm:t>
        <a:bodyPr/>
        <a:lstStyle/>
        <a:p>
          <a:endParaRPr lang="en-US"/>
        </a:p>
      </dgm:t>
    </dgm:pt>
    <dgm:pt modelId="{3BC48299-6E47-45E9-8659-C1A48CC1BD2B}" type="pres">
      <dgm:prSet presAssocID="{D4AD8A13-0C7E-40E9-B2E2-B8C3E73184CA}" presName="node" presStyleLbl="node1" presStyleIdx="0" presStyleCnt="3" custRadScaleRad="100005" custRadScaleInc="-974">
        <dgm:presLayoutVars>
          <dgm:bulletEnabled val="1"/>
        </dgm:presLayoutVars>
      </dgm:prSet>
      <dgm:spPr/>
      <dgm:t>
        <a:bodyPr/>
        <a:lstStyle/>
        <a:p>
          <a:endParaRPr lang="en-US"/>
        </a:p>
      </dgm:t>
    </dgm:pt>
    <dgm:pt modelId="{0FF738BA-5864-461C-B533-D55F4E89410F}" type="pres">
      <dgm:prSet presAssocID="{D05434DB-C1CF-4B56-B9BE-0E7FB1452BA7}" presName="sibTrans" presStyleLbl="sibTrans2D1" presStyleIdx="0" presStyleCnt="3"/>
      <dgm:spPr/>
      <dgm:t>
        <a:bodyPr/>
        <a:lstStyle/>
        <a:p>
          <a:endParaRPr lang="en-US"/>
        </a:p>
      </dgm:t>
    </dgm:pt>
    <dgm:pt modelId="{EAEED02E-B331-4282-86EA-14D03280C6E4}" type="pres">
      <dgm:prSet presAssocID="{D05434DB-C1CF-4B56-B9BE-0E7FB1452BA7}" presName="connectorText" presStyleLbl="sibTrans2D1" presStyleIdx="0" presStyleCnt="3"/>
      <dgm:spPr/>
      <dgm:t>
        <a:bodyPr/>
        <a:lstStyle/>
        <a:p>
          <a:endParaRPr lang="en-US"/>
        </a:p>
      </dgm:t>
    </dgm:pt>
    <dgm:pt modelId="{61E3B9A2-3BEA-4B9F-838A-D14A36F83050}" type="pres">
      <dgm:prSet presAssocID="{E93AB630-4AA2-4216-A122-062874CB4436}" presName="node" presStyleLbl="node1" presStyleIdx="1" presStyleCnt="3">
        <dgm:presLayoutVars>
          <dgm:bulletEnabled val="1"/>
        </dgm:presLayoutVars>
      </dgm:prSet>
      <dgm:spPr/>
      <dgm:t>
        <a:bodyPr/>
        <a:lstStyle/>
        <a:p>
          <a:endParaRPr lang="en-US"/>
        </a:p>
      </dgm:t>
    </dgm:pt>
    <dgm:pt modelId="{18F0B1D9-9E66-4382-AA11-18FCD4AE3C6D}" type="pres">
      <dgm:prSet presAssocID="{1E7C232B-2AC4-46D5-9432-5F3E30F13C44}" presName="sibTrans" presStyleLbl="sibTrans2D1" presStyleIdx="1" presStyleCnt="3"/>
      <dgm:spPr/>
      <dgm:t>
        <a:bodyPr/>
        <a:lstStyle/>
        <a:p>
          <a:endParaRPr lang="en-US"/>
        </a:p>
      </dgm:t>
    </dgm:pt>
    <dgm:pt modelId="{D96BD8EC-141F-40A8-B18D-1EE127B50335}" type="pres">
      <dgm:prSet presAssocID="{1E7C232B-2AC4-46D5-9432-5F3E30F13C44}" presName="connectorText" presStyleLbl="sibTrans2D1" presStyleIdx="1" presStyleCnt="3"/>
      <dgm:spPr/>
      <dgm:t>
        <a:bodyPr/>
        <a:lstStyle/>
        <a:p>
          <a:endParaRPr lang="en-US"/>
        </a:p>
      </dgm:t>
    </dgm:pt>
    <dgm:pt modelId="{F1A0B80B-C07E-4EE0-AA63-FAA79A742F1C}" type="pres">
      <dgm:prSet presAssocID="{88A90BF5-D00E-49A1-830B-62B399524A8D}" presName="node" presStyleLbl="node1" presStyleIdx="2" presStyleCnt="3">
        <dgm:presLayoutVars>
          <dgm:bulletEnabled val="1"/>
        </dgm:presLayoutVars>
      </dgm:prSet>
      <dgm:spPr/>
      <dgm:t>
        <a:bodyPr/>
        <a:lstStyle/>
        <a:p>
          <a:endParaRPr lang="en-US"/>
        </a:p>
      </dgm:t>
    </dgm:pt>
    <dgm:pt modelId="{6B59D944-D002-4C68-B485-C6AFB915FB19}" type="pres">
      <dgm:prSet presAssocID="{77635C40-E5B4-4034-8597-C96F94F77416}" presName="sibTrans" presStyleLbl="sibTrans2D1" presStyleIdx="2" presStyleCnt="3"/>
      <dgm:spPr/>
      <dgm:t>
        <a:bodyPr/>
        <a:lstStyle/>
        <a:p>
          <a:endParaRPr lang="en-US"/>
        </a:p>
      </dgm:t>
    </dgm:pt>
    <dgm:pt modelId="{39706946-1483-4732-8309-3FD4DD64E174}" type="pres">
      <dgm:prSet presAssocID="{77635C40-E5B4-4034-8597-C96F94F77416}" presName="connectorText" presStyleLbl="sibTrans2D1" presStyleIdx="2" presStyleCnt="3"/>
      <dgm:spPr/>
      <dgm:t>
        <a:bodyPr/>
        <a:lstStyle/>
        <a:p>
          <a:endParaRPr lang="en-US"/>
        </a:p>
      </dgm:t>
    </dgm:pt>
  </dgm:ptLst>
  <dgm:cxnLst>
    <dgm:cxn modelId="{ECD53A25-A747-4AE3-A583-55B3AAD25B54}" type="presOf" srcId="{D4AD8A13-0C7E-40E9-B2E2-B8C3E73184CA}" destId="{3BC48299-6E47-45E9-8659-C1A48CC1BD2B}" srcOrd="0" destOrd="0" presId="urn:microsoft.com/office/officeart/2005/8/layout/cycle7"/>
    <dgm:cxn modelId="{0DC8F334-BC20-4D3A-B036-2323E431C844}" type="presOf" srcId="{1E7C232B-2AC4-46D5-9432-5F3E30F13C44}" destId="{D96BD8EC-141F-40A8-B18D-1EE127B50335}" srcOrd="1" destOrd="0" presId="urn:microsoft.com/office/officeart/2005/8/layout/cycle7"/>
    <dgm:cxn modelId="{CED60145-B4ED-474B-ACD9-5A45D8AD6DF9}" type="presOf" srcId="{E93AB630-4AA2-4216-A122-062874CB4436}" destId="{61E3B9A2-3BEA-4B9F-838A-D14A36F83050}" srcOrd="0" destOrd="0" presId="urn:microsoft.com/office/officeart/2005/8/layout/cycle7"/>
    <dgm:cxn modelId="{EC9511D8-5ADB-40BC-8CFA-8EB627D98832}" type="presOf" srcId="{5992D2E2-5EFB-46B7-9381-3EA12791D6D1}" destId="{B2716294-14BA-4F29-9665-8BC122211C07}" srcOrd="0" destOrd="0" presId="urn:microsoft.com/office/officeart/2005/8/layout/cycle7"/>
    <dgm:cxn modelId="{CAEB7F7A-6737-4B50-AD0B-9FCCAD619141}" srcId="{5992D2E2-5EFB-46B7-9381-3EA12791D6D1}" destId="{88A90BF5-D00E-49A1-830B-62B399524A8D}" srcOrd="2" destOrd="0" parTransId="{799117A1-8541-46C0-999B-DC8CE1710BB9}" sibTransId="{77635C40-E5B4-4034-8597-C96F94F77416}"/>
    <dgm:cxn modelId="{7A082EE4-CB90-43E6-96A3-4A78F4300193}" srcId="{5992D2E2-5EFB-46B7-9381-3EA12791D6D1}" destId="{D4AD8A13-0C7E-40E9-B2E2-B8C3E73184CA}" srcOrd="0" destOrd="0" parTransId="{F8DBE1A2-2808-4822-A035-0E7CFAE6E036}" sibTransId="{D05434DB-C1CF-4B56-B9BE-0E7FB1452BA7}"/>
    <dgm:cxn modelId="{252F2594-A807-44F2-93A1-84E99B0B8D7B}" srcId="{5992D2E2-5EFB-46B7-9381-3EA12791D6D1}" destId="{E93AB630-4AA2-4216-A122-062874CB4436}" srcOrd="1" destOrd="0" parTransId="{A81E0585-6B37-43AE-ABA5-46320FB4865D}" sibTransId="{1E7C232B-2AC4-46D5-9432-5F3E30F13C44}"/>
    <dgm:cxn modelId="{1CD0FA4F-7237-4060-949A-52F287950FA9}" type="presOf" srcId="{1E7C232B-2AC4-46D5-9432-5F3E30F13C44}" destId="{18F0B1D9-9E66-4382-AA11-18FCD4AE3C6D}" srcOrd="0" destOrd="0" presId="urn:microsoft.com/office/officeart/2005/8/layout/cycle7"/>
    <dgm:cxn modelId="{F8C13D95-91A8-4F3B-84F4-F7F5D3C071F1}" type="presOf" srcId="{77635C40-E5B4-4034-8597-C96F94F77416}" destId="{6B59D944-D002-4C68-B485-C6AFB915FB19}" srcOrd="0" destOrd="0" presId="urn:microsoft.com/office/officeart/2005/8/layout/cycle7"/>
    <dgm:cxn modelId="{D901DAFC-D46A-4BC7-8BF4-5FA9D91BB35E}" type="presOf" srcId="{D05434DB-C1CF-4B56-B9BE-0E7FB1452BA7}" destId="{0FF738BA-5864-461C-B533-D55F4E89410F}" srcOrd="0" destOrd="0" presId="urn:microsoft.com/office/officeart/2005/8/layout/cycle7"/>
    <dgm:cxn modelId="{81B2AD02-71D8-4179-9D12-0907B3A6C482}" type="presOf" srcId="{D05434DB-C1CF-4B56-B9BE-0E7FB1452BA7}" destId="{EAEED02E-B331-4282-86EA-14D03280C6E4}" srcOrd="1" destOrd="0" presId="urn:microsoft.com/office/officeart/2005/8/layout/cycle7"/>
    <dgm:cxn modelId="{50A21DAE-CEE0-405A-9A04-B33D5A806565}" type="presOf" srcId="{88A90BF5-D00E-49A1-830B-62B399524A8D}" destId="{F1A0B80B-C07E-4EE0-AA63-FAA79A742F1C}" srcOrd="0" destOrd="0" presId="urn:microsoft.com/office/officeart/2005/8/layout/cycle7"/>
    <dgm:cxn modelId="{F9539AF5-DD57-4802-8BA7-8F669F6F1F45}" type="presOf" srcId="{77635C40-E5B4-4034-8597-C96F94F77416}" destId="{39706946-1483-4732-8309-3FD4DD64E174}" srcOrd="1" destOrd="0" presId="urn:microsoft.com/office/officeart/2005/8/layout/cycle7"/>
    <dgm:cxn modelId="{1128D7C5-5521-4195-855F-324B12270BB6}" type="presParOf" srcId="{B2716294-14BA-4F29-9665-8BC122211C07}" destId="{3BC48299-6E47-45E9-8659-C1A48CC1BD2B}" srcOrd="0" destOrd="0" presId="urn:microsoft.com/office/officeart/2005/8/layout/cycle7"/>
    <dgm:cxn modelId="{5930D9DA-B894-4AA3-A3BE-329D970E9071}" type="presParOf" srcId="{B2716294-14BA-4F29-9665-8BC122211C07}" destId="{0FF738BA-5864-461C-B533-D55F4E89410F}" srcOrd="1" destOrd="0" presId="urn:microsoft.com/office/officeart/2005/8/layout/cycle7"/>
    <dgm:cxn modelId="{DE1B6930-D5FC-4239-80A1-2828E83E78AE}" type="presParOf" srcId="{0FF738BA-5864-461C-B533-D55F4E89410F}" destId="{EAEED02E-B331-4282-86EA-14D03280C6E4}" srcOrd="0" destOrd="0" presId="urn:microsoft.com/office/officeart/2005/8/layout/cycle7"/>
    <dgm:cxn modelId="{D627714F-8BA7-41EA-BA67-6388DEF68F31}" type="presParOf" srcId="{B2716294-14BA-4F29-9665-8BC122211C07}" destId="{61E3B9A2-3BEA-4B9F-838A-D14A36F83050}" srcOrd="2" destOrd="0" presId="urn:microsoft.com/office/officeart/2005/8/layout/cycle7"/>
    <dgm:cxn modelId="{F0ED4296-249A-490E-A5A3-51D5EA389730}" type="presParOf" srcId="{B2716294-14BA-4F29-9665-8BC122211C07}" destId="{18F0B1D9-9E66-4382-AA11-18FCD4AE3C6D}" srcOrd="3" destOrd="0" presId="urn:microsoft.com/office/officeart/2005/8/layout/cycle7"/>
    <dgm:cxn modelId="{31D6C5F9-5621-4FC4-989F-6F5E91209B8F}" type="presParOf" srcId="{18F0B1D9-9E66-4382-AA11-18FCD4AE3C6D}" destId="{D96BD8EC-141F-40A8-B18D-1EE127B50335}" srcOrd="0" destOrd="0" presId="urn:microsoft.com/office/officeart/2005/8/layout/cycle7"/>
    <dgm:cxn modelId="{7528E1FF-31E0-4277-9FAE-E1F0F8CC3E28}" type="presParOf" srcId="{B2716294-14BA-4F29-9665-8BC122211C07}" destId="{F1A0B80B-C07E-4EE0-AA63-FAA79A742F1C}" srcOrd="4" destOrd="0" presId="urn:microsoft.com/office/officeart/2005/8/layout/cycle7"/>
    <dgm:cxn modelId="{2A78CA46-04D1-4DED-B842-8AD288F51AB9}" type="presParOf" srcId="{B2716294-14BA-4F29-9665-8BC122211C07}" destId="{6B59D944-D002-4C68-B485-C6AFB915FB19}" srcOrd="5" destOrd="0" presId="urn:microsoft.com/office/officeart/2005/8/layout/cycle7"/>
    <dgm:cxn modelId="{56F3378A-9E34-440B-BA68-D8AA1A083B5E}" type="presParOf" srcId="{6B59D944-D002-4C68-B485-C6AFB915FB19}" destId="{39706946-1483-4732-8309-3FD4DD64E17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2D2E2-5EFB-46B7-9381-3EA12791D6D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4AD8A13-0C7E-40E9-B2E2-B8C3E73184CA}">
      <dgm:prSet phldrT="[Text]"/>
      <dgm:spPr>
        <a:solidFill>
          <a:schemeClr val="tx1"/>
        </a:solidFill>
      </dgm:spPr>
      <dgm:t>
        <a:bodyPr/>
        <a:lstStyle/>
        <a:p>
          <a:r>
            <a:rPr lang="en-US" dirty="0" smtClean="0"/>
            <a:t>Content</a:t>
          </a:r>
          <a:endParaRPr lang="en-US" dirty="0"/>
        </a:p>
      </dgm:t>
      <dgm:extLst>
        <a:ext uri="{E40237B7-FDA0-4F09-8148-C483321AD2D9}">
          <dgm14:cNvPr xmlns:dgm14="http://schemas.microsoft.com/office/drawing/2010/diagram" id="0" name="" title="Content"/>
        </a:ext>
      </dgm:extLst>
    </dgm:pt>
    <dgm:pt modelId="{F8DBE1A2-2808-4822-A035-0E7CFAE6E036}" type="parTrans" cxnId="{7A082EE4-CB90-43E6-96A3-4A78F4300193}">
      <dgm:prSet/>
      <dgm:spPr/>
      <dgm:t>
        <a:bodyPr/>
        <a:lstStyle/>
        <a:p>
          <a:endParaRPr lang="en-US"/>
        </a:p>
      </dgm:t>
    </dgm:pt>
    <dgm:pt modelId="{D05434DB-C1CF-4B56-B9BE-0E7FB1452BA7}" type="sibTrans" cxnId="{7A082EE4-CB90-43E6-96A3-4A78F4300193}">
      <dgm:prSet/>
      <dgm:spPr>
        <a:solidFill>
          <a:schemeClr val="bg1">
            <a:lumMod val="95000"/>
          </a:schemeClr>
        </a:solidFill>
      </dgm:spPr>
      <dgm:t>
        <a:bodyPr/>
        <a:lstStyle/>
        <a:p>
          <a:endParaRPr lang="en-US" dirty="0"/>
        </a:p>
      </dgm:t>
    </dgm:pt>
    <dgm:pt modelId="{E93AB630-4AA2-4216-A122-062874CB4436}">
      <dgm:prSet phldrT="[Text]"/>
      <dgm:spPr>
        <a:solidFill>
          <a:schemeClr val="bg1">
            <a:lumMod val="95000"/>
          </a:schemeClr>
        </a:solidFill>
      </dgm:spPr>
      <dgm:t>
        <a:bodyPr/>
        <a:lstStyle/>
        <a:p>
          <a:r>
            <a:rPr lang="en-US" dirty="0" smtClean="0"/>
            <a:t>Technology</a:t>
          </a:r>
          <a:endParaRPr lang="en-US" dirty="0"/>
        </a:p>
      </dgm:t>
    </dgm:pt>
    <dgm:pt modelId="{A81E0585-6B37-43AE-ABA5-46320FB4865D}" type="parTrans" cxnId="{252F2594-A807-44F2-93A1-84E99B0B8D7B}">
      <dgm:prSet/>
      <dgm:spPr/>
      <dgm:t>
        <a:bodyPr/>
        <a:lstStyle/>
        <a:p>
          <a:endParaRPr lang="en-US"/>
        </a:p>
      </dgm:t>
    </dgm:pt>
    <dgm:pt modelId="{1E7C232B-2AC4-46D5-9432-5F3E30F13C44}" type="sibTrans" cxnId="{252F2594-A807-44F2-93A1-84E99B0B8D7B}">
      <dgm:prSet/>
      <dgm:spPr>
        <a:solidFill>
          <a:schemeClr val="bg1">
            <a:lumMod val="95000"/>
          </a:schemeClr>
        </a:solidFill>
      </dgm:spPr>
      <dgm:t>
        <a:bodyPr/>
        <a:lstStyle/>
        <a:p>
          <a:endParaRPr lang="en-US" dirty="0"/>
        </a:p>
      </dgm:t>
    </dgm:pt>
    <dgm:pt modelId="{88A90BF5-D00E-49A1-830B-62B399524A8D}">
      <dgm:prSet phldrT="[Text]"/>
      <dgm:spPr>
        <a:solidFill>
          <a:schemeClr val="bg1">
            <a:lumMod val="95000"/>
          </a:schemeClr>
        </a:solidFill>
      </dgm:spPr>
      <dgm:t>
        <a:bodyPr/>
        <a:lstStyle/>
        <a:p>
          <a:r>
            <a:rPr lang="en-US" dirty="0" smtClean="0"/>
            <a:t>Pedagogy</a:t>
          </a:r>
          <a:endParaRPr lang="en-US" dirty="0"/>
        </a:p>
      </dgm:t>
    </dgm:pt>
    <dgm:pt modelId="{799117A1-8541-46C0-999B-DC8CE1710BB9}" type="parTrans" cxnId="{CAEB7F7A-6737-4B50-AD0B-9FCCAD619141}">
      <dgm:prSet/>
      <dgm:spPr/>
      <dgm:t>
        <a:bodyPr/>
        <a:lstStyle/>
        <a:p>
          <a:endParaRPr lang="en-US"/>
        </a:p>
      </dgm:t>
    </dgm:pt>
    <dgm:pt modelId="{77635C40-E5B4-4034-8597-C96F94F77416}" type="sibTrans" cxnId="{CAEB7F7A-6737-4B50-AD0B-9FCCAD619141}">
      <dgm:prSet/>
      <dgm:spPr>
        <a:solidFill>
          <a:schemeClr val="bg1">
            <a:lumMod val="95000"/>
          </a:schemeClr>
        </a:solidFill>
      </dgm:spPr>
      <dgm:t>
        <a:bodyPr/>
        <a:lstStyle/>
        <a:p>
          <a:endParaRPr lang="en-US" dirty="0"/>
        </a:p>
      </dgm:t>
    </dgm:pt>
    <dgm:pt modelId="{B2716294-14BA-4F29-9665-8BC122211C07}" type="pres">
      <dgm:prSet presAssocID="{5992D2E2-5EFB-46B7-9381-3EA12791D6D1}" presName="Name0" presStyleCnt="0">
        <dgm:presLayoutVars>
          <dgm:dir/>
          <dgm:resizeHandles val="exact"/>
        </dgm:presLayoutVars>
      </dgm:prSet>
      <dgm:spPr/>
      <dgm:t>
        <a:bodyPr/>
        <a:lstStyle/>
        <a:p>
          <a:endParaRPr lang="en-US"/>
        </a:p>
      </dgm:t>
    </dgm:pt>
    <dgm:pt modelId="{3BC48299-6E47-45E9-8659-C1A48CC1BD2B}" type="pres">
      <dgm:prSet presAssocID="{D4AD8A13-0C7E-40E9-B2E2-B8C3E73184CA}" presName="node" presStyleLbl="node1" presStyleIdx="0" presStyleCnt="3">
        <dgm:presLayoutVars>
          <dgm:bulletEnabled val="1"/>
        </dgm:presLayoutVars>
      </dgm:prSet>
      <dgm:spPr/>
      <dgm:t>
        <a:bodyPr/>
        <a:lstStyle/>
        <a:p>
          <a:endParaRPr lang="en-US"/>
        </a:p>
      </dgm:t>
    </dgm:pt>
    <dgm:pt modelId="{0FF738BA-5864-461C-B533-D55F4E89410F}" type="pres">
      <dgm:prSet presAssocID="{D05434DB-C1CF-4B56-B9BE-0E7FB1452BA7}" presName="sibTrans" presStyleLbl="sibTrans2D1" presStyleIdx="0" presStyleCnt="3"/>
      <dgm:spPr/>
      <dgm:t>
        <a:bodyPr/>
        <a:lstStyle/>
        <a:p>
          <a:endParaRPr lang="en-US"/>
        </a:p>
      </dgm:t>
    </dgm:pt>
    <dgm:pt modelId="{EAEED02E-B331-4282-86EA-14D03280C6E4}" type="pres">
      <dgm:prSet presAssocID="{D05434DB-C1CF-4B56-B9BE-0E7FB1452BA7}" presName="connectorText" presStyleLbl="sibTrans2D1" presStyleIdx="0" presStyleCnt="3"/>
      <dgm:spPr/>
      <dgm:t>
        <a:bodyPr/>
        <a:lstStyle/>
        <a:p>
          <a:endParaRPr lang="en-US"/>
        </a:p>
      </dgm:t>
    </dgm:pt>
    <dgm:pt modelId="{61E3B9A2-3BEA-4B9F-838A-D14A36F83050}" type="pres">
      <dgm:prSet presAssocID="{E93AB630-4AA2-4216-A122-062874CB4436}" presName="node" presStyleLbl="node1" presStyleIdx="1" presStyleCnt="3">
        <dgm:presLayoutVars>
          <dgm:bulletEnabled val="1"/>
        </dgm:presLayoutVars>
      </dgm:prSet>
      <dgm:spPr/>
      <dgm:t>
        <a:bodyPr/>
        <a:lstStyle/>
        <a:p>
          <a:endParaRPr lang="en-US"/>
        </a:p>
      </dgm:t>
    </dgm:pt>
    <dgm:pt modelId="{18F0B1D9-9E66-4382-AA11-18FCD4AE3C6D}" type="pres">
      <dgm:prSet presAssocID="{1E7C232B-2AC4-46D5-9432-5F3E30F13C44}" presName="sibTrans" presStyleLbl="sibTrans2D1" presStyleIdx="1" presStyleCnt="3"/>
      <dgm:spPr/>
      <dgm:t>
        <a:bodyPr/>
        <a:lstStyle/>
        <a:p>
          <a:endParaRPr lang="en-US"/>
        </a:p>
      </dgm:t>
    </dgm:pt>
    <dgm:pt modelId="{D96BD8EC-141F-40A8-B18D-1EE127B50335}" type="pres">
      <dgm:prSet presAssocID="{1E7C232B-2AC4-46D5-9432-5F3E30F13C44}" presName="connectorText" presStyleLbl="sibTrans2D1" presStyleIdx="1" presStyleCnt="3"/>
      <dgm:spPr/>
      <dgm:t>
        <a:bodyPr/>
        <a:lstStyle/>
        <a:p>
          <a:endParaRPr lang="en-US"/>
        </a:p>
      </dgm:t>
    </dgm:pt>
    <dgm:pt modelId="{F1A0B80B-C07E-4EE0-AA63-FAA79A742F1C}" type="pres">
      <dgm:prSet presAssocID="{88A90BF5-D00E-49A1-830B-62B399524A8D}" presName="node" presStyleLbl="node1" presStyleIdx="2" presStyleCnt="3">
        <dgm:presLayoutVars>
          <dgm:bulletEnabled val="1"/>
        </dgm:presLayoutVars>
      </dgm:prSet>
      <dgm:spPr/>
      <dgm:t>
        <a:bodyPr/>
        <a:lstStyle/>
        <a:p>
          <a:endParaRPr lang="en-US"/>
        </a:p>
      </dgm:t>
    </dgm:pt>
    <dgm:pt modelId="{6B59D944-D002-4C68-B485-C6AFB915FB19}" type="pres">
      <dgm:prSet presAssocID="{77635C40-E5B4-4034-8597-C96F94F77416}" presName="sibTrans" presStyleLbl="sibTrans2D1" presStyleIdx="2" presStyleCnt="3"/>
      <dgm:spPr/>
      <dgm:t>
        <a:bodyPr/>
        <a:lstStyle/>
        <a:p>
          <a:endParaRPr lang="en-US"/>
        </a:p>
      </dgm:t>
    </dgm:pt>
    <dgm:pt modelId="{39706946-1483-4732-8309-3FD4DD64E174}" type="pres">
      <dgm:prSet presAssocID="{77635C40-E5B4-4034-8597-C96F94F77416}" presName="connectorText" presStyleLbl="sibTrans2D1" presStyleIdx="2" presStyleCnt="3"/>
      <dgm:spPr/>
      <dgm:t>
        <a:bodyPr/>
        <a:lstStyle/>
        <a:p>
          <a:endParaRPr lang="en-US"/>
        </a:p>
      </dgm:t>
    </dgm:pt>
  </dgm:ptLst>
  <dgm:cxnLst>
    <dgm:cxn modelId="{ECD53A25-A747-4AE3-A583-55B3AAD25B54}" type="presOf" srcId="{D4AD8A13-0C7E-40E9-B2E2-B8C3E73184CA}" destId="{3BC48299-6E47-45E9-8659-C1A48CC1BD2B}" srcOrd="0" destOrd="0" presId="urn:microsoft.com/office/officeart/2005/8/layout/cycle7"/>
    <dgm:cxn modelId="{0DC8F334-BC20-4D3A-B036-2323E431C844}" type="presOf" srcId="{1E7C232B-2AC4-46D5-9432-5F3E30F13C44}" destId="{D96BD8EC-141F-40A8-B18D-1EE127B50335}" srcOrd="1" destOrd="0" presId="urn:microsoft.com/office/officeart/2005/8/layout/cycle7"/>
    <dgm:cxn modelId="{CED60145-B4ED-474B-ACD9-5A45D8AD6DF9}" type="presOf" srcId="{E93AB630-4AA2-4216-A122-062874CB4436}" destId="{61E3B9A2-3BEA-4B9F-838A-D14A36F83050}" srcOrd="0" destOrd="0" presId="urn:microsoft.com/office/officeart/2005/8/layout/cycle7"/>
    <dgm:cxn modelId="{EC9511D8-5ADB-40BC-8CFA-8EB627D98832}" type="presOf" srcId="{5992D2E2-5EFB-46B7-9381-3EA12791D6D1}" destId="{B2716294-14BA-4F29-9665-8BC122211C07}" srcOrd="0" destOrd="0" presId="urn:microsoft.com/office/officeart/2005/8/layout/cycle7"/>
    <dgm:cxn modelId="{CAEB7F7A-6737-4B50-AD0B-9FCCAD619141}" srcId="{5992D2E2-5EFB-46B7-9381-3EA12791D6D1}" destId="{88A90BF5-D00E-49A1-830B-62B399524A8D}" srcOrd="2" destOrd="0" parTransId="{799117A1-8541-46C0-999B-DC8CE1710BB9}" sibTransId="{77635C40-E5B4-4034-8597-C96F94F77416}"/>
    <dgm:cxn modelId="{7A082EE4-CB90-43E6-96A3-4A78F4300193}" srcId="{5992D2E2-5EFB-46B7-9381-3EA12791D6D1}" destId="{D4AD8A13-0C7E-40E9-B2E2-B8C3E73184CA}" srcOrd="0" destOrd="0" parTransId="{F8DBE1A2-2808-4822-A035-0E7CFAE6E036}" sibTransId="{D05434DB-C1CF-4B56-B9BE-0E7FB1452BA7}"/>
    <dgm:cxn modelId="{252F2594-A807-44F2-93A1-84E99B0B8D7B}" srcId="{5992D2E2-5EFB-46B7-9381-3EA12791D6D1}" destId="{E93AB630-4AA2-4216-A122-062874CB4436}" srcOrd="1" destOrd="0" parTransId="{A81E0585-6B37-43AE-ABA5-46320FB4865D}" sibTransId="{1E7C232B-2AC4-46D5-9432-5F3E30F13C44}"/>
    <dgm:cxn modelId="{1CD0FA4F-7237-4060-949A-52F287950FA9}" type="presOf" srcId="{1E7C232B-2AC4-46D5-9432-5F3E30F13C44}" destId="{18F0B1D9-9E66-4382-AA11-18FCD4AE3C6D}" srcOrd="0" destOrd="0" presId="urn:microsoft.com/office/officeart/2005/8/layout/cycle7"/>
    <dgm:cxn modelId="{F8C13D95-91A8-4F3B-84F4-F7F5D3C071F1}" type="presOf" srcId="{77635C40-E5B4-4034-8597-C96F94F77416}" destId="{6B59D944-D002-4C68-B485-C6AFB915FB19}" srcOrd="0" destOrd="0" presId="urn:microsoft.com/office/officeart/2005/8/layout/cycle7"/>
    <dgm:cxn modelId="{D901DAFC-D46A-4BC7-8BF4-5FA9D91BB35E}" type="presOf" srcId="{D05434DB-C1CF-4B56-B9BE-0E7FB1452BA7}" destId="{0FF738BA-5864-461C-B533-D55F4E89410F}" srcOrd="0" destOrd="0" presId="urn:microsoft.com/office/officeart/2005/8/layout/cycle7"/>
    <dgm:cxn modelId="{81B2AD02-71D8-4179-9D12-0907B3A6C482}" type="presOf" srcId="{D05434DB-C1CF-4B56-B9BE-0E7FB1452BA7}" destId="{EAEED02E-B331-4282-86EA-14D03280C6E4}" srcOrd="1" destOrd="0" presId="urn:microsoft.com/office/officeart/2005/8/layout/cycle7"/>
    <dgm:cxn modelId="{50A21DAE-CEE0-405A-9A04-B33D5A806565}" type="presOf" srcId="{88A90BF5-D00E-49A1-830B-62B399524A8D}" destId="{F1A0B80B-C07E-4EE0-AA63-FAA79A742F1C}" srcOrd="0" destOrd="0" presId="urn:microsoft.com/office/officeart/2005/8/layout/cycle7"/>
    <dgm:cxn modelId="{F9539AF5-DD57-4802-8BA7-8F669F6F1F45}" type="presOf" srcId="{77635C40-E5B4-4034-8597-C96F94F77416}" destId="{39706946-1483-4732-8309-3FD4DD64E174}" srcOrd="1" destOrd="0" presId="urn:microsoft.com/office/officeart/2005/8/layout/cycle7"/>
    <dgm:cxn modelId="{1128D7C5-5521-4195-855F-324B12270BB6}" type="presParOf" srcId="{B2716294-14BA-4F29-9665-8BC122211C07}" destId="{3BC48299-6E47-45E9-8659-C1A48CC1BD2B}" srcOrd="0" destOrd="0" presId="urn:microsoft.com/office/officeart/2005/8/layout/cycle7"/>
    <dgm:cxn modelId="{5930D9DA-B894-4AA3-A3BE-329D970E9071}" type="presParOf" srcId="{B2716294-14BA-4F29-9665-8BC122211C07}" destId="{0FF738BA-5864-461C-B533-D55F4E89410F}" srcOrd="1" destOrd="0" presId="urn:microsoft.com/office/officeart/2005/8/layout/cycle7"/>
    <dgm:cxn modelId="{DE1B6930-D5FC-4239-80A1-2828E83E78AE}" type="presParOf" srcId="{0FF738BA-5864-461C-B533-D55F4E89410F}" destId="{EAEED02E-B331-4282-86EA-14D03280C6E4}" srcOrd="0" destOrd="0" presId="urn:microsoft.com/office/officeart/2005/8/layout/cycle7"/>
    <dgm:cxn modelId="{D627714F-8BA7-41EA-BA67-6388DEF68F31}" type="presParOf" srcId="{B2716294-14BA-4F29-9665-8BC122211C07}" destId="{61E3B9A2-3BEA-4B9F-838A-D14A36F83050}" srcOrd="2" destOrd="0" presId="urn:microsoft.com/office/officeart/2005/8/layout/cycle7"/>
    <dgm:cxn modelId="{F0ED4296-249A-490E-A5A3-51D5EA389730}" type="presParOf" srcId="{B2716294-14BA-4F29-9665-8BC122211C07}" destId="{18F0B1D9-9E66-4382-AA11-18FCD4AE3C6D}" srcOrd="3" destOrd="0" presId="urn:microsoft.com/office/officeart/2005/8/layout/cycle7"/>
    <dgm:cxn modelId="{31D6C5F9-5621-4FC4-989F-6F5E91209B8F}" type="presParOf" srcId="{18F0B1D9-9E66-4382-AA11-18FCD4AE3C6D}" destId="{D96BD8EC-141F-40A8-B18D-1EE127B50335}" srcOrd="0" destOrd="0" presId="urn:microsoft.com/office/officeart/2005/8/layout/cycle7"/>
    <dgm:cxn modelId="{7528E1FF-31E0-4277-9FAE-E1F0F8CC3E28}" type="presParOf" srcId="{B2716294-14BA-4F29-9665-8BC122211C07}" destId="{F1A0B80B-C07E-4EE0-AA63-FAA79A742F1C}" srcOrd="4" destOrd="0" presId="urn:microsoft.com/office/officeart/2005/8/layout/cycle7"/>
    <dgm:cxn modelId="{2A78CA46-04D1-4DED-B842-8AD288F51AB9}" type="presParOf" srcId="{B2716294-14BA-4F29-9665-8BC122211C07}" destId="{6B59D944-D002-4C68-B485-C6AFB915FB19}" srcOrd="5" destOrd="0" presId="urn:microsoft.com/office/officeart/2005/8/layout/cycle7"/>
    <dgm:cxn modelId="{56F3378A-9E34-440B-BA68-D8AA1A083B5E}" type="presParOf" srcId="{6B59D944-D002-4C68-B485-C6AFB915FB19}" destId="{39706946-1483-4732-8309-3FD4DD64E17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8299-6E47-45E9-8659-C1A48CC1BD2B}">
      <dsp:nvSpPr>
        <dsp:cNvPr id="0" name=""/>
        <dsp:cNvSpPr/>
      </dsp:nvSpPr>
      <dsp:spPr>
        <a:xfrm>
          <a:off x="2661046" y="1572"/>
          <a:ext cx="2805906" cy="1402953"/>
        </a:xfrm>
        <a:prstGeom prst="roundRect">
          <a:avLst>
            <a:gd name="adj" fmla="val 10000"/>
          </a:avLst>
        </a:prstGeom>
        <a:solidFill>
          <a:srgbClr val="D73F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Content</a:t>
          </a:r>
          <a:endParaRPr lang="en-US" sz="4100" kern="1200" dirty="0"/>
        </a:p>
      </dsp:txBody>
      <dsp:txXfrm>
        <a:off x="2702137" y="42663"/>
        <a:ext cx="2723724" cy="1320771"/>
      </dsp:txXfrm>
    </dsp:sp>
    <dsp:sp modelId="{0FF738BA-5864-461C-B533-D55F4E89410F}">
      <dsp:nvSpPr>
        <dsp:cNvPr id="0" name=""/>
        <dsp:cNvSpPr/>
      </dsp:nvSpPr>
      <dsp:spPr>
        <a:xfrm rot="3600000">
          <a:off x="4491365"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38675" y="2562023"/>
        <a:ext cx="1167307" cy="294619"/>
      </dsp:txXfrm>
    </dsp:sp>
    <dsp:sp modelId="{61E3B9A2-3BEA-4B9F-838A-D14A36F83050}">
      <dsp:nvSpPr>
        <dsp:cNvPr id="0" name=""/>
        <dsp:cNvSpPr/>
      </dsp:nvSpPr>
      <dsp:spPr>
        <a:xfrm>
          <a:off x="4977704" y="4014141"/>
          <a:ext cx="2805906" cy="1402953"/>
        </a:xfrm>
        <a:prstGeom prst="roundRect">
          <a:avLst>
            <a:gd name="adj" fmla="val 10000"/>
          </a:avLst>
        </a:prstGeom>
        <a:solidFill>
          <a:srgbClr val="D73F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Technology</a:t>
          </a:r>
          <a:endParaRPr lang="en-US" sz="4100" kern="1200" dirty="0"/>
        </a:p>
      </dsp:txBody>
      <dsp:txXfrm>
        <a:off x="5018795" y="4055232"/>
        <a:ext cx="2723724" cy="1320771"/>
      </dsp:txXfrm>
    </dsp:sp>
    <dsp:sp modelId="{18F0B1D9-9E66-4382-AA11-18FCD4AE3C6D}">
      <dsp:nvSpPr>
        <dsp:cNvPr id="0" name=""/>
        <dsp:cNvSpPr/>
      </dsp:nvSpPr>
      <dsp:spPr>
        <a:xfrm rot="10800000">
          <a:off x="3333036" y="4470101"/>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480346" y="4568308"/>
        <a:ext cx="1167307" cy="294619"/>
      </dsp:txXfrm>
    </dsp:sp>
    <dsp:sp modelId="{F1A0B80B-C07E-4EE0-AA63-FAA79A742F1C}">
      <dsp:nvSpPr>
        <dsp:cNvPr id="0" name=""/>
        <dsp:cNvSpPr/>
      </dsp:nvSpPr>
      <dsp:spPr>
        <a:xfrm>
          <a:off x="344389" y="4014141"/>
          <a:ext cx="2805906" cy="1402953"/>
        </a:xfrm>
        <a:prstGeom prst="roundRect">
          <a:avLst>
            <a:gd name="adj" fmla="val 10000"/>
          </a:avLst>
        </a:prstGeom>
        <a:solidFill>
          <a:srgbClr val="D73F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Pedagogy</a:t>
          </a:r>
          <a:endParaRPr lang="en-US" sz="4100" kern="1200" dirty="0"/>
        </a:p>
      </dsp:txBody>
      <dsp:txXfrm>
        <a:off x="385480" y="4055232"/>
        <a:ext cx="2723724" cy="1320771"/>
      </dsp:txXfrm>
    </dsp:sp>
    <dsp:sp modelId="{6B59D944-D002-4C68-B485-C6AFB915FB19}">
      <dsp:nvSpPr>
        <dsp:cNvPr id="0" name=""/>
        <dsp:cNvSpPr/>
      </dsp:nvSpPr>
      <dsp:spPr>
        <a:xfrm rot="18000000">
          <a:off x="2174707"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322017" y="2562023"/>
        <a:ext cx="1167307" cy="29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8299-6E47-45E9-8659-C1A48CC1BD2B}">
      <dsp:nvSpPr>
        <dsp:cNvPr id="0" name=""/>
        <dsp:cNvSpPr/>
      </dsp:nvSpPr>
      <dsp:spPr>
        <a:xfrm>
          <a:off x="2661046" y="1572"/>
          <a:ext cx="2805906" cy="1402953"/>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Content</a:t>
          </a:r>
          <a:endParaRPr lang="en-US" sz="4100" kern="1200" dirty="0"/>
        </a:p>
      </dsp:txBody>
      <dsp:txXfrm>
        <a:off x="2702137" y="42663"/>
        <a:ext cx="2723724" cy="1320771"/>
      </dsp:txXfrm>
    </dsp:sp>
    <dsp:sp modelId="{0FF738BA-5864-461C-B533-D55F4E89410F}">
      <dsp:nvSpPr>
        <dsp:cNvPr id="0" name=""/>
        <dsp:cNvSpPr/>
      </dsp:nvSpPr>
      <dsp:spPr>
        <a:xfrm rot="3600000">
          <a:off x="4491365" y="2463816"/>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38675" y="2562023"/>
        <a:ext cx="1167307" cy="294619"/>
      </dsp:txXfrm>
    </dsp:sp>
    <dsp:sp modelId="{61E3B9A2-3BEA-4B9F-838A-D14A36F83050}">
      <dsp:nvSpPr>
        <dsp:cNvPr id="0" name=""/>
        <dsp:cNvSpPr/>
      </dsp:nvSpPr>
      <dsp:spPr>
        <a:xfrm>
          <a:off x="4977704" y="4014141"/>
          <a:ext cx="2805906" cy="1402953"/>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Technology</a:t>
          </a:r>
          <a:endParaRPr lang="en-US" sz="4100" kern="1200" dirty="0"/>
        </a:p>
      </dsp:txBody>
      <dsp:txXfrm>
        <a:off x="5018795" y="4055232"/>
        <a:ext cx="2723724" cy="1320771"/>
      </dsp:txXfrm>
    </dsp:sp>
    <dsp:sp modelId="{18F0B1D9-9E66-4382-AA11-18FCD4AE3C6D}">
      <dsp:nvSpPr>
        <dsp:cNvPr id="0" name=""/>
        <dsp:cNvSpPr/>
      </dsp:nvSpPr>
      <dsp:spPr>
        <a:xfrm rot="10800000">
          <a:off x="3377727" y="4497397"/>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525037" y="4595604"/>
        <a:ext cx="1167307" cy="294619"/>
      </dsp:txXfrm>
    </dsp:sp>
    <dsp:sp modelId="{F1A0B80B-C07E-4EE0-AA63-FAA79A742F1C}">
      <dsp:nvSpPr>
        <dsp:cNvPr id="0" name=""/>
        <dsp:cNvSpPr/>
      </dsp:nvSpPr>
      <dsp:spPr>
        <a:xfrm>
          <a:off x="344389" y="4014141"/>
          <a:ext cx="2805906" cy="140295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Pedagogy</a:t>
          </a:r>
          <a:endParaRPr lang="en-US" sz="4100" kern="1200" dirty="0"/>
        </a:p>
      </dsp:txBody>
      <dsp:txXfrm>
        <a:off x="385480" y="4055232"/>
        <a:ext cx="2723724" cy="1320771"/>
      </dsp:txXfrm>
    </dsp:sp>
    <dsp:sp modelId="{6B59D944-D002-4C68-B485-C6AFB915FB19}">
      <dsp:nvSpPr>
        <dsp:cNvPr id="0" name=""/>
        <dsp:cNvSpPr/>
      </dsp:nvSpPr>
      <dsp:spPr>
        <a:xfrm rot="18000000">
          <a:off x="2174707" y="2463816"/>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322017" y="2562023"/>
        <a:ext cx="1167307" cy="294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8299-6E47-45E9-8659-C1A48CC1BD2B}">
      <dsp:nvSpPr>
        <dsp:cNvPr id="0" name=""/>
        <dsp:cNvSpPr/>
      </dsp:nvSpPr>
      <dsp:spPr>
        <a:xfrm>
          <a:off x="2633761" y="1577"/>
          <a:ext cx="2805906" cy="1402953"/>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Content</a:t>
          </a:r>
          <a:endParaRPr lang="en-US" sz="4100" kern="1200" dirty="0"/>
        </a:p>
      </dsp:txBody>
      <dsp:txXfrm>
        <a:off x="2674852" y="42668"/>
        <a:ext cx="2723724" cy="1320771"/>
      </dsp:txXfrm>
    </dsp:sp>
    <dsp:sp modelId="{0FF738BA-5864-461C-B533-D55F4E89410F}">
      <dsp:nvSpPr>
        <dsp:cNvPr id="0" name=""/>
        <dsp:cNvSpPr/>
      </dsp:nvSpPr>
      <dsp:spPr>
        <a:xfrm rot="3582517">
          <a:off x="4477722" y="2463819"/>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25032" y="2562026"/>
        <a:ext cx="1167307" cy="294619"/>
      </dsp:txXfrm>
    </dsp:sp>
    <dsp:sp modelId="{61E3B9A2-3BEA-4B9F-838A-D14A36F83050}">
      <dsp:nvSpPr>
        <dsp:cNvPr id="0" name=""/>
        <dsp:cNvSpPr/>
      </dsp:nvSpPr>
      <dsp:spPr>
        <a:xfrm>
          <a:off x="4977704" y="4014141"/>
          <a:ext cx="2805906" cy="140295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Technology</a:t>
          </a:r>
          <a:endParaRPr lang="en-US" sz="4100" kern="1200" dirty="0"/>
        </a:p>
      </dsp:txBody>
      <dsp:txXfrm>
        <a:off x="5018795" y="4055232"/>
        <a:ext cx="2723724" cy="1320771"/>
      </dsp:txXfrm>
    </dsp:sp>
    <dsp:sp modelId="{18F0B1D9-9E66-4382-AA11-18FCD4AE3C6D}">
      <dsp:nvSpPr>
        <dsp:cNvPr id="0" name=""/>
        <dsp:cNvSpPr/>
      </dsp:nvSpPr>
      <dsp:spPr>
        <a:xfrm rot="10800000">
          <a:off x="3333036" y="4470101"/>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480346" y="4568308"/>
        <a:ext cx="1167307" cy="294619"/>
      </dsp:txXfrm>
    </dsp:sp>
    <dsp:sp modelId="{F1A0B80B-C07E-4EE0-AA63-FAA79A742F1C}">
      <dsp:nvSpPr>
        <dsp:cNvPr id="0" name=""/>
        <dsp:cNvSpPr/>
      </dsp:nvSpPr>
      <dsp:spPr>
        <a:xfrm>
          <a:off x="344389" y="4014141"/>
          <a:ext cx="2805906" cy="1402953"/>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Pedagogy</a:t>
          </a:r>
          <a:endParaRPr lang="en-US" sz="4100" kern="1200" dirty="0"/>
        </a:p>
      </dsp:txBody>
      <dsp:txXfrm>
        <a:off x="385480" y="4055232"/>
        <a:ext cx="2723724" cy="1320771"/>
      </dsp:txXfrm>
    </dsp:sp>
    <dsp:sp modelId="{6B59D944-D002-4C68-B485-C6AFB915FB19}">
      <dsp:nvSpPr>
        <dsp:cNvPr id="0" name=""/>
        <dsp:cNvSpPr/>
      </dsp:nvSpPr>
      <dsp:spPr>
        <a:xfrm rot="17982418">
          <a:off x="2161064" y="2463819"/>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308374" y="2562026"/>
        <a:ext cx="1167307" cy="294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8299-6E47-45E9-8659-C1A48CC1BD2B}">
      <dsp:nvSpPr>
        <dsp:cNvPr id="0" name=""/>
        <dsp:cNvSpPr/>
      </dsp:nvSpPr>
      <dsp:spPr>
        <a:xfrm>
          <a:off x="2661046" y="1572"/>
          <a:ext cx="2805906" cy="140295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Content</a:t>
          </a:r>
          <a:endParaRPr lang="en-US" sz="4100" kern="1200" dirty="0"/>
        </a:p>
      </dsp:txBody>
      <dsp:txXfrm>
        <a:off x="2702137" y="42663"/>
        <a:ext cx="2723724" cy="1320771"/>
      </dsp:txXfrm>
    </dsp:sp>
    <dsp:sp modelId="{0FF738BA-5864-461C-B533-D55F4E89410F}">
      <dsp:nvSpPr>
        <dsp:cNvPr id="0" name=""/>
        <dsp:cNvSpPr/>
      </dsp:nvSpPr>
      <dsp:spPr>
        <a:xfrm rot="3600000">
          <a:off x="4491365" y="2463816"/>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38675" y="2562023"/>
        <a:ext cx="1167307" cy="294619"/>
      </dsp:txXfrm>
    </dsp:sp>
    <dsp:sp modelId="{61E3B9A2-3BEA-4B9F-838A-D14A36F83050}">
      <dsp:nvSpPr>
        <dsp:cNvPr id="0" name=""/>
        <dsp:cNvSpPr/>
      </dsp:nvSpPr>
      <dsp:spPr>
        <a:xfrm>
          <a:off x="4977704" y="4014141"/>
          <a:ext cx="2805906" cy="1402953"/>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Technology</a:t>
          </a:r>
          <a:endParaRPr lang="en-US" sz="4100" kern="1200" dirty="0"/>
        </a:p>
      </dsp:txBody>
      <dsp:txXfrm>
        <a:off x="5018795" y="4055232"/>
        <a:ext cx="2723724" cy="1320771"/>
      </dsp:txXfrm>
    </dsp:sp>
    <dsp:sp modelId="{18F0B1D9-9E66-4382-AA11-18FCD4AE3C6D}">
      <dsp:nvSpPr>
        <dsp:cNvPr id="0" name=""/>
        <dsp:cNvSpPr/>
      </dsp:nvSpPr>
      <dsp:spPr>
        <a:xfrm rot="10800000">
          <a:off x="3333036" y="4470101"/>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480346" y="4568308"/>
        <a:ext cx="1167307" cy="294619"/>
      </dsp:txXfrm>
    </dsp:sp>
    <dsp:sp modelId="{F1A0B80B-C07E-4EE0-AA63-FAA79A742F1C}">
      <dsp:nvSpPr>
        <dsp:cNvPr id="0" name=""/>
        <dsp:cNvSpPr/>
      </dsp:nvSpPr>
      <dsp:spPr>
        <a:xfrm>
          <a:off x="344389" y="4014141"/>
          <a:ext cx="2805906" cy="1402953"/>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Pedagogy</a:t>
          </a:r>
          <a:endParaRPr lang="en-US" sz="4100" kern="1200" dirty="0"/>
        </a:p>
      </dsp:txBody>
      <dsp:txXfrm>
        <a:off x="385480" y="4055232"/>
        <a:ext cx="2723724" cy="1320771"/>
      </dsp:txXfrm>
    </dsp:sp>
    <dsp:sp modelId="{6B59D944-D002-4C68-B485-C6AFB915FB19}">
      <dsp:nvSpPr>
        <dsp:cNvPr id="0" name=""/>
        <dsp:cNvSpPr/>
      </dsp:nvSpPr>
      <dsp:spPr>
        <a:xfrm rot="18000000">
          <a:off x="2174707" y="2463816"/>
          <a:ext cx="1461927" cy="491033"/>
        </a:xfrm>
        <a:prstGeom prst="lef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322017" y="2562023"/>
        <a:ext cx="1167307"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B95CD2-F056-094B-A16D-74A1BF4E497F}" type="datetimeFigureOut">
              <a:rPr lang="en-US" smtClean="0">
                <a:latin typeface="Verdana" panose="020B0604030504040204" pitchFamily="34" charset="0"/>
              </a:rPr>
              <a:t>4/2/2021</a:t>
            </a:fld>
            <a:endParaRPr lang="en-US" dirty="0">
              <a:latin typeface="Verdana" panose="020B060403050404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DDB4F-DD42-1848-B1FA-E9480F792903}"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90701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F38A0696-E8A4-5E47-B426-CB2DE1C28947}" type="datetimeFigureOut">
              <a:rPr lang="en-US" smtClean="0"/>
              <a:pPr/>
              <a:t>4/2/2021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D4A39D37-EB39-9B49-85DF-DD837FDB43E8}" type="slidenum">
              <a:rPr lang="en-US" smtClean="0"/>
              <a:pPr/>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Verdana" panose="020B0604030504040204" pitchFamily="34" charset="0"/>
                <a:ea typeface="+mn-ea"/>
                <a:cs typeface="+mn-cs"/>
              </a:rPr>
              <a:t>Welcome to the session “Moving beyond locating Open Educational Resources to Course integration.” In this session, we acknowledge that finding quality open educational resources is only part of the challenge when transforming course content using open educational resources.  This interactive session will help you get started with defining, locating, evaluating, and integrating quality open educational resources into your existing courses. </a:t>
            </a:r>
          </a:p>
          <a:p>
            <a:pPr rtl="0" fontAlgn="base"/>
            <a:r>
              <a:rPr lang="en-US" sz="1200" b="0" i="0" kern="1200" dirty="0" smtClean="0">
                <a:solidFill>
                  <a:schemeClr val="tx1"/>
                </a:solidFill>
                <a:effectLst/>
                <a:latin typeface="Verdana" panose="020B0604030504040204" pitchFamily="34" charset="0"/>
                <a:ea typeface="+mn-ea"/>
                <a:cs typeface="+mn-cs"/>
              </a:rPr>
              <a:t> </a:t>
            </a:r>
          </a:p>
        </p:txBody>
      </p:sp>
      <p:sp>
        <p:nvSpPr>
          <p:cNvPr id="4" name="Slide Number Placeholder 3"/>
          <p:cNvSpPr>
            <a:spLocks noGrp="1"/>
          </p:cNvSpPr>
          <p:nvPr>
            <p:ph type="sldNum" sz="quarter" idx="10"/>
          </p:nvPr>
        </p:nvSpPr>
        <p:spPr/>
        <p:txBody>
          <a:bodyPr/>
          <a:lstStyle/>
          <a:p>
            <a:fld id="{D4A39D37-EB39-9B49-85DF-DD837FDB43E8}" type="slidenum">
              <a:rPr lang="en-US" smtClean="0"/>
              <a:pPr/>
              <a:t>0</a:t>
            </a:fld>
            <a:endParaRPr lang="en-US" dirty="0"/>
          </a:p>
        </p:txBody>
      </p:sp>
    </p:spTree>
    <p:extLst>
      <p:ext uri="{BB962C8B-B14F-4D97-AF65-F5344CB8AC3E}">
        <p14:creationId xmlns:p14="http://schemas.microsoft.com/office/powerpoint/2010/main" val="383760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2"/>
                </a:solidFill>
              </a:rPr>
              <a:t>There are 4 elements to a creative common license</a:t>
            </a:r>
            <a:r>
              <a:rPr lang="en-US" b="0" baseline="0" dirty="0" smtClean="0">
                <a:solidFill>
                  <a:schemeClr val="tx2"/>
                </a:solidFill>
              </a:rPr>
              <a:t> and it’s important to have an understanding of these so you know what you can and cannot do with a particular item, especially if you are remixing two or more OER.</a:t>
            </a:r>
            <a:endParaRPr lang="en-US" b="0"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2"/>
                </a:solidFill>
              </a:rPr>
              <a:t>Attribution: </a:t>
            </a:r>
            <a:r>
              <a:rPr lang="en-US" dirty="0" smtClean="0">
                <a:solidFill>
                  <a:schemeClr val="tx2"/>
                </a:solidFill>
              </a:rPr>
              <a:t>All CC licenses require that others who use your work in any way must give you credit the way you request, If they want to use your work without giving you credit, they must get your permission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6AE70A-7A63-46FB-83B5-3D003E637484}" type="slidenum">
              <a:rPr lang="en-US" smtClean="0"/>
              <a:t>9</a:t>
            </a:fld>
            <a:endParaRPr lang="en-US" dirty="0"/>
          </a:p>
        </p:txBody>
      </p:sp>
    </p:spTree>
    <p:extLst>
      <p:ext uri="{BB962C8B-B14F-4D97-AF65-F5344CB8AC3E}">
        <p14:creationId xmlns:p14="http://schemas.microsoft.com/office/powerpoint/2010/main" val="61877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 Alike: </a:t>
            </a:r>
            <a:r>
              <a:rPr lang="en-US" dirty="0" smtClean="0">
                <a:solidFill>
                  <a:schemeClr val="tx2"/>
                </a:solidFill>
              </a:rPr>
              <a:t>You let others copy, distribute, display, perform, and modify your work, as long as they distribute any modified work on the same terms. If they want to distribute modified works under other terms, they must get your permission first.</a:t>
            </a:r>
          </a:p>
          <a:p>
            <a:endParaRPr lang="en-US" sz="1400" b="1"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86AE70A-7A63-46FB-83B5-3D003E637484}" type="slidenum">
              <a:rPr lang="en-US" smtClean="0"/>
              <a:t>10</a:t>
            </a:fld>
            <a:endParaRPr lang="en-US" dirty="0"/>
          </a:p>
        </p:txBody>
      </p:sp>
    </p:spTree>
    <p:extLst>
      <p:ext uri="{BB962C8B-B14F-4D97-AF65-F5344CB8AC3E}">
        <p14:creationId xmlns:p14="http://schemas.microsoft.com/office/powerpoint/2010/main" val="387389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chemeClr val="tx2"/>
                </a:solidFill>
              </a:rPr>
              <a:t>Non Commercial (NC)</a:t>
            </a:r>
          </a:p>
          <a:p>
            <a:r>
              <a:rPr lang="en-US" dirty="0" smtClean="0">
                <a:solidFill>
                  <a:schemeClr val="tx2"/>
                </a:solidFill>
              </a:rPr>
              <a:t>You let others copy, distribute, display, perform, and (unless you have chosen NoDerivatives) modify and use your work for any purpose other than commercially unless they get your permission first.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6AE70A-7A63-46FB-83B5-3D003E637484}" type="slidenum">
              <a:rPr lang="en-US" smtClean="0"/>
              <a:t>11</a:t>
            </a:fld>
            <a:endParaRPr lang="en-US" dirty="0"/>
          </a:p>
        </p:txBody>
      </p:sp>
    </p:spTree>
    <p:extLst>
      <p:ext uri="{BB962C8B-B14F-4D97-AF65-F5344CB8AC3E}">
        <p14:creationId xmlns:p14="http://schemas.microsoft.com/office/powerpoint/2010/main" val="3517512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chemeClr val="tx2"/>
                </a:solidFill>
              </a:rPr>
              <a:t>NoDerivatives (ND)</a:t>
            </a:r>
          </a:p>
          <a:p>
            <a:r>
              <a:rPr lang="en-US" dirty="0" smtClean="0">
                <a:solidFill>
                  <a:schemeClr val="tx2"/>
                </a:solidFill>
              </a:rPr>
              <a:t>You let others copy, distribute, display and perform only original copies of your work. If they want to modify your work, they must get your permission first. The ND for many people means the work is no longer open, it’s free but it’s not open under the 5Rs</a:t>
            </a:r>
            <a:r>
              <a:rPr lang="en-US" baseline="0" dirty="0" smtClean="0">
                <a:solidFill>
                  <a:schemeClr val="tx2"/>
                </a:solidFill>
              </a:rPr>
              <a:t> mentioned earlier because it does not allow for revising or remixing .</a:t>
            </a: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86AE70A-7A63-46FB-83B5-3D003E637484}" type="slidenum">
              <a:rPr lang="en-US" smtClean="0"/>
              <a:t>12</a:t>
            </a:fld>
            <a:endParaRPr lang="en-US" dirty="0"/>
          </a:p>
        </p:txBody>
      </p:sp>
    </p:spTree>
    <p:extLst>
      <p:ext uri="{BB962C8B-B14F-4D97-AF65-F5344CB8AC3E}">
        <p14:creationId xmlns:p14="http://schemas.microsoft.com/office/powerpoint/2010/main" val="212403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4e0fc9de2b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4" name="Google Shape;714;g4e0fc9de2b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100" b="0" i="0" u="none" strike="noStrike" cap="none" dirty="0">
                <a:solidFill>
                  <a:schemeClr val="dk1"/>
                </a:solidFill>
                <a:latin typeface="Arial"/>
                <a:ea typeface="Arial"/>
                <a:cs typeface="Arial"/>
                <a:sym typeface="Arial"/>
              </a:rPr>
              <a:t>These are the 6 CC licenses</a:t>
            </a:r>
            <a:r>
              <a:rPr lang="en" sz="1100" b="0" i="0" u="none" strike="noStrike" cap="none" dirty="0" smtClean="0">
                <a:solidFill>
                  <a:schemeClr val="dk1"/>
                </a:solidFill>
                <a:latin typeface="Arial"/>
                <a:ea typeface="Arial"/>
                <a:cs typeface="Arial"/>
                <a:sym typeface="Arial"/>
              </a:rPr>
              <a:t>.</a:t>
            </a:r>
            <a:r>
              <a:rPr lang="en" sz="1100" b="0" i="0" u="none" strike="noStrike" cap="none" baseline="0" dirty="0" smtClean="0">
                <a:solidFill>
                  <a:schemeClr val="dk1"/>
                </a:solidFill>
                <a:latin typeface="Arial"/>
                <a:ea typeface="Arial"/>
                <a:cs typeface="Arial"/>
                <a:sym typeface="Arial"/>
              </a:rPr>
              <a:t> Each is composed of one or more of the 4 elements.  They tell you what you can and cannot do with a particular work and enable you to further build on existing content. You will notice that attribution is always required. Users must acknowledge you as the creator of the work.</a:t>
            </a:r>
            <a:endParaRPr sz="1100" b="0" i="0" u="none" strike="noStrike" cap="none" dirty="0">
              <a:solidFill>
                <a:schemeClr val="dk1"/>
              </a:solidFill>
              <a:latin typeface="Arial"/>
              <a:ea typeface="Arial"/>
              <a:cs typeface="Arial"/>
              <a:sym typeface="Arial"/>
            </a:endParaRPr>
          </a:p>
        </p:txBody>
      </p:sp>
      <p:sp>
        <p:nvSpPr>
          <p:cNvPr id="715" name="Google Shape;715;g4e0fc9de2b_0_2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8525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4e0fc9de2b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4" name="Google Shape;714;g4e0fc9de2b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100" b="0" i="0" u="none" strike="noStrike" cap="none" dirty="0" smtClean="0">
                <a:solidFill>
                  <a:schemeClr val="dk1"/>
                </a:solidFill>
                <a:latin typeface="Arial"/>
                <a:ea typeface="Arial"/>
                <a:cs typeface="Arial"/>
                <a:sym typeface="Arial"/>
              </a:rPr>
              <a:t>It’s important to be able to recognize when something is truly open, verus just free.  So if you are searching for truly</a:t>
            </a:r>
            <a:r>
              <a:rPr lang="en" sz="1100" b="0" i="0" u="none" strike="noStrike" cap="none" baseline="0" dirty="0" smtClean="0">
                <a:solidFill>
                  <a:schemeClr val="dk1"/>
                </a:solidFill>
                <a:latin typeface="Arial"/>
                <a:ea typeface="Arial"/>
                <a:cs typeface="Arial"/>
                <a:sym typeface="Arial"/>
              </a:rPr>
              <a:t> </a:t>
            </a:r>
            <a:r>
              <a:rPr lang="en" sz="1100" b="0" i="0" u="none" strike="noStrike" cap="none" dirty="0" smtClean="0">
                <a:solidFill>
                  <a:schemeClr val="dk1"/>
                </a:solidFill>
                <a:latin typeface="Arial"/>
                <a:ea typeface="Arial"/>
                <a:cs typeface="Arial"/>
                <a:sym typeface="Arial"/>
              </a:rPr>
              <a:t>reusbale and remixable</a:t>
            </a:r>
            <a:r>
              <a:rPr lang="en" sz="1100" b="0" i="0" u="none" strike="noStrike" cap="none" baseline="0" dirty="0" smtClean="0">
                <a:solidFill>
                  <a:schemeClr val="dk1"/>
                </a:solidFill>
                <a:latin typeface="Arial"/>
                <a:ea typeface="Arial"/>
                <a:cs typeface="Arial"/>
                <a:sym typeface="Arial"/>
              </a:rPr>
              <a:t> materials, the first thing you need to ask yourself is </a:t>
            </a:r>
            <a:r>
              <a:rPr lang="en-US" sz="1100" b="0" i="0" u="none" strike="noStrike" cap="none" baseline="0" dirty="0" smtClean="0">
                <a:solidFill>
                  <a:schemeClr val="dk1"/>
                </a:solidFill>
                <a:latin typeface="Arial"/>
                <a:ea typeface="Arial"/>
                <a:cs typeface="Arial"/>
                <a:sym typeface="Arial"/>
              </a:rPr>
              <a:t>Is it open</a:t>
            </a:r>
          </a:p>
          <a:p>
            <a:pPr marL="0" marR="0" lvl="0" indent="0" algn="l" rtl="0">
              <a:spcBef>
                <a:spcPts val="0"/>
              </a:spcBef>
              <a:spcAft>
                <a:spcPts val="0"/>
              </a:spcAft>
              <a:buNone/>
            </a:pPr>
            <a:r>
              <a:rPr lang="en-US" sz="1100" b="0" i="0" u="none" strike="noStrike" cap="none" baseline="0" dirty="0" smtClean="0">
                <a:solidFill>
                  <a:schemeClr val="dk1"/>
                </a:solidFill>
                <a:latin typeface="Arial"/>
                <a:ea typeface="Arial"/>
                <a:cs typeface="Arial"/>
                <a:sym typeface="Arial"/>
              </a:rPr>
              <a:t>Let’s take a look  at a few examples</a:t>
            </a:r>
            <a:endParaRPr sz="1100" b="0" i="0" u="none" strike="noStrike" cap="none" dirty="0">
              <a:solidFill>
                <a:schemeClr val="dk1"/>
              </a:solidFill>
              <a:latin typeface="Arial"/>
              <a:ea typeface="Arial"/>
              <a:cs typeface="Arial"/>
              <a:sym typeface="Arial"/>
            </a:endParaRPr>
          </a:p>
        </p:txBody>
      </p:sp>
      <p:sp>
        <p:nvSpPr>
          <p:cNvPr id="715" name="Google Shape;715;g4e0fc9de2b_0_2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8560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a few examples. You want to copy this article and share it with a colleagues in</a:t>
            </a:r>
            <a:r>
              <a:rPr lang="en-US" baseline="0" dirty="0" smtClean="0"/>
              <a:t> your Linked In profile</a:t>
            </a:r>
            <a:r>
              <a:rPr lang="en-US" dirty="0" smtClean="0"/>
              <a:t>. Can you do that? Please enter</a:t>
            </a:r>
            <a:r>
              <a:rPr lang="en-US" baseline="0" dirty="0" smtClean="0"/>
              <a:t> into the chat…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15</a:t>
            </a:fld>
            <a:endParaRPr lang="en-US" dirty="0"/>
          </a:p>
        </p:txBody>
      </p:sp>
    </p:spTree>
    <p:extLst>
      <p:ext uri="{BB962C8B-B14F-4D97-AF65-F5344CB8AC3E}">
        <p14:creationId xmlns:p14="http://schemas.microsoft.com/office/powerpoint/2010/main" val="40914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want to rearrange some of the sections in this textbook.. Can</a:t>
            </a:r>
            <a:r>
              <a:rPr lang="en-US" baseline="0" dirty="0" smtClean="0"/>
              <a:t> you do that?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16</a:t>
            </a:fld>
            <a:endParaRPr lang="en-US" dirty="0"/>
          </a:p>
        </p:txBody>
      </p:sp>
    </p:spTree>
    <p:extLst>
      <p:ext uri="{BB962C8B-B14F-4D97-AF65-F5344CB8AC3E}">
        <p14:creationId xmlns:p14="http://schemas.microsoft.com/office/powerpoint/2010/main" val="2946840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wanted to combine this text with another OER text on forest industry, could you do that?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17</a:t>
            </a:fld>
            <a:endParaRPr lang="en-US" dirty="0"/>
          </a:p>
        </p:txBody>
      </p:sp>
    </p:spTree>
    <p:extLst>
      <p:ext uri="{BB962C8B-B14F-4D97-AF65-F5344CB8AC3E}">
        <p14:creationId xmlns:p14="http://schemas.microsoft.com/office/powerpoint/2010/main" val="306620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wanted</a:t>
            </a:r>
            <a:r>
              <a:rPr lang="en-US" baseline="0" dirty="0" smtClean="0"/>
              <a:t> to take a chapter from this e-book and put it into the anthology that you are creating, could you do that?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18</a:t>
            </a:fld>
            <a:endParaRPr lang="en-US" dirty="0"/>
          </a:p>
        </p:txBody>
      </p:sp>
    </p:spTree>
    <p:extLst>
      <p:ext uri="{BB962C8B-B14F-4D97-AF65-F5344CB8AC3E}">
        <p14:creationId xmlns:p14="http://schemas.microsoft.com/office/powerpoint/2010/main" val="428951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Verdana" panose="020B0604030504040204" pitchFamily="34" charset="0"/>
                <a:ea typeface="+mn-ea"/>
                <a:cs typeface="+mn-cs"/>
              </a:rPr>
              <a:t>Stefanie: My name is Stefanie Buck and I am the Director of Open Educational Resources at Oregon State University. My unit provides support for faculty and instructors who want to move from a commercial textbook to open educational resources. We do this in the form of grant funding and a variety of support services. Prior to becoming the director of OER, I was an academic librarian for 25 years.  </a:t>
            </a:r>
          </a:p>
          <a:p>
            <a:pPr rtl="0" fontAlgn="base"/>
            <a:r>
              <a:rPr lang="en-US" sz="1200" b="0" i="0" kern="1200" dirty="0" smtClean="0">
                <a:solidFill>
                  <a:schemeClr val="tx1"/>
                </a:solidFill>
                <a:effectLst/>
                <a:latin typeface="Verdana" panose="020B060403050404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1</a:t>
            </a:fld>
            <a:endParaRPr lang="en-US" dirty="0"/>
          </a:p>
        </p:txBody>
      </p:sp>
    </p:spTree>
    <p:extLst>
      <p:ext uri="{BB962C8B-B14F-4D97-AF65-F5344CB8AC3E}">
        <p14:creationId xmlns:p14="http://schemas.microsoft.com/office/powerpoint/2010/main" val="2873466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wanted</a:t>
            </a:r>
            <a:r>
              <a:rPr lang="en-US" baseline="0" dirty="0" smtClean="0"/>
              <a:t> to alter this image and then publish the image in you local magazine, could you?</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19</a:t>
            </a:fld>
            <a:endParaRPr lang="en-US" dirty="0"/>
          </a:p>
        </p:txBody>
      </p:sp>
    </p:spTree>
    <p:extLst>
      <p:ext uri="{BB962C8B-B14F-4D97-AF65-F5344CB8AC3E}">
        <p14:creationId xmlns:p14="http://schemas.microsoft.com/office/powerpoint/2010/main" val="3129519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established what OER is and is not, let’s turn to finding openly licensed materials.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20</a:t>
            </a:fld>
            <a:endParaRPr lang="en-US" dirty="0"/>
          </a:p>
        </p:txBody>
      </p:sp>
    </p:spTree>
    <p:extLst>
      <p:ext uri="{BB962C8B-B14F-4D97-AF65-F5344CB8AC3E}">
        <p14:creationId xmlns:p14="http://schemas.microsoft.com/office/powerpoint/2010/main" val="1806225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ahead and put the number(s) into the</a:t>
            </a:r>
            <a:r>
              <a:rPr lang="en-US" baseline="0" dirty="0" smtClean="0"/>
              <a:t> chat. Wait 30 seconds.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21</a:t>
            </a:fld>
            <a:endParaRPr lang="en-US" dirty="0"/>
          </a:p>
        </p:txBody>
      </p:sp>
    </p:spTree>
    <p:extLst>
      <p:ext uri="{BB962C8B-B14F-4D97-AF65-F5344CB8AC3E}">
        <p14:creationId xmlns:p14="http://schemas.microsoft.com/office/powerpoint/2010/main" val="330008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people just knowing where to look for an OER is the</a:t>
            </a:r>
            <a:r>
              <a:rPr lang="en-US" baseline="0" dirty="0" smtClean="0"/>
              <a:t> first big hurdle they have to overcome. Often the question is “where do I even start”?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22</a:t>
            </a:fld>
            <a:endParaRPr lang="en-US" dirty="0"/>
          </a:p>
        </p:txBody>
      </p:sp>
    </p:spTree>
    <p:extLst>
      <p:ext uri="{BB962C8B-B14F-4D97-AF65-F5344CB8AC3E}">
        <p14:creationId xmlns:p14="http://schemas.microsoft.com/office/powerpoint/2010/main" val="294202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Generally speaking, a google search for “art” and “open educational resources” won’t bring you particularly satisfying results. For the best results, you will want to use a repository. Some of these will already be familiar to you.</a:t>
            </a:r>
          </a:p>
          <a:p>
            <a:r>
              <a:rPr lang="en-US" dirty="0" smtClean="0"/>
              <a:t>OER repositories – are specifically</a:t>
            </a:r>
            <a:r>
              <a:rPr lang="en-US" baseline="0" dirty="0" smtClean="0"/>
              <a:t> designed to help you locate openly licensed educational materials. </a:t>
            </a:r>
          </a:p>
          <a:p>
            <a:endParaRPr lang="en-US" dirty="0" smtClean="0"/>
          </a:p>
          <a:p>
            <a:r>
              <a:rPr lang="en-US" dirty="0" smtClean="0"/>
              <a:t>Institutional repositories- Are repositories manage by an institution, usually a college or university. Generally these are designed to store material created at the institution, such as theses and dissertation but your institutional repository may also include</a:t>
            </a:r>
            <a:r>
              <a:rPr lang="en-US" baseline="0" dirty="0" smtClean="0"/>
              <a:t> material that is openly licensed. Check with our local librarian.</a:t>
            </a:r>
          </a:p>
          <a:p>
            <a:endParaRPr lang="en-US" dirty="0" smtClean="0"/>
          </a:p>
          <a:p>
            <a:r>
              <a:rPr lang="en-US" dirty="0" smtClean="0"/>
              <a:t>Museums and archives – have lots of online digitized materials that is often available for use under</a:t>
            </a:r>
            <a:r>
              <a:rPr lang="en-US" baseline="0" dirty="0" smtClean="0"/>
              <a:t> a Creative Commons or other open license. Be careful to check the licenses on these items since not everything that has been digitized will be openly licensed or there may be additional restrictions on how the work can be used.</a:t>
            </a:r>
          </a:p>
          <a:p>
            <a:endParaRPr lang="en-US" baseline="0" dirty="0" smtClean="0"/>
          </a:p>
          <a:p>
            <a:r>
              <a:rPr lang="en-US" baseline="0" dirty="0" smtClean="0"/>
              <a:t>There are many more options, h</a:t>
            </a:r>
            <a:r>
              <a:rPr lang="en-US" dirty="0" smtClean="0"/>
              <a:t>owever, there is not one place where you</a:t>
            </a:r>
            <a:r>
              <a:rPr lang="en-US" baseline="0" dirty="0" smtClean="0"/>
              <a:t> can search for all OER.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23</a:t>
            </a:fld>
            <a:endParaRPr lang="en-US" dirty="0"/>
          </a:p>
        </p:txBody>
      </p:sp>
    </p:spTree>
    <p:extLst>
      <p:ext uri="{BB962C8B-B14F-4D97-AF65-F5344CB8AC3E}">
        <p14:creationId xmlns:p14="http://schemas.microsoft.com/office/powerpoint/2010/main" val="3435703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useful tool</a:t>
            </a:r>
            <a:r>
              <a:rPr lang="en-US" baseline="0" dirty="0" smtClean="0"/>
              <a:t> I’d like to share with you is the Mason OER Metafinder or MOM. This is a federated search tool designed at George Mason University to help with the issue of “there are too many places to look.” or “I don’t know where to start.” MOM searches across many OER repositories, all of which you can see listed on the right, although again, not all OER repositories are included. I do want to share with you a few tips on how to get the most out of MOM because it can be quite overwhelming.</a:t>
            </a:r>
          </a:p>
          <a:p>
            <a:endParaRPr lang="en-US" baseline="0" dirty="0" smtClean="0"/>
          </a:p>
        </p:txBody>
      </p:sp>
      <p:sp>
        <p:nvSpPr>
          <p:cNvPr id="4" name="Slide Number Placeholder 3"/>
          <p:cNvSpPr>
            <a:spLocks noGrp="1"/>
          </p:cNvSpPr>
          <p:nvPr>
            <p:ph type="sldNum" sz="quarter" idx="10"/>
          </p:nvPr>
        </p:nvSpPr>
        <p:spPr/>
        <p:txBody>
          <a:bodyPr/>
          <a:lstStyle/>
          <a:p>
            <a:fld id="{D4A39D37-EB39-9B49-85DF-DD837FDB43E8}" type="slidenum">
              <a:rPr lang="en-US" smtClean="0"/>
              <a:pPr/>
              <a:t>24</a:t>
            </a:fld>
            <a:endParaRPr lang="en-US" dirty="0"/>
          </a:p>
        </p:txBody>
      </p:sp>
    </p:spTree>
    <p:extLst>
      <p:ext uri="{BB962C8B-B14F-4D97-AF65-F5344CB8AC3E}">
        <p14:creationId xmlns:p14="http://schemas.microsoft.com/office/powerpoint/2010/main" val="3288024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Tip 1- Uncheck the Deeper search. Unless you are looking for primary source material or things in the public domain, you probably don’t need the deeper search</a:t>
            </a:r>
          </a:p>
          <a:p>
            <a:pPr marL="228600" indent="-228600">
              <a:buAutoNum type="arabicPeriod"/>
            </a:pPr>
            <a:r>
              <a:rPr lang="en-US" baseline="0" dirty="0" smtClean="0"/>
              <a:t>Tip 2- Uncheck any other repositories that are irrelevant – e.g. AMSER</a:t>
            </a:r>
          </a:p>
          <a:p>
            <a:pPr marL="228600" indent="-228600">
              <a:buAutoNum type="arabicPeriod"/>
            </a:pPr>
            <a:r>
              <a:rPr lang="en-US" baseline="0" dirty="0" smtClean="0"/>
              <a:t>Tip 3- Keep your search terms broad</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25</a:t>
            </a:fld>
            <a:endParaRPr lang="en-US" dirty="0"/>
          </a:p>
        </p:txBody>
      </p:sp>
    </p:spTree>
    <p:extLst>
      <p:ext uri="{BB962C8B-B14F-4D97-AF65-F5344CB8AC3E}">
        <p14:creationId xmlns:p14="http://schemas.microsoft.com/office/powerpoint/2010/main" val="61867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4 – Use the facets on the left to refine your search. For example, you can refine by document type,</a:t>
            </a:r>
            <a:r>
              <a:rPr lang="en-US" baseline="0" dirty="0" smtClean="0"/>
              <a:t> so if you are trying to find a textbook, then refine to book. It’s not perfect but it will narrow things down.</a:t>
            </a:r>
            <a:endParaRPr lang="en-US" dirty="0" smtClean="0"/>
          </a:p>
        </p:txBody>
      </p:sp>
      <p:sp>
        <p:nvSpPr>
          <p:cNvPr id="4" name="Slide Number Placeholder 3"/>
          <p:cNvSpPr>
            <a:spLocks noGrp="1"/>
          </p:cNvSpPr>
          <p:nvPr>
            <p:ph type="sldNum" sz="quarter" idx="10"/>
          </p:nvPr>
        </p:nvSpPr>
        <p:spPr/>
        <p:txBody>
          <a:bodyPr/>
          <a:lstStyle/>
          <a:p>
            <a:fld id="{D4A39D37-EB39-9B49-85DF-DD837FDB43E8}" type="slidenum">
              <a:rPr lang="en-US" smtClean="0"/>
              <a:pPr/>
              <a:t>26</a:t>
            </a:fld>
            <a:endParaRPr lang="en-US" dirty="0"/>
          </a:p>
        </p:txBody>
      </p:sp>
    </p:spTree>
    <p:extLst>
      <p:ext uri="{BB962C8B-B14F-4D97-AF65-F5344CB8AC3E}">
        <p14:creationId xmlns:p14="http://schemas.microsoft.com/office/powerpoint/2010/main" val="1211319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5 – If you get a message to add additional items, you can probably ignore it. I have found on occasion that it messes up the results</a:t>
            </a:r>
            <a:r>
              <a:rPr lang="en-US" baseline="0" dirty="0" smtClean="0"/>
              <a:t> and chances are you are only going to look through the first 3-4 pages of results anyway.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27</a:t>
            </a:fld>
            <a:endParaRPr lang="en-US" dirty="0"/>
          </a:p>
        </p:txBody>
      </p:sp>
    </p:spTree>
    <p:extLst>
      <p:ext uri="{BB962C8B-B14F-4D97-AF65-F5344CB8AC3E}">
        <p14:creationId xmlns:p14="http://schemas.microsoft.com/office/powerpoint/2010/main" val="1170794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found one or more potential OERs, the next question is usually is it quality?</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28</a:t>
            </a:fld>
            <a:endParaRPr lang="en-US" dirty="0"/>
          </a:p>
        </p:txBody>
      </p:sp>
    </p:spTree>
    <p:extLst>
      <p:ext uri="{BB962C8B-B14F-4D97-AF65-F5344CB8AC3E}">
        <p14:creationId xmlns:p14="http://schemas.microsoft.com/office/powerpoint/2010/main" val="403196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we get started, we’d like to know  a little more about you…in the chat, please tell us who you are and</a:t>
            </a:r>
            <a:r>
              <a:rPr lang="en-US" baseline="0" dirty="0" smtClean="0"/>
              <a:t> what you do and where you are located</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a:t>
            </a:fld>
            <a:endParaRPr lang="en-US" dirty="0"/>
          </a:p>
        </p:txBody>
      </p:sp>
    </p:spTree>
    <p:extLst>
      <p:ext uri="{BB962C8B-B14F-4D97-AF65-F5344CB8AC3E}">
        <p14:creationId xmlns:p14="http://schemas.microsoft.com/office/powerpoint/2010/main" val="1387593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 20 seconds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29</a:t>
            </a:fld>
            <a:endParaRPr lang="en-US" dirty="0"/>
          </a:p>
        </p:txBody>
      </p:sp>
    </p:spTree>
    <p:extLst>
      <p:ext uri="{BB962C8B-B14F-4D97-AF65-F5344CB8AC3E}">
        <p14:creationId xmlns:p14="http://schemas.microsoft.com/office/powerpoint/2010/main" val="525708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indicators of quality</a:t>
            </a:r>
            <a:r>
              <a:rPr lang="en-US" baseline="0" dirty="0" smtClean="0"/>
              <a:t> and to guide you there are a  number </a:t>
            </a:r>
            <a:r>
              <a:rPr lang="en-US" dirty="0" smtClean="0"/>
              <a:t>frameworks and quality checklists out there, someone</a:t>
            </a:r>
            <a:r>
              <a:rPr lang="en-US" baseline="0" dirty="0" smtClean="0"/>
              <a:t> counted at least 30, but I suspect there are more</a:t>
            </a:r>
            <a:r>
              <a:rPr lang="en-US" dirty="0" smtClean="0"/>
              <a:t>. I have included links to some in our guide. Some rubrics and frameworks</a:t>
            </a:r>
            <a:r>
              <a:rPr lang="en-US" baseline="0" dirty="0" smtClean="0"/>
              <a:t> </a:t>
            </a:r>
            <a:r>
              <a:rPr lang="en-US" dirty="0" smtClean="0"/>
              <a:t>are more nuanced than others. I am going to share 2 examples with you that are</a:t>
            </a:r>
            <a:r>
              <a:rPr lang="en-US" baseline="0" dirty="0" smtClean="0"/>
              <a:t> I find very useful</a:t>
            </a:r>
            <a:r>
              <a:rPr lang="en-US" dirty="0" smtClean="0"/>
              <a:t>. The reason I like these frameworks or rubrics  is because they go beyond the checklist. They provide user</a:t>
            </a:r>
            <a:r>
              <a:rPr lang="en-US" baseline="0" dirty="0" smtClean="0"/>
              <a:t> support in the form of a scoring guide or user manual.</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30</a:t>
            </a:fld>
            <a:endParaRPr lang="en-US" dirty="0"/>
          </a:p>
        </p:txBody>
      </p:sp>
    </p:spTree>
    <p:extLst>
      <p:ext uri="{BB962C8B-B14F-4D97-AF65-F5344CB8AC3E}">
        <p14:creationId xmlns:p14="http://schemas.microsoft.com/office/powerpoint/2010/main" val="316636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Verdana" panose="020B0604030504040204" pitchFamily="34" charset="0"/>
                <a:ea typeface="+mn-ea"/>
                <a:cs typeface="+mn-cs"/>
              </a:rPr>
              <a:t>This is important because as Yuan and Recker point out, the use of rubrics does not always lead to improved evaluation. An important consideration is a rubric’s validity and reliability. There are questions to ask about the rubric itself, such as did it undergo any kind of outside review, when was it last updated, etc. I refer you to this article for a deeper discussion on quality rubrics.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31</a:t>
            </a:fld>
            <a:endParaRPr lang="en-US" dirty="0"/>
          </a:p>
        </p:txBody>
      </p:sp>
    </p:spTree>
    <p:extLst>
      <p:ext uri="{BB962C8B-B14F-4D97-AF65-F5344CB8AC3E}">
        <p14:creationId xmlns:p14="http://schemas.microsoft.com/office/powerpoint/2010/main" val="3301793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TIPS framework, authored by Paul Kawachi,</a:t>
            </a:r>
            <a:r>
              <a:rPr lang="en-US" baseline="0" dirty="0" smtClean="0"/>
              <a:t> a </a:t>
            </a:r>
            <a:r>
              <a:rPr lang="en-US" dirty="0" smtClean="0"/>
              <a:t>Professor of Instructional Design, is really designed for creators of OER but can be used to evaluate OER as well. TIPS</a:t>
            </a:r>
            <a:r>
              <a:rPr lang="en-US" baseline="0" dirty="0" smtClean="0"/>
              <a:t> has 4 dimensions and 38 criteria for creating quality OER.</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32</a:t>
            </a:fld>
            <a:endParaRPr lang="en-US" dirty="0"/>
          </a:p>
        </p:txBody>
      </p:sp>
    </p:spTree>
    <p:extLst>
      <p:ext uri="{BB962C8B-B14F-4D97-AF65-F5344CB8AC3E}">
        <p14:creationId xmlns:p14="http://schemas.microsoft.com/office/powerpoint/2010/main" val="1095643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interest of time, I</a:t>
            </a:r>
            <a:r>
              <a:rPr lang="en-US" baseline="0" dirty="0" smtClean="0"/>
              <a:t> will not </a:t>
            </a:r>
            <a:r>
              <a:rPr lang="en-US" dirty="0" smtClean="0"/>
              <a:t>go through</a:t>
            </a:r>
            <a:r>
              <a:rPr lang="en-US" baseline="0" dirty="0" smtClean="0"/>
              <a:t> all 38 dimensions but if you look at the QM general standards, you can see there is a great deal of overlap with the TIPS framework so evaluating an OER is not all that different than evaluating a course. It equally takes time and rigor to determine if an OER is “quality.” </a:t>
            </a:r>
            <a:r>
              <a:rPr lang="en-US" dirty="0" smtClean="0"/>
              <a:t>The TIPS framework includes a rubric to guide you through scoring the different</a:t>
            </a:r>
            <a:r>
              <a:rPr lang="en-US" baseline="0" dirty="0" smtClean="0"/>
              <a:t> </a:t>
            </a:r>
            <a:r>
              <a:rPr lang="en-US" dirty="0" smtClean="0"/>
              <a:t>dimensions. </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33</a:t>
            </a:fld>
            <a:endParaRPr lang="en-US" dirty="0"/>
          </a:p>
        </p:txBody>
      </p:sp>
    </p:spTree>
    <p:extLst>
      <p:ext uri="{BB962C8B-B14F-4D97-AF65-F5344CB8AC3E}">
        <p14:creationId xmlns:p14="http://schemas.microsoft.com/office/powerpoint/2010/main" val="2658834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Achieve rubric was created by a nonprofit education reform organization and many of the quality checklists for OER that you can find on the internet derive from the Achieve framework.</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34</a:t>
            </a:fld>
            <a:endParaRPr lang="en-US" dirty="0"/>
          </a:p>
        </p:txBody>
      </p:sp>
    </p:spTree>
    <p:extLst>
      <p:ext uri="{BB962C8B-B14F-4D97-AF65-F5344CB8AC3E}">
        <p14:creationId xmlns:p14="http://schemas.microsoft.com/office/powerpoint/2010/main" val="2899937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Like TIPS,</a:t>
            </a:r>
            <a:r>
              <a:rPr lang="en-US" baseline="0" dirty="0" smtClean="0"/>
              <a:t> the Achieve framework asks very similar questions to the Quality Matters framework. </a:t>
            </a:r>
            <a:r>
              <a:rPr lang="en-US" dirty="0" smtClean="0"/>
              <a:t>It also includes guidance on how the rubric should be used.</a:t>
            </a:r>
            <a:r>
              <a:rPr lang="en-US" baseline="0" dirty="0" smtClean="0"/>
              <a:t> </a:t>
            </a:r>
            <a:r>
              <a:rPr lang="en-US" dirty="0" smtClean="0"/>
              <a:t>Each</a:t>
            </a:r>
            <a:r>
              <a:rPr lang="en-US" baseline="0" dirty="0" smtClean="0"/>
              <a:t> rubric has a guide that explains the scoring process. This Is very helpful when you want to be consistent in your scoring practices. The rubric gives you examples of thing to look for. </a:t>
            </a:r>
            <a:r>
              <a:rPr lang="en-US" dirty="0" smtClean="0"/>
              <a:t>Achieve also provides a handbook to help you use the rubrics more effectively.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35</a:t>
            </a:fld>
            <a:endParaRPr lang="en-US" dirty="0"/>
          </a:p>
        </p:txBody>
      </p:sp>
    </p:spTree>
    <p:extLst>
      <p:ext uri="{BB962C8B-B14F-4D97-AF65-F5344CB8AC3E}">
        <p14:creationId xmlns:p14="http://schemas.microsoft.com/office/powerpoint/2010/main" val="1164636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there are many rubrics and scoring guides out there but really all the frameworks have the following in common</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36</a:t>
            </a:fld>
            <a:endParaRPr lang="en-US" dirty="0"/>
          </a:p>
        </p:txBody>
      </p:sp>
    </p:spTree>
    <p:extLst>
      <p:ext uri="{BB962C8B-B14F-4D97-AF65-F5344CB8AC3E}">
        <p14:creationId xmlns:p14="http://schemas.microsoft.com/office/powerpoint/2010/main" val="3572593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yourself: Has the material has been structured in a way that matches a pedagogical model ,</a:t>
            </a:r>
            <a:r>
              <a:rPr lang="en-US" baseline="0" dirty="0" smtClean="0"/>
              <a:t> </a:t>
            </a:r>
            <a:r>
              <a:rPr lang="en-US" dirty="0" smtClean="0"/>
              <a:t>does it lay out appropriate learning outcomes and ways of assessing those</a:t>
            </a:r>
          </a:p>
          <a:p>
            <a:r>
              <a:rPr lang="en-US" dirty="0" smtClean="0"/>
              <a:t>outcomes?</a:t>
            </a:r>
          </a:p>
          <a:p>
            <a:endParaRPr lang="en-US" sz="1200" b="0" i="0" kern="1200" dirty="0" smtClean="0">
              <a:solidFill>
                <a:schemeClr val="tx1"/>
              </a:solidFill>
              <a:effectLst/>
              <a:latin typeface="Verdana" panose="020B0604030504040204" pitchFamily="34" charset="0"/>
              <a:ea typeface="+mn-ea"/>
              <a:cs typeface="+mn-cs"/>
            </a:endParaRPr>
          </a:p>
          <a:p>
            <a:r>
              <a:rPr lang="en-US" sz="1200" b="0" i="0" kern="1200" dirty="0" smtClean="0">
                <a:solidFill>
                  <a:schemeClr val="tx1"/>
                </a:solidFill>
                <a:effectLst/>
                <a:latin typeface="Verdana" panose="020B0604030504040204" pitchFamily="34" charset="0"/>
                <a:ea typeface="+mn-ea"/>
                <a:cs typeface="+mn-cs"/>
              </a:rPr>
              <a:t>Overview and Introduction</a:t>
            </a:r>
          </a:p>
          <a:p>
            <a:r>
              <a:rPr lang="en-US" sz="1200" b="0" i="0" kern="1200" dirty="0" smtClean="0">
                <a:solidFill>
                  <a:schemeClr val="tx1"/>
                </a:solidFill>
                <a:effectLst/>
                <a:latin typeface="Verdana" panose="020B0604030504040204" pitchFamily="34" charset="0"/>
                <a:ea typeface="+mn-ea"/>
                <a:cs typeface="+mn-cs"/>
              </a:rPr>
              <a:t>Learning Objectives (Competencies)</a:t>
            </a:r>
          </a:p>
          <a:p>
            <a:r>
              <a:rPr lang="en-US" sz="1200" b="0" i="0" kern="1200" dirty="0" smtClean="0">
                <a:solidFill>
                  <a:schemeClr val="tx1"/>
                </a:solidFill>
                <a:effectLst/>
                <a:latin typeface="Verdana" panose="020B0604030504040204" pitchFamily="34" charset="0"/>
                <a:ea typeface="+mn-ea"/>
                <a:cs typeface="+mn-cs"/>
              </a:rPr>
              <a:t>Assessment and Measurement</a:t>
            </a:r>
          </a:p>
          <a:p>
            <a:r>
              <a:rPr lang="en-US" sz="1200" b="0" i="0" kern="1200" dirty="0" smtClean="0">
                <a:solidFill>
                  <a:schemeClr val="tx1"/>
                </a:solidFill>
                <a:effectLst/>
                <a:latin typeface="Verdana" panose="020B0604030504040204" pitchFamily="34" charset="0"/>
                <a:ea typeface="+mn-ea"/>
                <a:cs typeface="+mn-cs"/>
              </a:rPr>
              <a:t>Instructional Materials</a:t>
            </a:r>
          </a:p>
          <a:p>
            <a:r>
              <a:rPr lang="en-US" sz="1200" b="0" i="0" kern="1200" dirty="0" smtClean="0">
                <a:solidFill>
                  <a:schemeClr val="tx1"/>
                </a:solidFill>
                <a:effectLst/>
                <a:latin typeface="Verdana" panose="020B0604030504040204" pitchFamily="34" charset="0"/>
                <a:ea typeface="+mn-ea"/>
                <a:cs typeface="+mn-cs"/>
              </a:rPr>
              <a:t>Learning Activities and Learner Interaction</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37</a:t>
            </a:fld>
            <a:endParaRPr lang="en-US" dirty="0"/>
          </a:p>
        </p:txBody>
      </p:sp>
    </p:spTree>
    <p:extLst>
      <p:ext uri="{BB962C8B-B14F-4D97-AF65-F5344CB8AC3E}">
        <p14:creationId xmlns:p14="http://schemas.microsoft.com/office/powerpoint/2010/main" val="3135962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Is the way the material presented through the chosen media helpful in enabling learners to meet the learning outcomes? Is it accessible? Is it reuseable or remixable? (Lane 2009)</a:t>
            </a:r>
          </a:p>
          <a:p>
            <a:endParaRPr lang="en-US" dirty="0" smtClean="0"/>
          </a:p>
          <a:p>
            <a:r>
              <a:rPr lang="en-US" sz="1200" b="0" i="0" kern="1200" dirty="0" smtClean="0">
                <a:solidFill>
                  <a:schemeClr val="tx1"/>
                </a:solidFill>
                <a:effectLst/>
                <a:latin typeface="Verdana" panose="020B0604030504040204" pitchFamily="34" charset="0"/>
                <a:ea typeface="+mn-ea"/>
                <a:cs typeface="+mn-cs"/>
              </a:rPr>
              <a:t>Learning Activities and Learner Interaction</a:t>
            </a:r>
          </a:p>
          <a:p>
            <a:r>
              <a:rPr lang="en-US" sz="1200" b="0" i="0" kern="1200" dirty="0" smtClean="0">
                <a:solidFill>
                  <a:schemeClr val="tx1"/>
                </a:solidFill>
                <a:effectLst/>
                <a:latin typeface="Verdana" panose="020B0604030504040204" pitchFamily="34" charset="0"/>
                <a:ea typeface="+mn-ea"/>
                <a:cs typeface="+mn-cs"/>
              </a:rPr>
              <a:t>Course Technology-can it be easily integrated into your course management system</a:t>
            </a:r>
          </a:p>
          <a:p>
            <a:r>
              <a:rPr lang="en-US" sz="1200" b="0" i="0" kern="1200" dirty="0" smtClean="0">
                <a:solidFill>
                  <a:schemeClr val="tx1"/>
                </a:solidFill>
                <a:effectLst/>
                <a:latin typeface="Verdana" panose="020B0604030504040204" pitchFamily="34" charset="0"/>
                <a:ea typeface="+mn-ea"/>
                <a:cs typeface="+mn-cs"/>
              </a:rPr>
              <a:t>Learner Support-Does it have a help section?</a:t>
            </a:r>
          </a:p>
          <a:p>
            <a:r>
              <a:rPr lang="en-US" sz="1200" b="0" i="0" kern="1200" dirty="0" smtClean="0">
                <a:solidFill>
                  <a:schemeClr val="tx1"/>
                </a:solidFill>
                <a:effectLst/>
                <a:latin typeface="Verdana" panose="020B0604030504040204" pitchFamily="34" charset="0"/>
                <a:ea typeface="+mn-ea"/>
                <a:cs typeface="+mn-cs"/>
              </a:rPr>
              <a:t>Accessibility and Usability*</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38</a:t>
            </a:fld>
            <a:endParaRPr lang="en-US" dirty="0"/>
          </a:p>
        </p:txBody>
      </p:sp>
    </p:spTree>
    <p:extLst>
      <p:ext uri="{BB962C8B-B14F-4D97-AF65-F5344CB8AC3E}">
        <p14:creationId xmlns:p14="http://schemas.microsoft.com/office/powerpoint/2010/main" val="337933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question is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3</a:t>
            </a:fld>
            <a:endParaRPr lang="en-US" dirty="0"/>
          </a:p>
        </p:txBody>
      </p:sp>
    </p:spTree>
    <p:extLst>
      <p:ext uri="{BB962C8B-B14F-4D97-AF65-F5344CB8AC3E}">
        <p14:creationId xmlns:p14="http://schemas.microsoft.com/office/powerpoint/2010/main" val="3451481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Does the materials cover the body of knowledge for the topic within the parameters established by the work? Here you are looking for content that is current, relevant and accurate.  If you are an instructional designer, you may not be able to judge</a:t>
            </a:r>
            <a:r>
              <a:rPr lang="en-US" baseline="0" dirty="0" smtClean="0"/>
              <a:t> the quality of the content. Leave that to the SMEs. Ashlee will talk more about these. But you can at least examine the currency of the work when making a quality determination.</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4A39D37-EB39-9B49-85DF-DD837FDB43E8}" type="slidenum">
              <a:rPr lang="en-US" smtClean="0"/>
              <a:pPr/>
              <a:t>39</a:t>
            </a:fld>
            <a:endParaRPr lang="en-US" dirty="0"/>
          </a:p>
        </p:txBody>
      </p:sp>
    </p:spTree>
    <p:extLst>
      <p:ext uri="{BB962C8B-B14F-4D97-AF65-F5344CB8AC3E}">
        <p14:creationId xmlns:p14="http://schemas.microsoft.com/office/powerpoint/2010/main" val="1640087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will want to know if OER</a:t>
            </a:r>
            <a:r>
              <a:rPr lang="en-US" baseline="0" dirty="0" smtClean="0"/>
              <a:t> has gone through a peer-review process. The answer is sometimes. There are many types of peer-review processes, as Alger and Ljung point out</a:t>
            </a:r>
            <a:r>
              <a:rPr lang="en-US" sz="1200" b="0" i="0" u="none" strike="noStrike" kern="1200" baseline="0" dirty="0" smtClean="0">
                <a:solidFill>
                  <a:schemeClr val="tx1"/>
                </a:solidFill>
                <a:latin typeface="Verdana" panose="020B0604030504040204" pitchFamily="34" charset="0"/>
                <a:ea typeface="+mn-ea"/>
                <a:cs typeface="+mn-cs"/>
              </a:rPr>
              <a:t>. A check-edit procedure, where the OER is published but under edition is more commonly employed than the traditional double blind peer-review process of many scientific journals. This procedure is a kind of open peer review conducted after publication, which has also been introduced for some scientific journals (Smith, 2006).</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40</a:t>
            </a:fld>
            <a:endParaRPr lang="en-US" dirty="0"/>
          </a:p>
        </p:txBody>
      </p:sp>
    </p:spTree>
    <p:extLst>
      <p:ext uri="{BB962C8B-B14F-4D97-AF65-F5344CB8AC3E}">
        <p14:creationId xmlns:p14="http://schemas.microsoft.com/office/powerpoint/2010/main" val="2995005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publishers of OER like OpenStax do go through pre-publication review but most have a p</a:t>
            </a:r>
            <a:r>
              <a:rPr lang="en-US" dirty="0" smtClean="0"/>
              <a:t>ost production review process. How can you find out</a:t>
            </a:r>
            <a:r>
              <a:rPr lang="en-US" baseline="0" dirty="0" smtClean="0"/>
              <a:t> if a work has gone through a post production review? This example is from the Open Textbook Library. </a:t>
            </a:r>
            <a:r>
              <a:rPr lang="en-US" dirty="0" smtClean="0"/>
              <a:t>So if your instructor is looking for a writing text, check to see if the OER has been reviewed</a:t>
            </a:r>
            <a:r>
              <a:rPr lang="en-US" baseline="0" dirty="0" smtClean="0"/>
              <a:t> and </a:t>
            </a:r>
            <a:r>
              <a:rPr lang="en-US" dirty="0" smtClean="0"/>
              <a:t>look at the post-production reviews because these are often written by instructors</a:t>
            </a:r>
            <a:r>
              <a:rPr lang="en-US" baseline="0" dirty="0" smtClean="0"/>
              <a:t> who have or are using the material in class and/or by Subject matter experts. The reviews are not anonymous but they do need to meet certain standards in order for the OEN to publish them.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41</a:t>
            </a:fld>
            <a:endParaRPr lang="en-US" dirty="0"/>
          </a:p>
        </p:txBody>
      </p:sp>
    </p:spTree>
    <p:extLst>
      <p:ext uri="{BB962C8B-B14F-4D97-AF65-F5344CB8AC3E}">
        <p14:creationId xmlns:p14="http://schemas.microsoft.com/office/powerpoint/2010/main" val="295285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OER Commons, another well-known OER repository, also has a place for</a:t>
            </a:r>
            <a:r>
              <a:rPr lang="en-US" baseline="0" dirty="0" smtClean="0"/>
              <a:t> people to write post-publication reviews. In fact, any OER that are submitted to the OER Commons go through a review before even being posted.  Many other OER repositories do this as well.</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42</a:t>
            </a:fld>
            <a:endParaRPr lang="en-US" dirty="0"/>
          </a:p>
        </p:txBody>
      </p:sp>
    </p:spTree>
    <p:extLst>
      <p:ext uri="{BB962C8B-B14F-4D97-AF65-F5344CB8AC3E}">
        <p14:creationId xmlns:p14="http://schemas.microsoft.com/office/powerpoint/2010/main" val="196305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Verdana" panose="020B0604030504040204" pitchFamily="34" charset="0"/>
                <a:ea typeface="+mn-ea"/>
                <a:cs typeface="+mn-cs"/>
              </a:rPr>
              <a:t>Really the most important question, and I am quoting David Wiley here, is that</a:t>
            </a:r>
          </a:p>
          <a:p>
            <a:r>
              <a:rPr lang="en-US" sz="1200" b="0" i="0" kern="1200" dirty="0" smtClean="0">
                <a:solidFill>
                  <a:schemeClr val="tx1"/>
                </a:solidFill>
                <a:effectLst/>
                <a:latin typeface="Verdana" panose="020B0604030504040204" pitchFamily="34" charset="0"/>
                <a:ea typeface="+mn-ea"/>
                <a:cs typeface="+mn-cs"/>
              </a:rPr>
              <a:t>There can be one and only one measure of the quality of educational resources, no matter how they are licensed:</a:t>
            </a:r>
          </a:p>
          <a:p>
            <a:r>
              <a:rPr lang="en-US" sz="1200" b="0" i="0" kern="1200" dirty="0" smtClean="0">
                <a:solidFill>
                  <a:schemeClr val="tx1"/>
                </a:solidFill>
                <a:effectLst/>
                <a:latin typeface="Verdana" panose="020B0604030504040204" pitchFamily="34" charset="0"/>
                <a:ea typeface="+mn-ea"/>
                <a:cs typeface="+mn-cs"/>
              </a:rPr>
              <a:t>How much do students learn when using the materials?</a:t>
            </a:r>
          </a:p>
          <a:p>
            <a:r>
              <a:rPr lang="en-US" sz="1200" b="0" i="0" kern="1200" dirty="0" smtClean="0">
                <a:solidFill>
                  <a:schemeClr val="tx1"/>
                </a:solidFill>
                <a:effectLst/>
                <a:latin typeface="Verdana" panose="020B0604030504040204" pitchFamily="34" charset="0"/>
                <a:ea typeface="+mn-ea"/>
                <a:cs typeface="+mn-cs"/>
              </a:rPr>
              <a:t>There are two ways of thinking about this definition of quality.</a:t>
            </a:r>
          </a:p>
          <a:p>
            <a:r>
              <a:rPr lang="en-US" sz="1200" b="0" i="0" kern="1200" dirty="0" smtClean="0">
                <a:solidFill>
                  <a:schemeClr val="tx1"/>
                </a:solidFill>
                <a:effectLst/>
                <a:latin typeface="Verdana" panose="020B0604030504040204" pitchFamily="34" charset="0"/>
                <a:ea typeface="+mn-ea"/>
                <a:cs typeface="+mn-cs"/>
              </a:rPr>
              <a:t>One is to realize that no matter how beautiful and internally consistent their presentation may be, educational materials are </a:t>
            </a:r>
            <a:r>
              <a:rPr lang="en-US" sz="1200" b="0" i="1" kern="1200" dirty="0" smtClean="0">
                <a:solidFill>
                  <a:schemeClr val="tx1"/>
                </a:solidFill>
                <a:effectLst/>
                <a:latin typeface="Verdana" panose="020B0604030504040204" pitchFamily="34" charset="0"/>
                <a:ea typeface="+mn-ea"/>
                <a:cs typeface="+mn-cs"/>
              </a:rPr>
              <a:t>low quality</a:t>
            </a:r>
            <a:r>
              <a:rPr lang="en-US" sz="1200" b="0" i="0" kern="1200" dirty="0" smtClean="0">
                <a:solidFill>
                  <a:schemeClr val="tx1"/>
                </a:solidFill>
                <a:effectLst/>
                <a:latin typeface="Verdana" panose="020B0604030504040204" pitchFamily="34" charset="0"/>
                <a:ea typeface="+mn-ea"/>
                <a:cs typeface="+mn-cs"/>
              </a:rPr>
              <a:t> if students who are assigned to use them learn little or nothing.</a:t>
            </a:r>
          </a:p>
          <a:p>
            <a:r>
              <a:rPr lang="en-US" sz="1200" b="0" i="0" kern="1200" dirty="0" smtClean="0">
                <a:solidFill>
                  <a:schemeClr val="tx1"/>
                </a:solidFill>
                <a:effectLst/>
                <a:latin typeface="Verdana" panose="020B0604030504040204" pitchFamily="34" charset="0"/>
                <a:ea typeface="+mn-ea"/>
                <a:cs typeface="+mn-cs"/>
              </a:rPr>
              <a:t>The other way to think about it is this: no matter how ugly or inconsistent they appear to be, educational materials are </a:t>
            </a:r>
            <a:r>
              <a:rPr lang="en-US" sz="1200" b="0" i="1" kern="1200" dirty="0" smtClean="0">
                <a:solidFill>
                  <a:schemeClr val="tx1"/>
                </a:solidFill>
                <a:effectLst/>
                <a:latin typeface="Verdana" panose="020B0604030504040204" pitchFamily="34" charset="0"/>
                <a:ea typeface="+mn-ea"/>
                <a:cs typeface="+mn-cs"/>
              </a:rPr>
              <a:t>high quality</a:t>
            </a:r>
            <a:r>
              <a:rPr lang="en-US" sz="1200" b="0" i="0" kern="1200" dirty="0" smtClean="0">
                <a:solidFill>
                  <a:schemeClr val="tx1"/>
                </a:solidFill>
                <a:effectLst/>
                <a:latin typeface="Verdana" panose="020B0604030504040204" pitchFamily="34" charset="0"/>
                <a:ea typeface="+mn-ea"/>
                <a:cs typeface="+mn-cs"/>
              </a:rPr>
              <a:t> if students who are assigned to use them learn what the instructor intended them learn.</a:t>
            </a:r>
          </a:p>
          <a:p>
            <a:r>
              <a:rPr lang="en-US" sz="1200" b="0" i="0" kern="1200" dirty="0" smtClean="0">
                <a:solidFill>
                  <a:schemeClr val="tx1"/>
                </a:solidFill>
                <a:effectLst/>
                <a:latin typeface="Verdana" panose="020B0604030504040204" pitchFamily="34" charset="0"/>
                <a:ea typeface="+mn-ea"/>
                <a:cs typeface="+mn-cs"/>
              </a:rPr>
              <a:t>For educational materials, the degree to which they support learning is the only meaning of quality we should care about.</a:t>
            </a:r>
          </a:p>
          <a:p>
            <a:endParaRPr lang="en-US" sz="1200" b="0" i="0" kern="1200" dirty="0" smtClean="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43</a:t>
            </a:fld>
            <a:endParaRPr lang="en-US" dirty="0"/>
          </a:p>
        </p:txBody>
      </p:sp>
    </p:spTree>
    <p:extLst>
      <p:ext uri="{BB962C8B-B14F-4D97-AF65-F5344CB8AC3E}">
        <p14:creationId xmlns:p14="http://schemas.microsoft.com/office/powerpoint/2010/main" val="1494773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panose="020B0604030504040204" pitchFamily="34" charset="0"/>
                <a:ea typeface="+mn-ea"/>
                <a:cs typeface="+mn-cs"/>
              </a:rPr>
              <a:t>When deciding to move from expensive textbooks to integrating Open Educational Resources in your course (regardless of the modality), it is important to make intentional and purposeful decisions. Today we will look to instructional design best practices to inspire and guide the integration of OERs in course design. By the end of our time together today, our goal is you will have some takeaways to help guide your decisions regarding OER.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44</a:t>
            </a:fld>
            <a:endParaRPr lang="en-US" dirty="0"/>
          </a:p>
        </p:txBody>
      </p:sp>
    </p:spTree>
    <p:extLst>
      <p:ext uri="{BB962C8B-B14F-4D97-AF65-F5344CB8AC3E}">
        <p14:creationId xmlns:p14="http://schemas.microsoft.com/office/powerpoint/2010/main" val="2115060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kern="1200" dirty="0" smtClean="0">
                <a:solidFill>
                  <a:schemeClr val="tx1"/>
                </a:solidFill>
                <a:effectLst/>
                <a:latin typeface="Verdana" panose="020B0604030504040204" pitchFamily="34" charset="0"/>
                <a:ea typeface="+mn-ea"/>
                <a:cs typeface="+mn-cs"/>
              </a:rPr>
              <a:t>First step – Evaluating</a:t>
            </a:r>
            <a:r>
              <a:rPr lang="en-US" sz="1200" b="1" i="1" kern="1200" baseline="0" dirty="0" smtClean="0">
                <a:solidFill>
                  <a:schemeClr val="tx1"/>
                </a:solidFill>
                <a:effectLst/>
                <a:latin typeface="Verdana" panose="020B0604030504040204" pitchFamily="34" charset="0"/>
                <a:ea typeface="+mn-ea"/>
                <a:cs typeface="+mn-cs"/>
              </a:rPr>
              <a:t> Best Fit</a:t>
            </a:r>
            <a:endParaRPr lang="en-US" sz="1200" b="1" i="1" kern="1200" dirty="0" smtClean="0">
              <a:solidFill>
                <a:schemeClr val="tx1"/>
              </a:solidFill>
              <a:effectLst/>
              <a:latin typeface="Verdana" panose="020B0604030504040204" pitchFamily="34" charset="0"/>
              <a:ea typeface="+mn-ea"/>
              <a:cs typeface="+mn-cs"/>
            </a:endParaRPr>
          </a:p>
          <a:p>
            <a:pPr rtl="0" fontAlgn="base"/>
            <a:endParaRPr lang="en-US" sz="1200" b="1" i="1" kern="120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a:t>
            </a:r>
            <a:r>
              <a:rPr lang="en-US" sz="1200" b="0" i="0" kern="1200" baseline="0" dirty="0" smtClean="0">
                <a:solidFill>
                  <a:schemeClr val="tx1"/>
                </a:solidFill>
                <a:effectLst/>
                <a:latin typeface="Verdana" panose="020B0604030504040204" pitchFamily="34" charset="0"/>
                <a:ea typeface="+mn-ea"/>
                <a:cs typeface="+mn-cs"/>
              </a:rPr>
              <a:t>e will want to start</a:t>
            </a:r>
            <a:r>
              <a:rPr lang="en-US" sz="1200" b="0" i="0" kern="1200" dirty="0" smtClean="0">
                <a:solidFill>
                  <a:schemeClr val="tx1"/>
                </a:solidFill>
                <a:effectLst/>
                <a:latin typeface="Verdana" panose="020B0604030504040204" pitchFamily="34" charset="0"/>
                <a:ea typeface="+mn-ea"/>
                <a:cs typeface="+mn-cs"/>
              </a:rPr>
              <a:t> with an inventory of the course. Conducting an initial review</a:t>
            </a:r>
            <a:r>
              <a:rPr lang="en-US" sz="1200" b="0" i="0" kern="1200" baseline="0" dirty="0" smtClean="0">
                <a:solidFill>
                  <a:schemeClr val="tx1"/>
                </a:solidFill>
                <a:effectLst/>
                <a:latin typeface="Verdana" panose="020B0604030504040204" pitchFamily="34" charset="0"/>
                <a:ea typeface="+mn-ea"/>
                <a:cs typeface="+mn-cs"/>
              </a:rPr>
              <a:t> will create a baseline for comparison down the road when OER selection, evaluation, and integration are considered. </a:t>
            </a:r>
            <a:endParaRPr lang="en-US" sz="1200" b="0" i="0" kern="120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Let’s begin with reflecting on</a:t>
            </a:r>
            <a:r>
              <a:rPr lang="en-US" sz="1200" b="0" i="0" kern="1200" baseline="0" dirty="0" smtClean="0">
                <a:solidFill>
                  <a:schemeClr val="tx1"/>
                </a:solidFill>
                <a:effectLst/>
                <a:latin typeface="Verdana" panose="020B0604030504040204" pitchFamily="34" charset="0"/>
                <a:ea typeface="+mn-ea"/>
                <a:cs typeface="+mn-cs"/>
              </a:rPr>
              <a:t> some</a:t>
            </a:r>
            <a:r>
              <a:rPr lang="en-US" sz="1200" b="0" i="0" kern="1200" dirty="0" smtClean="0">
                <a:solidFill>
                  <a:schemeClr val="tx1"/>
                </a:solidFill>
                <a:effectLst/>
                <a:latin typeface="Verdana" panose="020B0604030504040204" pitchFamily="34" charset="0"/>
                <a:ea typeface="+mn-ea"/>
                <a:cs typeface="+mn-cs"/>
              </a:rPr>
              <a:t> foundational questions</a:t>
            </a:r>
            <a:r>
              <a:rPr lang="en-US" sz="1200" b="0" i="0" kern="1200" baseline="0" dirty="0" smtClean="0">
                <a:solidFill>
                  <a:schemeClr val="tx1"/>
                </a:solidFill>
                <a:effectLst/>
                <a:latin typeface="Verdana" panose="020B0604030504040204" pitchFamily="34" charset="0"/>
                <a:ea typeface="+mn-ea"/>
                <a:cs typeface="+mn-cs"/>
              </a:rPr>
              <a:t> that will help to establish the current state and future state of a course. </a:t>
            </a:r>
            <a:endParaRPr lang="en-US" sz="1200" b="0" i="0" kern="1200" dirty="0" smtClean="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pPr/>
              <a:t>45</a:t>
            </a:fld>
            <a:endParaRPr lang="en-US" dirty="0"/>
          </a:p>
        </p:txBody>
      </p:sp>
    </p:spTree>
    <p:extLst>
      <p:ext uri="{BB962C8B-B14F-4D97-AF65-F5344CB8AC3E}">
        <p14:creationId xmlns:p14="http://schemas.microsoft.com/office/powerpoint/2010/main" val="9142759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Learning outcomes</a:t>
            </a:r>
          </a:p>
          <a:p>
            <a:pPr marL="171450" lvl="0" indent="-171450" rtl="0" fontAlgn="base">
              <a:buFont typeface="Arial" panose="020B0604020202020204" pitchFamily="34" charset="0"/>
              <a:buChar char="•"/>
            </a:pPr>
            <a:endParaRPr lang="en-US" sz="1200" b="0" i="0"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What do we want students to be able to do or know after experiencing this course?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Nod to backwards design – alignment to the learning outcomes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Starting with the goal in mind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This will help to identify the appropriate learning materials for the level (undergraduate, graduate) and type (introductory, seminar, special topics, skills based) of course.  </a:t>
            </a: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46</a:t>
            </a:fld>
            <a:endParaRPr lang="en-US" dirty="0"/>
          </a:p>
        </p:txBody>
      </p:sp>
    </p:spTree>
    <p:extLst>
      <p:ext uri="{BB962C8B-B14F-4D97-AF65-F5344CB8AC3E}">
        <p14:creationId xmlns:p14="http://schemas.microsoft.com/office/powerpoint/2010/main" val="2023430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Course</a:t>
            </a:r>
            <a:r>
              <a:rPr lang="en-US" b="1" i="1" baseline="0" dirty="0" smtClean="0"/>
              <a:t> Context</a:t>
            </a:r>
          </a:p>
          <a:p>
            <a:endParaRPr lang="en-US" baseline="0" dirty="0" smtClean="0"/>
          </a:p>
          <a:p>
            <a:r>
              <a:rPr lang="en-US" baseline="0" dirty="0" smtClean="0"/>
              <a:t>This includes the many details that will help to guide best fit decisions for the course. </a:t>
            </a:r>
          </a:p>
          <a:p>
            <a:pPr marL="628650" lvl="1" indent="-171450">
              <a:buFont typeface="Arial" panose="020B0604020202020204" pitchFamily="34" charset="0"/>
              <a:buChar char="•"/>
            </a:pPr>
            <a:r>
              <a:rPr lang="en-US" baseline="0" dirty="0" smtClean="0"/>
              <a:t>Audience</a:t>
            </a:r>
          </a:p>
          <a:p>
            <a:pPr marL="1085850" lvl="2" indent="-171450">
              <a:buFont typeface="Arial" panose="020B0604020202020204" pitchFamily="34" charset="0"/>
              <a:buChar char="•"/>
            </a:pPr>
            <a:r>
              <a:rPr lang="en-US" baseline="0" dirty="0" smtClean="0"/>
              <a:t>Who are the learners? (all the elements that speaks to the diversity of students) &gt; associated needs and preferences</a:t>
            </a:r>
          </a:p>
          <a:p>
            <a:pPr marL="628650" lvl="1" indent="-171450">
              <a:buFont typeface="Arial" panose="020B0604020202020204" pitchFamily="34" charset="0"/>
              <a:buChar char="•"/>
            </a:pPr>
            <a:r>
              <a:rPr lang="en-US" baseline="0" dirty="0" smtClean="0"/>
              <a:t>Modality (online, hybrid, face to face)</a:t>
            </a:r>
          </a:p>
          <a:p>
            <a:pPr marL="628650" lvl="1" indent="-171450">
              <a:buFont typeface="Arial" panose="020B0604020202020204" pitchFamily="34" charset="0"/>
              <a:buChar char="•"/>
            </a:pPr>
            <a:r>
              <a:rPr lang="en-US" baseline="0" dirty="0" smtClean="0"/>
              <a:t>Type (seminar, skills based, internship, traditional course, curriculum core)</a:t>
            </a:r>
          </a:p>
          <a:p>
            <a:pPr marL="628650" lvl="1" indent="-171450">
              <a:buFont typeface="Arial" panose="020B0604020202020204" pitchFamily="34" charset="0"/>
              <a:buChar char="•"/>
            </a:pPr>
            <a:r>
              <a:rPr lang="en-US" baseline="0" dirty="0" smtClean="0"/>
              <a:t>What level? (grad, undergrad, doctorate)</a:t>
            </a:r>
          </a:p>
          <a:p>
            <a:pPr marL="628650" lvl="1" indent="-171450">
              <a:buFont typeface="Arial" panose="020B0604020202020204" pitchFamily="34" charset="0"/>
              <a:buChar char="•"/>
            </a:pPr>
            <a:r>
              <a:rPr lang="en-US" baseline="0" dirty="0" smtClean="0"/>
              <a:t>Academic Program</a:t>
            </a:r>
          </a:p>
          <a:p>
            <a:pPr marL="1085850" lvl="2" indent="-171450">
              <a:buFont typeface="Arial" panose="020B0604020202020204" pitchFamily="34" charset="0"/>
              <a:buChar char="•"/>
            </a:pPr>
            <a:r>
              <a:rPr lang="en-US" baseline="0" dirty="0" smtClean="0"/>
              <a:t>Program requirements or constraints</a:t>
            </a:r>
          </a:p>
          <a:p>
            <a:pPr marL="1085850" lvl="2" indent="-171450">
              <a:buFont typeface="Arial" panose="020B0604020202020204" pitchFamily="34" charset="0"/>
              <a:buChar char="•"/>
            </a:pPr>
            <a:r>
              <a:rPr lang="en-US" baseline="0" dirty="0" smtClean="0"/>
              <a:t>Course placement and purpose within a program</a:t>
            </a:r>
          </a:p>
          <a:p>
            <a:pPr marL="628650" lvl="1" indent="-171450">
              <a:buFont typeface="Arial" panose="020B0604020202020204" pitchFamily="34" charset="0"/>
              <a:buChar char="•"/>
            </a:pPr>
            <a:r>
              <a:rPr lang="en-US" baseline="0" dirty="0" smtClean="0"/>
              <a:t>Technology</a:t>
            </a:r>
          </a:p>
          <a:p>
            <a:pPr marL="1085850" lvl="2" indent="-171450">
              <a:buFont typeface="Arial" panose="020B0604020202020204" pitchFamily="34" charset="0"/>
              <a:buChar char="•"/>
            </a:pPr>
            <a:r>
              <a:rPr lang="en-US" baseline="0" dirty="0" smtClean="0"/>
              <a:t>Delivery mode</a:t>
            </a:r>
          </a:p>
          <a:p>
            <a:pPr marL="1085850" lvl="2" indent="-171450">
              <a:buFont typeface="Arial" panose="020B0604020202020204" pitchFamily="34" charset="0"/>
              <a:buChar char="•"/>
            </a:pPr>
            <a:r>
              <a:rPr lang="en-US" baseline="0" dirty="0" smtClean="0"/>
              <a:t>Affordances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solidFill>
                <a:latin typeface="Verdana" panose="020B0604030504040204" pitchFamily="34" charset="0"/>
                <a:ea typeface="Verdana" panose="020B0604030504040204" pitchFamily="34" charset="0"/>
              </a:rPr>
              <a:t>Academic Program</a:t>
            </a:r>
            <a:endParaRPr lang="en-US" baseline="0" dirty="0" smtClean="0"/>
          </a:p>
          <a:p>
            <a:pPr marL="1085850" lvl="2" indent="-171450">
              <a:buFont typeface="Arial" panose="020B0604020202020204" pitchFamily="34" charset="0"/>
              <a:buChar char="•"/>
            </a:pPr>
            <a:r>
              <a:rPr lang="en-US" baseline="0" dirty="0" smtClean="0"/>
              <a:t>Student support and success </a:t>
            </a:r>
          </a:p>
          <a:p>
            <a:pPr marL="1543050" lvl="3" indent="-171450">
              <a:buFont typeface="Arial" panose="020B0604020202020204" pitchFamily="34" charset="0"/>
              <a:buChar char="•"/>
            </a:pPr>
            <a:r>
              <a:rPr lang="en-US" baseline="0" dirty="0" smtClean="0"/>
              <a:t>Learning curve?</a:t>
            </a:r>
          </a:p>
          <a:p>
            <a:pPr marL="1543050" lvl="3" indent="-171450">
              <a:buFont typeface="Arial" panose="020B0604020202020204" pitchFamily="34" charset="0"/>
              <a:buChar char="•"/>
            </a:pPr>
            <a:r>
              <a:rPr lang="en-US" baseline="0" dirty="0" smtClean="0"/>
              <a:t>Technical support</a:t>
            </a:r>
          </a:p>
          <a:p>
            <a:pPr marL="1543050" lvl="3" indent="-171450">
              <a:buFont typeface="Arial" panose="020B0604020202020204" pitchFamily="34" charset="0"/>
              <a:buChar char="•"/>
            </a:pPr>
            <a:r>
              <a:rPr lang="en-US" baseline="0" dirty="0" smtClean="0"/>
              <a:t>Learning guidance</a:t>
            </a:r>
          </a:p>
          <a:p>
            <a:pPr marL="1543050" lvl="3" indent="-171450">
              <a:buFont typeface="Arial" panose="020B0604020202020204" pitchFamily="34" charset="0"/>
              <a:buChar char="•"/>
            </a:pPr>
            <a:r>
              <a:rPr lang="en-US" baseline="0" dirty="0" smtClean="0"/>
              <a:t>Alignment with pedagogical approaches AND support the learning outcomes</a:t>
            </a:r>
          </a:p>
          <a:p>
            <a:pPr marL="1543050" lvl="3" indent="-171450">
              <a:buFont typeface="Arial" panose="020B0604020202020204" pitchFamily="34" charset="0"/>
              <a:buChar char="•"/>
            </a:pPr>
            <a:r>
              <a:rPr lang="en-US" baseline="0" dirty="0" smtClean="0"/>
              <a:t>Not using a tool to use a tool. </a:t>
            </a:r>
          </a:p>
          <a:p>
            <a:pPr marL="628650" lvl="1" indent="-171450">
              <a:buFont typeface="Arial" panose="020B0604020202020204" pitchFamily="34" charset="0"/>
              <a:buChar char="•"/>
            </a:pPr>
            <a:r>
              <a:rPr lang="en-US" baseline="0" dirty="0" smtClean="0"/>
              <a:t>Access</a:t>
            </a:r>
          </a:p>
          <a:p>
            <a:pPr marL="1085850" lvl="2" indent="-171450">
              <a:buFont typeface="Arial" panose="020B0604020202020204" pitchFamily="34" charset="0"/>
              <a:buChar char="•"/>
            </a:pPr>
            <a:r>
              <a:rPr lang="en-US" baseline="0" dirty="0" smtClean="0"/>
              <a:t>Technological access</a:t>
            </a:r>
          </a:p>
          <a:p>
            <a:pPr marL="1085850" lvl="2" indent="-171450">
              <a:buFont typeface="Arial" panose="020B0604020202020204" pitchFamily="34" charset="0"/>
              <a:buChar char="•"/>
            </a:pPr>
            <a:r>
              <a:rPr lang="en-US" baseline="0" dirty="0" smtClean="0"/>
              <a:t>Accessibility for all learners</a:t>
            </a:r>
          </a:p>
        </p:txBody>
      </p:sp>
      <p:sp>
        <p:nvSpPr>
          <p:cNvPr id="4" name="Slide Number Placeholder 3"/>
          <p:cNvSpPr>
            <a:spLocks noGrp="1"/>
          </p:cNvSpPr>
          <p:nvPr>
            <p:ph type="sldNum" sz="quarter" idx="10"/>
          </p:nvPr>
        </p:nvSpPr>
        <p:spPr/>
        <p:txBody>
          <a:bodyPr/>
          <a:lstStyle/>
          <a:p>
            <a:fld id="{D4A39D37-EB39-9B49-85DF-DD837FDB43E8}" type="slidenum">
              <a:rPr lang="en-US" smtClean="0"/>
              <a:pPr/>
              <a:t>47</a:t>
            </a:fld>
            <a:endParaRPr lang="en-US" dirty="0"/>
          </a:p>
        </p:txBody>
      </p:sp>
    </p:spTree>
    <p:extLst>
      <p:ext uri="{BB962C8B-B14F-4D97-AF65-F5344CB8AC3E}">
        <p14:creationId xmlns:p14="http://schemas.microsoft.com/office/powerpoint/2010/main" val="2464925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Pedagogy</a:t>
            </a:r>
          </a:p>
          <a:p>
            <a:pPr marL="0" lvl="0" indent="0" rtl="0" fontAlgn="base">
              <a:buFont typeface="Arial" panose="020B0604020202020204" pitchFamily="34" charset="0"/>
              <a:buNone/>
            </a:pPr>
            <a:endParaRPr lang="en-US" sz="1200" b="1" i="1"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What are the current strategies in play? </a:t>
            </a: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Will those shift?</a:t>
            </a:r>
          </a:p>
          <a:p>
            <a:pPr marL="171450" lvl="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Are you planning on innovating your approaches? </a:t>
            </a:r>
            <a:r>
              <a:rPr lang="en-US" sz="1200" b="0" i="0" kern="1200" dirty="0" smtClean="0">
                <a:solidFill>
                  <a:schemeClr val="tx1"/>
                </a:solidFill>
                <a:effectLst/>
                <a:latin typeface="Verdana" panose="020B0604030504040204" pitchFamily="34" charset="0"/>
                <a:ea typeface="+mn-ea"/>
                <a:cs typeface="+mn-cs"/>
              </a:rPr>
              <a:t> </a:t>
            </a: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How do</a:t>
            </a:r>
            <a:r>
              <a:rPr lang="en-US" sz="1200" b="0" i="0" kern="1200" baseline="0" dirty="0" smtClean="0">
                <a:solidFill>
                  <a:schemeClr val="tx1"/>
                </a:solidFill>
                <a:effectLst/>
                <a:latin typeface="Verdana" panose="020B0604030504040204" pitchFamily="34" charset="0"/>
                <a:ea typeface="+mn-ea"/>
                <a:cs typeface="+mn-cs"/>
              </a:rPr>
              <a:t> the learning materials effectively support those instructional strategies?</a:t>
            </a:r>
          </a:p>
          <a:p>
            <a:pPr marL="628650" lvl="1" indent="-171450" rtl="0" fontAlgn="base">
              <a:buFont typeface="Arial" panose="020B0604020202020204" pitchFamily="34" charset="0"/>
              <a:buChar char="•"/>
            </a:pPr>
            <a:r>
              <a:rPr lang="en-US" b="0" i="0" kern="1200" baseline="0" dirty="0" smtClean="0">
                <a:solidFill>
                  <a:schemeClr val="tx1"/>
                </a:solidFill>
                <a:effectLst/>
                <a:latin typeface="Verdana" panose="020B0604030504040204" pitchFamily="34" charset="0"/>
                <a:ea typeface="+mn-ea"/>
                <a:cs typeface="+mn-cs"/>
              </a:rPr>
              <a:t>If they don’t, what are the gaps?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48</a:t>
            </a:fld>
            <a:endParaRPr lang="en-US" dirty="0"/>
          </a:p>
        </p:txBody>
      </p:sp>
    </p:spTree>
    <p:extLst>
      <p:ext uri="{BB962C8B-B14F-4D97-AF65-F5344CB8AC3E}">
        <p14:creationId xmlns:p14="http://schemas.microsoft.com/office/powerpoint/2010/main" val="221420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start by defining open educational resources. I am sure many of you know the definition but just so we are all on the same page….</a:t>
            </a:r>
            <a:endParaRPr lang="en-US" sz="1200"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4</a:t>
            </a:fld>
            <a:endParaRPr lang="en-US" dirty="0"/>
          </a:p>
        </p:txBody>
      </p:sp>
    </p:spTree>
    <p:extLst>
      <p:ext uri="{BB962C8B-B14F-4D97-AF65-F5344CB8AC3E}">
        <p14:creationId xmlns:p14="http://schemas.microsoft.com/office/powerpoint/2010/main" val="2195821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Learning Materials</a:t>
            </a:r>
          </a:p>
          <a:p>
            <a:pPr marL="0" lvl="0" indent="0" rtl="0" fontAlgn="base">
              <a:buFont typeface="Arial" panose="020B0604020202020204" pitchFamily="34" charset="0"/>
              <a:buNone/>
            </a:pPr>
            <a:endParaRPr lang="en-US" sz="1200" b="1" i="1"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Important to take a close look at the materials and reflect</a:t>
            </a:r>
            <a:r>
              <a:rPr lang="en-US" sz="1200" b="0" i="0" kern="1200" baseline="0" dirty="0" smtClean="0">
                <a:solidFill>
                  <a:schemeClr val="tx1"/>
                </a:solidFill>
                <a:effectLst/>
                <a:latin typeface="Verdana" panose="020B0604030504040204" pitchFamily="34" charset="0"/>
                <a:ea typeface="+mn-ea"/>
                <a:cs typeface="+mn-cs"/>
              </a:rPr>
              <a:t> on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Are there any current gaps?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This speaks to the adequacy</a:t>
            </a:r>
            <a:r>
              <a:rPr lang="en-US" sz="1200" b="0" i="0" kern="1200" baseline="0" dirty="0" smtClean="0">
                <a:solidFill>
                  <a:schemeClr val="tx1"/>
                </a:solidFill>
                <a:effectLst/>
                <a:latin typeface="Verdana" panose="020B0604030504040204" pitchFamily="34" charset="0"/>
                <a:ea typeface="+mn-ea"/>
                <a:cs typeface="+mn-cs"/>
              </a:rPr>
              <a:t> of the current learning materials</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Do</a:t>
            </a:r>
            <a:r>
              <a:rPr lang="en-US" sz="1200" b="0" i="0" kern="1200" baseline="0" dirty="0" smtClean="0">
                <a:solidFill>
                  <a:schemeClr val="tx1"/>
                </a:solidFill>
                <a:effectLst/>
                <a:latin typeface="Verdana" panose="020B0604030504040204" pitchFamily="34" charset="0"/>
                <a:ea typeface="+mn-ea"/>
                <a:cs typeface="+mn-cs"/>
              </a:rPr>
              <a:t> the materials e</a:t>
            </a:r>
            <a:r>
              <a:rPr lang="en-US" sz="1200" b="0" i="0" kern="1200" dirty="0" smtClean="0">
                <a:solidFill>
                  <a:schemeClr val="tx1"/>
                </a:solidFill>
                <a:effectLst/>
                <a:latin typeface="Verdana" panose="020B0604030504040204" pitchFamily="34" charset="0"/>
                <a:ea typeface="+mn-ea"/>
                <a:cs typeface="+mn-cs"/>
              </a:rPr>
              <a:t>ffectively support student learning?</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Stefanie</a:t>
            </a:r>
            <a:r>
              <a:rPr lang="en-US" sz="1200" b="0" i="0" kern="1200" baseline="0" dirty="0" smtClean="0">
                <a:solidFill>
                  <a:schemeClr val="tx1"/>
                </a:solidFill>
                <a:effectLst/>
                <a:latin typeface="Verdana" panose="020B0604030504040204" pitchFamily="34" charset="0"/>
                <a:ea typeface="+mn-ea"/>
                <a:cs typeface="+mn-cs"/>
              </a:rPr>
              <a:t> referred to this when she examined what is a “quality” OER. </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Relevancy</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How old are the current materials?</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Are the materials still relevant?</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Has there been new research, discoveries, and theories immerge in the domain?</a:t>
            </a:r>
            <a:endParaRPr lang="en-US" sz="1200" b="0" i="0" kern="1200" dirty="0" smtClean="0">
              <a:solidFill>
                <a:schemeClr val="tx1"/>
              </a:solidFill>
              <a:effectLst/>
              <a:latin typeface="Verdana" panose="020B0604030504040204" pitchFamily="34" charset="0"/>
              <a:ea typeface="+mn-ea"/>
              <a:cs typeface="+mn-cs"/>
            </a:endParaRP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Interactivity</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How</a:t>
            </a:r>
            <a:r>
              <a:rPr lang="en-US" sz="1200" b="0" i="0" kern="1200" baseline="0" dirty="0" smtClean="0">
                <a:solidFill>
                  <a:schemeClr val="tx1"/>
                </a:solidFill>
                <a:effectLst/>
                <a:latin typeface="Verdana" panose="020B0604030504040204" pitchFamily="34" charset="0"/>
                <a:ea typeface="+mn-ea"/>
                <a:cs typeface="+mn-cs"/>
              </a:rPr>
              <a:t> are students engaging with the learning materials?</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Will the way students interact change?</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Importance</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This question will help to evaluate the level and type of interactivity with content in the course.  </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We want to look at if there is a way to have students be active participants in learning versus passive consumers of content. </a:t>
            </a:r>
            <a:endParaRPr lang="en-US" sz="1200" b="0" i="0" kern="1200" baseline="0" dirty="0" smtClean="0">
              <a:solidFill>
                <a:schemeClr val="tx1"/>
              </a:solidFill>
              <a:effectLst/>
              <a:latin typeface="Verdana" panose="020B0604030504040204" pitchFamily="34" charset="0"/>
              <a:ea typeface="+mn-ea"/>
              <a:cs typeface="+mn-cs"/>
            </a:endParaRP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Future state</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Again, what</a:t>
            </a:r>
            <a:r>
              <a:rPr lang="en-US" sz="1200" b="0" i="0" kern="1200" baseline="0" dirty="0" smtClean="0">
                <a:solidFill>
                  <a:schemeClr val="tx1"/>
                </a:solidFill>
                <a:effectLst/>
                <a:latin typeface="Verdana" panose="020B0604030504040204" pitchFamily="34" charset="0"/>
                <a:ea typeface="+mn-ea"/>
                <a:cs typeface="+mn-cs"/>
              </a:rPr>
              <a:t> is the current and future state of the learning materials in the course?</a:t>
            </a:r>
            <a:endParaRPr lang="en-US" sz="1200" b="0" i="0" kern="1200" dirty="0" smtClean="0">
              <a:solidFill>
                <a:schemeClr val="tx1"/>
              </a:solidFill>
              <a:effectLst/>
              <a:latin typeface="Verdana" panose="020B0604030504040204" pitchFamily="34" charset="0"/>
              <a:ea typeface="+mn-ea"/>
              <a:cs typeface="+mn-cs"/>
            </a:endParaRP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How can new materials address</a:t>
            </a:r>
            <a:r>
              <a:rPr lang="en-US" sz="1200" b="0" i="0" kern="1200" baseline="0" dirty="0" smtClean="0">
                <a:solidFill>
                  <a:schemeClr val="tx1"/>
                </a:solidFill>
                <a:effectLst/>
                <a:latin typeface="Verdana" panose="020B0604030504040204" pitchFamily="34" charset="0"/>
                <a:ea typeface="+mn-ea"/>
                <a:cs typeface="+mn-cs"/>
              </a:rPr>
              <a:t> i</a:t>
            </a:r>
            <a:r>
              <a:rPr lang="en-US" sz="1200" b="0" i="0" kern="1200" dirty="0" smtClean="0">
                <a:solidFill>
                  <a:schemeClr val="tx1"/>
                </a:solidFill>
                <a:effectLst/>
                <a:latin typeface="Verdana" panose="020B0604030504040204" pitchFamily="34" charset="0"/>
                <a:ea typeface="+mn-ea"/>
                <a:cs typeface="+mn-cs"/>
              </a:rPr>
              <a:t>ssues related to any learning</a:t>
            </a:r>
            <a:r>
              <a:rPr lang="en-US" sz="1200" b="0" i="0" kern="1200" baseline="0" dirty="0" smtClean="0">
                <a:solidFill>
                  <a:schemeClr val="tx1"/>
                </a:solidFill>
                <a:effectLst/>
                <a:latin typeface="Verdana" panose="020B0604030504040204" pitchFamily="34" charset="0"/>
                <a:ea typeface="+mn-ea"/>
                <a:cs typeface="+mn-cs"/>
              </a:rPr>
              <a:t> gaps, relevancy, and interactivity?</a:t>
            </a:r>
            <a:endParaRPr lang="en-US" sz="1200" b="0" i="0" kern="1200" dirty="0" smtClean="0">
              <a:solidFill>
                <a:schemeClr val="tx1"/>
              </a:solidFill>
              <a:effectLst/>
              <a:latin typeface="Verdana" panose="020B0604030504040204" pitchFamily="34" charset="0"/>
              <a:ea typeface="+mn-ea"/>
              <a:cs typeface="+mn-cs"/>
            </a:endParaRP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This is</a:t>
            </a:r>
            <a:r>
              <a:rPr lang="en-US" sz="1200" b="0" i="0" kern="1200" baseline="0" dirty="0" smtClean="0">
                <a:solidFill>
                  <a:schemeClr val="tx1"/>
                </a:solidFill>
                <a:effectLst/>
                <a:latin typeface="Verdana" panose="020B0604030504040204" pitchFamily="34" charset="0"/>
                <a:ea typeface="+mn-ea"/>
                <a:cs typeface="+mn-cs"/>
              </a:rPr>
              <a:t> a consideration whether you are looking to completely replace the current learning materials or whether you are planning to supplement.</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If you are considering supplementation this will be important when it comes to the development phase (which we will talk about a little later)</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Determine</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Will you need to piece together several resources? </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Create additional content (lecture, video, podcasts) </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Integrate interactives?  </a:t>
            </a:r>
            <a:endParaRPr lang="en-US" sz="1200" b="0" i="0" kern="1200" baseline="0" dirty="0" smtClean="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pPr/>
              <a:t>49</a:t>
            </a:fld>
            <a:endParaRPr lang="en-US" dirty="0"/>
          </a:p>
        </p:txBody>
      </p:sp>
    </p:spTree>
    <p:extLst>
      <p:ext uri="{BB962C8B-B14F-4D97-AF65-F5344CB8AC3E}">
        <p14:creationId xmlns:p14="http://schemas.microsoft.com/office/powerpoint/2010/main" val="1799175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baseline="0" dirty="0" smtClean="0">
                <a:solidFill>
                  <a:schemeClr val="tx1"/>
                </a:solidFill>
                <a:effectLst/>
                <a:latin typeface="Verdana" panose="020B0604030504040204" pitchFamily="34" charset="0"/>
                <a:ea typeface="+mn-ea"/>
                <a:cs typeface="+mn-cs"/>
              </a:rPr>
              <a:t>Assessments</a:t>
            </a:r>
          </a:p>
          <a:p>
            <a:pPr marL="0" lvl="0" indent="0" rtl="0" fontAlgn="base">
              <a:buFont typeface="Arial" panose="020B0604020202020204" pitchFamily="34" charset="0"/>
              <a:buNone/>
            </a:pPr>
            <a:endParaRPr lang="en-US" sz="1200" b="0" i="0" kern="1200" baseline="0" dirty="0" smtClean="0">
              <a:solidFill>
                <a:schemeClr val="tx1"/>
              </a:solidFill>
              <a:effectLst/>
              <a:latin typeface="Verdana" panose="020B0604030504040204" pitchFamily="34" charset="0"/>
              <a:ea typeface="+mn-ea"/>
              <a:cs typeface="+mn-cs"/>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are students currently assessed?</a:t>
            </a:r>
          </a:p>
          <a:p>
            <a:pPr marL="342900" indent="-342900">
              <a:buFont typeface="Arial" panose="020B0604020202020204" pitchFamily="34" charset="0"/>
              <a:buChar char="•"/>
            </a:pPr>
            <a:endParaRPr lang="en-US" sz="2400" dirty="0" smtClean="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are the learning materials integrating into the assessments?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baseline="0" dirty="0" smtClean="0">
                <a:solidFill>
                  <a:schemeClr val="tx1"/>
                </a:solidFill>
                <a:effectLst/>
                <a:latin typeface="Verdana" panose="020B0604030504040204" pitchFamily="34" charset="0"/>
                <a:ea typeface="+mn-ea"/>
                <a:cs typeface="+mn-cs"/>
              </a:rPr>
              <a:t>Will integration change?</a:t>
            </a:r>
            <a:endParaRPr lang="en-US" sz="2400" dirty="0" smtClean="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sz="2400" dirty="0" smtClean="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do the learning materials reinforce the assessments?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baseline="0" dirty="0" smtClean="0">
                <a:solidFill>
                  <a:schemeClr val="tx1"/>
                </a:solidFill>
                <a:effectLst/>
                <a:latin typeface="Verdana" panose="020B0604030504040204" pitchFamily="34" charset="0"/>
                <a:ea typeface="+mn-ea"/>
                <a:cs typeface="+mn-cs"/>
              </a:rPr>
              <a:t>How can the addition of different materials foster learning, bolter the student’s success with the course assessments, and ensure the attainment of the learning outcomes?</a:t>
            </a:r>
            <a:endParaRPr lang="en-US" sz="2400" b="0" i="0" kern="1200" baseline="0" dirty="0" smtClean="0">
              <a:solidFill>
                <a:schemeClr val="tx2"/>
              </a:solidFill>
              <a:effectLst/>
              <a:latin typeface="Verdana" panose="020B0604030504040204" pitchFamily="34" charset="0"/>
              <a:ea typeface="Verdana" panose="020B060403050404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smtClean="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panose="020B0604030504040204" pitchFamily="34" charset="0"/>
                <a:ea typeface="+mn-ea"/>
                <a:cs typeface="+mn-cs"/>
              </a:rPr>
              <a:t>Let’s consider this the information gathering phase.</a:t>
            </a:r>
            <a:r>
              <a:rPr lang="en-US" sz="1200" b="0" i="0" kern="1200" baseline="0" dirty="0" smtClean="0">
                <a:solidFill>
                  <a:schemeClr val="tx1"/>
                </a:solidFill>
                <a:effectLst/>
                <a:latin typeface="Verdana" panose="020B0604030504040204" pitchFamily="34" charset="0"/>
                <a:ea typeface="+mn-ea"/>
                <a:cs typeface="+mn-cs"/>
              </a:rPr>
              <a:t> This is a process of collecting all of those relevant bits and important details that will help support your intentional design decisions.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50</a:t>
            </a:fld>
            <a:endParaRPr lang="en-US" dirty="0"/>
          </a:p>
        </p:txBody>
      </p:sp>
    </p:spTree>
    <p:extLst>
      <p:ext uri="{BB962C8B-B14F-4D97-AF65-F5344CB8AC3E}">
        <p14:creationId xmlns:p14="http://schemas.microsoft.com/office/powerpoint/2010/main" val="334165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kern="1200" dirty="0" smtClean="0">
                <a:solidFill>
                  <a:schemeClr val="tx1"/>
                </a:solidFill>
                <a:effectLst/>
                <a:latin typeface="Verdana" panose="020B0604030504040204" pitchFamily="34" charset="0"/>
                <a:ea typeface="+mn-ea"/>
                <a:cs typeface="+mn-cs"/>
              </a:rPr>
              <a:t>The goal is purposeful</a:t>
            </a:r>
            <a:r>
              <a:rPr lang="en-US" sz="1200" b="1" i="1" kern="1200" baseline="0" dirty="0" smtClean="0">
                <a:solidFill>
                  <a:schemeClr val="tx1"/>
                </a:solidFill>
                <a:effectLst/>
                <a:latin typeface="Verdana" panose="020B0604030504040204" pitchFamily="34" charset="0"/>
                <a:ea typeface="+mn-ea"/>
                <a:cs typeface="+mn-cs"/>
              </a:rPr>
              <a:t> planning! </a:t>
            </a:r>
          </a:p>
          <a:p>
            <a:pPr rtl="0" fontAlgn="base"/>
            <a:endParaRPr lang="en-US" sz="1200" b="0" i="0" kern="120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First, we</a:t>
            </a:r>
            <a:r>
              <a:rPr lang="en-US" sz="1200" b="0" i="0" kern="1200" baseline="0" dirty="0" smtClean="0">
                <a:solidFill>
                  <a:schemeClr val="tx1"/>
                </a:solidFill>
                <a:effectLst/>
                <a:latin typeface="Verdana" panose="020B0604030504040204" pitchFamily="34" charset="0"/>
                <a:ea typeface="+mn-ea"/>
                <a:cs typeface="+mn-cs"/>
              </a:rPr>
              <a:t> hope that if you take anything away from today it is the spirit of intentionality. </a:t>
            </a:r>
            <a:endParaRPr lang="en-US" sz="1200" b="0" i="0" kern="120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endParaRPr lang="en-US" sz="1200" b="0" i="0" kern="120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There are different</a:t>
            </a:r>
            <a:r>
              <a:rPr lang="en-US" sz="1200" b="0" i="0" kern="1200" baseline="0" dirty="0" smtClean="0">
                <a:solidFill>
                  <a:schemeClr val="tx1"/>
                </a:solidFill>
                <a:effectLst/>
                <a:latin typeface="Verdana" panose="020B0604030504040204" pitchFamily="34" charset="0"/>
                <a:ea typeface="+mn-ea"/>
                <a:cs typeface="+mn-cs"/>
              </a:rPr>
              <a:t> methods and strategies you can take when integrating OER into your new or existing courses. As we discuss different strategies today, we do encourage you to choose a path and method that works best for you. </a:t>
            </a:r>
          </a:p>
          <a:p>
            <a:pPr marL="0" indent="0" rtl="0" fontAlgn="base">
              <a:buFont typeface="Arial" panose="020B0604020202020204" pitchFamily="34" charset="0"/>
              <a:buNone/>
            </a:pPr>
            <a:endParaRPr lang="en-US" sz="1200" b="0" i="0" kern="1200" baseline="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Regardless of the strategy you choose for your planning process holistic integration is a paramount. </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There are different strategies you can take depending on your preference. </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High level blueprint (macro level)</a:t>
            </a:r>
          </a:p>
          <a:p>
            <a:pPr marL="1543050" lvl="3"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All of which take into consideration the different course elements we discussed when reflecting on best fit (i.e., learning outcomes, course context, pedagogy, learning materials, assessments) but not necessarily spelled out </a:t>
            </a:r>
          </a:p>
          <a:p>
            <a:pPr marL="1543050" lvl="3"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Identifies high level integration touch points</a:t>
            </a:r>
          </a:p>
          <a:p>
            <a:pPr marL="1543050" lvl="3"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Forms</a:t>
            </a:r>
          </a:p>
          <a:p>
            <a:pPr marL="2000250" lvl="4"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Cognitive map</a:t>
            </a:r>
          </a:p>
          <a:p>
            <a:pPr marL="2000250" lvl="4"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Storyboarding</a:t>
            </a:r>
          </a:p>
          <a:p>
            <a:pPr marL="2000250" lvl="4"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Course schedule (breakdown of the unit of study, outcomes, learning materials, activities/assessments</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Micro level </a:t>
            </a:r>
            <a:endParaRPr lang="en-US" sz="1200" b="0" i="0" kern="1200" dirty="0" smtClean="0">
              <a:solidFill>
                <a:schemeClr val="tx1"/>
              </a:solidFill>
              <a:effectLst/>
              <a:latin typeface="Verdana" panose="020B0604030504040204" pitchFamily="34" charset="0"/>
              <a:ea typeface="+mn-ea"/>
              <a:cs typeface="+mn-cs"/>
            </a:endParaRP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Gets to the heart of the matter. Details out the various course elements and articulates comprehensive details regarding OER</a:t>
            </a:r>
            <a:r>
              <a:rPr lang="en-US" sz="1200" b="0" i="0" kern="1200" baseline="0" dirty="0" smtClean="0">
                <a:solidFill>
                  <a:schemeClr val="tx1"/>
                </a:solidFill>
                <a:effectLst/>
                <a:latin typeface="Verdana" panose="020B0604030504040204" pitchFamily="34" charset="0"/>
                <a:ea typeface="+mn-ea"/>
                <a:cs typeface="+mn-cs"/>
              </a:rPr>
              <a:t> integration. </a:t>
            </a:r>
          </a:p>
        </p:txBody>
      </p:sp>
      <p:sp>
        <p:nvSpPr>
          <p:cNvPr id="4" name="Slide Number Placeholder 3"/>
          <p:cNvSpPr>
            <a:spLocks noGrp="1"/>
          </p:cNvSpPr>
          <p:nvPr>
            <p:ph type="sldNum" sz="quarter" idx="10"/>
          </p:nvPr>
        </p:nvSpPr>
        <p:spPr/>
        <p:txBody>
          <a:bodyPr/>
          <a:lstStyle/>
          <a:p>
            <a:fld id="{D4A39D37-EB39-9B49-85DF-DD837FDB43E8}" type="slidenum">
              <a:rPr lang="en-US" smtClean="0"/>
              <a:pPr/>
              <a:t>51</a:t>
            </a:fld>
            <a:endParaRPr lang="en-US" dirty="0"/>
          </a:p>
        </p:txBody>
      </p:sp>
    </p:spTree>
    <p:extLst>
      <p:ext uri="{BB962C8B-B14F-4D97-AF65-F5344CB8AC3E}">
        <p14:creationId xmlns:p14="http://schemas.microsoft.com/office/powerpoint/2010/main" val="2947820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kern="1200" dirty="0" smtClean="0">
                <a:solidFill>
                  <a:schemeClr val="tx1"/>
                </a:solidFill>
                <a:effectLst/>
                <a:latin typeface="Verdana" panose="020B0604030504040204" pitchFamily="34" charset="0"/>
                <a:ea typeface="+mn-ea"/>
                <a:cs typeface="+mn-cs"/>
              </a:rPr>
              <a:t>Unit</a:t>
            </a:r>
            <a:r>
              <a:rPr lang="en-US" sz="1200" b="1" i="1" kern="1200" baseline="0" dirty="0" smtClean="0">
                <a:solidFill>
                  <a:schemeClr val="tx1"/>
                </a:solidFill>
                <a:effectLst/>
                <a:latin typeface="Verdana" panose="020B0604030504040204" pitchFamily="34" charset="0"/>
                <a:ea typeface="+mn-ea"/>
                <a:cs typeface="+mn-cs"/>
              </a:rPr>
              <a:t> of study</a:t>
            </a:r>
          </a:p>
          <a:p>
            <a:pPr marL="17145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Topic</a:t>
            </a:r>
          </a:p>
          <a:p>
            <a:pPr marL="17145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Focus </a:t>
            </a:r>
          </a:p>
          <a:p>
            <a:pPr marL="17145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Goal </a:t>
            </a:r>
          </a:p>
          <a:p>
            <a:pPr marL="17145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Elements</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Tasks</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Activities</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Assessments</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Workload</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Where it the unit situated in the course? What came before? What will come after?</a:t>
            </a:r>
          </a:p>
          <a:p>
            <a:pPr marL="17145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What role do the learning materials currently play in the unit?</a:t>
            </a:r>
            <a:endParaRPr lang="en-US" sz="1200" b="0" i="0" kern="1200" dirty="0" smtClean="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52</a:t>
            </a:fld>
            <a:endParaRPr lang="en-US" dirty="0"/>
          </a:p>
        </p:txBody>
      </p:sp>
    </p:spTree>
    <p:extLst>
      <p:ext uri="{BB962C8B-B14F-4D97-AF65-F5344CB8AC3E}">
        <p14:creationId xmlns:p14="http://schemas.microsoft.com/office/powerpoint/2010/main" val="13401551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Module Learning Outcomes </a:t>
            </a:r>
          </a:p>
          <a:p>
            <a:pPr marL="0" lvl="0" indent="0" rtl="0" fontAlgn="base">
              <a:buFont typeface="Arial" panose="020B0604020202020204" pitchFamily="34" charset="0"/>
              <a:buNone/>
            </a:pPr>
            <a:endParaRPr lang="en-US" sz="1200" b="1" i="1"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How are they aligned</a:t>
            </a:r>
            <a:r>
              <a:rPr lang="en-US" sz="1200" b="0" i="0" kern="1200" baseline="0" dirty="0" smtClean="0">
                <a:solidFill>
                  <a:schemeClr val="tx1"/>
                </a:solidFill>
                <a:effectLst/>
                <a:latin typeface="Verdana" panose="020B0604030504040204" pitchFamily="34" charset="0"/>
                <a:ea typeface="+mn-ea"/>
                <a:cs typeface="+mn-cs"/>
              </a:rPr>
              <a:t> with the course learning outcomes/ competencies?</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Are there any other constraints that need to be considered? (e.g. accreditation standards)</a:t>
            </a:r>
          </a:p>
          <a:p>
            <a:pPr marL="171450" lvl="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How are they aligned with the learning materials, activities, and assessments?</a:t>
            </a:r>
          </a:p>
          <a:p>
            <a:pPr marL="0" lvl="0" indent="0" rtl="0" fontAlgn="base">
              <a:buFont typeface="Arial" panose="020B0604020202020204" pitchFamily="34" charset="0"/>
              <a:buNone/>
            </a:pPr>
            <a:endParaRPr lang="en-US" sz="1200" b="0" i="0" kern="1200" dirty="0" smtClean="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pPr/>
              <a:t>53</a:t>
            </a:fld>
            <a:endParaRPr lang="en-US" dirty="0"/>
          </a:p>
        </p:txBody>
      </p:sp>
    </p:spTree>
    <p:extLst>
      <p:ext uri="{BB962C8B-B14F-4D97-AF65-F5344CB8AC3E}">
        <p14:creationId xmlns:p14="http://schemas.microsoft.com/office/powerpoint/2010/main" val="2700576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Learning Activities and Assessments  </a:t>
            </a:r>
          </a:p>
          <a:p>
            <a:pPr marL="0" lvl="0" indent="0" rtl="0" fontAlgn="base">
              <a:buFont typeface="Arial" panose="020B0604020202020204" pitchFamily="34" charset="0"/>
              <a:buNone/>
            </a:pPr>
            <a:endParaRPr lang="en-US" sz="1200" b="1" i="1"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Identify</a:t>
            </a:r>
            <a:r>
              <a:rPr lang="en-US" sz="1200" b="0" i="0" kern="1200" baseline="0" dirty="0" smtClean="0">
                <a:solidFill>
                  <a:schemeClr val="tx1"/>
                </a:solidFill>
                <a:effectLst/>
                <a:latin typeface="Verdana" panose="020B0604030504040204" pitchFamily="34" charset="0"/>
                <a:ea typeface="+mn-ea"/>
                <a:cs typeface="+mn-cs"/>
              </a:rPr>
              <a:t> </a:t>
            </a:r>
            <a:r>
              <a:rPr lang="en-US" sz="1200" b="0" i="0" kern="1200" dirty="0" smtClean="0">
                <a:solidFill>
                  <a:schemeClr val="tx1"/>
                </a:solidFill>
                <a:effectLst/>
                <a:latin typeface="Verdana" panose="020B0604030504040204" pitchFamily="34" charset="0"/>
                <a:ea typeface="+mn-ea"/>
                <a:cs typeface="+mn-cs"/>
              </a:rPr>
              <a:t>how the materials will support the understanding of specific topics, themes, and concepts.  </a:t>
            </a: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Provide context on how the course activities and the learning materials</a:t>
            </a:r>
            <a:r>
              <a:rPr lang="en-US" sz="1200" b="0" i="0" kern="1200" baseline="0" dirty="0" smtClean="0">
                <a:solidFill>
                  <a:schemeClr val="tx1"/>
                </a:solidFill>
                <a:effectLst/>
                <a:latin typeface="Verdana" panose="020B0604030504040204" pitchFamily="34" charset="0"/>
                <a:ea typeface="+mn-ea"/>
                <a:cs typeface="+mn-cs"/>
              </a:rPr>
              <a:t> support</a:t>
            </a:r>
            <a:r>
              <a:rPr lang="en-US" sz="1200" b="0" i="0" kern="1200" dirty="0" smtClean="0">
                <a:solidFill>
                  <a:schemeClr val="tx1"/>
                </a:solidFill>
                <a:effectLst/>
                <a:latin typeface="Verdana" panose="020B0604030504040204" pitchFamily="34" charset="0"/>
                <a:ea typeface="+mn-ea"/>
                <a:cs typeface="+mn-cs"/>
              </a:rPr>
              <a:t> each other.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We</a:t>
            </a:r>
            <a:r>
              <a:rPr lang="en-US" sz="1200" b="0" i="0" kern="1200" baseline="0" dirty="0" smtClean="0">
                <a:solidFill>
                  <a:schemeClr val="tx1"/>
                </a:solidFill>
                <a:effectLst/>
                <a:latin typeface="Verdana" panose="020B0604030504040204" pitchFamily="34" charset="0"/>
                <a:ea typeface="+mn-ea"/>
                <a:cs typeface="+mn-cs"/>
              </a:rPr>
              <a:t> would normally do this face to face, but in online learning we have to be intentional. The context guides learning. Otherwise, students are trying to figure out well why is this information relevant, how does it fit in with the course, and how am I going to use this information.</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We don’t want students guessing.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Verdana" panose="020B0604030504040204" pitchFamily="34" charset="0"/>
                <a:ea typeface="+mn-ea"/>
                <a:cs typeface="+mn-cs"/>
              </a:rPr>
              <a:t>Identify how the learning materials will ensure</a:t>
            </a:r>
            <a:r>
              <a:rPr lang="en-US" sz="1200" b="0" i="0" kern="1200" baseline="0" dirty="0" smtClean="0">
                <a:solidFill>
                  <a:schemeClr val="tx1"/>
                </a:solidFill>
                <a:effectLst/>
                <a:latin typeface="Verdana" panose="020B0604030504040204" pitchFamily="34" charset="0"/>
                <a:ea typeface="+mn-ea"/>
                <a:cs typeface="+mn-cs"/>
              </a:rPr>
              <a:t> students </a:t>
            </a:r>
            <a:r>
              <a:rPr lang="en-US" sz="1200" b="0" i="0" kern="1200" dirty="0" smtClean="0">
                <a:solidFill>
                  <a:schemeClr val="tx1"/>
                </a:solidFill>
                <a:effectLst/>
                <a:latin typeface="Verdana" panose="020B0604030504040204" pitchFamily="34" charset="0"/>
                <a:ea typeface="+mn-ea"/>
                <a:cs typeface="+mn-cs"/>
              </a:rPr>
              <a:t>success with course assessments and meeting the course learning outcomes/</a:t>
            </a:r>
            <a:r>
              <a:rPr lang="en-US" sz="1200" b="0" i="0" kern="1200" baseline="0" dirty="0" smtClean="0">
                <a:solidFill>
                  <a:schemeClr val="tx1"/>
                </a:solidFill>
                <a:effectLst/>
                <a:latin typeface="Verdana" panose="020B0604030504040204" pitchFamily="34" charset="0"/>
                <a:ea typeface="+mn-ea"/>
                <a:cs typeface="+mn-cs"/>
              </a:rPr>
              <a:t> competencies</a:t>
            </a:r>
            <a:r>
              <a:rPr lang="en-US" sz="1200" b="0" i="0" kern="1200" dirty="0" smtClean="0">
                <a:solidFill>
                  <a:schemeClr val="tx1"/>
                </a:solidFill>
                <a:effectLst/>
                <a:latin typeface="Verdana" panose="020B0604030504040204" pitchFamily="34" charset="0"/>
                <a:ea typeface="+mn-ea"/>
                <a:cs typeface="+mn-cs"/>
              </a:rPr>
              <a:t>.</a:t>
            </a:r>
          </a:p>
          <a:p>
            <a:pPr marL="0" lvl="0" indent="0" rtl="0" fontAlgn="base">
              <a:buFont typeface="Arial" panose="020B0604020202020204" pitchFamily="34" charset="0"/>
              <a:buNone/>
            </a:pPr>
            <a:endParaRPr lang="en-US" sz="1200" b="0" i="0" kern="1200" dirty="0" smtClean="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pPr/>
              <a:t>54</a:t>
            </a:fld>
            <a:endParaRPr lang="en-US" dirty="0"/>
          </a:p>
        </p:txBody>
      </p:sp>
    </p:spTree>
    <p:extLst>
      <p:ext uri="{BB962C8B-B14F-4D97-AF65-F5344CB8AC3E}">
        <p14:creationId xmlns:p14="http://schemas.microsoft.com/office/powerpoint/2010/main" val="961169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Identification of current content AND</a:t>
            </a:r>
            <a:r>
              <a:rPr lang="en-US" sz="1200" b="1" i="1" kern="1200" baseline="0" dirty="0" smtClean="0">
                <a:solidFill>
                  <a:schemeClr val="tx1"/>
                </a:solidFill>
                <a:effectLst/>
                <a:latin typeface="Verdana" panose="020B0604030504040204" pitchFamily="34" charset="0"/>
                <a:ea typeface="+mn-ea"/>
                <a:cs typeface="+mn-cs"/>
              </a:rPr>
              <a:t> </a:t>
            </a:r>
            <a:r>
              <a:rPr lang="en-US" sz="1200" b="1" i="1" kern="1200" dirty="0" smtClean="0">
                <a:solidFill>
                  <a:schemeClr val="tx1"/>
                </a:solidFill>
                <a:effectLst/>
                <a:latin typeface="Verdana" panose="020B0604030504040204" pitchFamily="34" charset="0"/>
                <a:ea typeface="+mn-ea"/>
                <a:cs typeface="+mn-cs"/>
              </a:rPr>
              <a:t>Identification OER replacing current content  </a:t>
            </a:r>
          </a:p>
          <a:p>
            <a:pPr marL="0" lvl="0" indent="0" rtl="0" fontAlgn="base">
              <a:buFont typeface="Arial" panose="020B0604020202020204" pitchFamily="34" charset="0"/>
              <a:buNone/>
            </a:pPr>
            <a:endParaRPr lang="en-US" sz="1200" b="1" i="1" kern="1200" dirty="0" smtClean="0">
              <a:solidFill>
                <a:schemeClr val="tx1"/>
              </a:solidFill>
              <a:effectLst/>
              <a:latin typeface="Verdana" panose="020B0604030504040204" pitchFamily="34" charset="0"/>
              <a:ea typeface="+mn-ea"/>
              <a:cs typeface="+mn-cs"/>
            </a:endParaRP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Rationale for selecting the OER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Compare and contrast the current learning materials with the new OER (identify gaps in either)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Identification of attributes that are relevant to the course and domain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Goal: maintain the focus and intent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Licensing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Stefanie spoke a little to this when reviewing the creative commons licenses.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The licensing on OER</a:t>
            </a:r>
            <a:r>
              <a:rPr lang="en-US" sz="1200" b="0" i="0" kern="1200" baseline="0" dirty="0" smtClean="0">
                <a:solidFill>
                  <a:schemeClr val="tx1"/>
                </a:solidFill>
                <a:effectLst/>
                <a:latin typeface="Verdana" panose="020B0604030504040204" pitchFamily="34" charset="0"/>
                <a:ea typeface="+mn-ea"/>
                <a:cs typeface="+mn-cs"/>
              </a:rPr>
              <a:t> is important to know and understand</a:t>
            </a:r>
            <a:endParaRPr lang="en-US" sz="1200" b="0" i="0" kern="1200" dirty="0" smtClean="0">
              <a:solidFill>
                <a:schemeClr val="tx1"/>
              </a:solidFill>
              <a:effectLst/>
              <a:latin typeface="Verdana" panose="020B0604030504040204" pitchFamily="34" charset="0"/>
              <a:ea typeface="+mn-ea"/>
              <a:cs typeface="+mn-cs"/>
            </a:endParaRP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This</a:t>
            </a:r>
            <a:r>
              <a:rPr lang="en-US" sz="1200" b="0" i="0" kern="1200" baseline="0" dirty="0" smtClean="0">
                <a:solidFill>
                  <a:schemeClr val="tx1"/>
                </a:solidFill>
                <a:effectLst/>
                <a:latin typeface="Verdana" panose="020B0604030504040204" pitchFamily="34" charset="0"/>
                <a:ea typeface="+mn-ea"/>
                <a:cs typeface="+mn-cs"/>
              </a:rPr>
              <a:t> will indicate how the </a:t>
            </a:r>
            <a:r>
              <a:rPr lang="en-US" sz="1200" b="0" i="0" kern="1200" dirty="0" smtClean="0">
                <a:solidFill>
                  <a:schemeClr val="tx1"/>
                </a:solidFill>
                <a:effectLst/>
                <a:latin typeface="Verdana" panose="020B0604030504040204" pitchFamily="34" charset="0"/>
                <a:ea typeface="+mn-ea"/>
                <a:cs typeface="+mn-cs"/>
              </a:rPr>
              <a:t>OER can be used in a</a:t>
            </a:r>
            <a:r>
              <a:rPr lang="en-US" sz="1200" b="0" i="0" kern="1200" baseline="0" dirty="0" smtClean="0">
                <a:solidFill>
                  <a:schemeClr val="tx1"/>
                </a:solidFill>
                <a:effectLst/>
                <a:latin typeface="Verdana" panose="020B0604030504040204" pitchFamily="34" charset="0"/>
                <a:ea typeface="+mn-ea"/>
                <a:cs typeface="+mn-cs"/>
              </a:rPr>
              <a:t> </a:t>
            </a:r>
            <a:r>
              <a:rPr lang="en-US" sz="1200" b="0" i="0" kern="1200" dirty="0" smtClean="0">
                <a:solidFill>
                  <a:schemeClr val="tx1"/>
                </a:solidFill>
                <a:effectLst/>
                <a:latin typeface="Verdana" panose="020B0604030504040204" pitchFamily="34" charset="0"/>
                <a:ea typeface="+mn-ea"/>
                <a:cs typeface="+mn-cs"/>
              </a:rPr>
              <a:t>course</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Determine if modification, revision, or supplementation is needed. </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If modification is needed</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For</a:t>
            </a:r>
            <a:r>
              <a:rPr lang="en-US" sz="1200" b="0" i="0" kern="1200" baseline="0" dirty="0" smtClean="0">
                <a:solidFill>
                  <a:schemeClr val="tx1"/>
                </a:solidFill>
                <a:effectLst/>
                <a:latin typeface="Verdana" panose="020B0604030504040204" pitchFamily="34" charset="0"/>
                <a:ea typeface="+mn-ea"/>
                <a:cs typeface="+mn-cs"/>
              </a:rPr>
              <a:t> example, you if find a resource you really like (interactives). However, maybe some of the content is relevant and doesn’t necessarily fit your pedagogical approach. </a:t>
            </a:r>
          </a:p>
          <a:p>
            <a:pPr marL="2457450" lvl="5"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You may steer clear of </a:t>
            </a:r>
            <a:r>
              <a:rPr lang="en-US" sz="1200" b="1" i="0" kern="1200" dirty="0" smtClean="0">
                <a:solidFill>
                  <a:schemeClr val="tx1"/>
                </a:solidFill>
                <a:effectLst/>
                <a:latin typeface="Verdana" panose="020B0604030504040204" pitchFamily="34" charset="0"/>
                <a:ea typeface="+mn-ea"/>
                <a:cs typeface="+mn-cs"/>
              </a:rPr>
              <a:t>Attribution-Non Commercial-NoDerivs</a:t>
            </a:r>
            <a:br>
              <a:rPr lang="en-US" sz="1200" b="1" i="0" kern="1200" dirty="0" smtClean="0">
                <a:solidFill>
                  <a:schemeClr val="tx1"/>
                </a:solidFill>
                <a:effectLst/>
                <a:latin typeface="Verdana" panose="020B0604030504040204" pitchFamily="34" charset="0"/>
                <a:ea typeface="+mn-ea"/>
                <a:cs typeface="+mn-cs"/>
              </a:rPr>
            </a:br>
            <a:r>
              <a:rPr lang="en-US" sz="1200" b="1" i="0" kern="1200" dirty="0" smtClean="0">
                <a:solidFill>
                  <a:schemeClr val="tx1"/>
                </a:solidFill>
                <a:effectLst/>
                <a:latin typeface="Verdana" panose="020B0604030504040204" pitchFamily="34" charset="0"/>
                <a:ea typeface="+mn-ea"/>
                <a:cs typeface="+mn-cs"/>
              </a:rPr>
              <a:t>CC BY-NC-ND</a:t>
            </a:r>
            <a:r>
              <a:rPr lang="en-US" sz="1200" b="0" i="0" kern="1200" baseline="0" dirty="0" smtClean="0">
                <a:solidFill>
                  <a:schemeClr val="tx1"/>
                </a:solidFill>
                <a:effectLst/>
                <a:latin typeface="Verdana" panose="020B0604030504040204" pitchFamily="34" charset="0"/>
                <a:ea typeface="+mn-ea"/>
                <a:cs typeface="+mn-cs"/>
              </a:rPr>
              <a:t>. This would limit your ability to </a:t>
            </a:r>
            <a:r>
              <a:rPr lang="en-US" sz="1200" b="0" i="0" kern="1200" dirty="0" smtClean="0">
                <a:solidFill>
                  <a:schemeClr val="tx1"/>
                </a:solidFill>
                <a:effectLst/>
                <a:latin typeface="Verdana" panose="020B0604030504040204" pitchFamily="34" charset="0"/>
                <a:ea typeface="+mn-ea"/>
                <a:cs typeface="+mn-cs"/>
              </a:rPr>
              <a:t>remix, adapt, and build upon the work. You would be limited to sharing with attribution. </a:t>
            </a:r>
          </a:p>
          <a:p>
            <a:pPr marL="2457450" lvl="5"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In this case, you may consider </a:t>
            </a:r>
            <a:r>
              <a:rPr lang="en-US" sz="1200" b="1" i="0" kern="1200" dirty="0" smtClean="0">
                <a:solidFill>
                  <a:schemeClr val="tx1"/>
                </a:solidFill>
                <a:effectLst/>
                <a:latin typeface="Verdana" panose="020B0604030504040204" pitchFamily="34" charset="0"/>
                <a:ea typeface="+mn-ea"/>
                <a:cs typeface="+mn-cs"/>
              </a:rPr>
              <a:t>Attribution-Non Commercial</a:t>
            </a:r>
            <a:br>
              <a:rPr lang="en-US" sz="1200" b="1" i="0" kern="1200" dirty="0" smtClean="0">
                <a:solidFill>
                  <a:schemeClr val="tx1"/>
                </a:solidFill>
                <a:effectLst/>
                <a:latin typeface="Verdana" panose="020B0604030504040204" pitchFamily="34" charset="0"/>
                <a:ea typeface="+mn-ea"/>
                <a:cs typeface="+mn-cs"/>
              </a:rPr>
            </a:br>
            <a:r>
              <a:rPr lang="en-US" sz="1200" b="1" i="0" kern="1200" dirty="0" smtClean="0">
                <a:solidFill>
                  <a:schemeClr val="tx1"/>
                </a:solidFill>
                <a:effectLst/>
                <a:latin typeface="Verdana" panose="020B0604030504040204" pitchFamily="34" charset="0"/>
                <a:ea typeface="+mn-ea"/>
                <a:cs typeface="+mn-cs"/>
              </a:rPr>
              <a:t>CC BY-NC. </a:t>
            </a:r>
            <a:r>
              <a:rPr lang="en-US" sz="1200" b="0" i="0" kern="1200" dirty="0" smtClean="0">
                <a:solidFill>
                  <a:schemeClr val="tx1"/>
                </a:solidFill>
                <a:effectLst/>
                <a:latin typeface="Verdana" panose="020B0604030504040204" pitchFamily="34" charset="0"/>
                <a:ea typeface="+mn-ea"/>
                <a:cs typeface="+mn-cs"/>
              </a:rPr>
              <a:t>Allows</a:t>
            </a:r>
            <a:r>
              <a:rPr lang="en-US" sz="1200" b="0" i="0" kern="1200" baseline="0" dirty="0" smtClean="0">
                <a:solidFill>
                  <a:schemeClr val="tx1"/>
                </a:solidFill>
                <a:effectLst/>
                <a:latin typeface="Verdana" panose="020B0604030504040204" pitchFamily="34" charset="0"/>
                <a:ea typeface="+mn-ea"/>
                <a:cs typeface="+mn-cs"/>
              </a:rPr>
              <a:t> for the individual to </a:t>
            </a:r>
            <a:r>
              <a:rPr lang="en-US" sz="1200" b="0" i="0" kern="1200" dirty="0" smtClean="0">
                <a:solidFill>
                  <a:schemeClr val="tx1"/>
                </a:solidFill>
                <a:effectLst/>
                <a:latin typeface="Verdana" panose="020B0604030504040204" pitchFamily="34" charset="0"/>
                <a:ea typeface="+mn-ea"/>
                <a:cs typeface="+mn-cs"/>
              </a:rPr>
              <a:t>remix, adapt, and build upon the</a:t>
            </a:r>
            <a:r>
              <a:rPr lang="en-US" sz="1200" b="0" i="0" kern="1200" baseline="0" dirty="0" smtClean="0">
                <a:solidFill>
                  <a:schemeClr val="tx1"/>
                </a:solidFill>
                <a:effectLst/>
                <a:latin typeface="Verdana" panose="020B0604030504040204" pitchFamily="34" charset="0"/>
                <a:ea typeface="+mn-ea"/>
                <a:cs typeface="+mn-cs"/>
              </a:rPr>
              <a:t> </a:t>
            </a:r>
            <a:r>
              <a:rPr lang="en-US" sz="1200" b="0" i="0" kern="1200" dirty="0" smtClean="0">
                <a:solidFill>
                  <a:schemeClr val="tx1"/>
                </a:solidFill>
                <a:effectLst/>
                <a:latin typeface="Verdana" panose="020B0604030504040204" pitchFamily="34" charset="0"/>
                <a:ea typeface="+mn-ea"/>
                <a:cs typeface="+mn-cs"/>
              </a:rPr>
              <a:t>work,</a:t>
            </a:r>
            <a:r>
              <a:rPr lang="en-US" sz="1200" b="0" i="0" kern="1200" baseline="0" dirty="0" smtClean="0">
                <a:solidFill>
                  <a:schemeClr val="tx1"/>
                </a:solidFill>
                <a:effectLst/>
                <a:latin typeface="Verdana" panose="020B0604030504040204" pitchFamily="34" charset="0"/>
                <a:ea typeface="+mn-ea"/>
                <a:cs typeface="+mn-cs"/>
              </a:rPr>
              <a:t> for</a:t>
            </a:r>
            <a:r>
              <a:rPr lang="en-US" sz="1200" b="0" i="0" kern="1200" dirty="0" smtClean="0">
                <a:solidFill>
                  <a:schemeClr val="tx1"/>
                </a:solidFill>
                <a:effectLst/>
                <a:latin typeface="Verdana" panose="020B0604030504040204" pitchFamily="34" charset="0"/>
                <a:ea typeface="+mn-ea"/>
                <a:cs typeface="+mn-cs"/>
              </a:rPr>
              <a:t> non-commercially purposes, and</a:t>
            </a:r>
            <a:r>
              <a:rPr lang="en-US" sz="1200" b="0" i="0" kern="1200" baseline="0" dirty="0" smtClean="0">
                <a:solidFill>
                  <a:schemeClr val="tx1"/>
                </a:solidFill>
                <a:effectLst/>
                <a:latin typeface="Verdana" panose="020B0604030504040204" pitchFamily="34" charset="0"/>
                <a:ea typeface="+mn-ea"/>
                <a:cs typeface="+mn-cs"/>
              </a:rPr>
              <a:t> provide attribution</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Important to think about what is the end goal, and does the licensing allow you to use the materials in a way that meets the intended purpose.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Identify elements of the OER that is and isn’t a best fit with the course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Remember you do not need to include all of a resource or all OERs that have some level of relevancy. Consider using the amount that is pedagogically relevant or necessary for the course. </a:t>
            </a:r>
          </a:p>
        </p:txBody>
      </p:sp>
      <p:sp>
        <p:nvSpPr>
          <p:cNvPr id="4" name="Slide Number Placeholder 3"/>
          <p:cNvSpPr>
            <a:spLocks noGrp="1"/>
          </p:cNvSpPr>
          <p:nvPr>
            <p:ph type="sldNum" sz="quarter" idx="10"/>
          </p:nvPr>
        </p:nvSpPr>
        <p:spPr/>
        <p:txBody>
          <a:bodyPr/>
          <a:lstStyle/>
          <a:p>
            <a:fld id="{D4A39D37-EB39-9B49-85DF-DD837FDB43E8}" type="slidenum">
              <a:rPr lang="en-US" smtClean="0"/>
              <a:pPr/>
              <a:t>55</a:t>
            </a:fld>
            <a:endParaRPr lang="en-US" dirty="0"/>
          </a:p>
        </p:txBody>
      </p:sp>
    </p:spTree>
    <p:extLst>
      <p:ext uri="{BB962C8B-B14F-4D97-AF65-F5344CB8AC3E}">
        <p14:creationId xmlns:p14="http://schemas.microsoft.com/office/powerpoint/2010/main" val="29563089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Engagement and interaction</a:t>
            </a:r>
          </a:p>
          <a:p>
            <a:pPr marL="171450" lvl="0" indent="-171450" rtl="0" fontAlgn="base">
              <a:buFont typeface="Arial" panose="020B0604020202020204" pitchFamily="34" charset="0"/>
              <a:buChar char="•"/>
            </a:pPr>
            <a:endParaRPr lang="en-US" sz="1200" b="0" i="0"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Articulate</a:t>
            </a:r>
            <a:r>
              <a:rPr lang="en-US" sz="1200" b="0" i="0" kern="1200" baseline="0" dirty="0" smtClean="0">
                <a:solidFill>
                  <a:schemeClr val="tx1"/>
                </a:solidFill>
                <a:effectLst/>
                <a:latin typeface="Verdana" panose="020B0604030504040204" pitchFamily="34" charset="0"/>
                <a:ea typeface="+mn-ea"/>
                <a:cs typeface="+mn-cs"/>
              </a:rPr>
              <a:t> student engagement and interaction with the materials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Verdana" panose="020B0604030504040204" pitchFamily="34" charset="0"/>
                <a:ea typeface="+mn-ea"/>
                <a:cs typeface="+mn-cs"/>
              </a:rPr>
              <a:t>Identify varied ways in which </a:t>
            </a:r>
            <a:r>
              <a:rPr lang="en-US" sz="1200" b="0" i="0" kern="1200" dirty="0" smtClean="0">
                <a:solidFill>
                  <a:schemeClr val="tx1"/>
                </a:solidFill>
                <a:effectLst/>
                <a:latin typeface="Verdana" panose="020B0604030504040204" pitchFamily="34" charset="0"/>
                <a:ea typeface="+mn-ea"/>
                <a:cs typeface="+mn-cs"/>
              </a:rPr>
              <a:t>students to interact (e.g., media, podcasts, websites, text, lectures, videos, demonstrations, simulations, images, graphs, animations)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Verdana" panose="020B0604030504040204" pitchFamily="34" charset="0"/>
                <a:ea typeface="+mn-ea"/>
                <a:cs typeface="+mn-cs"/>
              </a:rPr>
              <a:t>Examine opportunities where students can actively engage with the content and each other.</a:t>
            </a:r>
            <a:r>
              <a:rPr lang="en-US" sz="1200" b="0" i="0" kern="1200" baseline="0" dirty="0" smtClean="0">
                <a:solidFill>
                  <a:schemeClr val="tx1"/>
                </a:solidFill>
                <a:effectLst/>
                <a:latin typeface="Verdana" panose="020B0604030504040204" pitchFamily="34" charset="0"/>
                <a:ea typeface="+mn-ea"/>
                <a:cs typeface="+mn-cs"/>
              </a:rPr>
              <a:t> For example, collaborative learning. </a:t>
            </a:r>
            <a:endParaRPr lang="en-US" sz="1200" b="0" i="0" kern="1200" dirty="0" smtClean="0">
              <a:solidFill>
                <a:schemeClr val="tx1"/>
              </a:solidFill>
              <a:effectLst/>
              <a:latin typeface="Verdana" panose="020B0604030504040204" pitchFamily="34" charset="0"/>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Verdana" panose="020B0604030504040204" pitchFamily="34" charset="0"/>
                <a:ea typeface="+mn-ea"/>
                <a:cs typeface="+mn-cs"/>
              </a:rPr>
              <a:t>Speaks to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Verdana" panose="020B0604030504040204" pitchFamily="34" charset="0"/>
                <a:ea typeface="+mn-ea"/>
                <a:cs typeface="+mn-cs"/>
              </a:rPr>
              <a:t>Peer-to-peer interaction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Peer-to-content interaction </a:t>
            </a: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Design to foster motivation and curiosity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Open Pedagogy</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“access-oriented commitment to learner-driven education AND as a process of designing architectures and using tools for learning that enable students to shape the public knowledge commons of which they are a part.”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Affords students the opportunity to become active</a:t>
            </a:r>
            <a:r>
              <a:rPr lang="en-US" sz="1200" b="0" i="0" kern="1200" baseline="0" dirty="0" smtClean="0">
                <a:solidFill>
                  <a:schemeClr val="tx1"/>
                </a:solidFill>
                <a:effectLst/>
                <a:latin typeface="Verdana" panose="020B0604030504040204" pitchFamily="34" charset="0"/>
                <a:ea typeface="+mn-ea"/>
                <a:cs typeface="+mn-cs"/>
              </a:rPr>
              <a:t> participants in their learning and </a:t>
            </a:r>
            <a:r>
              <a:rPr lang="en-US" sz="1200" b="0" i="0" kern="1200" dirty="0" smtClean="0">
                <a:solidFill>
                  <a:schemeClr val="tx1"/>
                </a:solidFill>
                <a:effectLst/>
                <a:latin typeface="Verdana" panose="020B0604030504040204" pitchFamily="34" charset="0"/>
                <a:ea typeface="+mn-ea"/>
                <a:cs typeface="+mn-cs"/>
              </a:rPr>
              <a:t>contribute to the world’s knowledge commons in</a:t>
            </a:r>
            <a:r>
              <a:rPr lang="en-US" sz="1200" b="0" i="0" kern="1200" baseline="0" dirty="0" smtClean="0">
                <a:solidFill>
                  <a:schemeClr val="tx1"/>
                </a:solidFill>
                <a:effectLst/>
                <a:latin typeface="Verdana" panose="020B0604030504040204" pitchFamily="34" charset="0"/>
                <a:ea typeface="+mn-ea"/>
                <a:cs typeface="+mn-cs"/>
              </a:rPr>
              <a:t> a meaningful way.</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An example of a renewable learning opportunities (one that has impact outside of the classroom) could be to have students create or even edit an OER.</a:t>
            </a: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There are so many ways the OER can be leveraged. Creativity is the limit.  </a:t>
            </a:r>
            <a:endParaRPr lang="en-US" sz="1200" b="0" i="0" kern="120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Strategies!</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Create your own plan!</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Use a planning template!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We have linked to a couple of different templates</a:t>
            </a:r>
            <a:r>
              <a:rPr lang="en-US" sz="1200" b="0" i="0" kern="1200" baseline="0" dirty="0" smtClean="0">
                <a:solidFill>
                  <a:schemeClr val="tx1"/>
                </a:solidFill>
                <a:effectLst/>
                <a:latin typeface="Verdana" panose="020B0604030504040204" pitchFamily="34" charset="0"/>
                <a:ea typeface="+mn-ea"/>
                <a:cs typeface="+mn-cs"/>
              </a:rPr>
              <a:t> that are currently available through Creative Commons. If starting from scratch doesn’t sound ideal, we encourage you to take a look at these resources which have been created to ease the integration of OER. </a:t>
            </a:r>
            <a:endParaRPr lang="en-US" sz="1200" b="0" i="0" kern="1200" dirty="0" smtClean="0">
              <a:solidFill>
                <a:schemeClr val="tx1"/>
              </a:solidFill>
              <a:effectLst/>
              <a:latin typeface="Verdana" panose="020B0604030504040204" pitchFamily="34" charset="0"/>
              <a:ea typeface="+mn-ea"/>
              <a:cs typeface="+mn-cs"/>
            </a:endParaRPr>
          </a:p>
          <a:p>
            <a:pPr marL="0" lvl="0" indent="0" rtl="0" fontAlgn="base">
              <a:buFont typeface="Arial" panose="020B0604020202020204" pitchFamily="34" charset="0"/>
              <a:buNone/>
            </a:pPr>
            <a:endParaRPr lang="en-US" sz="1200" b="0" i="0" kern="1200" dirty="0" smtClean="0">
              <a:solidFill>
                <a:schemeClr val="tx1"/>
              </a:solidFill>
              <a:effectLst/>
              <a:latin typeface="Verdana" panose="020B0604030504040204" pitchFamily="34" charset="0"/>
              <a:ea typeface="+mn-ea"/>
              <a:cs typeface="+mn-cs"/>
            </a:endParaRPr>
          </a:p>
          <a:p>
            <a:pPr marL="0" lvl="0" indent="0" rtl="0" fontAlgn="base">
              <a:buFont typeface="Arial" panose="020B0604020202020204" pitchFamily="34" charset="0"/>
              <a:buNone/>
            </a:pPr>
            <a:r>
              <a:rPr lang="en-US" sz="1200" b="1" i="1" kern="1200" dirty="0" smtClean="0">
                <a:solidFill>
                  <a:schemeClr val="tx1"/>
                </a:solidFill>
                <a:effectLst/>
                <a:latin typeface="Verdana" panose="020B0604030504040204" pitchFamily="34" charset="0"/>
                <a:ea typeface="+mn-ea"/>
                <a:cs typeface="+mn-cs"/>
              </a:rPr>
              <a:t>Considerations</a:t>
            </a:r>
            <a:endParaRPr lang="en-US" sz="1200" b="0" i="0" kern="1200" dirty="0" smtClean="0">
              <a:solidFill>
                <a:schemeClr val="tx1"/>
              </a:solidFill>
              <a:effectLst/>
              <a:latin typeface="Verdana" panose="020B0604030504040204" pitchFamily="34" charset="0"/>
              <a:ea typeface="+mn-ea"/>
              <a:cs typeface="+mn-cs"/>
            </a:endParaRPr>
          </a:p>
          <a:p>
            <a:pPr marL="0" lvl="0" indent="0" rtl="0" fontAlgn="base">
              <a:buFont typeface="Arial" panose="020B0604020202020204" pitchFamily="34" charset="0"/>
              <a:buNone/>
            </a:pPr>
            <a:endParaRPr lang="en-US" sz="1200" b="0" i="0" kern="1200" dirty="0" smtClean="0">
              <a:solidFill>
                <a:schemeClr val="tx1"/>
              </a:solidFill>
              <a:effectLst/>
              <a:latin typeface="Verdana" panose="020B0604030504040204" pitchFamily="34" charset="0"/>
              <a:ea typeface="+mn-ea"/>
              <a:cs typeface="+mn-cs"/>
            </a:endParaRPr>
          </a:p>
          <a:p>
            <a:pPr marL="0" lvl="0" indent="0" rtl="0" fontAlgn="base">
              <a:buFont typeface="Arial" panose="020B0604020202020204" pitchFamily="34" charset="0"/>
              <a:buNone/>
            </a:pPr>
            <a:r>
              <a:rPr lang="en-US" sz="1200" b="0" i="0" kern="1200" dirty="0" smtClean="0">
                <a:solidFill>
                  <a:schemeClr val="tx1"/>
                </a:solidFill>
                <a:effectLst/>
                <a:latin typeface="Verdana" panose="020B0604030504040204" pitchFamily="34" charset="0"/>
                <a:ea typeface="+mn-ea"/>
                <a:cs typeface="+mn-cs"/>
              </a:rPr>
              <a:t>There is an initial time investment with course planning and learning content analysis. However, the investment will pay dividends in terms of effectiveness. Consider the learning content as one piece of a larger puzzle that all work together toward a common goal to motivate and engage students as active participants in the learning process and not as passive consumers of content.  </a:t>
            </a:r>
          </a:p>
          <a:p>
            <a:pPr rtl="0" fontAlgn="base"/>
            <a:endParaRPr lang="en-US" sz="1200" b="0" i="0" kern="1200" dirty="0" smtClean="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56</a:t>
            </a:fld>
            <a:endParaRPr lang="en-US" dirty="0"/>
          </a:p>
        </p:txBody>
      </p:sp>
    </p:spTree>
    <p:extLst>
      <p:ext uri="{BB962C8B-B14F-4D97-AF65-F5344CB8AC3E}">
        <p14:creationId xmlns:p14="http://schemas.microsoft.com/office/powerpoint/2010/main" val="564612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Verdana" panose="020B0604030504040204" pitchFamily="34" charset="0"/>
                <a:ea typeface="+mn-ea"/>
                <a:cs typeface="+mn-cs"/>
              </a:rPr>
              <a:t>Establish a Process</a:t>
            </a:r>
          </a:p>
          <a:p>
            <a:endParaRPr lang="en-US" sz="1200" b="0" i="0" kern="1200" dirty="0" smtClean="0">
              <a:solidFill>
                <a:schemeClr val="tx1"/>
              </a:solidFill>
              <a:effectLst/>
              <a:latin typeface="Verdana" panose="020B0604030504040204" pitchFamily="34" charset="0"/>
              <a:ea typeface="+mn-ea"/>
              <a:cs typeface="+mn-cs"/>
            </a:endParaRPr>
          </a:p>
          <a:p>
            <a:r>
              <a:rPr lang="en-US" sz="1200" b="0" i="0" kern="1200" dirty="0" smtClean="0">
                <a:solidFill>
                  <a:schemeClr val="tx1"/>
                </a:solidFill>
                <a:effectLst/>
                <a:latin typeface="Verdana" panose="020B0604030504040204" pitchFamily="34" charset="0"/>
                <a:ea typeface="+mn-ea"/>
                <a:cs typeface="+mn-cs"/>
              </a:rPr>
              <a:t>There are recommended processes available that folks that can use as a framework or guidepost for integrating OERs. You can also create your own process based off of those existing resources that works best for you.  </a:t>
            </a:r>
          </a:p>
          <a:p>
            <a:endParaRPr lang="en-US" sz="1200" b="0" i="0" kern="1200" dirty="0" smtClean="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For</a:t>
            </a:r>
            <a:r>
              <a:rPr lang="en-US" sz="1200" b="0" i="0" kern="1200" baseline="0" dirty="0" smtClean="0">
                <a:solidFill>
                  <a:schemeClr val="tx1"/>
                </a:solidFill>
                <a:effectLst/>
                <a:latin typeface="Verdana" panose="020B0604030504040204" pitchFamily="34" charset="0"/>
                <a:ea typeface="+mn-ea"/>
                <a:cs typeface="+mn-cs"/>
              </a:rPr>
              <a:t> today, we are going to use the ADDIE model for inspiration. ADDIE stands for Analysis, Design, Development, Implementation, and Evaluation. ADDIE is an instructional design model that is commonly used as a tool in course design. At first glance, this model may look linear, but that isn’t accurate. After each phase you can revise. As an instructional designer, I have found this to be a very flexible guide that supports continuous improvement.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So far,</a:t>
            </a:r>
            <a:r>
              <a:rPr lang="en-US" sz="1200" b="0" i="0" kern="1200" baseline="0" dirty="0" smtClean="0">
                <a:solidFill>
                  <a:schemeClr val="tx1"/>
                </a:solidFill>
                <a:effectLst/>
                <a:latin typeface="Verdana" panose="020B0604030504040204" pitchFamily="34" charset="0"/>
                <a:ea typeface="+mn-ea"/>
                <a:cs typeface="+mn-cs"/>
              </a:rPr>
              <a:t> today </a:t>
            </a:r>
            <a:r>
              <a:rPr lang="en-US" sz="1200" b="0" i="0" kern="1200" dirty="0" smtClean="0">
                <a:solidFill>
                  <a:schemeClr val="tx1"/>
                </a:solidFill>
                <a:effectLst/>
                <a:latin typeface="Verdana" panose="020B0604030504040204" pitchFamily="34" charset="0"/>
                <a:ea typeface="+mn-ea"/>
                <a:cs typeface="+mn-cs"/>
              </a:rPr>
              <a:t>we have touched on</a:t>
            </a:r>
            <a:endParaRPr lang="en-US" sz="1200" b="0" i="0" kern="1200" baseline="0" dirty="0" smtClean="0">
              <a:solidFill>
                <a:schemeClr val="tx1"/>
              </a:solidFill>
              <a:effectLst/>
              <a:latin typeface="Verdana" panose="020B0604030504040204" pitchFamily="34" charset="0"/>
              <a:ea typeface="+mn-ea"/>
              <a:cs typeface="+mn-cs"/>
            </a:endParaRPr>
          </a:p>
          <a:p>
            <a:pPr marL="1085850" lvl="2"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Course analysis</a:t>
            </a:r>
            <a:endParaRPr lang="en-US" sz="1200" b="0" i="0" kern="1200" dirty="0" smtClean="0">
              <a:solidFill>
                <a:schemeClr val="tx1"/>
              </a:solidFill>
              <a:effectLst/>
              <a:latin typeface="Verdana" panose="020B0604030504040204" pitchFamily="34" charset="0"/>
              <a:ea typeface="+mn-ea"/>
              <a:cs typeface="+mn-cs"/>
            </a:endParaRP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Which</a:t>
            </a:r>
            <a:r>
              <a:rPr lang="en-US" sz="1200" b="0" i="0" kern="1200" baseline="0" dirty="0" smtClean="0">
                <a:solidFill>
                  <a:schemeClr val="tx1"/>
                </a:solidFill>
                <a:effectLst/>
                <a:latin typeface="Verdana" panose="020B0604030504040204" pitchFamily="34" charset="0"/>
                <a:ea typeface="+mn-ea"/>
                <a:cs typeface="+mn-cs"/>
              </a:rPr>
              <a:t> includes </a:t>
            </a:r>
            <a:r>
              <a:rPr lang="en-US" sz="1200" b="0" i="0" kern="1200" dirty="0" smtClean="0">
                <a:solidFill>
                  <a:schemeClr val="tx1"/>
                </a:solidFill>
                <a:effectLst/>
                <a:latin typeface="Verdana" panose="020B0604030504040204" pitchFamily="34" charset="0"/>
                <a:ea typeface="+mn-ea"/>
                <a:cs typeface="+mn-cs"/>
              </a:rPr>
              <a:t>the current and</a:t>
            </a:r>
            <a:r>
              <a:rPr lang="en-US" sz="1200" b="0" i="0" kern="1200" baseline="0" dirty="0" smtClean="0">
                <a:solidFill>
                  <a:schemeClr val="tx1"/>
                </a:solidFill>
                <a:effectLst/>
                <a:latin typeface="Verdana" panose="020B0604030504040204" pitchFamily="34" charset="0"/>
                <a:ea typeface="+mn-ea"/>
                <a:cs typeface="+mn-cs"/>
              </a:rPr>
              <a:t> future state of the course</a:t>
            </a:r>
          </a:p>
          <a:p>
            <a:pPr marL="1543050" lvl="3"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An inventory of the course elements</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Outcomes</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Context</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Underlying pedagogy  </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Learning Materials</a:t>
            </a:r>
          </a:p>
          <a:p>
            <a:pPr marL="2000250" lvl="4"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Assessments</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Intentional</a:t>
            </a:r>
            <a:r>
              <a:rPr lang="en-US" sz="1200" b="0" i="0" kern="1200" baseline="0" dirty="0" smtClean="0">
                <a:solidFill>
                  <a:schemeClr val="tx1"/>
                </a:solidFill>
                <a:effectLst/>
                <a:latin typeface="Verdana" panose="020B0604030504040204" pitchFamily="34" charset="0"/>
                <a:ea typeface="+mn-ea"/>
                <a:cs typeface="+mn-cs"/>
              </a:rPr>
              <a:t> design</a:t>
            </a:r>
          </a:p>
          <a:p>
            <a:pPr marL="1543050" lvl="3"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Planning strategies </a:t>
            </a:r>
          </a:p>
          <a:p>
            <a:pPr marL="2000250" lvl="4"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Holistic course maps </a:t>
            </a:r>
          </a:p>
          <a:p>
            <a:pPr marL="2000250" lvl="4"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Detailed OER integration plan</a:t>
            </a:r>
          </a:p>
        </p:txBody>
      </p:sp>
      <p:sp>
        <p:nvSpPr>
          <p:cNvPr id="4" name="Slide Number Placeholder 3"/>
          <p:cNvSpPr>
            <a:spLocks noGrp="1"/>
          </p:cNvSpPr>
          <p:nvPr>
            <p:ph type="sldNum" sz="quarter" idx="10"/>
          </p:nvPr>
        </p:nvSpPr>
        <p:spPr/>
        <p:txBody>
          <a:bodyPr/>
          <a:lstStyle/>
          <a:p>
            <a:fld id="{D4A39D37-EB39-9B49-85DF-DD837FDB43E8}" type="slidenum">
              <a:rPr lang="en-US" smtClean="0"/>
              <a:pPr/>
              <a:t>57</a:t>
            </a:fld>
            <a:endParaRPr lang="en-US" dirty="0"/>
          </a:p>
        </p:txBody>
      </p:sp>
    </p:spTree>
    <p:extLst>
      <p:ext uri="{BB962C8B-B14F-4D97-AF65-F5344CB8AC3E}">
        <p14:creationId xmlns:p14="http://schemas.microsoft.com/office/powerpoint/2010/main" val="912370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1" i="1" kern="1200" baseline="0" dirty="0" smtClean="0">
                <a:solidFill>
                  <a:schemeClr val="tx1"/>
                </a:solidFill>
                <a:effectLst/>
                <a:latin typeface="Verdana" panose="020B0604030504040204" pitchFamily="34" charset="0"/>
                <a:ea typeface="+mn-ea"/>
                <a:cs typeface="+mn-cs"/>
              </a:rPr>
              <a:t>Establish a Process (continued)</a:t>
            </a:r>
          </a:p>
          <a:p>
            <a:pPr marL="0" lvl="0" indent="0" rtl="0" fontAlgn="base">
              <a:buFont typeface="Arial" panose="020B0604020202020204" pitchFamily="34" charset="0"/>
              <a:buNone/>
            </a:pPr>
            <a:endParaRPr lang="en-US" sz="1200" b="0" i="0" kern="1200" baseline="0" dirty="0" smtClean="0">
              <a:solidFill>
                <a:schemeClr val="tx1"/>
              </a:solidFill>
              <a:effectLst/>
              <a:latin typeface="Verdana" panose="020B0604030504040204" pitchFamily="34" charset="0"/>
              <a:ea typeface="+mn-ea"/>
              <a:cs typeface="+mn-cs"/>
            </a:endParaRPr>
          </a:p>
          <a:p>
            <a:pPr marL="171450" lvl="0"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Development</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Reuse, revise, remix, and redistribution of the OER</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Actual integration into the course</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Creation of additional material and resources (e.g., interactives) </a:t>
            </a:r>
          </a:p>
          <a:p>
            <a:pPr marL="628650" lvl="1" indent="-171450" rtl="0" fontAlgn="base">
              <a:buFont typeface="Arial" panose="020B0604020202020204" pitchFamily="34" charset="0"/>
              <a:buChar char="•"/>
            </a:pPr>
            <a:r>
              <a:rPr lang="en-US" sz="1200" b="0" i="0" kern="1200" baseline="0" dirty="0" smtClean="0">
                <a:solidFill>
                  <a:schemeClr val="tx1"/>
                </a:solidFill>
                <a:effectLst/>
                <a:latin typeface="Verdana" panose="020B0604030504040204" pitchFamily="34" charset="0"/>
                <a:ea typeface="+mn-ea"/>
                <a:cs typeface="+mn-cs"/>
              </a:rPr>
              <a:t>Considerations</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Develop a draft and have a colleague, instructional designer, or training and development specialist review the design and integration.</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Remember to share your vision, intention, pedagogical approach, and course context.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This information will be essential for folks to give meaningful and useful feedback. </a:t>
            </a: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Implementation</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As you move towards implementing OER</a:t>
            </a:r>
            <a:r>
              <a:rPr lang="en-US" sz="1200" b="0" i="0" kern="1200" baseline="0" dirty="0" smtClean="0">
                <a:solidFill>
                  <a:schemeClr val="tx1"/>
                </a:solidFill>
                <a:effectLst/>
                <a:latin typeface="Verdana" panose="020B0604030504040204" pitchFamily="34" charset="0"/>
                <a:ea typeface="+mn-ea"/>
                <a:cs typeface="+mn-cs"/>
              </a:rPr>
              <a:t> for the first time consider…</a:t>
            </a:r>
            <a:r>
              <a:rPr lang="en-US" sz="1200" b="0" i="0" kern="1200" dirty="0" smtClean="0">
                <a:solidFill>
                  <a:schemeClr val="tx1"/>
                </a:solidFill>
                <a:effectLst/>
                <a:latin typeface="Verdana" panose="020B0604030504040204" pitchFamily="34" charset="0"/>
                <a:ea typeface="+mn-ea"/>
                <a:cs typeface="+mn-cs"/>
              </a:rPr>
              <a:t>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Test drive the OERs </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Do</a:t>
            </a:r>
            <a:r>
              <a:rPr lang="en-US" sz="1200" b="0" i="0" kern="1200" baseline="0" dirty="0" smtClean="0">
                <a:solidFill>
                  <a:schemeClr val="tx1"/>
                </a:solidFill>
                <a:effectLst/>
                <a:latin typeface="Verdana" panose="020B0604030504040204" pitchFamily="34" charset="0"/>
                <a:ea typeface="+mn-ea"/>
                <a:cs typeface="+mn-cs"/>
              </a:rPr>
              <a:t> not necessarily </a:t>
            </a:r>
            <a:r>
              <a:rPr lang="en-US" sz="1200" b="0" i="0" kern="1200" dirty="0" smtClean="0">
                <a:solidFill>
                  <a:schemeClr val="tx1"/>
                </a:solidFill>
                <a:effectLst/>
                <a:latin typeface="Verdana" panose="020B0604030504040204" pitchFamily="34" charset="0"/>
                <a:ea typeface="+mn-ea"/>
                <a:cs typeface="+mn-cs"/>
              </a:rPr>
              <a:t>do a clean sweep of all materials.</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Consider starting with a few OER to replace expensive course materials that students have to purchase.  </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Take the time to thoughtfully and intentionally design the materials into </a:t>
            </a:r>
            <a:r>
              <a:rPr lang="en-US" sz="1200" b="1" i="0" kern="1200" dirty="0" smtClean="0">
                <a:solidFill>
                  <a:schemeClr val="tx1"/>
                </a:solidFill>
                <a:effectLst/>
                <a:latin typeface="Verdana" panose="020B0604030504040204" pitchFamily="34" charset="0"/>
                <a:ea typeface="+mn-ea"/>
                <a:cs typeface="+mn-cs"/>
              </a:rPr>
              <a:t>one</a:t>
            </a:r>
            <a:r>
              <a:rPr lang="en-US" sz="1200" b="1" i="0" kern="1200" baseline="0" dirty="0" smtClean="0">
                <a:solidFill>
                  <a:schemeClr val="tx1"/>
                </a:solidFill>
                <a:effectLst/>
                <a:latin typeface="Verdana" panose="020B0604030504040204" pitchFamily="34" charset="0"/>
                <a:ea typeface="+mn-ea"/>
                <a:cs typeface="+mn-cs"/>
              </a:rPr>
              <a:t> course </a:t>
            </a:r>
            <a:r>
              <a:rPr lang="en-US" sz="1200" b="0" i="0" kern="1200" baseline="0" dirty="0" smtClean="0">
                <a:solidFill>
                  <a:schemeClr val="tx1"/>
                </a:solidFill>
                <a:effectLst/>
                <a:latin typeface="Verdana" panose="020B0604030504040204" pitchFamily="34" charset="0"/>
                <a:ea typeface="+mn-ea"/>
                <a:cs typeface="+mn-cs"/>
              </a:rPr>
              <a:t>at a time</a:t>
            </a:r>
            <a:r>
              <a:rPr lang="en-US" sz="1200" b="0" i="0" kern="1200" dirty="0" smtClean="0">
                <a:solidFill>
                  <a:schemeClr val="tx1"/>
                </a:solidFill>
                <a:effectLst/>
                <a:latin typeface="Verdana" panose="020B0604030504040204" pitchFamily="34" charset="0"/>
                <a:ea typeface="+mn-ea"/>
                <a:cs typeface="+mn-cs"/>
              </a:rPr>
              <a:t>. </a:t>
            </a:r>
          </a:p>
          <a:p>
            <a:pPr marL="1543050" lvl="3"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Then,</a:t>
            </a:r>
            <a:r>
              <a:rPr lang="en-US" sz="1200" b="0" i="0" kern="1200" baseline="0" dirty="0" smtClean="0">
                <a:solidFill>
                  <a:schemeClr val="tx1"/>
                </a:solidFill>
                <a:effectLst/>
                <a:latin typeface="Verdana" panose="020B0604030504040204" pitchFamily="34" charset="0"/>
                <a:ea typeface="+mn-ea"/>
                <a:cs typeface="+mn-cs"/>
              </a:rPr>
              <a:t> c</a:t>
            </a:r>
            <a:r>
              <a:rPr lang="en-US" sz="1200" b="0" i="0" kern="1200" dirty="0" smtClean="0">
                <a:solidFill>
                  <a:schemeClr val="tx1"/>
                </a:solidFill>
                <a:effectLst/>
                <a:latin typeface="Verdana" panose="020B0604030504040204" pitchFamily="34" charset="0"/>
                <a:ea typeface="+mn-ea"/>
                <a:cs typeface="+mn-cs"/>
              </a:rPr>
              <a:t>onsider expanding to other courses after you have evaluated the first iteration of the integration.   </a:t>
            </a:r>
          </a:p>
          <a:p>
            <a:pPr marL="171450" lvl="0"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Evaluation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Consider integrating a feedback loop for students (survey, discussion).  </a:t>
            </a:r>
          </a:p>
          <a:p>
            <a:pPr marL="1085850" lvl="2"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Take the formal and information/data you gather and make decisions for the next iteration. </a:t>
            </a:r>
          </a:p>
          <a:p>
            <a:pPr marL="628650" lvl="1" indent="-171450" rtl="0" fontAlgn="base">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Consult with colleagues or an ID if you encounter challenges with integration.  </a:t>
            </a:r>
          </a:p>
          <a:p>
            <a:pPr marL="457200" lvl="1" indent="0" rtl="0" fontAlgn="base">
              <a:buFont typeface="Arial" panose="020B0604020202020204" pitchFamily="34" charset="0"/>
              <a:buNone/>
            </a:pPr>
            <a:endParaRPr lang="en-US" sz="1200" b="0" i="0" kern="1200" dirty="0" smtClean="0">
              <a:solidFill>
                <a:schemeClr val="tx1"/>
              </a:solidFill>
              <a:effectLst/>
              <a:latin typeface="Verdana" panose="020B0604030504040204" pitchFamily="34" charset="0"/>
              <a:ea typeface="+mn-ea"/>
              <a:cs typeface="+mn-cs"/>
            </a:endParaRPr>
          </a:p>
          <a:p>
            <a:pPr marL="0" lvl="0" indent="0" rtl="0" fontAlgn="base">
              <a:buFont typeface="Arial" panose="020B0604020202020204" pitchFamily="34" charset="0"/>
              <a:buNone/>
            </a:pPr>
            <a:r>
              <a:rPr lang="en-US" sz="1200" b="0" i="0" kern="1200" dirty="0" smtClean="0">
                <a:solidFill>
                  <a:schemeClr val="tx1"/>
                </a:solidFill>
                <a:effectLst/>
                <a:latin typeface="Verdana" panose="020B0604030504040204" pitchFamily="34" charset="0"/>
                <a:ea typeface="+mn-ea"/>
                <a:cs typeface="+mn-cs"/>
              </a:rPr>
              <a:t>Goal:</a:t>
            </a:r>
            <a:r>
              <a:rPr lang="en-US" sz="1200" b="0" i="0" kern="1200" baseline="0" dirty="0" smtClean="0">
                <a:solidFill>
                  <a:schemeClr val="tx1"/>
                </a:solidFill>
                <a:effectLst/>
                <a:latin typeface="Verdana" panose="020B0604030504040204" pitchFamily="34" charset="0"/>
                <a:ea typeface="+mn-ea"/>
                <a:cs typeface="+mn-cs"/>
              </a:rPr>
              <a:t> Conduct an </a:t>
            </a:r>
            <a:r>
              <a:rPr lang="en-US" sz="1200" b="0" i="0" kern="1200" dirty="0" smtClean="0">
                <a:solidFill>
                  <a:schemeClr val="tx1"/>
                </a:solidFill>
                <a:effectLst/>
                <a:latin typeface="Verdana" panose="020B0604030504040204" pitchFamily="34" charset="0"/>
                <a:ea typeface="+mn-ea"/>
                <a:cs typeface="+mn-cs"/>
              </a:rPr>
              <a:t>incremental implementation plan as part of a</a:t>
            </a:r>
            <a:r>
              <a:rPr lang="en-US" sz="1200" b="0" i="0" kern="1200" baseline="0" dirty="0" smtClean="0">
                <a:solidFill>
                  <a:schemeClr val="tx1"/>
                </a:solidFill>
                <a:effectLst/>
                <a:latin typeface="Verdana" panose="020B0604030504040204" pitchFamily="34" charset="0"/>
                <a:ea typeface="+mn-ea"/>
                <a:cs typeface="+mn-cs"/>
              </a:rPr>
              <a:t> </a:t>
            </a:r>
            <a:r>
              <a:rPr lang="en-US" sz="1200" b="0" i="0" kern="1200" dirty="0" smtClean="0">
                <a:solidFill>
                  <a:schemeClr val="tx1"/>
                </a:solidFill>
                <a:effectLst/>
                <a:latin typeface="Verdana" panose="020B0604030504040204" pitchFamily="34" charset="0"/>
                <a:ea typeface="+mn-ea"/>
                <a:cs typeface="+mn-cs"/>
              </a:rPr>
              <a:t>continuous improvement process.  </a:t>
            </a:r>
          </a:p>
          <a:p>
            <a:pPr marL="914400" lvl="2" indent="0" rtl="0" fontAlgn="base">
              <a:buFont typeface="Arial" panose="020B0604020202020204" pitchFamily="34" charset="0"/>
              <a:buNone/>
            </a:pPr>
            <a:endParaRPr lang="en-US" sz="1200" b="0" i="0" kern="1200" dirty="0" smtClean="0">
              <a:solidFill>
                <a:schemeClr val="tx1"/>
              </a:solidFill>
              <a:effectLst/>
              <a:latin typeface="Verdana" panose="020B0604030504040204" pitchFamily="34" charset="0"/>
              <a:ea typeface="+mn-ea"/>
              <a:cs typeface="+mn-cs"/>
            </a:endParaRPr>
          </a:p>
          <a:p>
            <a:pPr marL="0" lvl="0" indent="0" rtl="0" fontAlgn="base">
              <a:buFont typeface="Arial" panose="020B0604020202020204" pitchFamily="34" charset="0"/>
              <a:buNone/>
            </a:pPr>
            <a:r>
              <a:rPr lang="en-US" sz="1200" b="0" i="0" kern="1200" dirty="0" smtClean="0">
                <a:solidFill>
                  <a:schemeClr val="tx1"/>
                </a:solidFill>
                <a:effectLst/>
                <a:latin typeface="Verdana" panose="020B0604030504040204" pitchFamily="34" charset="0"/>
                <a:ea typeface="+mn-ea"/>
                <a:cs typeface="+mn-cs"/>
              </a:rPr>
              <a:t>Now,</a:t>
            </a:r>
            <a:r>
              <a:rPr lang="en-US" sz="1200" b="0" i="0" kern="1200" baseline="0" dirty="0" smtClean="0">
                <a:solidFill>
                  <a:schemeClr val="tx1"/>
                </a:solidFill>
                <a:effectLst/>
                <a:latin typeface="Verdana" panose="020B0604030504040204" pitchFamily="34" charset="0"/>
                <a:ea typeface="+mn-ea"/>
                <a:cs typeface="+mn-cs"/>
              </a:rPr>
              <a:t> we are going to transition into a group activity where we will continue our discussion around OER integration.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58</a:t>
            </a:fld>
            <a:endParaRPr lang="en-US" dirty="0"/>
          </a:p>
        </p:txBody>
      </p:sp>
    </p:spTree>
    <p:extLst>
      <p:ext uri="{BB962C8B-B14F-4D97-AF65-F5344CB8AC3E}">
        <p14:creationId xmlns:p14="http://schemas.microsoft.com/office/powerpoint/2010/main" val="60873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tx2"/>
                </a:solidFill>
                <a:latin typeface="Verdana" panose="020B0604030504040204" pitchFamily="34" charset="0"/>
                <a:ea typeface="Verdana" panose="020B0604030504040204" pitchFamily="34" charset="0"/>
              </a:rPr>
              <a:t>“Open Educational Resources (OER) are teaching, learning or research materials that are in the </a:t>
            </a:r>
            <a:r>
              <a:rPr lang="en-US" sz="1200" b="1" dirty="0" smtClean="0">
                <a:solidFill>
                  <a:schemeClr val="tx2"/>
                </a:solidFill>
                <a:latin typeface="Verdana" panose="020B0604030504040204" pitchFamily="34" charset="0"/>
                <a:ea typeface="Verdana" panose="020B0604030504040204" pitchFamily="34" charset="0"/>
              </a:rPr>
              <a:t>public domain or released with intellectual property licenses </a:t>
            </a:r>
            <a:r>
              <a:rPr lang="en-US" sz="1200" dirty="0" smtClean="0">
                <a:solidFill>
                  <a:schemeClr val="tx2"/>
                </a:solidFill>
                <a:latin typeface="Verdana" panose="020B0604030504040204" pitchFamily="34" charset="0"/>
                <a:ea typeface="Verdana" panose="020B0604030504040204" pitchFamily="34" charset="0"/>
              </a:rPr>
              <a:t>that facilitate the free use, adaptation and distribution of resources.” </a:t>
            </a:r>
          </a:p>
          <a:p>
            <a:pPr algn="l"/>
            <a:r>
              <a:rPr lang="en-US" sz="1200" dirty="0" smtClean="0">
                <a:solidFill>
                  <a:schemeClr val="tx2"/>
                </a:solidFill>
                <a:latin typeface="Verdana" panose="020B0604030504040204" pitchFamily="34" charset="0"/>
                <a:ea typeface="Verdana" panose="020B0604030504040204" pitchFamily="34" charset="0"/>
              </a:rPr>
              <a:t>Full courses Course materials Modules </a:t>
            </a:r>
            <a:r>
              <a:rPr lang="en-US" sz="1200" b="1" dirty="0" smtClean="0">
                <a:solidFill>
                  <a:schemeClr val="tx2"/>
                </a:solidFill>
                <a:latin typeface="Verdana" panose="020B0604030504040204" pitchFamily="34" charset="0"/>
                <a:ea typeface="Verdana" panose="020B0604030504040204" pitchFamily="34" charset="0"/>
              </a:rPr>
              <a:t>Textbooks Images</a:t>
            </a:r>
            <a:r>
              <a:rPr lang="en-US" sz="1200" dirty="0" smtClean="0">
                <a:solidFill>
                  <a:schemeClr val="tx2"/>
                </a:solidFill>
                <a:latin typeface="Verdana" panose="020B0604030504040204" pitchFamily="34" charset="0"/>
                <a:ea typeface="Verdana" panose="020B0604030504040204" pitchFamily="34" charset="0"/>
              </a:rPr>
              <a:t> </a:t>
            </a:r>
            <a:r>
              <a:rPr lang="en-US" sz="1200" b="1" dirty="0" smtClean="0">
                <a:solidFill>
                  <a:schemeClr val="tx2"/>
                </a:solidFill>
                <a:latin typeface="Verdana" panose="020B0604030504040204" pitchFamily="34" charset="0"/>
                <a:ea typeface="Verdana" panose="020B0604030504040204" pitchFamily="34" charset="0"/>
              </a:rPr>
              <a:t>Ancillaries </a:t>
            </a:r>
            <a:r>
              <a:rPr lang="en-US" sz="1200" dirty="0" smtClean="0">
                <a:solidFill>
                  <a:schemeClr val="tx2"/>
                </a:solidFill>
                <a:latin typeface="Verdana" panose="020B0604030504040204" pitchFamily="34" charset="0"/>
                <a:ea typeface="Verdana" panose="020B0604030504040204" pitchFamily="34" charset="0"/>
              </a:rPr>
              <a:t>Streaming videos</a:t>
            </a:r>
          </a:p>
          <a:p>
            <a:pPr algn="l"/>
            <a:r>
              <a:rPr lang="en-US" sz="1200" dirty="0" smtClean="0">
                <a:solidFill>
                  <a:schemeClr val="tx2"/>
                </a:solidFill>
                <a:latin typeface="Verdana" panose="020B0604030504040204" pitchFamily="34" charset="0"/>
                <a:ea typeface="Verdana" panose="020B0604030504040204" pitchFamily="34" charset="0"/>
              </a:rPr>
              <a:t>Any learning</a:t>
            </a:r>
            <a:r>
              <a:rPr lang="en-US" sz="1200" baseline="0" dirty="0" smtClean="0">
                <a:solidFill>
                  <a:schemeClr val="tx2"/>
                </a:solidFill>
                <a:latin typeface="Verdana" panose="020B0604030504040204" pitchFamily="34" charset="0"/>
                <a:ea typeface="Verdana" panose="020B0604030504040204" pitchFamily="34" charset="0"/>
              </a:rPr>
              <a:t> materials can be licensed openly as long as the copyright holder chooses to do so.</a:t>
            </a:r>
            <a:endParaRPr lang="en-US" sz="1200" dirty="0" smtClean="0">
              <a:solidFill>
                <a:schemeClr val="tx2"/>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5</a:t>
            </a:fld>
            <a:endParaRPr lang="en-US" dirty="0"/>
          </a:p>
        </p:txBody>
      </p:sp>
    </p:spTree>
    <p:extLst>
      <p:ext uri="{BB962C8B-B14F-4D97-AF65-F5344CB8AC3E}">
        <p14:creationId xmlns:p14="http://schemas.microsoft.com/office/powerpoint/2010/main" val="443428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u="none" kern="1200" dirty="0" smtClean="0">
                <a:solidFill>
                  <a:schemeClr val="tx1"/>
                </a:solidFill>
                <a:effectLst/>
                <a:latin typeface="Verdana" panose="020B0604030504040204" pitchFamily="34" charset="0"/>
                <a:ea typeface="+mn-ea"/>
                <a:cs typeface="+mn-cs"/>
              </a:rPr>
              <a:t>Group</a:t>
            </a:r>
            <a:r>
              <a:rPr lang="en-US" sz="1200" b="1" i="1" u="none" kern="1200" baseline="0" dirty="0" smtClean="0">
                <a:solidFill>
                  <a:schemeClr val="tx1"/>
                </a:solidFill>
                <a:effectLst/>
                <a:latin typeface="Verdana" panose="020B0604030504040204" pitchFamily="34" charset="0"/>
                <a:ea typeface="+mn-ea"/>
                <a:cs typeface="+mn-cs"/>
              </a:rPr>
              <a:t> Activity</a:t>
            </a:r>
            <a:endParaRPr lang="en-US" sz="1200" b="1" i="1" u="none" kern="1200" dirty="0" smtClean="0">
              <a:solidFill>
                <a:schemeClr val="tx1"/>
              </a:solidFill>
              <a:effectLst/>
              <a:latin typeface="Verdana" panose="020B0604030504040204" pitchFamily="34" charset="0"/>
              <a:ea typeface="+mn-ea"/>
              <a:cs typeface="+mn-cs"/>
            </a:endParaRPr>
          </a:p>
          <a:p>
            <a:pPr rtl="0" fontAlgn="base"/>
            <a:endParaRPr lang="en-US" sz="1200" b="0" i="0" kern="1200" dirty="0" smtClean="0">
              <a:solidFill>
                <a:schemeClr val="tx1"/>
              </a:solidFill>
              <a:effectLst/>
              <a:latin typeface="Verdana" panose="020B0604030504040204" pitchFamily="34" charset="0"/>
              <a:ea typeface="+mn-ea"/>
              <a:cs typeface="+mn-cs"/>
            </a:endParaRPr>
          </a:p>
          <a:p>
            <a:pPr rtl="0" fontAlgn="base"/>
            <a:r>
              <a:rPr lang="en-US" sz="1200" b="0" i="0" kern="1200" dirty="0" smtClean="0">
                <a:solidFill>
                  <a:schemeClr val="tx1"/>
                </a:solidFill>
                <a:effectLst/>
                <a:latin typeface="Verdana" panose="020B0604030504040204" pitchFamily="34" charset="0"/>
                <a:ea typeface="+mn-ea"/>
                <a:cs typeface="+mn-cs"/>
              </a:rPr>
              <a:t>So far, today we have reflected on: </a:t>
            </a:r>
          </a:p>
          <a:p>
            <a:pPr marL="171450" indent="-171450" rtl="0" fontAlgn="base">
              <a:buFont typeface="Arial" panose="020B0604020202020204" pitchFamily="34" charset="0"/>
              <a:buChar char="•"/>
            </a:pPr>
            <a:r>
              <a:rPr lang="en-US" dirty="0" smtClean="0"/>
              <a:t>Defining, identifying, locating, and evaluating (i.e., license compatibility, quality, effectiveness) OERs </a:t>
            </a:r>
          </a:p>
          <a:p>
            <a:pPr marL="171450" indent="-171450" rtl="0" fontAlgn="base">
              <a:buFont typeface="Arial" panose="020B0604020202020204" pitchFamily="34" charset="0"/>
              <a:buChar char="•"/>
            </a:pPr>
            <a:r>
              <a:rPr lang="en-US" dirty="0" smtClean="0"/>
              <a:t>Examining best fit, intentional course design, and the implementation of best practices  </a:t>
            </a:r>
          </a:p>
          <a:p>
            <a:endParaRPr lang="en-US" sz="1200" b="0" i="0" kern="1200" dirty="0" smtClean="0">
              <a:solidFill>
                <a:schemeClr val="tx1"/>
              </a:solidFill>
              <a:effectLst/>
              <a:latin typeface="Verdana" panose="020B0604030504040204" pitchFamily="34" charset="0"/>
              <a:ea typeface="+mn-ea"/>
              <a:cs typeface="+mn-cs"/>
            </a:endParaRPr>
          </a:p>
          <a:p>
            <a:r>
              <a:rPr lang="en-US" sz="1200" b="0" i="0" kern="1200" dirty="0" smtClean="0">
                <a:solidFill>
                  <a:schemeClr val="tx1"/>
                </a:solidFill>
                <a:effectLst/>
                <a:latin typeface="Verdana" panose="020B0604030504040204" pitchFamily="34" charset="0"/>
                <a:ea typeface="+mn-ea"/>
                <a:cs typeface="+mn-cs"/>
              </a:rPr>
              <a:t>We are going to continue the conversation by reflecting on what types of meaningful questions and considerations can guide the effective integration of OERs.  </a:t>
            </a:r>
          </a:p>
          <a:p>
            <a:endParaRPr lang="en-US" dirty="0" smtClean="0"/>
          </a:p>
          <a:p>
            <a:pPr marL="171450" indent="-171450">
              <a:buFont typeface="Arial" panose="020B0604020202020204" pitchFamily="34" charset="0"/>
              <a:buChar char="•"/>
            </a:pPr>
            <a:r>
              <a:rPr lang="en-US" dirty="0" smtClean="0"/>
              <a:t>Activity</a:t>
            </a:r>
          </a:p>
          <a:p>
            <a:pPr marL="628650" lvl="1" indent="-171450">
              <a:buFont typeface="Arial" panose="020B0604020202020204" pitchFamily="34" charset="0"/>
              <a:buChar char="•"/>
            </a:pPr>
            <a:r>
              <a:rPr lang="en-US" dirty="0" smtClean="0"/>
              <a:t>Small</a:t>
            </a:r>
            <a:r>
              <a:rPr lang="en-US" baseline="0" dirty="0" smtClean="0"/>
              <a:t> groups = Faculty Support Team (e.g., Faculty Peer Review, Faculty Training and Development, Instructional Designer)</a:t>
            </a:r>
          </a:p>
          <a:p>
            <a:pPr marL="628650" lvl="1" indent="-171450">
              <a:buFont typeface="Arial" panose="020B0604020202020204" pitchFamily="34" charset="0"/>
              <a:buChar char="•"/>
            </a:pPr>
            <a:r>
              <a:rPr lang="en-US" baseline="0" dirty="0" smtClean="0"/>
              <a:t>Faculty or instructor comes to the group with an inquiry regarding OER</a:t>
            </a:r>
          </a:p>
          <a:p>
            <a:pPr marL="628650" lvl="1" indent="-171450">
              <a:buFont typeface="Arial" panose="020B0604020202020204" pitchFamily="34" charset="0"/>
              <a:buChar char="•"/>
            </a:pPr>
            <a:r>
              <a:rPr lang="en-US" baseline="0" dirty="0" smtClean="0"/>
              <a:t>Goal</a:t>
            </a:r>
          </a:p>
          <a:p>
            <a:pPr marL="1085850" lvl="2" indent="-171450">
              <a:buFont typeface="Arial" panose="020B0604020202020204" pitchFamily="34" charset="0"/>
              <a:buChar char="•"/>
            </a:pPr>
            <a:r>
              <a:rPr lang="en-US" baseline="0" dirty="0" smtClean="0"/>
              <a:t>Collaboratively create a list of questions and considerations to help</a:t>
            </a:r>
            <a:r>
              <a:rPr lang="en-US" sz="1200" b="0" i="0" kern="1200" dirty="0" smtClean="0">
                <a:solidFill>
                  <a:schemeClr val="tx1"/>
                </a:solidFill>
                <a:effectLst/>
                <a:latin typeface="Verdana" panose="020B0604030504040204" pitchFamily="34" charset="0"/>
                <a:ea typeface="+mn-ea"/>
                <a:cs typeface="+mn-cs"/>
              </a:rPr>
              <a:t> guide the instructor as they consider OER integration.</a:t>
            </a:r>
          </a:p>
          <a:p>
            <a:pPr marL="628650" lvl="1" indent="-171450">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Process</a:t>
            </a:r>
          </a:p>
          <a:p>
            <a:pPr marL="1143000" lvl="2" indent="-228600">
              <a:buFont typeface="+mj-lt"/>
              <a:buAutoNum type="arabicPeriod"/>
            </a:pPr>
            <a:r>
              <a:rPr lang="en-US" dirty="0" smtClean="0"/>
              <a:t>Select</a:t>
            </a:r>
            <a:r>
              <a:rPr lang="en-US" baseline="0" dirty="0" smtClean="0"/>
              <a:t> a </a:t>
            </a:r>
            <a:r>
              <a:rPr lang="en-US" dirty="0" smtClean="0"/>
              <a:t>spokesperson</a:t>
            </a:r>
          </a:p>
          <a:p>
            <a:pPr marL="1143000" lvl="2" indent="-228600">
              <a:buFont typeface="+mj-lt"/>
              <a:buAutoNum type="arabicPeriod"/>
            </a:pPr>
            <a:r>
              <a:rPr lang="en-US" dirty="0" smtClean="0"/>
              <a:t>Review the scenarios (there are two)</a:t>
            </a:r>
          </a:p>
          <a:p>
            <a:pPr marL="1143000" lvl="2" indent="-228600">
              <a:buFont typeface="+mj-lt"/>
              <a:buAutoNum type="arabicPeriod"/>
            </a:pPr>
            <a:r>
              <a:rPr lang="en-US" dirty="0" smtClean="0"/>
              <a:t>Select a scenario</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chat, there is a link to a shared document that has the two scenarios from which each group will choose one to use for the activity. </a:t>
            </a:r>
            <a:endParaRPr lang="en-US" dirty="0" smtClean="0"/>
          </a:p>
          <a:p>
            <a:pPr marL="1143000" lvl="2" indent="-228600">
              <a:buFont typeface="+mj-lt"/>
              <a:buAutoNum type="arabicPeriod"/>
            </a:pPr>
            <a:r>
              <a:rPr lang="en-US" dirty="0" smtClean="0"/>
              <a:t>Generate a list of questions and considerations to</a:t>
            </a:r>
            <a:r>
              <a:rPr lang="en-US" baseline="0" dirty="0" smtClean="0"/>
              <a:t> share with the faculty member</a:t>
            </a:r>
          </a:p>
          <a:p>
            <a:pPr marL="1600200" lvl="3" indent="-228600">
              <a:buFont typeface="Arial" panose="020B0604020202020204" pitchFamily="34" charset="0"/>
              <a:buChar char="•"/>
            </a:pPr>
            <a:r>
              <a:rPr lang="en-US" baseline="0" dirty="0" smtClean="0"/>
              <a:t>Below the scenarios in the shared document is a section for each group to take notes. </a:t>
            </a:r>
          </a:p>
          <a:p>
            <a:pPr marL="1600200" lvl="3" indent="-228600">
              <a:buFont typeface="Arial" panose="020B0604020202020204" pitchFamily="34" charset="0"/>
              <a:buChar char="•"/>
            </a:pPr>
            <a:r>
              <a:rPr lang="en-US" baseline="0" dirty="0" smtClean="0"/>
              <a:t>Feel free to select a note taker or have everyone contribute to the group notes. </a:t>
            </a:r>
          </a:p>
          <a:p>
            <a:pPr marL="1143000" lvl="2" indent="-228600">
              <a:buFont typeface="+mj-lt"/>
              <a:buAutoNum type="arabicPeriod"/>
            </a:pPr>
            <a:r>
              <a:rPr lang="en-US" baseline="0" dirty="0" smtClean="0"/>
              <a:t>(optional) Make a recommendation for or against integration</a:t>
            </a:r>
          </a:p>
          <a:p>
            <a:pPr marL="1600200" lvl="3" indent="-228600">
              <a:buFont typeface="Arial" panose="020B0604020202020204" pitchFamily="34" charset="0"/>
              <a:buChar char="•"/>
            </a:pPr>
            <a:r>
              <a:rPr lang="en-US" sz="1200" b="0" i="0" kern="1200" dirty="0" smtClean="0">
                <a:solidFill>
                  <a:schemeClr val="tx1"/>
                </a:solidFill>
                <a:effectLst/>
                <a:latin typeface="Verdana" panose="020B0604030504040204" pitchFamily="34" charset="0"/>
                <a:ea typeface="+mn-ea"/>
                <a:cs typeface="+mn-cs"/>
              </a:rPr>
              <a:t>If after generating the guiding questions/considerations, groups can feel free to make a recommendation for integration. We would love to hear why you made that recommendation and how you came to that decision.</a:t>
            </a:r>
            <a:endParaRPr lang="en-US" baseline="0" dirty="0" smtClean="0"/>
          </a:p>
          <a:p>
            <a:pPr marL="1143000" lvl="2" indent="-228600">
              <a:buFont typeface="+mj-lt"/>
              <a:buAutoNum type="arabicPeriod"/>
            </a:pPr>
            <a:r>
              <a:rPr lang="en-US" baseline="0" dirty="0" smtClean="0"/>
              <a:t>Share! </a:t>
            </a:r>
            <a:endParaRPr lang="en-US" dirty="0" smtClean="0"/>
          </a:p>
          <a:p>
            <a:pPr marL="171450" indent="-171450">
              <a:buFont typeface="Arial" panose="020B0604020202020204" pitchFamily="34" charset="0"/>
              <a:buChar char="•"/>
            </a:pPr>
            <a:r>
              <a:rPr lang="en-US" dirty="0" smtClean="0"/>
              <a:t>Logistics</a:t>
            </a:r>
          </a:p>
          <a:p>
            <a:pPr marL="628650" lvl="1" indent="-171450">
              <a:buFont typeface="Arial" panose="020B0604020202020204" pitchFamily="34" charset="0"/>
              <a:buChar char="•"/>
            </a:pPr>
            <a:r>
              <a:rPr lang="en-US" dirty="0" smtClean="0"/>
              <a:t>Break</a:t>
            </a:r>
            <a:r>
              <a:rPr lang="en-US" baseline="0" dirty="0" smtClean="0"/>
              <a:t> everyone into small groups (5-6)</a:t>
            </a:r>
          </a:p>
          <a:p>
            <a:pPr marL="628650" lvl="1" indent="-171450">
              <a:buFont typeface="Arial" panose="020B0604020202020204" pitchFamily="34" charset="0"/>
              <a:buChar char="•"/>
            </a:pPr>
            <a:r>
              <a:rPr lang="en-US" baseline="0" dirty="0" smtClean="0"/>
              <a:t>For about 10 minutes</a:t>
            </a:r>
          </a:p>
          <a:p>
            <a:pPr marL="1085850" lvl="2" indent="-171450">
              <a:buFont typeface="Arial" panose="020B0604020202020204" pitchFamily="34" charset="0"/>
              <a:buChar char="•"/>
            </a:pPr>
            <a:r>
              <a:rPr lang="en-US" baseline="0" dirty="0" smtClean="0"/>
              <a:t>We will provide a 2 minute warning before pulling everyone back to the room. </a:t>
            </a:r>
          </a:p>
          <a:p>
            <a:pPr marL="628650" lvl="1" indent="-171450">
              <a:buFont typeface="Arial" panose="020B0604020202020204" pitchFamily="34" charset="0"/>
              <a:buChar char="•"/>
            </a:pPr>
            <a:r>
              <a:rPr lang="en-US" baseline="0" dirty="0" smtClean="0"/>
              <a:t>After small group discussions are wrapped up, we will come back together and have a discussion as a large group. </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59</a:t>
            </a:fld>
            <a:endParaRPr lang="en-US" dirty="0"/>
          </a:p>
        </p:txBody>
      </p:sp>
    </p:spTree>
    <p:extLst>
      <p:ext uri="{BB962C8B-B14F-4D97-AF65-F5344CB8AC3E}">
        <p14:creationId xmlns:p14="http://schemas.microsoft.com/office/powerpoint/2010/main" val="1865289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60</a:t>
            </a:fld>
            <a:endParaRPr lang="en-US" dirty="0"/>
          </a:p>
        </p:txBody>
      </p:sp>
    </p:spTree>
    <p:extLst>
      <p:ext uri="{BB962C8B-B14F-4D97-AF65-F5344CB8AC3E}">
        <p14:creationId xmlns:p14="http://schemas.microsoft.com/office/powerpoint/2010/main" val="1206028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61</a:t>
            </a:fld>
            <a:endParaRPr lang="en-US" dirty="0"/>
          </a:p>
        </p:txBody>
      </p:sp>
    </p:spTree>
    <p:extLst>
      <p:ext uri="{BB962C8B-B14F-4D97-AF65-F5344CB8AC3E}">
        <p14:creationId xmlns:p14="http://schemas.microsoft.com/office/powerpoint/2010/main" val="399541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other thing to clarify</a:t>
            </a:r>
            <a:r>
              <a:rPr lang="en-US" baseline="0" dirty="0" smtClean="0"/>
              <a:t> is that t</a:t>
            </a:r>
            <a:r>
              <a:rPr lang="en-US" dirty="0" smtClean="0"/>
              <a:t>he terms </a:t>
            </a:r>
            <a:r>
              <a:rPr lang="en-US" b="1" dirty="0" smtClean="0"/>
              <a:t>free</a:t>
            </a:r>
            <a:r>
              <a:rPr lang="en-US" dirty="0" smtClean="0"/>
              <a:t> and </a:t>
            </a:r>
            <a:r>
              <a:rPr lang="en-US" b="1" dirty="0" smtClean="0"/>
              <a:t>open</a:t>
            </a:r>
            <a:r>
              <a:rPr lang="en-US" dirty="0" smtClean="0"/>
              <a:t> are often used interchangeably when describing OER, but they are not the same thing. There are many </a:t>
            </a:r>
            <a:r>
              <a:rPr lang="en-US" b="1" dirty="0" smtClean="0"/>
              <a:t>free resources </a:t>
            </a:r>
            <a:r>
              <a:rPr lang="en-US" dirty="0" smtClean="0"/>
              <a:t>out there, which is great, but they do not allow you to make any changes to the content, therefore they are not open.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6</a:t>
            </a:fld>
            <a:endParaRPr lang="en-US" dirty="0"/>
          </a:p>
        </p:txBody>
      </p:sp>
    </p:spTree>
    <p:extLst>
      <p:ext uri="{BB962C8B-B14F-4D97-AF65-F5344CB8AC3E}">
        <p14:creationId xmlns:p14="http://schemas.microsoft.com/office/powerpoint/2010/main" val="199341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something to be considered </a:t>
            </a:r>
            <a:r>
              <a:rPr lang="en-US" b="1" dirty="0" smtClean="0"/>
              <a:t>open</a:t>
            </a:r>
            <a:r>
              <a:rPr lang="en-US" dirty="0" smtClean="0"/>
              <a:t>, it must meet</a:t>
            </a:r>
            <a:r>
              <a:rPr lang="en-US" baseline="0" dirty="0" smtClean="0"/>
              <a:t> the 5Rs. Created by David Wiley, the 5Rs mean that an item is reusable, changeable, adaptable, it can be kept in perpetuity and it can be distributed freely all without having to ask the permission of the copyright holder. This makes OER very flexible and offers many new teaching possibilities as opposed to some commercially published works which do not allow for any change.</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7</a:t>
            </a:fld>
            <a:endParaRPr lang="en-US" dirty="0"/>
          </a:p>
        </p:txBody>
      </p:sp>
    </p:spTree>
    <p:extLst>
      <p:ext uri="{BB962C8B-B14F-4D97-AF65-F5344CB8AC3E}">
        <p14:creationId xmlns:p14="http://schemas.microsoft.com/office/powerpoint/2010/main" val="248771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 OER you will find have a Creative Commons license, which is a form of open license. There are other open licenses out there but this is probably the most widely used and recognizable one. </a:t>
            </a:r>
            <a:r>
              <a:rPr lang="en-US" sz="1200" dirty="0" smtClean="0">
                <a:solidFill>
                  <a:schemeClr val="tx2"/>
                </a:solidFill>
                <a:latin typeface="Verdana" panose="020B0604030504040204" pitchFamily="34" charset="0"/>
                <a:ea typeface="Verdana" panose="020B0604030504040204" pitchFamily="34" charset="0"/>
              </a:rPr>
              <a:t>A </a:t>
            </a:r>
            <a:r>
              <a:rPr lang="en-US" sz="1200" b="1" dirty="0" smtClean="0">
                <a:solidFill>
                  <a:schemeClr val="tx2"/>
                </a:solidFill>
                <a:latin typeface="Verdana" panose="020B0604030504040204" pitchFamily="34" charset="0"/>
                <a:ea typeface="Verdana" panose="020B0604030504040204" pitchFamily="34" charset="0"/>
              </a:rPr>
              <a:t>CC license</a:t>
            </a:r>
            <a:r>
              <a:rPr lang="en-US" sz="1200" dirty="0" smtClean="0">
                <a:solidFill>
                  <a:schemeClr val="tx2"/>
                </a:solidFill>
                <a:latin typeface="Verdana" panose="020B0604030504040204" pitchFamily="34" charset="0"/>
                <a:ea typeface="Verdana" panose="020B0604030504040204" pitchFamily="34" charset="0"/>
              </a:rPr>
              <a:t> is applied to a work by an author who wants to give people the right to share, use, and build upon a work that they have created. Instead of all rights reserved, the item is now some rights reserved. Keep in mind that</a:t>
            </a:r>
            <a:r>
              <a:rPr lang="en-US" sz="1200" baseline="0" dirty="0" smtClean="0">
                <a:solidFill>
                  <a:schemeClr val="tx2"/>
                </a:solidFill>
                <a:latin typeface="Verdana" panose="020B0604030504040204" pitchFamily="34" charset="0"/>
                <a:ea typeface="Verdana" panose="020B0604030504040204" pitchFamily="34" charset="0"/>
              </a:rPr>
              <a:t> i</a:t>
            </a:r>
            <a:r>
              <a:rPr lang="en-US" sz="1200" dirty="0" smtClean="0">
                <a:solidFill>
                  <a:schemeClr val="tx2"/>
                </a:solidFill>
                <a:latin typeface="Verdana" panose="020B0604030504040204" pitchFamily="34" charset="0"/>
                <a:ea typeface="Verdana" panose="020B0604030504040204" pitchFamily="34" charset="0"/>
              </a:rPr>
              <a:t>t is still under copyright, just now</a:t>
            </a:r>
            <a:r>
              <a:rPr lang="en-US" sz="1200" baseline="0" dirty="0" smtClean="0">
                <a:solidFill>
                  <a:schemeClr val="tx2"/>
                </a:solidFill>
                <a:latin typeface="Verdana" panose="020B0604030504040204" pitchFamily="34" charset="0"/>
                <a:ea typeface="Verdana" panose="020B0604030504040204" pitchFamily="34" charset="0"/>
              </a:rPr>
              <a:t> the copyright holder has given you permission to do certain things with the work without needing to specifically ask for permission</a:t>
            </a:r>
            <a:r>
              <a:rPr lang="en-US" sz="1200" dirty="0" smtClean="0">
                <a:solidFill>
                  <a:schemeClr val="tx2"/>
                </a:solidFill>
                <a:latin typeface="Verdana" panose="020B0604030504040204" pitchFamily="34" charset="0"/>
                <a:ea typeface="Verdana" panose="020B0604030504040204" pitchFamily="34" charset="0"/>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pPr/>
              <a:t>8</a:t>
            </a:fld>
            <a:endParaRPr lang="en-US" dirty="0"/>
          </a:p>
        </p:txBody>
      </p:sp>
    </p:spTree>
    <p:extLst>
      <p:ext uri="{BB962C8B-B14F-4D97-AF65-F5344CB8AC3E}">
        <p14:creationId xmlns:p14="http://schemas.microsoft.com/office/powerpoint/2010/main" val="91641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b="0" i="0" cap="all" baseline="0">
                <a:solidFill>
                  <a:srgbClr val="D73F09"/>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0" i="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4" name="Picture 3">
            <a:extLst>
              <a:ext uri="{FF2B5EF4-FFF2-40B4-BE49-F238E27FC236}">
                <a16:creationId xmlns:a16="http://schemas.microsoft.com/office/drawing/2014/main" id="{3D83D027-CE15-FD46-881B-DA5A793D86FC}"/>
              </a:ext>
            </a:extLst>
          </p:cNvPr>
          <p:cNvPicPr>
            <a:picLocks noChangeAspect="1"/>
          </p:cNvPicPr>
          <p:nvPr userDrawn="1"/>
        </p:nvPicPr>
        <p:blipFill>
          <a:blip r:embed="rId2"/>
          <a:srcRect/>
          <a:stretch/>
        </p:blipFill>
        <p:spPr>
          <a:xfrm>
            <a:off x="8141469" y="5218725"/>
            <a:ext cx="3409009" cy="10949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White - Plain">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White - De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200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White - De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solidFill>
                  <a:schemeClr val="tx2"/>
                </a:solidFill>
                <a:latin typeface="Verdana" panose="020B0604030504040204" pitchFamily="34" charset="0"/>
              </a:defRPr>
            </a:lvl1pPr>
            <a:lvl2pPr>
              <a:defRPr b="0" i="0">
                <a:solidFill>
                  <a:schemeClr val="tx2"/>
                </a:solidFill>
                <a:latin typeface="Verdana" panose="020B0604030504040204" pitchFamily="34" charset="0"/>
              </a:defRPr>
            </a:lvl2pPr>
            <a:lvl3pPr>
              <a:defRPr b="0" i="0">
                <a:solidFill>
                  <a:schemeClr val="tx2"/>
                </a:solidFill>
                <a:latin typeface="Verdana" panose="020B0604030504040204" pitchFamily="34" charset="0"/>
              </a:defRPr>
            </a:lvl3pPr>
            <a:lvl4pPr>
              <a:defRPr b="0" i="0">
                <a:solidFill>
                  <a:schemeClr val="tx2"/>
                </a:solidFill>
                <a:latin typeface="Verdana" panose="020B0604030504040204" pitchFamily="34" charset="0"/>
              </a:defRPr>
            </a:lvl4pPr>
            <a:lvl5pPr>
              <a:defRPr b="0" i="0">
                <a:solidFill>
                  <a:schemeClr val="tx2"/>
                </a:solidFill>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65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White - Decor">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lvl1pPr algn="ctr">
              <a:defRPr baseline="0">
                <a:solidFill>
                  <a:srgbClr val="D73F09"/>
                </a:solidFill>
              </a:defRPr>
            </a:lvl1pPr>
          </a:lstStyle>
          <a:p>
            <a:r>
              <a:rPr lang="en-US" dirty="0"/>
              <a:t>Click to edit Master title style</a:t>
            </a:r>
          </a:p>
        </p:txBody>
      </p:sp>
    </p:spTree>
    <p:extLst>
      <p:ext uri="{BB962C8B-B14F-4D97-AF65-F5344CB8AC3E}">
        <p14:creationId xmlns:p14="http://schemas.microsoft.com/office/powerpoint/2010/main" val="417275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White - Deco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34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 Orange">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b="0" i="0" cap="all" baseline="0">
                <a:solidFill>
                  <a:schemeClr val="tx2"/>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0" i="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5" name="Picture 4" descr="A picture containing drawing&#10;&#10;Description automatically generated">
            <a:extLst>
              <a:ext uri="{FF2B5EF4-FFF2-40B4-BE49-F238E27FC236}">
                <a16:creationId xmlns:a16="http://schemas.microsoft.com/office/drawing/2014/main" id="{FC89D82E-427B-1F4C-9C98-483394AF16A5}"/>
              </a:ext>
            </a:extLst>
          </p:cNvPr>
          <p:cNvPicPr>
            <a:picLocks noChangeAspect="1"/>
          </p:cNvPicPr>
          <p:nvPr userDrawn="1"/>
        </p:nvPicPr>
        <p:blipFill>
          <a:blip r:embed="rId2"/>
          <a:stretch>
            <a:fillRect/>
          </a:stretch>
        </p:blipFill>
        <p:spPr>
          <a:xfrm>
            <a:off x="8141469" y="5218725"/>
            <a:ext cx="3425539" cy="1094921"/>
          </a:xfrm>
          <a:prstGeom prst="rect">
            <a:avLst/>
          </a:prstGeom>
        </p:spPr>
      </p:pic>
    </p:spTree>
    <p:extLst>
      <p:ext uri="{BB962C8B-B14F-4D97-AF65-F5344CB8AC3E}">
        <p14:creationId xmlns:p14="http://schemas.microsoft.com/office/powerpoint/2010/main" val="14276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Orange - Deco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88246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Orange - De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436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Orange - De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Verdana" panose="020B0604030504040204" pitchFamily="34" charset="0"/>
              </a:defRPr>
            </a:lvl1pPr>
            <a:lvl2pPr>
              <a:defRPr b="0" i="0">
                <a:latin typeface="Verdana" panose="020B0604030504040204" pitchFamily="34" charset="0"/>
              </a:defRPr>
            </a:lvl2pPr>
            <a:lvl3pPr>
              <a:defRPr b="0" i="0">
                <a:latin typeface="Verdana" panose="020B0604030504040204" pitchFamily="34" charset="0"/>
              </a:defRPr>
            </a:lvl3pPr>
            <a:lvl4pPr>
              <a:defRPr b="0" i="0">
                <a:latin typeface="Verdana" panose="020B0604030504040204" pitchFamily="34" charset="0"/>
              </a:defRPr>
            </a:lvl4pPr>
            <a:lvl5pPr>
              <a:defRPr b="0" i="0">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26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Orange - Decor">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1999" cy="1325563"/>
          </a:xfrm>
        </p:spPr>
        <p:txBody>
          <a:bodyPr/>
          <a:lstStyle>
            <a:lvl1pPr algn="ctr">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range">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b="0" i="0" cap="all" baseline="0">
                <a:solidFill>
                  <a:schemeClr val="bg1"/>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0" i="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5" name="Picture 4" descr="A picture containing drawing&#10;&#10;Description automatically generated">
            <a:extLst>
              <a:ext uri="{FF2B5EF4-FFF2-40B4-BE49-F238E27FC236}">
                <a16:creationId xmlns:a16="http://schemas.microsoft.com/office/drawing/2014/main" id="{FC89D82E-427B-1F4C-9C98-483394AF16A5}"/>
              </a:ext>
            </a:extLst>
          </p:cNvPr>
          <p:cNvPicPr>
            <a:picLocks noChangeAspect="1"/>
          </p:cNvPicPr>
          <p:nvPr userDrawn="1"/>
        </p:nvPicPr>
        <p:blipFill>
          <a:blip r:embed="rId2"/>
          <a:stretch>
            <a:fillRect/>
          </a:stretch>
        </p:blipFill>
        <p:spPr>
          <a:xfrm>
            <a:off x="8141469" y="5218725"/>
            <a:ext cx="3425539" cy="109492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Orange - Deco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478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lack - De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50382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 Black - De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Verdana" panose="020B0604030504040204" pitchFamily="34" charset="0"/>
              </a:defRPr>
            </a:lvl1pPr>
            <a:lvl2pPr>
              <a:defRPr b="0" i="0">
                <a:latin typeface="Verdana" panose="020B0604030504040204" pitchFamily="34" charset="0"/>
              </a:defRPr>
            </a:lvl2pPr>
            <a:lvl3pPr>
              <a:defRPr b="0" i="0">
                <a:latin typeface="Verdana" panose="020B0604030504040204" pitchFamily="34" charset="0"/>
              </a:defRPr>
            </a:lvl3pPr>
            <a:lvl4pPr>
              <a:defRPr b="0" i="0">
                <a:latin typeface="Verdana" panose="020B0604030504040204" pitchFamily="34" charset="0"/>
              </a:defRPr>
            </a:lvl4pPr>
            <a:lvl5pPr>
              <a:defRPr b="0" i="0">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284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 Black - Decor">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1999"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66864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Black - Deco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52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Orange/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373615-1AA0-F143-BEE5-9FDBA5C1EBA2}"/>
              </a:ext>
            </a:extLst>
          </p:cNvPr>
          <p:cNvSpPr/>
          <p:nvPr userDrawn="1"/>
        </p:nvSpPr>
        <p:spPr>
          <a:xfrm>
            <a:off x="-12281" y="0"/>
            <a:ext cx="6071210" cy="6858000"/>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Tree>
    <p:extLst>
      <p:ext uri="{BB962C8B-B14F-4D97-AF65-F5344CB8AC3E}">
        <p14:creationId xmlns:p14="http://schemas.microsoft.com/office/powerpoint/2010/main" val="327460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Black/Orange/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91D35-7D57-4C44-A4E7-A8DF3A4A3BEC}"/>
              </a:ext>
            </a:extLst>
          </p:cNvPr>
          <p:cNvSpPr/>
          <p:nvPr userDrawn="1"/>
        </p:nvSpPr>
        <p:spPr>
          <a:xfrm>
            <a:off x="76" y="0"/>
            <a:ext cx="40904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Verdana" panose="020B0604030504040204" pitchFamily="34" charset="0"/>
            </a:endParaRPr>
          </a:p>
        </p:txBody>
      </p:sp>
      <p:sp>
        <p:nvSpPr>
          <p:cNvPr id="11" name="Rectangle 10">
            <a:extLst>
              <a:ext uri="{FF2B5EF4-FFF2-40B4-BE49-F238E27FC236}">
                <a16:creationId xmlns:a16="http://schemas.microsoft.com/office/drawing/2014/main" id="{D8BF8594-B319-844B-8269-66EEC366C96C}"/>
              </a:ext>
            </a:extLst>
          </p:cNvPr>
          <p:cNvSpPr/>
          <p:nvPr userDrawn="1"/>
        </p:nvSpPr>
        <p:spPr>
          <a:xfrm>
            <a:off x="4057524" y="0"/>
            <a:ext cx="4053370" cy="6858000"/>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Tree>
    <p:extLst>
      <p:ext uri="{BB962C8B-B14F-4D97-AF65-F5344CB8AC3E}">
        <p14:creationId xmlns:p14="http://schemas.microsoft.com/office/powerpoint/2010/main" val="157640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Orange/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B2B40A-BC8C-9B4B-ACAF-E3BC5B63B455}"/>
              </a:ext>
            </a:extLst>
          </p:cNvPr>
          <p:cNvSpPr/>
          <p:nvPr userDrawn="1"/>
        </p:nvSpPr>
        <p:spPr>
          <a:xfrm>
            <a:off x="0" y="-1"/>
            <a:ext cx="5055923" cy="6858001"/>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a:extLst>
              <a:ext uri="{FF2B5EF4-FFF2-40B4-BE49-F238E27FC236}">
                <a16:creationId xmlns:a16="http://schemas.microsoft.com/office/drawing/2014/main" id="{883DE37B-6CA4-F241-9ACE-4F931F44C764}"/>
              </a:ext>
            </a:extLst>
          </p:cNvPr>
          <p:cNvSpPr>
            <a:spLocks noGrp="1"/>
          </p:cNvSpPr>
          <p:nvPr>
            <p:ph type="title"/>
          </p:nvPr>
        </p:nvSpPr>
        <p:spPr>
          <a:xfrm>
            <a:off x="554665" y="2147813"/>
            <a:ext cx="4137837" cy="2562373"/>
          </a:xfrm>
        </p:spPr>
        <p:txBody>
          <a:bodyPr/>
          <a:lstStyle/>
          <a:p>
            <a:r>
              <a:rPr lang="en-US" dirty="0"/>
              <a:t>Click to edit Master title style</a:t>
            </a:r>
          </a:p>
        </p:txBody>
      </p:sp>
    </p:spTree>
    <p:extLst>
      <p:ext uri="{BB962C8B-B14F-4D97-AF65-F5344CB8AC3E}">
        <p14:creationId xmlns:p14="http://schemas.microsoft.com/office/powerpoint/2010/main" val="183308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White/Orange">
    <p:bg>
      <p:bgPr>
        <a:solidFill>
          <a:srgbClr val="D73F0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B2B40A-BC8C-9B4B-ACAF-E3BC5B63B455}"/>
              </a:ext>
            </a:extLst>
          </p:cNvPr>
          <p:cNvSpPr/>
          <p:nvPr userDrawn="1"/>
        </p:nvSpPr>
        <p:spPr>
          <a:xfrm flipH="1">
            <a:off x="0" y="-1"/>
            <a:ext cx="71360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a:extLst>
              <a:ext uri="{FF2B5EF4-FFF2-40B4-BE49-F238E27FC236}">
                <a16:creationId xmlns:a16="http://schemas.microsoft.com/office/drawing/2014/main" id="{883DE37B-6CA4-F241-9ACE-4F931F44C764}"/>
              </a:ext>
            </a:extLst>
          </p:cNvPr>
          <p:cNvSpPr>
            <a:spLocks noGrp="1"/>
          </p:cNvSpPr>
          <p:nvPr>
            <p:ph type="title"/>
          </p:nvPr>
        </p:nvSpPr>
        <p:spPr>
          <a:xfrm>
            <a:off x="7690742" y="2147813"/>
            <a:ext cx="4137837" cy="2562373"/>
          </a:xfrm>
        </p:spPr>
        <p:txBody>
          <a:bodyPr/>
          <a:lstStyle/>
          <a:p>
            <a:r>
              <a:rPr lang="en-US" dirty="0"/>
              <a:t>Click to edit Master title style</a:t>
            </a:r>
          </a:p>
        </p:txBody>
      </p:sp>
    </p:spTree>
    <p:extLst>
      <p:ext uri="{BB962C8B-B14F-4D97-AF65-F5344CB8AC3E}">
        <p14:creationId xmlns:p14="http://schemas.microsoft.com/office/powerpoint/2010/main" val="114609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b="0" i="0" cap="all" baseline="0">
                <a:solidFill>
                  <a:srgbClr val="D73F09"/>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0" i="0" baseline="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descr="A picture containing drawing&#10;&#10;Description automatically generated">
            <a:extLst>
              <a:ext uri="{FF2B5EF4-FFF2-40B4-BE49-F238E27FC236}">
                <a16:creationId xmlns:a16="http://schemas.microsoft.com/office/drawing/2014/main" id="{4DC9FE35-AE23-FD45-A87B-549B00F3DD5E}"/>
              </a:ext>
            </a:extLst>
          </p:cNvPr>
          <p:cNvPicPr>
            <a:picLocks noChangeAspect="1"/>
          </p:cNvPicPr>
          <p:nvPr userDrawn="1"/>
        </p:nvPicPr>
        <p:blipFill>
          <a:blip r:embed="rId2"/>
          <a:stretch>
            <a:fillRect/>
          </a:stretch>
        </p:blipFill>
        <p:spPr>
          <a:xfrm>
            <a:off x="8141469" y="5218725"/>
            <a:ext cx="3409009" cy="1089638"/>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bg1">
                    <a:lumMod val="50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8243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2E9096-F922-114B-9004-7DE444C91F0E}"/>
              </a:ext>
            </a:extLst>
          </p:cNvPr>
          <p:cNvSpPr/>
          <p:nvPr userDrawn="1"/>
        </p:nvSpPr>
        <p:spPr>
          <a:xfrm>
            <a:off x="1" y="0"/>
            <a:ext cx="12192000" cy="6858000"/>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2"/>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2232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Black">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rgbClr val="D73F09"/>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766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White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Up Arrow 2">
            <a:hlinkClick r:id="rId2" action="ppaction://hlinksldjump"/>
          </p:cNvPr>
          <p:cNvSpPr/>
          <p:nvPr userDrawn="1"/>
        </p:nvSpPr>
        <p:spPr>
          <a:xfrm>
            <a:off x="120580" y="6390752"/>
            <a:ext cx="396910" cy="361740"/>
          </a:xfrm>
          <a:prstGeom prst="up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81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White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solidFill>
                  <a:schemeClr val="tx2"/>
                </a:solidFill>
                <a:latin typeface="Verdana" panose="020B0604030504040204" pitchFamily="34" charset="0"/>
              </a:defRPr>
            </a:lvl1pPr>
            <a:lvl2pPr>
              <a:defRPr b="0" i="0">
                <a:solidFill>
                  <a:schemeClr val="tx2"/>
                </a:solidFill>
                <a:latin typeface="Verdana" panose="020B0604030504040204" pitchFamily="34" charset="0"/>
              </a:defRPr>
            </a:lvl2pPr>
            <a:lvl3pPr>
              <a:defRPr b="0" i="0">
                <a:solidFill>
                  <a:schemeClr val="tx2"/>
                </a:solidFill>
                <a:latin typeface="Verdana" panose="020B0604030504040204" pitchFamily="34" charset="0"/>
              </a:defRPr>
            </a:lvl3pPr>
            <a:lvl4pPr>
              <a:defRPr b="0" i="0">
                <a:solidFill>
                  <a:schemeClr val="tx2"/>
                </a:solidFill>
                <a:latin typeface="Verdana" panose="020B0604030504040204" pitchFamily="34" charset="0"/>
              </a:defRPr>
            </a:lvl4pPr>
            <a:lvl5pPr>
              <a:defRPr b="0" i="0">
                <a:solidFill>
                  <a:schemeClr val="tx2"/>
                </a:solidFill>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295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White - Plain">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lvl1pPr algn="ctr">
              <a:defRPr baseline="0">
                <a:solidFill>
                  <a:srgbClr val="D73F09"/>
                </a:solidFill>
              </a:defRPr>
            </a:lvl1pPr>
          </a:lstStyle>
          <a:p>
            <a:r>
              <a:rPr lang="en-US" dirty="0"/>
              <a:t>Click to edit Master title style</a:t>
            </a:r>
          </a:p>
        </p:txBody>
      </p:sp>
    </p:spTree>
    <p:extLst>
      <p:ext uri="{BB962C8B-B14F-4D97-AF65-F5344CB8AC3E}">
        <p14:creationId xmlns:p14="http://schemas.microsoft.com/office/powerpoint/2010/main" val="2514844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355320"/>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49" r:id="rId3"/>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565745"/>
      </p:ext>
    </p:extLst>
  </p:cSld>
  <p:clrMap bg1="lt1" tx1="dk1" bg2="lt2" tx2="dk2" accent1="accent1" accent2="accent2" accent3="accent3" accent4="accent4" accent5="accent5" accent6="accent6" hlink="hlink" folHlink="folHlink"/>
  <p:sldLayoutIdLst>
    <p:sldLayoutId id="2147483749" r:id="rId1"/>
    <p:sldLayoutId id="2147483730" r:id="rId2"/>
    <p:sldLayoutId id="2147483729" r:id="rId3"/>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6634B6AD-B6CE-FC4A-88A1-88B03F2A5A1E}"/>
              </a:ext>
            </a:extLst>
          </p:cNvPr>
          <p:cNvSpPr txBox="1">
            <a:spLocks/>
          </p:cNvSpPr>
          <p:nvPr userDrawn="1"/>
        </p:nvSpPr>
        <p:spPr>
          <a:xfrm>
            <a:off x="11480510" y="6226175"/>
            <a:ext cx="457658"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B6004F-53F9-E74D-AC89-56EA63355CB3}" type="slidenum">
              <a:rPr lang="en-US" smtClean="0"/>
              <a:pPr/>
              <a:t>‹#›</a:t>
            </a:fld>
            <a:endParaRPr lang="en-US" dirty="0"/>
          </a:p>
        </p:txBody>
      </p:sp>
      <p:sp>
        <p:nvSpPr>
          <p:cNvPr id="10" name="Footer Placeholder 2">
            <a:extLst>
              <a:ext uri="{FF2B5EF4-FFF2-40B4-BE49-F238E27FC236}">
                <a16:creationId xmlns:a16="http://schemas.microsoft.com/office/drawing/2014/main" id="{44902E2B-16F6-B943-AB0E-1ADDD89255ED}"/>
              </a:ext>
            </a:extLst>
          </p:cNvPr>
          <p:cNvSpPr txBox="1">
            <a:spLocks/>
          </p:cNvSpPr>
          <p:nvPr userDrawn="1"/>
        </p:nvSpPr>
        <p:spPr>
          <a:xfrm>
            <a:off x="8753226" y="6226175"/>
            <a:ext cx="2727284"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13" dirty="0"/>
              <a:t>OREGON STATE UNIVERSITY</a:t>
            </a:r>
          </a:p>
        </p:txBody>
      </p:sp>
    </p:spTree>
    <p:extLst>
      <p:ext uri="{BB962C8B-B14F-4D97-AF65-F5344CB8AC3E}">
        <p14:creationId xmlns:p14="http://schemas.microsoft.com/office/powerpoint/2010/main" val="1801597538"/>
      </p:ext>
    </p:extLst>
  </p:cSld>
  <p:clrMap bg1="lt1" tx1="dk1" bg2="lt2" tx2="dk2" accent1="accent1" accent2="accent2" accent3="accent3" accent4="accent4" accent5="accent5" accent6="accent6" hlink="hlink" folHlink="folHlink"/>
  <p:sldLayoutIdLst>
    <p:sldLayoutId id="2147483750" r:id="rId1"/>
    <p:sldLayoutId id="2147483728" r:id="rId2"/>
    <p:sldLayoutId id="2147483734" r:id="rId3"/>
    <p:sldLayoutId id="2147483696" r:id="rId4"/>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6634B6AD-B6CE-FC4A-88A1-88B03F2A5A1E}"/>
              </a:ext>
            </a:extLst>
          </p:cNvPr>
          <p:cNvSpPr txBox="1">
            <a:spLocks/>
          </p:cNvSpPr>
          <p:nvPr userDrawn="1"/>
        </p:nvSpPr>
        <p:spPr>
          <a:xfrm>
            <a:off x="11480510" y="6226175"/>
            <a:ext cx="457658"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B6004F-53F9-E74D-AC89-56EA63355CB3}" type="slidenum">
              <a:rPr lang="en-US" smtClean="0"/>
              <a:pPr/>
              <a:t>‹#›</a:t>
            </a:fld>
            <a:endParaRPr lang="en-US" dirty="0"/>
          </a:p>
        </p:txBody>
      </p:sp>
      <p:sp>
        <p:nvSpPr>
          <p:cNvPr id="10" name="Footer Placeholder 2">
            <a:extLst>
              <a:ext uri="{FF2B5EF4-FFF2-40B4-BE49-F238E27FC236}">
                <a16:creationId xmlns:a16="http://schemas.microsoft.com/office/drawing/2014/main" id="{44902E2B-16F6-B943-AB0E-1ADDD89255ED}"/>
              </a:ext>
            </a:extLst>
          </p:cNvPr>
          <p:cNvSpPr txBox="1">
            <a:spLocks/>
          </p:cNvSpPr>
          <p:nvPr userDrawn="1"/>
        </p:nvSpPr>
        <p:spPr>
          <a:xfrm>
            <a:off x="8753226" y="6226175"/>
            <a:ext cx="2727284"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13" dirty="0"/>
              <a:t>OREGON STATE UNIVERSITY</a:t>
            </a:r>
          </a:p>
        </p:txBody>
      </p:sp>
      <p:pic>
        <p:nvPicPr>
          <p:cNvPr id="6" name="Picture 5">
            <a:extLst>
              <a:ext uri="{FF2B5EF4-FFF2-40B4-BE49-F238E27FC236}">
                <a16:creationId xmlns:a16="http://schemas.microsoft.com/office/drawing/2014/main" id="{9B3B0C99-8122-CA49-822A-2E898A806CA5}"/>
              </a:ext>
            </a:extLst>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748092" y="6387448"/>
            <a:ext cx="5839367" cy="1746952"/>
          </a:xfrm>
          <a:prstGeom prst="rect">
            <a:avLst/>
          </a:prstGeom>
        </p:spPr>
      </p:pic>
      <p:pic>
        <p:nvPicPr>
          <p:cNvPr id="7" name="Picture 6">
            <a:extLst>
              <a:ext uri="{FF2B5EF4-FFF2-40B4-BE49-F238E27FC236}">
                <a16:creationId xmlns:a16="http://schemas.microsoft.com/office/drawing/2014/main" id="{0754F3E1-CC25-624E-9B14-05C12A8E3372}"/>
              </a:ext>
            </a:extLst>
          </p:cNvPr>
          <p:cNvPicPr>
            <a:picLocks noChangeAspect="1"/>
          </p:cNvPicPr>
          <p:nvPr userDrawn="1"/>
        </p:nvPicPr>
        <p:blipFill rotWithShape="1">
          <a:blip r:embed="rId9" cstate="hqprint">
            <a:extLst>
              <a:ext uri="{28A0092B-C50C-407E-A947-70E740481C1C}">
                <a14:useLocalDpi xmlns:a14="http://schemas.microsoft.com/office/drawing/2010/main"/>
              </a:ext>
            </a:extLst>
          </a:blip>
          <a:srcRect/>
          <a:stretch/>
        </p:blipFill>
        <p:spPr>
          <a:xfrm>
            <a:off x="7023923" y="-898231"/>
            <a:ext cx="5974829" cy="1402998"/>
          </a:xfrm>
          <a:prstGeom prst="rect">
            <a:avLst/>
          </a:prstGeom>
        </p:spPr>
      </p:pic>
    </p:spTree>
    <p:extLst>
      <p:ext uri="{BB962C8B-B14F-4D97-AF65-F5344CB8AC3E}">
        <p14:creationId xmlns:p14="http://schemas.microsoft.com/office/powerpoint/2010/main" val="425325392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8" r:id="rId5"/>
    <p:sldLayoutId id="2147483759" r:id="rId6"/>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73F0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6634B6AD-B6CE-FC4A-88A1-88B03F2A5A1E}"/>
              </a:ext>
            </a:extLst>
          </p:cNvPr>
          <p:cNvSpPr txBox="1">
            <a:spLocks/>
          </p:cNvSpPr>
          <p:nvPr userDrawn="1"/>
        </p:nvSpPr>
        <p:spPr>
          <a:xfrm>
            <a:off x="11480510" y="6226175"/>
            <a:ext cx="457658"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B6004F-53F9-E74D-AC89-56EA63355CB3}" type="slidenum">
              <a:rPr lang="en-US" smtClean="0"/>
              <a:pPr/>
              <a:t>‹#›</a:t>
            </a:fld>
            <a:endParaRPr lang="en-US" dirty="0"/>
          </a:p>
        </p:txBody>
      </p:sp>
      <p:sp>
        <p:nvSpPr>
          <p:cNvPr id="10" name="Footer Placeholder 2">
            <a:extLst>
              <a:ext uri="{FF2B5EF4-FFF2-40B4-BE49-F238E27FC236}">
                <a16:creationId xmlns:a16="http://schemas.microsoft.com/office/drawing/2014/main" id="{44902E2B-16F6-B943-AB0E-1ADDD89255ED}"/>
              </a:ext>
            </a:extLst>
          </p:cNvPr>
          <p:cNvSpPr txBox="1">
            <a:spLocks/>
          </p:cNvSpPr>
          <p:nvPr userDrawn="1"/>
        </p:nvSpPr>
        <p:spPr>
          <a:xfrm>
            <a:off x="8753226" y="6226175"/>
            <a:ext cx="2727284"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13" dirty="0"/>
              <a:t>OREGON STATE UNIVERSITY</a:t>
            </a:r>
          </a:p>
        </p:txBody>
      </p:sp>
      <p:pic>
        <p:nvPicPr>
          <p:cNvPr id="7" name="Picture 6">
            <a:extLst>
              <a:ext uri="{FF2B5EF4-FFF2-40B4-BE49-F238E27FC236}">
                <a16:creationId xmlns:a16="http://schemas.microsoft.com/office/drawing/2014/main" id="{9D90504E-2513-DC4A-A71C-AABE421F6153}"/>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300624" y="6354949"/>
            <a:ext cx="4886325" cy="1409700"/>
          </a:xfrm>
          <a:prstGeom prst="rect">
            <a:avLst/>
          </a:prstGeom>
        </p:spPr>
      </p:pic>
      <p:pic>
        <p:nvPicPr>
          <p:cNvPr id="8" name="Picture 7">
            <a:extLst>
              <a:ext uri="{FF2B5EF4-FFF2-40B4-BE49-F238E27FC236}">
                <a16:creationId xmlns:a16="http://schemas.microsoft.com/office/drawing/2014/main" id="{E1EDFC00-54C1-B748-9934-667B3B7F54D6}"/>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5833575" y="-1024127"/>
            <a:ext cx="6562725" cy="1466850"/>
          </a:xfrm>
          <a:prstGeom prst="rect">
            <a:avLst/>
          </a:prstGeom>
        </p:spPr>
      </p:pic>
    </p:spTree>
    <p:extLst>
      <p:ext uri="{BB962C8B-B14F-4D97-AF65-F5344CB8AC3E}">
        <p14:creationId xmlns:p14="http://schemas.microsoft.com/office/powerpoint/2010/main" val="1430093388"/>
      </p:ext>
    </p:extLst>
  </p:cSld>
  <p:clrMap bg1="lt1" tx1="dk1" bg2="lt2" tx2="dk2" accent1="accent1" accent2="accent2" accent3="accent3" accent4="accent4" accent5="accent5" accent6="accent6" hlink="hlink" folHlink="folHlink"/>
  <p:sldLayoutIdLst>
    <p:sldLayoutId id="2147483756" r:id="rId1"/>
    <p:sldLayoutId id="2147483727" r:id="rId2"/>
    <p:sldLayoutId id="2147483692" r:id="rId3"/>
    <p:sldLayoutId id="2147483736" r:id="rId4"/>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6634B6AD-B6CE-FC4A-88A1-88B03F2A5A1E}"/>
              </a:ext>
            </a:extLst>
          </p:cNvPr>
          <p:cNvSpPr txBox="1">
            <a:spLocks/>
          </p:cNvSpPr>
          <p:nvPr userDrawn="1"/>
        </p:nvSpPr>
        <p:spPr>
          <a:xfrm>
            <a:off x="11480510" y="6226175"/>
            <a:ext cx="457658"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B6004F-53F9-E74D-AC89-56EA63355CB3}" type="slidenum">
              <a:rPr lang="en-US" smtClean="0">
                <a:solidFill>
                  <a:schemeClr val="bg1"/>
                </a:solidFill>
              </a:rPr>
              <a:pPr/>
              <a:t>‹#›</a:t>
            </a:fld>
            <a:endParaRPr lang="en-US" dirty="0">
              <a:solidFill>
                <a:schemeClr val="bg1"/>
              </a:solidFill>
            </a:endParaRPr>
          </a:p>
        </p:txBody>
      </p:sp>
      <p:sp>
        <p:nvSpPr>
          <p:cNvPr id="10" name="Footer Placeholder 2">
            <a:extLst>
              <a:ext uri="{FF2B5EF4-FFF2-40B4-BE49-F238E27FC236}">
                <a16:creationId xmlns:a16="http://schemas.microsoft.com/office/drawing/2014/main" id="{44902E2B-16F6-B943-AB0E-1ADDD89255ED}"/>
              </a:ext>
            </a:extLst>
          </p:cNvPr>
          <p:cNvSpPr txBox="1">
            <a:spLocks/>
          </p:cNvSpPr>
          <p:nvPr userDrawn="1"/>
        </p:nvSpPr>
        <p:spPr>
          <a:xfrm>
            <a:off x="8753226" y="6226175"/>
            <a:ext cx="2727284"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13" dirty="0">
                <a:solidFill>
                  <a:schemeClr val="bg1"/>
                </a:solidFill>
              </a:rPr>
              <a:t>OREGON STATE UNIVERSITY</a:t>
            </a:r>
          </a:p>
        </p:txBody>
      </p:sp>
      <p:pic>
        <p:nvPicPr>
          <p:cNvPr id="6" name="Picture 5">
            <a:extLst>
              <a:ext uri="{FF2B5EF4-FFF2-40B4-BE49-F238E27FC236}">
                <a16:creationId xmlns:a16="http://schemas.microsoft.com/office/drawing/2014/main" id="{3EB4DF38-6BED-4F4A-BA77-F538B5AF3F77}"/>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l="-1777" b="-2267"/>
          <a:stretch/>
        </p:blipFill>
        <p:spPr>
          <a:xfrm>
            <a:off x="8904849" y="0"/>
            <a:ext cx="3287151" cy="4473526"/>
          </a:xfrm>
          <a:prstGeom prst="rect">
            <a:avLst/>
          </a:prstGeom>
        </p:spPr>
      </p:pic>
    </p:spTree>
    <p:extLst>
      <p:ext uri="{BB962C8B-B14F-4D97-AF65-F5344CB8AC3E}">
        <p14:creationId xmlns:p14="http://schemas.microsoft.com/office/powerpoint/2010/main" val="2903408600"/>
      </p:ext>
    </p:extLst>
  </p:cSld>
  <p:clrMap bg1="lt1" tx1="dk1" bg2="lt2" tx2="dk2" accent1="accent1" accent2="accent2" accent3="accent3" accent4="accent4" accent5="accent5" accent6="accent6" hlink="hlink" folHlink="folHlink"/>
  <p:sldLayoutIdLst>
    <p:sldLayoutId id="2147483757" r:id="rId1"/>
    <p:sldLayoutId id="2147483726" r:id="rId2"/>
    <p:sldLayoutId id="2147483732" r:id="rId3"/>
    <p:sldLayoutId id="2147483735" r:id="rId4"/>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6634B6AD-B6CE-FC4A-88A1-88B03F2A5A1E}"/>
              </a:ext>
            </a:extLst>
          </p:cNvPr>
          <p:cNvSpPr txBox="1">
            <a:spLocks/>
          </p:cNvSpPr>
          <p:nvPr userDrawn="1"/>
        </p:nvSpPr>
        <p:spPr>
          <a:xfrm>
            <a:off x="11480510" y="6226175"/>
            <a:ext cx="457658"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B6004F-53F9-E74D-AC89-56EA63355CB3}" type="slidenum">
              <a:rPr lang="en-US" smtClean="0"/>
              <a:pPr/>
              <a:t>‹#›</a:t>
            </a:fld>
            <a:endParaRPr lang="en-US" dirty="0"/>
          </a:p>
        </p:txBody>
      </p:sp>
      <p:sp>
        <p:nvSpPr>
          <p:cNvPr id="10" name="Footer Placeholder 2">
            <a:extLst>
              <a:ext uri="{FF2B5EF4-FFF2-40B4-BE49-F238E27FC236}">
                <a16:creationId xmlns:a16="http://schemas.microsoft.com/office/drawing/2014/main" id="{44902E2B-16F6-B943-AB0E-1ADDD89255ED}"/>
              </a:ext>
            </a:extLst>
          </p:cNvPr>
          <p:cNvSpPr txBox="1">
            <a:spLocks/>
          </p:cNvSpPr>
          <p:nvPr userDrawn="1"/>
        </p:nvSpPr>
        <p:spPr>
          <a:xfrm>
            <a:off x="8753226" y="6226175"/>
            <a:ext cx="2727284"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baseline="0">
                <a:solidFill>
                  <a:schemeClr val="tx2"/>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113" dirty="0"/>
              <a:t>OREGON STATE UNIVERSITY</a:t>
            </a:r>
          </a:p>
        </p:txBody>
      </p:sp>
    </p:spTree>
    <p:extLst>
      <p:ext uri="{BB962C8B-B14F-4D97-AF65-F5344CB8AC3E}">
        <p14:creationId xmlns:p14="http://schemas.microsoft.com/office/powerpoint/2010/main" val="1336170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hf hdr="0" dt="0"/>
  <p:txStyles>
    <p:titleStyle>
      <a:lvl1pPr algn="l" defTabSz="914400" rtl="0" eaLnBrk="1" latinLnBrk="0" hangingPunct="1">
        <a:lnSpc>
          <a:spcPct val="90000"/>
        </a:lnSpc>
        <a:spcBef>
          <a:spcPct val="0"/>
        </a:spcBef>
        <a:buNone/>
        <a:defRPr sz="4400" b="0" i="0" kern="1200" baseline="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5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www.qmprogram.org/myqm/"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hyperlink" Target="https://opencontent.org/blog/archives/2947"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hyperlink" Target="https://creativecommons.org/licenses/by-nc/4.0/" TargetMode="External"/><Relationship Id="rId3" Type="http://schemas.openxmlformats.org/officeDocument/2006/relationships/hyperlink" Target=".%20https:/www.jstor.org/stable/j.ctt1c2crfj" TargetMode="External"/><Relationship Id="rId7" Type="http://schemas.openxmlformats.org/officeDocument/2006/relationships/hyperlink" Target="creativecommons.org" TargetMode="External"/><Relationship Id="rId12" Type="http://schemas.openxmlformats.org/officeDocument/2006/relationships/hyperlink" Target="https://www.flaticon.com/free-icon/pathway_2282344?term=path&amp;related_id=2282344"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hyperlink" Target="https://creativecommons.org/about/downloads/" TargetMode="External"/><Relationship Id="rId11" Type="http://schemas.openxmlformats.org/officeDocument/2006/relationships/hyperlink" Target="https://oregondigital.org/sets/chinavine/oregondigital:df67tv19x" TargetMode="External"/><Relationship Id="rId5" Type="http://schemas.openxmlformats.org/officeDocument/2006/relationships/hyperlink" Target="http://creativecommons.org/licenses/by/3.0/" TargetMode="External"/><Relationship Id="rId10" Type="http://schemas.openxmlformats.org/officeDocument/2006/relationships/hyperlink" Target="https://oregondigital.org/catalog?" TargetMode="External"/><Relationship Id="rId4" Type="http://schemas.openxmlformats.org/officeDocument/2006/relationships/hyperlink" Target="https://creativecommons.org/licenses/by/3.0/us/" TargetMode="External"/><Relationship Id="rId9" Type="http://schemas.openxmlformats.org/officeDocument/2006/relationships/hyperlink" Target="https://creativecommons.org/licenses/by-nc-sa/4.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B26D-8464-0349-98CF-E8720A149E80}"/>
              </a:ext>
            </a:extLst>
          </p:cNvPr>
          <p:cNvSpPr>
            <a:spLocks noGrp="1"/>
          </p:cNvSpPr>
          <p:nvPr>
            <p:ph type="ctrTitle"/>
          </p:nvPr>
        </p:nvSpPr>
        <p:spPr>
          <a:xfrm>
            <a:off x="979438" y="1476136"/>
            <a:ext cx="10058400" cy="3748071"/>
          </a:xfrm>
        </p:spPr>
        <p:txBody>
          <a:bodyPr>
            <a:normAutofit/>
          </a:bodyPr>
          <a:lstStyle/>
          <a:p>
            <a:r>
              <a:rPr lang="en-US" sz="6600" dirty="0" smtClean="0">
                <a:latin typeface="Stratum2 Bold" panose="020B0506030000020004" pitchFamily="34" charset="0"/>
              </a:rPr>
              <a:t>Moving beyond Open educational resources to course integration</a:t>
            </a:r>
            <a:endParaRPr lang="en-US" sz="6600" dirty="0">
              <a:latin typeface="Stratum2 Bold" panose="020B0506030000020004" pitchFamily="34" charset="0"/>
            </a:endParaRPr>
          </a:p>
        </p:txBody>
      </p:sp>
      <p:sp>
        <p:nvSpPr>
          <p:cNvPr id="3" name="Subtitle 2">
            <a:extLst>
              <a:ext uri="{FF2B5EF4-FFF2-40B4-BE49-F238E27FC236}">
                <a16:creationId xmlns:a16="http://schemas.microsoft.com/office/drawing/2014/main" id="{F0F7F511-2DA9-4F45-B768-92AFA85EFC11}"/>
              </a:ext>
            </a:extLst>
          </p:cNvPr>
          <p:cNvSpPr>
            <a:spLocks noGrp="1"/>
          </p:cNvSpPr>
          <p:nvPr>
            <p:ph type="subTitle" idx="1"/>
          </p:nvPr>
        </p:nvSpPr>
        <p:spPr/>
        <p:txBody>
          <a:bodyPr/>
          <a:lstStyle/>
          <a:p>
            <a:r>
              <a:rPr lang="en-US" dirty="0"/>
              <a:t>Oregon State University Ecampus</a:t>
            </a:r>
          </a:p>
        </p:txBody>
      </p:sp>
    </p:spTree>
    <p:extLst>
      <p:ext uri="{BB962C8B-B14F-4D97-AF65-F5344CB8AC3E}">
        <p14:creationId xmlns:p14="http://schemas.microsoft.com/office/powerpoint/2010/main" val="566992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ttrib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98" y="1792189"/>
            <a:ext cx="2473336" cy="2473336"/>
          </a:xfrm>
          <a:prstGeom prst="rect">
            <a:avLst/>
          </a:prstGeom>
        </p:spPr>
      </p:pic>
      <p:pic>
        <p:nvPicPr>
          <p:cNvPr id="5" name="Picture 4" title="SA Share Alike"/>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51064" y="1792189"/>
            <a:ext cx="2491154" cy="2491154"/>
          </a:xfrm>
          <a:prstGeom prst="rect">
            <a:avLst/>
          </a:prstGeom>
        </p:spPr>
      </p:pic>
      <p:pic>
        <p:nvPicPr>
          <p:cNvPr id="6" name="Picture 5" title="ND No Derivative"/>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274299" y="1792189"/>
            <a:ext cx="2473336" cy="2473336"/>
          </a:xfrm>
          <a:prstGeom prst="rect">
            <a:avLst/>
          </a:prstGeom>
        </p:spPr>
      </p:pic>
      <p:pic>
        <p:nvPicPr>
          <p:cNvPr id="9" name="Picture 8" title="NC No Commercial"/>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418833" y="1792189"/>
            <a:ext cx="2473336" cy="2473336"/>
          </a:xfrm>
          <a:prstGeom prst="rect">
            <a:avLst/>
          </a:prstGeom>
        </p:spPr>
      </p:pic>
      <p:sp>
        <p:nvSpPr>
          <p:cNvPr id="3" name="TextBox 2"/>
          <p:cNvSpPr txBox="1"/>
          <p:nvPr/>
        </p:nvSpPr>
        <p:spPr>
          <a:xfrm>
            <a:off x="1044062" y="1108152"/>
            <a:ext cx="11326547" cy="461665"/>
          </a:xfrm>
          <a:prstGeom prst="rect">
            <a:avLst/>
          </a:prstGeom>
          <a:noFill/>
        </p:spPr>
        <p:txBody>
          <a:bodyPr wrap="square" rtlCol="0">
            <a:spAutoFit/>
          </a:bodyPr>
          <a:lstStyle/>
          <a:p>
            <a:r>
              <a:rPr lang="en-US" sz="2400" dirty="0" smtClean="0">
                <a:solidFill>
                  <a:schemeClr val="tx2"/>
                </a:solidFill>
                <a:latin typeface="Stratum2 Bold" panose="020B0506030000020004" pitchFamily="34" charset="0"/>
              </a:rPr>
              <a:t>Attribution</a:t>
            </a:r>
            <a:endParaRPr lang="en-US" sz="2400" dirty="0">
              <a:solidFill>
                <a:schemeClr val="tx2"/>
              </a:solidFill>
              <a:latin typeface="Stratum2 Bold" panose="020B0506030000020004" pitchFamily="34" charset="0"/>
            </a:endParaRPr>
          </a:p>
        </p:txBody>
      </p:sp>
      <p:sp>
        <p:nvSpPr>
          <p:cNvPr id="7" name="Title 6"/>
          <p:cNvSpPr>
            <a:spLocks noGrp="1"/>
          </p:cNvSpPr>
          <p:nvPr>
            <p:ph type="title" idx="4294967295"/>
          </p:nvPr>
        </p:nvSpPr>
        <p:spPr/>
        <p:txBody>
          <a:bodyPr/>
          <a:lstStyle/>
          <a:p>
            <a:r>
              <a:rPr lang="en-US" dirty="0" smtClean="0"/>
              <a:t>Attribution</a:t>
            </a:r>
            <a:r>
              <a:rPr lang="en-US" baseline="0" dirty="0" smtClean="0"/>
              <a:t> </a:t>
            </a:r>
            <a:endParaRPr lang="en-US" dirty="0"/>
          </a:p>
        </p:txBody>
      </p:sp>
    </p:spTree>
    <p:extLst>
      <p:ext uri="{BB962C8B-B14F-4D97-AF65-F5344CB8AC3E}">
        <p14:creationId xmlns:p14="http://schemas.microsoft.com/office/powerpoint/2010/main" val="4240986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ttribution"/>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598" y="1792189"/>
            <a:ext cx="2473336" cy="2473336"/>
          </a:xfrm>
          <a:prstGeom prst="rect">
            <a:avLst/>
          </a:prstGeom>
        </p:spPr>
      </p:pic>
      <p:pic>
        <p:nvPicPr>
          <p:cNvPr id="5" name="Picture 4" title="SA Share Ali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064" y="1792189"/>
            <a:ext cx="2491154" cy="2491154"/>
          </a:xfrm>
          <a:prstGeom prst="rect">
            <a:avLst/>
          </a:prstGeom>
        </p:spPr>
      </p:pic>
      <p:pic>
        <p:nvPicPr>
          <p:cNvPr id="6" name="Picture 5" title="ND No Derivative "/>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274299" y="1792189"/>
            <a:ext cx="2473336" cy="2473336"/>
          </a:xfrm>
          <a:prstGeom prst="rect">
            <a:avLst/>
          </a:prstGeom>
        </p:spPr>
      </p:pic>
      <p:pic>
        <p:nvPicPr>
          <p:cNvPr id="9" name="Picture 8" title="NC No Commercial"/>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418833" y="1792189"/>
            <a:ext cx="2473336" cy="2473336"/>
          </a:xfrm>
          <a:prstGeom prst="rect">
            <a:avLst/>
          </a:prstGeom>
        </p:spPr>
      </p:pic>
      <p:sp>
        <p:nvSpPr>
          <p:cNvPr id="3" name="Rectangle 2"/>
          <p:cNvSpPr/>
          <p:nvPr/>
        </p:nvSpPr>
        <p:spPr>
          <a:xfrm>
            <a:off x="4129498" y="1118159"/>
            <a:ext cx="1222451" cy="369332"/>
          </a:xfrm>
          <a:prstGeom prst="rect">
            <a:avLst/>
          </a:prstGeom>
        </p:spPr>
        <p:txBody>
          <a:bodyPr wrap="none">
            <a:spAutoFit/>
          </a:bodyPr>
          <a:lstStyle/>
          <a:p>
            <a:r>
              <a:rPr lang="en-US" dirty="0" err="1" smtClean="0">
                <a:solidFill>
                  <a:schemeClr val="tx2"/>
                </a:solidFill>
                <a:latin typeface="Stratum2 Bold" panose="020B0506030000020004" pitchFamily="34" charset="0"/>
              </a:rPr>
              <a:t>ShareAlike</a:t>
            </a:r>
            <a:endParaRPr lang="en-US" dirty="0">
              <a:solidFill>
                <a:schemeClr val="tx2"/>
              </a:solidFill>
              <a:latin typeface="Stratum2 Bold" panose="020B0506030000020004" pitchFamily="34" charset="0"/>
            </a:endParaRPr>
          </a:p>
        </p:txBody>
      </p:sp>
      <p:sp>
        <p:nvSpPr>
          <p:cNvPr id="7" name="Title 6"/>
          <p:cNvSpPr>
            <a:spLocks noGrp="1"/>
          </p:cNvSpPr>
          <p:nvPr>
            <p:ph type="title" idx="4294967295"/>
          </p:nvPr>
        </p:nvSpPr>
        <p:spPr/>
        <p:txBody>
          <a:bodyPr/>
          <a:lstStyle/>
          <a:p>
            <a:r>
              <a:rPr lang="en-US" dirty="0" smtClean="0"/>
              <a:t>Share Alike</a:t>
            </a:r>
            <a:endParaRPr lang="en-US" dirty="0"/>
          </a:p>
        </p:txBody>
      </p:sp>
    </p:spTree>
    <p:extLst>
      <p:ext uri="{BB962C8B-B14F-4D97-AF65-F5344CB8AC3E}">
        <p14:creationId xmlns:p14="http://schemas.microsoft.com/office/powerpoint/2010/main" val="3181391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ttribution"/>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598" y="1792189"/>
            <a:ext cx="2473336" cy="2473336"/>
          </a:xfrm>
          <a:prstGeom prst="rect">
            <a:avLst/>
          </a:prstGeom>
        </p:spPr>
      </p:pic>
      <p:pic>
        <p:nvPicPr>
          <p:cNvPr id="5" name="Picture 4" title="SA Share Alike"/>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51064" y="1792189"/>
            <a:ext cx="2491154" cy="2491154"/>
          </a:xfrm>
          <a:prstGeom prst="rect">
            <a:avLst/>
          </a:prstGeom>
        </p:spPr>
      </p:pic>
      <p:pic>
        <p:nvPicPr>
          <p:cNvPr id="6" name="Picture 5" title="ND No Derivative"/>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274299" y="1792189"/>
            <a:ext cx="2473336" cy="2473336"/>
          </a:xfrm>
          <a:prstGeom prst="rect">
            <a:avLst/>
          </a:prstGeom>
        </p:spPr>
      </p:pic>
      <p:pic>
        <p:nvPicPr>
          <p:cNvPr id="9" name="Picture 8" title="NC Non Commercia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8833" y="1792189"/>
            <a:ext cx="2473336" cy="2473336"/>
          </a:xfrm>
          <a:prstGeom prst="rect">
            <a:avLst/>
          </a:prstGeom>
        </p:spPr>
      </p:pic>
      <p:sp>
        <p:nvSpPr>
          <p:cNvPr id="3" name="Rectangle 2"/>
          <p:cNvSpPr/>
          <p:nvPr/>
        </p:nvSpPr>
        <p:spPr>
          <a:xfrm>
            <a:off x="6763622" y="1138379"/>
            <a:ext cx="1783758" cy="369332"/>
          </a:xfrm>
          <a:prstGeom prst="rect">
            <a:avLst/>
          </a:prstGeom>
        </p:spPr>
        <p:txBody>
          <a:bodyPr wrap="none">
            <a:spAutoFit/>
          </a:bodyPr>
          <a:lstStyle/>
          <a:p>
            <a:r>
              <a:rPr lang="en-US" dirty="0" smtClean="0">
                <a:solidFill>
                  <a:schemeClr val="tx2"/>
                </a:solidFill>
                <a:latin typeface="Stratum2 Bold" panose="020B0506030000020004" pitchFamily="34" charset="0"/>
              </a:rPr>
              <a:t>Non Commercial</a:t>
            </a:r>
            <a:endParaRPr lang="en-US" dirty="0">
              <a:solidFill>
                <a:schemeClr val="tx2"/>
              </a:solidFill>
              <a:latin typeface="Stratum2 Bold" panose="020B0506030000020004" pitchFamily="34" charset="0"/>
            </a:endParaRPr>
          </a:p>
        </p:txBody>
      </p:sp>
      <p:sp>
        <p:nvSpPr>
          <p:cNvPr id="7" name="Title 6"/>
          <p:cNvSpPr>
            <a:spLocks noGrp="1"/>
          </p:cNvSpPr>
          <p:nvPr>
            <p:ph type="title" idx="4294967295"/>
          </p:nvPr>
        </p:nvSpPr>
        <p:spPr>
          <a:xfrm>
            <a:off x="838200" y="365125"/>
            <a:ext cx="4497125" cy="978645"/>
          </a:xfrm>
        </p:spPr>
        <p:txBody>
          <a:bodyPr/>
          <a:lstStyle/>
          <a:p>
            <a:r>
              <a:rPr lang="en-US" dirty="0" smtClean="0"/>
              <a:t>Non Commercial</a:t>
            </a:r>
            <a:endParaRPr lang="en-US" dirty="0"/>
          </a:p>
        </p:txBody>
      </p:sp>
    </p:spTree>
    <p:extLst>
      <p:ext uri="{BB962C8B-B14F-4D97-AF65-F5344CB8AC3E}">
        <p14:creationId xmlns:p14="http://schemas.microsoft.com/office/powerpoint/2010/main" val="3280238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ttribution"/>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598" y="1792189"/>
            <a:ext cx="2473336" cy="2473336"/>
          </a:xfrm>
          <a:prstGeom prst="rect">
            <a:avLst/>
          </a:prstGeom>
        </p:spPr>
      </p:pic>
      <p:pic>
        <p:nvPicPr>
          <p:cNvPr id="5" name="Picture 4" title="SA Share Alike"/>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51064" y="1792189"/>
            <a:ext cx="2491154" cy="2491154"/>
          </a:xfrm>
          <a:prstGeom prst="rect">
            <a:avLst/>
          </a:prstGeom>
        </p:spPr>
      </p:pic>
      <p:pic>
        <p:nvPicPr>
          <p:cNvPr id="6" name="Picture 5" title="ND No Derivativ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299" y="1792189"/>
            <a:ext cx="2473336" cy="2473336"/>
          </a:xfrm>
          <a:prstGeom prst="rect">
            <a:avLst/>
          </a:prstGeom>
        </p:spPr>
      </p:pic>
      <p:pic>
        <p:nvPicPr>
          <p:cNvPr id="9" name="Picture 8" title="NC Non Commercial "/>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418833" y="1792189"/>
            <a:ext cx="2473336" cy="2473336"/>
          </a:xfrm>
          <a:prstGeom prst="rect">
            <a:avLst/>
          </a:prstGeom>
        </p:spPr>
      </p:pic>
      <p:sp>
        <p:nvSpPr>
          <p:cNvPr id="3" name="Rectangle 2"/>
          <p:cNvSpPr/>
          <p:nvPr/>
        </p:nvSpPr>
        <p:spPr>
          <a:xfrm>
            <a:off x="9600166" y="1142051"/>
            <a:ext cx="1577868" cy="369332"/>
          </a:xfrm>
          <a:prstGeom prst="rect">
            <a:avLst/>
          </a:prstGeom>
        </p:spPr>
        <p:txBody>
          <a:bodyPr wrap="none">
            <a:spAutoFit/>
          </a:bodyPr>
          <a:lstStyle/>
          <a:p>
            <a:r>
              <a:rPr lang="en-US" dirty="0" smtClean="0">
                <a:solidFill>
                  <a:schemeClr val="tx2"/>
                </a:solidFill>
                <a:latin typeface="Stratum2 Bold" panose="020B0506030000020004" pitchFamily="34" charset="0"/>
              </a:rPr>
              <a:t>No Derivatives</a:t>
            </a:r>
            <a:endParaRPr lang="en-US" dirty="0">
              <a:solidFill>
                <a:schemeClr val="tx2"/>
              </a:solidFill>
              <a:latin typeface="Stratum2 Bold" panose="020B0506030000020004" pitchFamily="34" charset="0"/>
            </a:endParaRPr>
          </a:p>
        </p:txBody>
      </p:sp>
      <p:sp>
        <p:nvSpPr>
          <p:cNvPr id="7" name="Title 6"/>
          <p:cNvSpPr>
            <a:spLocks noGrp="1"/>
          </p:cNvSpPr>
          <p:nvPr>
            <p:ph type="title" idx="4294967295"/>
          </p:nvPr>
        </p:nvSpPr>
        <p:spPr/>
        <p:txBody>
          <a:bodyPr/>
          <a:lstStyle/>
          <a:p>
            <a:r>
              <a:rPr lang="en-US" dirty="0" smtClean="0"/>
              <a:t>No Derivatives</a:t>
            </a:r>
            <a:endParaRPr lang="en-US" dirty="0"/>
          </a:p>
        </p:txBody>
      </p:sp>
    </p:spTree>
    <p:extLst>
      <p:ext uri="{BB962C8B-B14F-4D97-AF65-F5344CB8AC3E}">
        <p14:creationId xmlns:p14="http://schemas.microsoft.com/office/powerpoint/2010/main" val="4019887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15" title="Creative Commons License Types"/>
          <p:cNvPicPr preferRelativeResize="0"/>
          <p:nvPr/>
        </p:nvPicPr>
        <p:blipFill rotWithShape="1">
          <a:blip r:embed="rId3">
            <a:alphaModFix/>
          </a:blip>
          <a:srcRect/>
          <a:stretch/>
        </p:blipFill>
        <p:spPr>
          <a:xfrm>
            <a:off x="975636" y="452134"/>
            <a:ext cx="9917173" cy="5376967"/>
          </a:xfrm>
          <a:prstGeom prst="rect">
            <a:avLst/>
          </a:prstGeom>
          <a:noFill/>
          <a:ln>
            <a:noFill/>
          </a:ln>
        </p:spPr>
      </p:pic>
      <p:sp>
        <p:nvSpPr>
          <p:cNvPr id="3" name="TextBox 2"/>
          <p:cNvSpPr txBox="1"/>
          <p:nvPr/>
        </p:nvSpPr>
        <p:spPr>
          <a:xfrm>
            <a:off x="11495313" y="5886044"/>
            <a:ext cx="281355" cy="368275"/>
          </a:xfrm>
          <a:prstGeom prst="rect">
            <a:avLst/>
          </a:prstGeom>
          <a:noFill/>
        </p:spPr>
        <p:txBody>
          <a:bodyPr wrap="square" rtlCol="0">
            <a:spAutoFit/>
          </a:bodyPr>
          <a:lstStyle/>
          <a:p>
            <a:r>
              <a:rPr lang="en-US" dirty="0" smtClean="0">
                <a:solidFill>
                  <a:schemeClr val="tx2"/>
                </a:solidFill>
              </a:rPr>
              <a:t>$</a:t>
            </a:r>
            <a:endParaRPr lang="en-US" dirty="0">
              <a:solidFill>
                <a:schemeClr val="tx2"/>
              </a:solidFill>
            </a:endParaRPr>
          </a:p>
        </p:txBody>
      </p:sp>
      <p:sp>
        <p:nvSpPr>
          <p:cNvPr id="4" name="Title 3"/>
          <p:cNvSpPr>
            <a:spLocks noGrp="1"/>
          </p:cNvSpPr>
          <p:nvPr>
            <p:ph type="title" idx="4294967295"/>
          </p:nvPr>
        </p:nvSpPr>
        <p:spPr>
          <a:xfrm>
            <a:off x="6951134" y="6018126"/>
            <a:ext cx="2006600" cy="625475"/>
          </a:xfrm>
        </p:spPr>
        <p:txBody>
          <a:bodyPr>
            <a:normAutofit fontScale="90000"/>
          </a:bodyPr>
          <a:lstStyle/>
          <a:p>
            <a:r>
              <a:rPr lang="en-US" sz="2400" dirty="0" smtClean="0"/>
              <a:t>Creative Commons License Types</a:t>
            </a:r>
            <a:endParaRPr lang="en-US" sz="2400" dirty="0"/>
          </a:p>
        </p:txBody>
      </p:sp>
    </p:spTree>
    <p:extLst>
      <p:ext uri="{BB962C8B-B14F-4D97-AF65-F5344CB8AC3E}">
        <p14:creationId xmlns:p14="http://schemas.microsoft.com/office/powerpoint/2010/main" val="3805307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2" name="TextBox 1"/>
          <p:cNvSpPr txBox="1"/>
          <p:nvPr/>
        </p:nvSpPr>
        <p:spPr>
          <a:xfrm>
            <a:off x="3869141" y="2531659"/>
            <a:ext cx="5656996" cy="1015663"/>
          </a:xfrm>
          <a:prstGeom prst="rect">
            <a:avLst/>
          </a:prstGeom>
          <a:noFill/>
        </p:spPr>
        <p:txBody>
          <a:bodyPr wrap="square" rtlCol="0">
            <a:spAutoFit/>
          </a:bodyPr>
          <a:lstStyle/>
          <a:p>
            <a:r>
              <a:rPr lang="en-US" sz="6000" dirty="0" smtClean="0">
                <a:solidFill>
                  <a:schemeClr val="tx2"/>
                </a:solidFill>
                <a:latin typeface="Stratum2 Bold" panose="020B0506030000020004" pitchFamily="34" charset="0"/>
                <a:ea typeface="Verdana" panose="020B0604030504040204" pitchFamily="34" charset="0"/>
              </a:rPr>
              <a:t>Is it open?</a:t>
            </a:r>
            <a:endParaRPr lang="en-US" sz="6000" dirty="0">
              <a:solidFill>
                <a:schemeClr val="tx2"/>
              </a:solidFill>
              <a:latin typeface="Stratum2 Bold" panose="020B0506030000020004" pitchFamily="34" charset="0"/>
              <a:ea typeface="Verdana" panose="020B0604030504040204" pitchFamily="34" charset="0"/>
            </a:endParaRPr>
          </a:p>
        </p:txBody>
      </p:sp>
      <p:sp>
        <p:nvSpPr>
          <p:cNvPr id="3" name="Title 2"/>
          <p:cNvSpPr>
            <a:spLocks noGrp="1"/>
          </p:cNvSpPr>
          <p:nvPr>
            <p:ph type="title"/>
          </p:nvPr>
        </p:nvSpPr>
        <p:spPr/>
        <p:txBody>
          <a:bodyPr/>
          <a:lstStyle/>
          <a:p>
            <a:r>
              <a:rPr lang="en-US" dirty="0" smtClean="0">
                <a:solidFill>
                  <a:schemeClr val="bg1"/>
                </a:solidFill>
              </a:rPr>
              <a:t>Open</a:t>
            </a:r>
            <a:endParaRPr lang="en-US" dirty="0">
              <a:solidFill>
                <a:schemeClr val="bg1"/>
              </a:solidFill>
            </a:endParaRPr>
          </a:p>
        </p:txBody>
      </p:sp>
    </p:spTree>
    <p:extLst>
      <p:ext uri="{BB962C8B-B14F-4D97-AF65-F5344CB8AC3E}">
        <p14:creationId xmlns:p14="http://schemas.microsoft.com/office/powerpoint/2010/main" val="530253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4377" y="934136"/>
            <a:ext cx="9407951" cy="1569660"/>
          </a:xfrm>
          <a:prstGeom prst="rect">
            <a:avLst/>
          </a:prstGeom>
          <a:noFill/>
          <a:ln>
            <a:solidFill>
              <a:schemeClr val="accent1"/>
            </a:solidFill>
          </a:ln>
        </p:spPr>
        <p:txBody>
          <a:bodyPr wrap="square" rtlCol="0">
            <a:spAutoFit/>
          </a:bodyPr>
          <a:lstStyle/>
          <a:p>
            <a:r>
              <a:rPr lang="en-US" sz="2400" dirty="0" smtClean="0">
                <a:solidFill>
                  <a:schemeClr val="tx2"/>
                </a:solidFill>
                <a:latin typeface="Georgia" panose="02040502050405020303" pitchFamily="18" charset="0"/>
              </a:rPr>
              <a:t>Marin, V., Orellana, M.L., &amp; Pere, N. (2019). Open educational resources for research training: Quality assurance through a collaborative curriculum. </a:t>
            </a:r>
            <a:r>
              <a:rPr lang="en-US" sz="2400" i="1" dirty="0" smtClean="0">
                <a:solidFill>
                  <a:schemeClr val="tx2"/>
                </a:solidFill>
                <a:latin typeface="Georgia" panose="02040502050405020303" pitchFamily="18" charset="0"/>
              </a:rPr>
              <a:t>Research in Learning Technology, 27</a:t>
            </a:r>
            <a:r>
              <a:rPr lang="en-US" sz="2400" dirty="0" smtClean="0">
                <a:solidFill>
                  <a:schemeClr val="tx2"/>
                </a:solidFill>
                <a:latin typeface="Georgia" panose="02040502050405020303" pitchFamily="18" charset="0"/>
              </a:rPr>
              <a:t>. doi: 10.25304/rlt.v27.2271</a:t>
            </a:r>
            <a:endParaRPr lang="en-US" sz="2400" dirty="0">
              <a:solidFill>
                <a:schemeClr val="tx2"/>
              </a:solidFill>
              <a:latin typeface="Georgia" panose="02040502050405020303" pitchFamily="18" charset="0"/>
            </a:endParaRPr>
          </a:p>
        </p:txBody>
      </p:sp>
      <p:sp>
        <p:nvSpPr>
          <p:cNvPr id="2" name="TextBox 1"/>
          <p:cNvSpPr txBox="1"/>
          <p:nvPr/>
        </p:nvSpPr>
        <p:spPr>
          <a:xfrm>
            <a:off x="1054181" y="3343093"/>
            <a:ext cx="9906971" cy="2677656"/>
          </a:xfrm>
          <a:prstGeom prst="rect">
            <a:avLst/>
          </a:prstGeom>
          <a:noFill/>
        </p:spPr>
        <p:txBody>
          <a:bodyPr wrap="square" rtlCol="0">
            <a:spAutoFit/>
          </a:bodyPr>
          <a:lstStyle/>
          <a:p>
            <a:r>
              <a:rPr lang="en-US" sz="2400" dirty="0">
                <a:solidFill>
                  <a:schemeClr val="tx2"/>
                </a:solidFill>
                <a:latin typeface="Verdana" panose="020B0604030504040204" pitchFamily="34" charset="0"/>
                <a:ea typeface="Verdana" panose="020B0604030504040204" pitchFamily="34" charset="0"/>
              </a:rPr>
              <a:t>This is an Open Access article distributed under the terms of the Creative Commons Attribution 4.0 International License (http://creativecommons.org/licenses/by/4.0/), allowing third parties to copy and redistribute the material in any medium or format and to remix, transform, and build upon the material for any purpose, even commercially, provided the original work is properly cited and states its </a:t>
            </a:r>
            <a:r>
              <a:rPr lang="en-US" sz="2400" dirty="0" smtClean="0">
                <a:solidFill>
                  <a:schemeClr val="tx2"/>
                </a:solidFill>
                <a:latin typeface="Verdana" panose="020B0604030504040204" pitchFamily="34" charset="0"/>
                <a:ea typeface="Verdana" panose="020B0604030504040204" pitchFamily="34" charset="0"/>
              </a:rPr>
              <a:t>license.</a:t>
            </a:r>
            <a:endParaRPr lang="en-US" sz="2400" dirty="0">
              <a:solidFill>
                <a:schemeClr val="tx2"/>
              </a:solidFill>
              <a:latin typeface="Verdana" panose="020B0604030504040204" pitchFamily="34" charset="0"/>
              <a:ea typeface="Verdana" panose="020B0604030504040204" pitchFamily="34" charset="0"/>
            </a:endParaRPr>
          </a:p>
        </p:txBody>
      </p:sp>
      <p:sp>
        <p:nvSpPr>
          <p:cNvPr id="3" name="Title 2"/>
          <p:cNvSpPr>
            <a:spLocks noGrp="1"/>
          </p:cNvSpPr>
          <p:nvPr>
            <p:ph type="title"/>
          </p:nvPr>
        </p:nvSpPr>
        <p:spPr>
          <a:xfrm>
            <a:off x="838200" y="246593"/>
            <a:ext cx="3691467" cy="439208"/>
          </a:xfrm>
        </p:spPr>
        <p:txBody>
          <a:bodyPr>
            <a:normAutofit fontScale="90000"/>
          </a:bodyPr>
          <a:lstStyle/>
          <a:p>
            <a:r>
              <a:rPr lang="en-US" dirty="0" smtClean="0">
                <a:solidFill>
                  <a:schemeClr val="bg1"/>
                </a:solidFill>
              </a:rPr>
              <a:t>Example #1</a:t>
            </a:r>
            <a:endParaRPr lang="en-US" dirty="0">
              <a:solidFill>
                <a:schemeClr val="bg1"/>
              </a:solidFill>
            </a:endParaRPr>
          </a:p>
        </p:txBody>
      </p:sp>
    </p:spTree>
    <p:extLst>
      <p:ext uri="{BB962C8B-B14F-4D97-AF65-F5344CB8AC3E}">
        <p14:creationId xmlns:p14="http://schemas.microsoft.com/office/powerpoint/2010/main" val="312225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 People's History of Modern Europe CC BY NC ND 3.0 License"/>
          <p:cNvPicPr>
            <a:picLocks noChangeAspect="1"/>
          </p:cNvPicPr>
          <p:nvPr/>
        </p:nvPicPr>
        <p:blipFill rotWithShape="1">
          <a:blip r:embed="rId3"/>
          <a:srcRect r="34253"/>
          <a:stretch/>
        </p:blipFill>
        <p:spPr>
          <a:xfrm>
            <a:off x="2085002" y="190582"/>
            <a:ext cx="7571528" cy="4632476"/>
          </a:xfrm>
          <a:prstGeom prst="rect">
            <a:avLst/>
          </a:prstGeom>
          <a:ln>
            <a:solidFill>
              <a:schemeClr val="accent1"/>
            </a:solidFill>
          </a:ln>
          <a:effectLst/>
        </p:spPr>
      </p:pic>
      <p:pic>
        <p:nvPicPr>
          <p:cNvPr id="5" name="Picture 4" title="Creative Commons License CC BY NC ND 3.0"/>
          <p:cNvPicPr>
            <a:picLocks noChangeAspect="1"/>
          </p:cNvPicPr>
          <p:nvPr/>
        </p:nvPicPr>
        <p:blipFill>
          <a:blip r:embed="rId4"/>
          <a:stretch>
            <a:fillRect/>
          </a:stretch>
        </p:blipFill>
        <p:spPr>
          <a:xfrm>
            <a:off x="1462899" y="4823058"/>
            <a:ext cx="8654503" cy="1200864"/>
          </a:xfrm>
          <a:prstGeom prst="rect">
            <a:avLst/>
          </a:prstGeom>
          <a:ln>
            <a:solidFill>
              <a:schemeClr val="accent1"/>
            </a:solidFill>
          </a:ln>
        </p:spPr>
      </p:pic>
      <p:sp>
        <p:nvSpPr>
          <p:cNvPr id="3" name="Title 2"/>
          <p:cNvSpPr>
            <a:spLocks noGrp="1"/>
          </p:cNvSpPr>
          <p:nvPr>
            <p:ph type="title"/>
          </p:nvPr>
        </p:nvSpPr>
        <p:spPr>
          <a:xfrm>
            <a:off x="9889067" y="1696511"/>
            <a:ext cx="1871133" cy="650874"/>
          </a:xfrm>
        </p:spPr>
        <p:txBody>
          <a:bodyPr>
            <a:normAutofit fontScale="90000"/>
          </a:bodyPr>
          <a:lstStyle/>
          <a:p>
            <a:r>
              <a:rPr lang="en-US" sz="2800" dirty="0" smtClean="0">
                <a:solidFill>
                  <a:schemeClr val="bg1"/>
                </a:solidFill>
              </a:rPr>
              <a:t>Example</a:t>
            </a:r>
            <a:r>
              <a:rPr lang="en-US" sz="2800" baseline="0" dirty="0" smtClean="0">
                <a:solidFill>
                  <a:schemeClr val="bg1"/>
                </a:solidFill>
              </a:rPr>
              <a:t> #2</a:t>
            </a:r>
            <a:endParaRPr lang="en-US" sz="2800" dirty="0">
              <a:solidFill>
                <a:schemeClr val="bg1"/>
              </a:solidFill>
            </a:endParaRPr>
          </a:p>
        </p:txBody>
      </p:sp>
    </p:spTree>
    <p:extLst>
      <p:ext uri="{BB962C8B-B14F-4D97-AF65-F5344CB8AC3E}">
        <p14:creationId xmlns:p14="http://schemas.microsoft.com/office/powerpoint/2010/main" val="111716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Book example with a Creative Commons Licencse of CC BY NC"/>
          <p:cNvPicPr>
            <a:picLocks noChangeAspect="1"/>
          </p:cNvPicPr>
          <p:nvPr/>
        </p:nvPicPr>
        <p:blipFill>
          <a:blip r:embed="rId3"/>
          <a:stretch>
            <a:fillRect/>
          </a:stretch>
        </p:blipFill>
        <p:spPr>
          <a:xfrm>
            <a:off x="2919549" y="119913"/>
            <a:ext cx="5391937" cy="6621478"/>
          </a:xfrm>
          <a:prstGeom prst="rect">
            <a:avLst/>
          </a:prstGeom>
          <a:ln>
            <a:solidFill>
              <a:schemeClr val="accent1"/>
            </a:solidFill>
          </a:ln>
        </p:spPr>
      </p:pic>
      <p:sp>
        <p:nvSpPr>
          <p:cNvPr id="3" name="Title 2"/>
          <p:cNvSpPr>
            <a:spLocks noGrp="1"/>
          </p:cNvSpPr>
          <p:nvPr>
            <p:ph type="title"/>
          </p:nvPr>
        </p:nvSpPr>
        <p:spPr>
          <a:xfrm>
            <a:off x="778933" y="365125"/>
            <a:ext cx="2362200" cy="1514475"/>
          </a:xfrm>
        </p:spPr>
        <p:txBody>
          <a:bodyPr/>
          <a:lstStyle/>
          <a:p>
            <a:r>
              <a:rPr lang="en-US" dirty="0" smtClean="0">
                <a:solidFill>
                  <a:schemeClr val="bg1"/>
                </a:solidFill>
              </a:rPr>
              <a:t>Example</a:t>
            </a:r>
            <a:r>
              <a:rPr lang="en-US" baseline="0" dirty="0" smtClean="0">
                <a:solidFill>
                  <a:schemeClr val="bg1"/>
                </a:solidFill>
              </a:rPr>
              <a:t> #3</a:t>
            </a:r>
            <a:endParaRPr lang="en-US" dirty="0">
              <a:solidFill>
                <a:schemeClr val="bg1"/>
              </a:solidFill>
            </a:endParaRPr>
          </a:p>
        </p:txBody>
      </p:sp>
    </p:spTree>
    <p:extLst>
      <p:ext uri="{BB962C8B-B14F-4D97-AF65-F5344CB8AC3E}">
        <p14:creationId xmlns:p14="http://schemas.microsoft.com/office/powerpoint/2010/main" val="696592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 copy, print, or download allowed for the book. " title="Book example"/>
          <p:cNvPicPr>
            <a:picLocks noChangeAspect="1"/>
          </p:cNvPicPr>
          <p:nvPr/>
        </p:nvPicPr>
        <p:blipFill>
          <a:blip r:embed="rId3"/>
          <a:stretch>
            <a:fillRect/>
          </a:stretch>
        </p:blipFill>
        <p:spPr>
          <a:xfrm>
            <a:off x="357108" y="173014"/>
            <a:ext cx="9102800" cy="4163209"/>
          </a:xfrm>
          <a:prstGeom prst="rect">
            <a:avLst/>
          </a:prstGeom>
          <a:ln>
            <a:solidFill>
              <a:schemeClr val="bg1">
                <a:lumMod val="85000"/>
              </a:schemeClr>
            </a:solidFill>
          </a:ln>
        </p:spPr>
      </p:pic>
      <p:pic>
        <p:nvPicPr>
          <p:cNvPr id="6" name="Picture 5" title="Copyright License All Rights Reserved"/>
          <p:cNvPicPr>
            <a:picLocks noChangeAspect="1"/>
          </p:cNvPicPr>
          <p:nvPr/>
        </p:nvPicPr>
        <p:blipFill>
          <a:blip r:embed="rId4"/>
          <a:stretch>
            <a:fillRect/>
          </a:stretch>
        </p:blipFill>
        <p:spPr>
          <a:xfrm>
            <a:off x="3553853" y="3741723"/>
            <a:ext cx="8059564" cy="2597770"/>
          </a:xfrm>
          <a:prstGeom prst="rect">
            <a:avLst/>
          </a:prstGeom>
          <a:ln>
            <a:solidFill>
              <a:schemeClr val="accent1"/>
            </a:solidFill>
          </a:ln>
        </p:spPr>
      </p:pic>
      <p:sp>
        <p:nvSpPr>
          <p:cNvPr id="2" name="Title 1"/>
          <p:cNvSpPr>
            <a:spLocks noGrp="1"/>
          </p:cNvSpPr>
          <p:nvPr>
            <p:ph type="title"/>
          </p:nvPr>
        </p:nvSpPr>
        <p:spPr>
          <a:xfrm>
            <a:off x="9668933" y="957792"/>
            <a:ext cx="2201333" cy="1480608"/>
          </a:xfrm>
        </p:spPr>
        <p:txBody>
          <a:bodyPr/>
          <a:lstStyle/>
          <a:p>
            <a:r>
              <a:rPr lang="en-US" dirty="0" smtClean="0">
                <a:solidFill>
                  <a:schemeClr val="bg1"/>
                </a:solidFill>
              </a:rPr>
              <a:t>Example #4</a:t>
            </a:r>
            <a:endParaRPr lang="en-US" dirty="0">
              <a:solidFill>
                <a:schemeClr val="bg1"/>
              </a:solidFill>
            </a:endParaRPr>
          </a:p>
        </p:txBody>
      </p:sp>
    </p:spTree>
    <p:extLst>
      <p:ext uri="{BB962C8B-B14F-4D97-AF65-F5344CB8AC3E}">
        <p14:creationId xmlns:p14="http://schemas.microsoft.com/office/powerpoint/2010/main" val="36556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797" y="2591771"/>
            <a:ext cx="9225539" cy="1569660"/>
          </a:xfrm>
          <a:prstGeom prst="rect">
            <a:avLst/>
          </a:prstGeom>
          <a:noFill/>
        </p:spPr>
        <p:txBody>
          <a:bodyPr wrap="square" rtlCol="0">
            <a:spAutoFit/>
          </a:bodyPr>
          <a:lstStyle/>
          <a:p>
            <a:pPr algn="ctr"/>
            <a:r>
              <a:rPr lang="en-US" sz="2400" b="1" dirty="0">
                <a:solidFill>
                  <a:schemeClr val="tx2"/>
                </a:solidFill>
                <a:latin typeface="Verdana" panose="020B0604030504040204" pitchFamily="34" charset="0"/>
                <a:ea typeface="Verdana" panose="020B0604030504040204" pitchFamily="34" charset="0"/>
              </a:rPr>
              <a:t>Ashlee </a:t>
            </a:r>
            <a:r>
              <a:rPr lang="en-US" sz="2400" b="1" dirty="0" smtClean="0">
                <a:solidFill>
                  <a:schemeClr val="tx2"/>
                </a:solidFill>
                <a:latin typeface="Verdana" panose="020B0604030504040204" pitchFamily="34" charset="0"/>
                <a:ea typeface="Verdana" panose="020B0604030504040204" pitchFamily="34" charset="0"/>
              </a:rPr>
              <a:t>Foster</a:t>
            </a:r>
            <a:r>
              <a:rPr lang="en-US" sz="2400" dirty="0" smtClean="0">
                <a:solidFill>
                  <a:schemeClr val="tx2"/>
                </a:solidFill>
                <a:latin typeface="Verdana" panose="020B0604030504040204" pitchFamily="34" charset="0"/>
                <a:ea typeface="Verdana" panose="020B0604030504040204" pitchFamily="34" charset="0"/>
              </a:rPr>
              <a:t>, </a:t>
            </a:r>
            <a:r>
              <a:rPr lang="en-US" sz="2400" dirty="0">
                <a:solidFill>
                  <a:schemeClr val="tx2"/>
                </a:solidFill>
                <a:latin typeface="Verdana" panose="020B0604030504040204" pitchFamily="34" charset="0"/>
                <a:ea typeface="Verdana" panose="020B0604030504040204" pitchFamily="34" charset="0"/>
              </a:rPr>
              <a:t>Instructional Design </a:t>
            </a:r>
            <a:r>
              <a:rPr lang="en-US" sz="2400" dirty="0" smtClean="0">
                <a:solidFill>
                  <a:schemeClr val="tx2"/>
                </a:solidFill>
                <a:latin typeface="Verdana" panose="020B0604030504040204" pitchFamily="34" charset="0"/>
                <a:ea typeface="Verdana" panose="020B0604030504040204" pitchFamily="34" charset="0"/>
              </a:rPr>
              <a:t>Specialist</a:t>
            </a:r>
          </a:p>
          <a:p>
            <a:pPr algn="ctr"/>
            <a:endParaRPr lang="en-US" sz="2400" b="1" dirty="0" smtClean="0">
              <a:solidFill>
                <a:schemeClr val="tx2"/>
              </a:solidFill>
              <a:latin typeface="Verdana" panose="020B0604030504040204" pitchFamily="34" charset="0"/>
              <a:ea typeface="Verdana" panose="020B0604030504040204" pitchFamily="34" charset="0"/>
            </a:endParaRPr>
          </a:p>
          <a:p>
            <a:pPr algn="ctr"/>
            <a:r>
              <a:rPr lang="en-US" sz="2400" b="1" dirty="0" smtClean="0">
                <a:solidFill>
                  <a:schemeClr val="tx2"/>
                </a:solidFill>
                <a:latin typeface="Verdana" panose="020B0604030504040204" pitchFamily="34" charset="0"/>
                <a:ea typeface="Verdana" panose="020B0604030504040204" pitchFamily="34" charset="0"/>
              </a:rPr>
              <a:t>Stefanie Buck</a:t>
            </a:r>
            <a:r>
              <a:rPr lang="en-US" sz="2400" dirty="0" smtClean="0">
                <a:solidFill>
                  <a:schemeClr val="tx2"/>
                </a:solidFill>
                <a:latin typeface="Verdana" panose="020B0604030504040204" pitchFamily="34" charset="0"/>
                <a:ea typeface="Verdana" panose="020B0604030504040204" pitchFamily="34" charset="0"/>
              </a:rPr>
              <a:t>, Director of Open Educational Resources</a:t>
            </a:r>
          </a:p>
          <a:p>
            <a:pPr algn="ctr"/>
            <a:endParaRPr lang="en-US" sz="2400" dirty="0">
              <a:solidFill>
                <a:schemeClr val="tx2"/>
              </a:solidFill>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Tree>
    <p:extLst>
      <p:ext uri="{BB962C8B-B14F-4D97-AF65-F5344CB8AC3E}">
        <p14:creationId xmlns:p14="http://schemas.microsoft.com/office/powerpoint/2010/main" val="2157066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quot;&quot;"/>
          <p:cNvPicPr>
            <a:picLocks noGrp="1" noChangeAspect="1"/>
          </p:cNvPicPr>
          <p:nvPr>
            <p:ph idx="1"/>
          </p:nvPr>
        </p:nvPicPr>
        <p:blipFill>
          <a:blip r:embed="rId3"/>
          <a:stretch>
            <a:fillRect/>
          </a:stretch>
        </p:blipFill>
        <p:spPr>
          <a:xfrm rot="5400000">
            <a:off x="-778998" y="1330630"/>
            <a:ext cx="6477000" cy="4286250"/>
          </a:xfrm>
          <a:prstGeom prst="rect">
            <a:avLst/>
          </a:prstGeom>
        </p:spPr>
      </p:pic>
      <p:pic>
        <p:nvPicPr>
          <p:cNvPr id="5" name="Picture 4" title="Copyright license CC BY NC SA 4.0 International"/>
          <p:cNvPicPr>
            <a:picLocks noChangeAspect="1"/>
          </p:cNvPicPr>
          <p:nvPr/>
        </p:nvPicPr>
        <p:blipFill>
          <a:blip r:embed="rId4"/>
          <a:stretch>
            <a:fillRect/>
          </a:stretch>
        </p:blipFill>
        <p:spPr>
          <a:xfrm>
            <a:off x="1690614" y="4656406"/>
            <a:ext cx="10381404" cy="1498209"/>
          </a:xfrm>
          <a:prstGeom prst="rect">
            <a:avLst/>
          </a:prstGeom>
          <a:ln>
            <a:solidFill>
              <a:schemeClr val="accent1"/>
            </a:solidFill>
          </a:ln>
        </p:spPr>
      </p:pic>
      <p:sp>
        <p:nvSpPr>
          <p:cNvPr id="2" name="Title 1"/>
          <p:cNvSpPr>
            <a:spLocks noGrp="1"/>
          </p:cNvSpPr>
          <p:nvPr>
            <p:ph type="title"/>
          </p:nvPr>
        </p:nvSpPr>
        <p:spPr>
          <a:xfrm>
            <a:off x="6722533" y="1973791"/>
            <a:ext cx="3166533" cy="1235075"/>
          </a:xfrm>
        </p:spPr>
        <p:txBody>
          <a:bodyPr/>
          <a:lstStyle/>
          <a:p>
            <a:r>
              <a:rPr lang="en-US" dirty="0" smtClean="0">
                <a:solidFill>
                  <a:schemeClr val="bg1"/>
                </a:solidFill>
              </a:rPr>
              <a:t>Example</a:t>
            </a:r>
            <a:r>
              <a:rPr lang="en-US" baseline="0" dirty="0" smtClean="0">
                <a:solidFill>
                  <a:schemeClr val="bg1"/>
                </a:solidFill>
              </a:rPr>
              <a:t> #5</a:t>
            </a:r>
            <a:endParaRPr lang="en-US" dirty="0">
              <a:solidFill>
                <a:schemeClr val="bg1"/>
              </a:solidFill>
            </a:endParaRPr>
          </a:p>
        </p:txBody>
      </p:sp>
    </p:spTree>
    <p:extLst>
      <p:ext uri="{BB962C8B-B14F-4D97-AF65-F5344CB8AC3E}">
        <p14:creationId xmlns:p14="http://schemas.microsoft.com/office/powerpoint/2010/main" val="36162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B26D-8464-0349-98CF-E8720A149E80}"/>
              </a:ext>
            </a:extLst>
          </p:cNvPr>
          <p:cNvSpPr>
            <a:spLocks noGrp="1"/>
          </p:cNvSpPr>
          <p:nvPr>
            <p:ph type="title"/>
          </p:nvPr>
        </p:nvSpPr>
        <p:spPr>
          <a:xfrm>
            <a:off x="662947" y="2991063"/>
            <a:ext cx="10515600" cy="2852737"/>
          </a:xfrm>
        </p:spPr>
        <p:txBody>
          <a:bodyPr/>
          <a:lstStyle/>
          <a:p>
            <a:r>
              <a:rPr lang="en-US" dirty="0" smtClean="0">
                <a:latin typeface="Stratum2 Black" panose="020B0506030000020004" pitchFamily="34" charset="0"/>
              </a:rPr>
              <a:t>Finding OER</a:t>
            </a:r>
            <a:endParaRPr lang="en-US" dirty="0">
              <a:latin typeface="Stratum2 Black" panose="020B0506030000020004" pitchFamily="34" charset="0"/>
            </a:endParaRPr>
          </a:p>
        </p:txBody>
      </p:sp>
    </p:spTree>
    <p:extLst>
      <p:ext uri="{BB962C8B-B14F-4D97-AF65-F5344CB8AC3E}">
        <p14:creationId xmlns:p14="http://schemas.microsoft.com/office/powerpoint/2010/main" val="143013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0186"/>
            <a:ext cx="10515600" cy="4351338"/>
          </a:xfrm>
        </p:spPr>
        <p:txBody>
          <a:bodyPr/>
          <a:lstStyle/>
          <a:p>
            <a:pPr marL="0" indent="0">
              <a:buNone/>
            </a:pPr>
            <a:r>
              <a:rPr lang="en-US" sz="3600" dirty="0" smtClean="0">
                <a:latin typeface="Georgia" panose="02040502050405020303" pitchFamily="18" charset="0"/>
              </a:rPr>
              <a:t>Which of the following have you used?</a:t>
            </a:r>
          </a:p>
          <a:p>
            <a:endParaRPr lang="en-US" dirty="0"/>
          </a:p>
          <a:p>
            <a:pPr marL="971550" lvl="1" indent="-514350">
              <a:buFont typeface="+mj-lt"/>
              <a:buAutoNum type="arabicPeriod"/>
            </a:pPr>
            <a:r>
              <a:rPr lang="en-US" sz="2800" dirty="0" smtClean="0">
                <a:latin typeface="Georgia" panose="02040502050405020303" pitchFamily="18" charset="0"/>
              </a:rPr>
              <a:t>OpenStax</a:t>
            </a:r>
          </a:p>
          <a:p>
            <a:pPr marL="971550" lvl="1" indent="-514350">
              <a:buFont typeface="+mj-lt"/>
              <a:buAutoNum type="arabicPeriod"/>
            </a:pPr>
            <a:r>
              <a:rPr lang="en-US" sz="2800" dirty="0" smtClean="0">
                <a:latin typeface="Georgia" panose="02040502050405020303" pitchFamily="18" charset="0"/>
              </a:rPr>
              <a:t>OER Commons</a:t>
            </a:r>
          </a:p>
          <a:p>
            <a:pPr marL="971550" lvl="1" indent="-514350">
              <a:buFont typeface="+mj-lt"/>
              <a:buAutoNum type="arabicPeriod"/>
            </a:pPr>
            <a:r>
              <a:rPr lang="en-US" sz="2800" dirty="0" smtClean="0">
                <a:latin typeface="Georgia" panose="02040502050405020303" pitchFamily="18" charset="0"/>
              </a:rPr>
              <a:t>Open Textbook Library</a:t>
            </a:r>
          </a:p>
          <a:p>
            <a:pPr marL="971550" lvl="1" indent="-514350">
              <a:buFont typeface="+mj-lt"/>
              <a:buAutoNum type="arabicPeriod"/>
            </a:pPr>
            <a:r>
              <a:rPr lang="en-US" sz="2800" dirty="0" smtClean="0">
                <a:latin typeface="Georgia" panose="02040502050405020303" pitchFamily="18" charset="0"/>
              </a:rPr>
              <a:t>MOM</a:t>
            </a:r>
          </a:p>
          <a:p>
            <a:pPr marL="971550" lvl="1" indent="-514350">
              <a:buFont typeface="+mj-lt"/>
              <a:buAutoNum type="arabicPeriod"/>
            </a:pPr>
            <a:r>
              <a:rPr lang="en-US" sz="2800" dirty="0" smtClean="0">
                <a:latin typeface="Georgia" panose="02040502050405020303" pitchFamily="18" charset="0"/>
              </a:rPr>
              <a:t>Other__________</a:t>
            </a:r>
            <a:endParaRPr lang="en-US" sz="2800" dirty="0">
              <a:latin typeface="Georgia" panose="02040502050405020303" pitchFamily="18" charset="0"/>
            </a:endParaRPr>
          </a:p>
        </p:txBody>
      </p:sp>
      <p:sp>
        <p:nvSpPr>
          <p:cNvPr id="2" name="Rounded Rectangle 1" title="&quot;&quot;"/>
          <p:cNvSpPr/>
          <p:nvPr/>
        </p:nvSpPr>
        <p:spPr>
          <a:xfrm>
            <a:off x="928048" y="2088107"/>
            <a:ext cx="7691774" cy="3063923"/>
          </a:xfrm>
          <a:prstGeom prst="roundRect">
            <a:avLst>
              <a:gd name="adj" fmla="val 6402"/>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838200" y="365125"/>
            <a:ext cx="3505200" cy="803275"/>
          </a:xfrm>
        </p:spPr>
        <p:txBody>
          <a:bodyPr>
            <a:normAutofit fontScale="90000"/>
          </a:bodyPr>
          <a:lstStyle/>
          <a:p>
            <a:r>
              <a:rPr lang="en-US" dirty="0" smtClean="0">
                <a:solidFill>
                  <a:schemeClr val="bg1"/>
                </a:solidFill>
              </a:rPr>
              <a:t>Audience Poll #3</a:t>
            </a:r>
            <a:endParaRPr lang="en-US" dirty="0">
              <a:solidFill>
                <a:schemeClr val="bg1"/>
              </a:solidFill>
            </a:endParaRPr>
          </a:p>
        </p:txBody>
      </p:sp>
    </p:spTree>
    <p:extLst>
      <p:ext uri="{BB962C8B-B14F-4D97-AF65-F5344CB8AC3E}">
        <p14:creationId xmlns:p14="http://schemas.microsoft.com/office/powerpoint/2010/main" val="3124285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67" y="2574925"/>
            <a:ext cx="10845800" cy="1325563"/>
          </a:xfrm>
        </p:spPr>
        <p:txBody>
          <a:bodyPr/>
          <a:lstStyle/>
          <a:p>
            <a:r>
              <a:rPr lang="en-US" sz="4000" dirty="0" smtClean="0">
                <a:latin typeface="Georgia" panose="02040502050405020303" pitchFamily="18" charset="0"/>
              </a:rPr>
              <a:t>What’s the </a:t>
            </a:r>
            <a:r>
              <a:rPr lang="en-US" sz="4000" b="1" i="1" dirty="0" smtClean="0">
                <a:latin typeface="Georgia" panose="02040502050405020303" pitchFamily="18" charset="0"/>
              </a:rPr>
              <a:t>hardest part </a:t>
            </a:r>
            <a:r>
              <a:rPr lang="en-US" sz="4000" dirty="0" smtClean="0">
                <a:latin typeface="Georgia" panose="02040502050405020303" pitchFamily="18" charset="0"/>
              </a:rPr>
              <a:t>about finding OER?</a:t>
            </a:r>
            <a:endParaRPr lang="en-US" dirty="0"/>
          </a:p>
        </p:txBody>
      </p:sp>
    </p:spTree>
    <p:extLst>
      <p:ext uri="{BB962C8B-B14F-4D97-AF65-F5344CB8AC3E}">
        <p14:creationId xmlns:p14="http://schemas.microsoft.com/office/powerpoint/2010/main" val="2286194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quot;&quot;"/>
          <p:cNvPicPr>
            <a:picLocks noChangeAspect="1"/>
          </p:cNvPicPr>
          <p:nvPr/>
        </p:nvPicPr>
        <p:blipFill>
          <a:blip r:embed="rId3"/>
          <a:stretch>
            <a:fillRect/>
          </a:stretch>
        </p:blipFill>
        <p:spPr>
          <a:xfrm>
            <a:off x="7768568" y="1304013"/>
            <a:ext cx="3737919" cy="1102207"/>
          </a:xfrm>
          <a:prstGeom prst="rect">
            <a:avLst/>
          </a:prstGeom>
        </p:spPr>
      </p:pic>
      <p:sp>
        <p:nvSpPr>
          <p:cNvPr id="3" name="TextBox 2"/>
          <p:cNvSpPr txBox="1"/>
          <p:nvPr/>
        </p:nvSpPr>
        <p:spPr>
          <a:xfrm>
            <a:off x="1292654" y="1433054"/>
            <a:ext cx="8066632" cy="397031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smtClean="0">
                <a:solidFill>
                  <a:schemeClr val="tx2"/>
                </a:solidFill>
                <a:latin typeface="Georgia" panose="02040502050405020303" pitchFamily="18" charset="0"/>
              </a:rPr>
              <a:t>Open Textbook Library</a:t>
            </a:r>
          </a:p>
          <a:p>
            <a:pPr marL="285750" indent="-285750">
              <a:lnSpc>
                <a:spcPct val="150000"/>
              </a:lnSpc>
              <a:buFont typeface="Arial" panose="020B0604020202020204" pitchFamily="34" charset="0"/>
              <a:buChar char="•"/>
            </a:pPr>
            <a:r>
              <a:rPr lang="en-US" sz="2800" dirty="0" err="1" smtClean="0">
                <a:solidFill>
                  <a:schemeClr val="tx2"/>
                </a:solidFill>
                <a:latin typeface="Georgia" panose="02040502050405020303" pitchFamily="18" charset="0"/>
              </a:rPr>
              <a:t>BCcampus</a:t>
            </a:r>
            <a:r>
              <a:rPr lang="en-US" sz="2800" dirty="0" smtClean="0">
                <a:solidFill>
                  <a:schemeClr val="tx2"/>
                </a:solidFill>
                <a:latin typeface="Georgia" panose="02040502050405020303" pitchFamily="18" charset="0"/>
              </a:rPr>
              <a:t> </a:t>
            </a:r>
            <a:r>
              <a:rPr lang="en-US" sz="2800" dirty="0" err="1" smtClean="0">
                <a:solidFill>
                  <a:schemeClr val="tx2"/>
                </a:solidFill>
                <a:latin typeface="Georgia" panose="02040502050405020303" pitchFamily="18" charset="0"/>
              </a:rPr>
              <a:t>OpenEd</a:t>
            </a:r>
            <a:endParaRPr lang="en-US" sz="2800" dirty="0" smtClean="0">
              <a:solidFill>
                <a:schemeClr val="tx2"/>
              </a:solidFill>
              <a:latin typeface="Georgia" panose="02040502050405020303" pitchFamily="18" charset="0"/>
            </a:endParaRPr>
          </a:p>
          <a:p>
            <a:pPr marL="285750" indent="-285750">
              <a:lnSpc>
                <a:spcPct val="150000"/>
              </a:lnSpc>
              <a:buFont typeface="Arial" panose="020B0604020202020204" pitchFamily="34" charset="0"/>
              <a:buChar char="•"/>
            </a:pPr>
            <a:r>
              <a:rPr lang="en-US" sz="2800" dirty="0" err="1" smtClean="0">
                <a:solidFill>
                  <a:schemeClr val="tx2"/>
                </a:solidFill>
                <a:latin typeface="Georgia" panose="02040502050405020303" pitchFamily="18" charset="0"/>
              </a:rPr>
              <a:t>OpenStax</a:t>
            </a:r>
            <a:endParaRPr lang="en-US" sz="2800" dirty="0" smtClean="0">
              <a:solidFill>
                <a:schemeClr val="tx2"/>
              </a:solidFill>
              <a:latin typeface="Georgia" panose="02040502050405020303" pitchFamily="18" charset="0"/>
            </a:endParaRPr>
          </a:p>
          <a:p>
            <a:pPr marL="285750" indent="-285750">
              <a:lnSpc>
                <a:spcPct val="150000"/>
              </a:lnSpc>
              <a:buFont typeface="Arial" panose="020B0604020202020204" pitchFamily="34" charset="0"/>
              <a:buChar char="•"/>
            </a:pPr>
            <a:r>
              <a:rPr lang="en-US" sz="2800" dirty="0">
                <a:solidFill>
                  <a:schemeClr val="tx2"/>
                </a:solidFill>
                <a:latin typeface="Georgia" panose="02040502050405020303" pitchFamily="18" charset="0"/>
              </a:rPr>
              <a:t>OER Commons</a:t>
            </a:r>
          </a:p>
          <a:p>
            <a:pPr marL="285750" indent="-285750">
              <a:lnSpc>
                <a:spcPct val="150000"/>
              </a:lnSpc>
              <a:buFont typeface="Arial" panose="020B0604020202020204" pitchFamily="34" charset="0"/>
              <a:buChar char="•"/>
            </a:pPr>
            <a:r>
              <a:rPr lang="en-US" sz="2800" dirty="0">
                <a:solidFill>
                  <a:schemeClr val="tx2"/>
                </a:solidFill>
                <a:latin typeface="Georgia" panose="02040502050405020303" pitchFamily="18" charset="0"/>
              </a:rPr>
              <a:t>Galileo Open Learning Materials</a:t>
            </a:r>
          </a:p>
          <a:p>
            <a:pPr marL="285750" indent="-285750">
              <a:lnSpc>
                <a:spcPct val="150000"/>
              </a:lnSpc>
              <a:buFont typeface="Arial" panose="020B0604020202020204" pitchFamily="34" charset="0"/>
              <a:buChar char="•"/>
            </a:pPr>
            <a:r>
              <a:rPr lang="en-US" sz="2800" dirty="0" smtClean="0">
                <a:solidFill>
                  <a:schemeClr val="tx2"/>
                </a:solidFill>
                <a:latin typeface="Georgia" panose="02040502050405020303" pitchFamily="18" charset="0"/>
              </a:rPr>
              <a:t>The New York Public Library Digital Collections</a:t>
            </a:r>
          </a:p>
        </p:txBody>
      </p:sp>
    </p:spTree>
    <p:extLst>
      <p:ext uri="{BB962C8B-B14F-4D97-AF65-F5344CB8AC3E}">
        <p14:creationId xmlns:p14="http://schemas.microsoft.com/office/powerpoint/2010/main" val="4225940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he Mason OEr Metafinder"/>
          <p:cNvPicPr>
            <a:picLocks noChangeAspect="1"/>
          </p:cNvPicPr>
          <p:nvPr/>
        </p:nvPicPr>
        <p:blipFill>
          <a:blip r:embed="rId3"/>
          <a:stretch>
            <a:fillRect/>
          </a:stretch>
        </p:blipFill>
        <p:spPr>
          <a:xfrm>
            <a:off x="139871" y="142887"/>
            <a:ext cx="11297580" cy="6408136"/>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5689600" y="6358467"/>
            <a:ext cx="1557867" cy="392779"/>
          </a:xfrm>
        </p:spPr>
        <p:txBody>
          <a:bodyPr>
            <a:normAutofit/>
          </a:bodyPr>
          <a:lstStyle/>
          <a:p>
            <a:r>
              <a:rPr lang="en-US" sz="1600" dirty="0" smtClean="0">
                <a:solidFill>
                  <a:schemeClr val="bg1"/>
                </a:solidFill>
              </a:rPr>
              <a:t>MOM</a:t>
            </a:r>
            <a:r>
              <a:rPr lang="en-US" sz="1600" baseline="0" dirty="0" smtClean="0">
                <a:solidFill>
                  <a:schemeClr val="bg1"/>
                </a:solidFill>
              </a:rPr>
              <a:t> #1</a:t>
            </a:r>
            <a:endParaRPr lang="en-US" sz="1600" dirty="0">
              <a:solidFill>
                <a:schemeClr val="bg1"/>
              </a:solidFill>
            </a:endParaRPr>
          </a:p>
        </p:txBody>
      </p:sp>
    </p:spTree>
    <p:extLst>
      <p:ext uri="{BB962C8B-B14F-4D97-AF65-F5344CB8AC3E}">
        <p14:creationId xmlns:p14="http://schemas.microsoft.com/office/powerpoint/2010/main" val="751180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he Mason OER Metafinder"/>
          <p:cNvPicPr>
            <a:picLocks noChangeAspect="1"/>
          </p:cNvPicPr>
          <p:nvPr/>
        </p:nvPicPr>
        <p:blipFill>
          <a:blip r:embed="rId3"/>
          <a:stretch>
            <a:fillRect/>
          </a:stretch>
        </p:blipFill>
        <p:spPr>
          <a:xfrm>
            <a:off x="1761067" y="155917"/>
            <a:ext cx="8997287" cy="6431457"/>
          </a:xfrm>
          <a:prstGeom prst="rect">
            <a:avLst/>
          </a:prstGeom>
          <a:ln>
            <a:solidFill>
              <a:schemeClr val="bg1">
                <a:lumMod val="85000"/>
              </a:schemeClr>
            </a:solidFill>
          </a:ln>
        </p:spPr>
      </p:pic>
      <p:sp>
        <p:nvSpPr>
          <p:cNvPr id="5" name="Oval 4" title="&quot;&quot;"/>
          <p:cNvSpPr/>
          <p:nvPr/>
        </p:nvSpPr>
        <p:spPr>
          <a:xfrm>
            <a:off x="8661615" y="2129051"/>
            <a:ext cx="1392071" cy="368490"/>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title="&quot;&quot;"/>
          <p:cNvSpPr/>
          <p:nvPr/>
        </p:nvSpPr>
        <p:spPr>
          <a:xfrm>
            <a:off x="6840452" y="2313296"/>
            <a:ext cx="1412543" cy="798394"/>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title="&quot;&quot;"/>
          <p:cNvSpPr/>
          <p:nvPr/>
        </p:nvSpPr>
        <p:spPr>
          <a:xfrm>
            <a:off x="1879743" y="2068568"/>
            <a:ext cx="1514902" cy="716508"/>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8321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Refine a search by document type"/>
          <p:cNvPicPr>
            <a:picLocks noChangeAspect="1"/>
          </p:cNvPicPr>
          <p:nvPr/>
        </p:nvPicPr>
        <p:blipFill>
          <a:blip r:embed="rId3"/>
          <a:stretch>
            <a:fillRect/>
          </a:stretch>
        </p:blipFill>
        <p:spPr>
          <a:xfrm>
            <a:off x="2357347" y="271376"/>
            <a:ext cx="7516807" cy="5818565"/>
          </a:xfrm>
          <a:prstGeom prst="rect">
            <a:avLst/>
          </a:prstGeom>
          <a:ln>
            <a:solidFill>
              <a:schemeClr val="bg1">
                <a:lumMod val="85000"/>
              </a:schemeClr>
            </a:solidFill>
          </a:ln>
        </p:spPr>
      </p:pic>
      <p:sp>
        <p:nvSpPr>
          <p:cNvPr id="5" name="Oval 4" title="&quot;&quot;"/>
          <p:cNvSpPr/>
          <p:nvPr/>
        </p:nvSpPr>
        <p:spPr>
          <a:xfrm>
            <a:off x="2470245" y="4333164"/>
            <a:ext cx="1603612" cy="348018"/>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88600" y="1440392"/>
            <a:ext cx="1346200" cy="1861608"/>
          </a:xfrm>
        </p:spPr>
        <p:txBody>
          <a:bodyPr>
            <a:normAutofit/>
          </a:bodyPr>
          <a:lstStyle/>
          <a:p>
            <a:r>
              <a:rPr lang="en-US" sz="2400" dirty="0" smtClean="0">
                <a:solidFill>
                  <a:schemeClr val="bg1"/>
                </a:solidFill>
              </a:rPr>
              <a:t>Search</a:t>
            </a:r>
            <a:r>
              <a:rPr lang="en-US" sz="2400" baseline="0" dirty="0" smtClean="0">
                <a:solidFill>
                  <a:schemeClr val="bg1"/>
                </a:solidFill>
              </a:rPr>
              <a:t> Filters – Document Type</a:t>
            </a:r>
            <a:endParaRPr lang="en-US" sz="2400" dirty="0">
              <a:solidFill>
                <a:schemeClr val="bg1"/>
              </a:solidFill>
            </a:endParaRPr>
          </a:p>
        </p:txBody>
      </p:sp>
    </p:spTree>
    <p:extLst>
      <p:ext uri="{BB962C8B-B14F-4D97-AF65-F5344CB8AC3E}">
        <p14:creationId xmlns:p14="http://schemas.microsoft.com/office/powerpoint/2010/main" val="3406245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quot;&quot;"/>
          <p:cNvPicPr>
            <a:picLocks noChangeAspect="1"/>
          </p:cNvPicPr>
          <p:nvPr/>
        </p:nvPicPr>
        <p:blipFill>
          <a:blip r:embed="rId3"/>
          <a:stretch>
            <a:fillRect/>
          </a:stretch>
        </p:blipFill>
        <p:spPr>
          <a:xfrm>
            <a:off x="2357347" y="271376"/>
            <a:ext cx="7516807" cy="5818565"/>
          </a:xfrm>
          <a:prstGeom prst="rect">
            <a:avLst/>
          </a:prstGeom>
          <a:ln>
            <a:solidFill>
              <a:schemeClr val="bg1">
                <a:lumMod val="85000"/>
              </a:schemeClr>
            </a:solidFill>
          </a:ln>
        </p:spPr>
      </p:pic>
      <p:sp>
        <p:nvSpPr>
          <p:cNvPr id="5" name="Oval 4" title="&quot;&quot;"/>
          <p:cNvSpPr/>
          <p:nvPr/>
        </p:nvSpPr>
        <p:spPr>
          <a:xfrm>
            <a:off x="2470245" y="4333164"/>
            <a:ext cx="1603612" cy="348018"/>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title="Additional results notification select igore"/>
          <p:cNvPicPr>
            <a:picLocks noChangeAspect="1"/>
          </p:cNvPicPr>
          <p:nvPr/>
        </p:nvPicPr>
        <p:blipFill rotWithShape="1">
          <a:blip r:embed="rId4"/>
          <a:srcRect l="1509" r="1651" b="2368"/>
          <a:stretch/>
        </p:blipFill>
        <p:spPr>
          <a:xfrm>
            <a:off x="4152452" y="1471644"/>
            <a:ext cx="5045336" cy="2793764"/>
          </a:xfrm>
          <a:prstGeom prst="rect">
            <a:avLst/>
          </a:prstGeom>
          <a:ln>
            <a:solidFill>
              <a:schemeClr val="accent1"/>
            </a:solidFill>
          </a:ln>
          <a:effectLst>
            <a:outerShdw blurRad="50800" dist="38100" dir="2700000" algn="tl" rotWithShape="0">
              <a:prstClr val="black">
                <a:alpha val="40000"/>
              </a:prstClr>
            </a:outerShdw>
          </a:effectLst>
        </p:spPr>
      </p:pic>
      <p:sp>
        <p:nvSpPr>
          <p:cNvPr id="3" name="Oval 2" title="&quot;&quot;"/>
          <p:cNvSpPr/>
          <p:nvPr/>
        </p:nvSpPr>
        <p:spPr>
          <a:xfrm>
            <a:off x="4339988" y="3473355"/>
            <a:ext cx="900752" cy="655093"/>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10676467" y="1515036"/>
            <a:ext cx="1227667" cy="1531408"/>
          </a:xfrm>
        </p:spPr>
        <p:txBody>
          <a:bodyPr>
            <a:normAutofit/>
          </a:bodyPr>
          <a:lstStyle/>
          <a:p>
            <a:r>
              <a:rPr lang="en-US" sz="1800" dirty="0" smtClean="0">
                <a:solidFill>
                  <a:schemeClr val="bg1"/>
                </a:solidFill>
              </a:rPr>
              <a:t>Search Filters – Additional Results</a:t>
            </a:r>
            <a:endParaRPr lang="en-US" sz="1800" dirty="0">
              <a:solidFill>
                <a:schemeClr val="bg1"/>
              </a:solidFill>
            </a:endParaRPr>
          </a:p>
        </p:txBody>
      </p:sp>
    </p:spTree>
    <p:extLst>
      <p:ext uri="{BB962C8B-B14F-4D97-AF65-F5344CB8AC3E}">
        <p14:creationId xmlns:p14="http://schemas.microsoft.com/office/powerpoint/2010/main" val="9720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6134-5925-7047-A9E2-D87DF5524B21}"/>
              </a:ext>
            </a:extLst>
          </p:cNvPr>
          <p:cNvSpPr>
            <a:spLocks noGrp="1"/>
          </p:cNvSpPr>
          <p:nvPr>
            <p:ph type="title"/>
          </p:nvPr>
        </p:nvSpPr>
        <p:spPr>
          <a:xfrm>
            <a:off x="727014" y="2996887"/>
            <a:ext cx="10515600" cy="2852737"/>
          </a:xfrm>
        </p:spPr>
        <p:txBody>
          <a:bodyPr/>
          <a:lstStyle/>
          <a:p>
            <a:r>
              <a:rPr lang="en-US" dirty="0" smtClean="0">
                <a:latin typeface="Stratum2 Black" panose="020B0506030000020004" pitchFamily="34" charset="0"/>
              </a:rPr>
              <a:t>Quality</a:t>
            </a:r>
            <a:endParaRPr lang="en-US" dirty="0">
              <a:latin typeface="Stratum2 Black" panose="020B0506030000020004" pitchFamily="34" charset="0"/>
            </a:endParaRPr>
          </a:p>
        </p:txBody>
      </p:sp>
    </p:spTree>
    <p:extLst>
      <p:ext uri="{BB962C8B-B14F-4D97-AF65-F5344CB8AC3E}">
        <p14:creationId xmlns:p14="http://schemas.microsoft.com/office/powerpoint/2010/main" val="394685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60864"/>
            <a:ext cx="12192000" cy="1754326"/>
          </a:xfrm>
          <a:prstGeom prst="rect">
            <a:avLst/>
          </a:prstGeom>
          <a:noFill/>
        </p:spPr>
        <p:txBody>
          <a:bodyPr wrap="square" rtlCol="0">
            <a:spAutoFit/>
          </a:bodyPr>
          <a:lstStyle/>
          <a:p>
            <a:pPr algn="ctr"/>
            <a:r>
              <a:rPr lang="en-US" sz="3600" dirty="0" smtClean="0">
                <a:solidFill>
                  <a:schemeClr val="tx2"/>
                </a:solidFill>
                <a:latin typeface="Georgia" panose="02040502050405020303" pitchFamily="18" charset="0"/>
                <a:ea typeface="Verdana" panose="020B0604030504040204" pitchFamily="34" charset="0"/>
              </a:rPr>
              <a:t>Who</a:t>
            </a:r>
          </a:p>
          <a:p>
            <a:pPr algn="ctr"/>
            <a:r>
              <a:rPr lang="en-US" sz="3600" dirty="0" smtClean="0">
                <a:solidFill>
                  <a:schemeClr val="tx2"/>
                </a:solidFill>
                <a:latin typeface="Georgia" panose="02040502050405020303" pitchFamily="18" charset="0"/>
                <a:ea typeface="Verdana" panose="020B0604030504040204" pitchFamily="34" charset="0"/>
              </a:rPr>
              <a:t>What</a:t>
            </a:r>
          </a:p>
          <a:p>
            <a:pPr algn="ctr"/>
            <a:r>
              <a:rPr lang="en-US" sz="3600" dirty="0" smtClean="0">
                <a:solidFill>
                  <a:schemeClr val="tx2"/>
                </a:solidFill>
                <a:latin typeface="Georgia" panose="02040502050405020303" pitchFamily="18" charset="0"/>
                <a:ea typeface="Verdana" panose="020B0604030504040204" pitchFamily="34" charset="0"/>
              </a:rPr>
              <a:t>Where</a:t>
            </a:r>
            <a:endParaRPr lang="en-US" sz="3600" dirty="0">
              <a:solidFill>
                <a:schemeClr val="tx2"/>
              </a:solidFill>
              <a:latin typeface="Georgia" panose="02040502050405020303" pitchFamily="18" charset="0"/>
              <a:ea typeface="Verdana" panose="020B0604030504040204" pitchFamily="34" charset="0"/>
            </a:endParaRPr>
          </a:p>
        </p:txBody>
      </p:sp>
      <p:sp>
        <p:nvSpPr>
          <p:cNvPr id="2" name="Title 1"/>
          <p:cNvSpPr>
            <a:spLocks noGrp="1"/>
          </p:cNvSpPr>
          <p:nvPr>
            <p:ph type="title"/>
          </p:nvPr>
        </p:nvSpPr>
        <p:spPr/>
        <p:txBody>
          <a:bodyPr/>
          <a:lstStyle/>
          <a:p>
            <a:r>
              <a:rPr lang="en-US" dirty="0" smtClean="0">
                <a:solidFill>
                  <a:schemeClr val="bg1"/>
                </a:solidFill>
              </a:rPr>
              <a:t>Audience Poll #1</a:t>
            </a:r>
            <a:endParaRPr lang="en-US" dirty="0">
              <a:solidFill>
                <a:schemeClr val="bg1"/>
              </a:solidFill>
            </a:endParaRPr>
          </a:p>
        </p:txBody>
      </p:sp>
    </p:spTree>
    <p:extLst>
      <p:ext uri="{BB962C8B-B14F-4D97-AF65-F5344CB8AC3E}">
        <p14:creationId xmlns:p14="http://schemas.microsoft.com/office/powerpoint/2010/main" val="11063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06618"/>
            <a:ext cx="12102696" cy="646331"/>
          </a:xfrm>
          <a:prstGeom prst="rect">
            <a:avLst/>
          </a:prstGeom>
          <a:noFill/>
        </p:spPr>
        <p:txBody>
          <a:bodyPr wrap="square" rtlCol="0">
            <a:spAutoFit/>
          </a:bodyPr>
          <a:lstStyle/>
          <a:p>
            <a:pPr algn="ctr"/>
            <a:r>
              <a:rPr lang="en-US" sz="3600" dirty="0" smtClean="0">
                <a:solidFill>
                  <a:schemeClr val="tx2"/>
                </a:solidFill>
                <a:latin typeface="Georgia" panose="02040502050405020303" pitchFamily="18" charset="0"/>
                <a:ea typeface="Verdana" panose="020B0604030504040204" pitchFamily="34" charset="0"/>
              </a:rPr>
              <a:t>What are indicators of a </a:t>
            </a:r>
            <a:r>
              <a:rPr lang="en-US" sz="3600" b="1" i="1" dirty="0" smtClean="0">
                <a:solidFill>
                  <a:schemeClr val="tx2"/>
                </a:solidFill>
                <a:latin typeface="Georgia" panose="02040502050405020303" pitchFamily="18" charset="0"/>
                <a:ea typeface="Verdana" panose="020B0604030504040204" pitchFamily="34" charset="0"/>
              </a:rPr>
              <a:t>quality</a:t>
            </a:r>
            <a:r>
              <a:rPr lang="en-US" sz="3600" dirty="0" smtClean="0">
                <a:solidFill>
                  <a:schemeClr val="tx2"/>
                </a:solidFill>
                <a:latin typeface="Georgia" panose="02040502050405020303" pitchFamily="18" charset="0"/>
                <a:ea typeface="Verdana" panose="020B0604030504040204" pitchFamily="34" charset="0"/>
              </a:rPr>
              <a:t> textbook?</a:t>
            </a:r>
            <a:endParaRPr lang="en-US" sz="3600" dirty="0">
              <a:solidFill>
                <a:schemeClr val="tx2"/>
              </a:solidFill>
              <a:latin typeface="Georgia" panose="02040502050405020303" pitchFamily="18" charset="0"/>
              <a:ea typeface="Verdana" panose="020B0604030504040204" pitchFamily="34" charset="0"/>
            </a:endParaRPr>
          </a:p>
        </p:txBody>
      </p:sp>
      <p:sp>
        <p:nvSpPr>
          <p:cNvPr id="2" name="Title 1"/>
          <p:cNvSpPr>
            <a:spLocks noGrp="1"/>
          </p:cNvSpPr>
          <p:nvPr>
            <p:ph type="title"/>
          </p:nvPr>
        </p:nvSpPr>
        <p:spPr/>
        <p:txBody>
          <a:bodyPr/>
          <a:lstStyle/>
          <a:p>
            <a:r>
              <a:rPr lang="en-US" dirty="0" smtClean="0">
                <a:solidFill>
                  <a:schemeClr val="bg1"/>
                </a:solidFill>
              </a:rPr>
              <a:t>Audience</a:t>
            </a:r>
            <a:r>
              <a:rPr lang="en-US" baseline="0" dirty="0" smtClean="0">
                <a:solidFill>
                  <a:schemeClr val="bg1"/>
                </a:solidFill>
              </a:rPr>
              <a:t> Poll #4</a:t>
            </a:r>
            <a:endParaRPr lang="en-US" dirty="0">
              <a:solidFill>
                <a:schemeClr val="bg1"/>
              </a:solidFill>
            </a:endParaRPr>
          </a:p>
        </p:txBody>
      </p:sp>
    </p:spTree>
    <p:extLst>
      <p:ext uri="{BB962C8B-B14F-4D97-AF65-F5344CB8AC3E}">
        <p14:creationId xmlns:p14="http://schemas.microsoft.com/office/powerpoint/2010/main" val="871805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4506"/>
            <a:ext cx="12192000" cy="1325563"/>
          </a:xfrm>
        </p:spPr>
        <p:txBody>
          <a:bodyPr>
            <a:normAutofit/>
          </a:bodyPr>
          <a:lstStyle/>
          <a:p>
            <a:pPr algn="ctr"/>
            <a:r>
              <a:rPr lang="en-US" sz="4000" dirty="0" smtClean="0"/>
              <a:t>Frameworks &amp; rubrics for quality review</a:t>
            </a:r>
            <a:endParaRPr lang="en-US" sz="4000" dirty="0"/>
          </a:p>
        </p:txBody>
      </p:sp>
    </p:spTree>
    <p:extLst>
      <p:ext uri="{BB962C8B-B14F-4D97-AF65-F5344CB8AC3E}">
        <p14:creationId xmlns:p14="http://schemas.microsoft.com/office/powerpoint/2010/main" val="1642256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701" y="1838460"/>
            <a:ext cx="10515600" cy="3745735"/>
          </a:xfrm>
        </p:spPr>
        <p:txBody>
          <a:bodyPr anchor="ctr">
            <a:normAutofit/>
          </a:bodyPr>
          <a:lstStyle/>
          <a:p>
            <a:pPr marL="0" indent="-914400">
              <a:lnSpc>
                <a:spcPct val="160000"/>
              </a:lnSpc>
              <a:spcBef>
                <a:spcPts val="0"/>
              </a:spcBef>
              <a:buNone/>
            </a:pPr>
            <a:r>
              <a:rPr lang="en-US" dirty="0" smtClean="0">
                <a:latin typeface="Georgia" panose="02040502050405020303" pitchFamily="18" charset="0"/>
              </a:rPr>
              <a:t>Yuan, M., &amp; Recker, M. (2015). Not all rubrics are equal: A review 	of rubrics for evaluating the quality of open educational 	resources. </a:t>
            </a:r>
            <a:r>
              <a:rPr lang="en-US" i="1" dirty="0" smtClean="0">
                <a:latin typeface="Georgia" panose="02040502050405020303" pitchFamily="18" charset="0"/>
              </a:rPr>
              <a:t>International Review of Research in Open and 	Distance Learning, 16</a:t>
            </a:r>
            <a:r>
              <a:rPr lang="en-US" dirty="0" smtClean="0">
                <a:latin typeface="Georgia" panose="02040502050405020303" pitchFamily="18" charset="0"/>
              </a:rPr>
              <a:t>(5</a:t>
            </a:r>
            <a:r>
              <a:rPr lang="en-US" dirty="0">
                <a:latin typeface="Georgia" panose="02040502050405020303" pitchFamily="18" charset="0"/>
              </a:rPr>
              <a:t>), </a:t>
            </a:r>
            <a:r>
              <a:rPr lang="en-US" dirty="0" smtClean="0">
                <a:latin typeface="Georgia" panose="02040502050405020303" pitchFamily="18" charset="0"/>
              </a:rPr>
              <a:t>16-38</a:t>
            </a:r>
            <a:r>
              <a:rPr lang="en-US" dirty="0">
                <a:latin typeface="Georgia" panose="02040502050405020303" pitchFamily="18" charset="0"/>
              </a:rPr>
              <a:t>. </a:t>
            </a:r>
            <a:r>
              <a:rPr lang="en-US" dirty="0" smtClean="0">
                <a:latin typeface="Georgia" panose="02040502050405020303" pitchFamily="18" charset="0"/>
              </a:rPr>
              <a:t>	https</a:t>
            </a:r>
            <a:r>
              <a:rPr lang="en-US" dirty="0">
                <a:latin typeface="Georgia" panose="02040502050405020303" pitchFamily="18" charset="0"/>
              </a:rPr>
              <a:t>://doi.org/10.19173/irrodl.v16i5.2389</a:t>
            </a:r>
            <a:endParaRPr lang="en-US" dirty="0" smtClean="0">
              <a:latin typeface="Georgia" panose="02040502050405020303" pitchFamily="18" charset="0"/>
            </a:endParaRPr>
          </a:p>
          <a:p>
            <a:pPr marL="0" indent="0">
              <a:buNone/>
            </a:pPr>
            <a:endParaRPr lang="en-US" dirty="0"/>
          </a:p>
        </p:txBody>
      </p:sp>
      <p:sp>
        <p:nvSpPr>
          <p:cNvPr id="2" name="Title 1"/>
          <p:cNvSpPr>
            <a:spLocks noGrp="1"/>
          </p:cNvSpPr>
          <p:nvPr>
            <p:ph type="title"/>
          </p:nvPr>
        </p:nvSpPr>
        <p:spPr/>
        <p:txBody>
          <a:bodyPr/>
          <a:lstStyle/>
          <a:p>
            <a:r>
              <a:rPr lang="en-US" dirty="0" smtClean="0">
                <a:solidFill>
                  <a:schemeClr val="bg1"/>
                </a:solidFill>
              </a:rPr>
              <a:t>Rubrics</a:t>
            </a:r>
            <a:endParaRPr lang="en-US" dirty="0">
              <a:solidFill>
                <a:schemeClr val="bg1"/>
              </a:solidFill>
            </a:endParaRPr>
          </a:p>
        </p:txBody>
      </p:sp>
    </p:spTree>
    <p:extLst>
      <p:ext uri="{BB962C8B-B14F-4D97-AF65-F5344CB8AC3E}">
        <p14:creationId xmlns:p14="http://schemas.microsoft.com/office/powerpoint/2010/main" val="2105466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t>
            </a:r>
            <a:endParaRPr lang="en-US" dirty="0"/>
          </a:p>
        </p:txBody>
      </p:sp>
      <p:pic>
        <p:nvPicPr>
          <p:cNvPr id="2050" name="Picture 2" descr="https://www.col.org/sites/default/files/styles/large/public/Cover_QA-Guidelines-OER_web_0.JPG?itok=gdShqDep"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01" y="2083365"/>
            <a:ext cx="1885543" cy="251405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639344" y="2331287"/>
            <a:ext cx="8734485" cy="20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tx2"/>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Teaching</a:t>
            </a:r>
            <a:r>
              <a:rPr lang="en-US" dirty="0" smtClean="0"/>
              <a:t> and learning process</a:t>
            </a:r>
          </a:p>
          <a:p>
            <a:r>
              <a:rPr lang="en-US" b="1" dirty="0" smtClean="0"/>
              <a:t>Information</a:t>
            </a:r>
            <a:r>
              <a:rPr lang="en-US" dirty="0" smtClean="0"/>
              <a:t> and material content</a:t>
            </a:r>
          </a:p>
          <a:p>
            <a:r>
              <a:rPr lang="en-US" b="1" dirty="0" smtClean="0"/>
              <a:t>Presentation</a:t>
            </a:r>
            <a:r>
              <a:rPr lang="en-US" dirty="0" smtClean="0"/>
              <a:t> product and format</a:t>
            </a:r>
          </a:p>
          <a:p>
            <a:r>
              <a:rPr lang="en-US" b="1" dirty="0" smtClean="0"/>
              <a:t>System</a:t>
            </a:r>
            <a:r>
              <a:rPr lang="en-US" dirty="0" smtClean="0"/>
              <a:t> technical and technology</a:t>
            </a:r>
            <a:endParaRPr lang="en-US" dirty="0"/>
          </a:p>
        </p:txBody>
      </p:sp>
    </p:spTree>
    <p:extLst>
      <p:ext uri="{BB962C8B-B14F-4D97-AF65-F5344CB8AC3E}">
        <p14:creationId xmlns:p14="http://schemas.microsoft.com/office/powerpoint/2010/main" val="1573480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69" y="198327"/>
            <a:ext cx="10515600" cy="1325563"/>
          </a:xfrm>
        </p:spPr>
        <p:txBody>
          <a:bodyPr/>
          <a:lstStyle/>
          <a:p>
            <a:r>
              <a:rPr lang="en-US" dirty="0" smtClean="0"/>
              <a:t>TIPS </a:t>
            </a:r>
            <a:r>
              <a:rPr lang="en-US" dirty="0" smtClean="0">
                <a:solidFill>
                  <a:schemeClr val="bg1"/>
                </a:solidFill>
              </a:rPr>
              <a:t>(continued)</a:t>
            </a:r>
            <a:endParaRPr lang="en-US" dirty="0">
              <a:solidFill>
                <a:schemeClr val="bg1"/>
              </a:solidFill>
            </a:endParaRPr>
          </a:p>
        </p:txBody>
      </p:sp>
      <p:sp>
        <p:nvSpPr>
          <p:cNvPr id="16" name="Content Placeholder 2"/>
          <p:cNvSpPr txBox="1">
            <a:spLocks/>
          </p:cNvSpPr>
          <p:nvPr/>
        </p:nvSpPr>
        <p:spPr>
          <a:xfrm>
            <a:off x="2639344" y="2331287"/>
            <a:ext cx="8734485" cy="20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tx2"/>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Teaching</a:t>
            </a:r>
            <a:r>
              <a:rPr lang="en-US" dirty="0" smtClean="0"/>
              <a:t> and learning process</a:t>
            </a:r>
          </a:p>
          <a:p>
            <a:r>
              <a:rPr lang="en-US" b="1" dirty="0" smtClean="0"/>
              <a:t>Information</a:t>
            </a:r>
            <a:r>
              <a:rPr lang="en-US" dirty="0" smtClean="0"/>
              <a:t> and material content</a:t>
            </a:r>
          </a:p>
          <a:p>
            <a:r>
              <a:rPr lang="en-US" b="1" dirty="0" smtClean="0"/>
              <a:t>Presentation</a:t>
            </a:r>
            <a:r>
              <a:rPr lang="en-US" dirty="0" smtClean="0"/>
              <a:t> product and format</a:t>
            </a:r>
          </a:p>
          <a:p>
            <a:r>
              <a:rPr lang="en-US" b="1" dirty="0" smtClean="0"/>
              <a:t>System</a:t>
            </a:r>
            <a:r>
              <a:rPr lang="en-US" dirty="0" smtClean="0"/>
              <a:t> technical and technology</a:t>
            </a:r>
            <a:endParaRPr lang="en-US" dirty="0"/>
          </a:p>
        </p:txBody>
      </p:sp>
      <p:sp>
        <p:nvSpPr>
          <p:cNvPr id="3" name="TextBox 2"/>
          <p:cNvSpPr txBox="1"/>
          <p:nvPr/>
        </p:nvSpPr>
        <p:spPr>
          <a:xfrm>
            <a:off x="4016495" y="1212987"/>
            <a:ext cx="1839559" cy="646331"/>
          </a:xfrm>
          <a:prstGeom prst="rect">
            <a:avLst/>
          </a:prstGeom>
          <a:solidFill>
            <a:srgbClr val="D73F09"/>
          </a:solidFill>
        </p:spPr>
        <p:txBody>
          <a:bodyPr wrap="square" rtlCol="0">
            <a:spAutoFit/>
          </a:bodyPr>
          <a:lstStyle/>
          <a:p>
            <a:pPr algn="ctr"/>
            <a:r>
              <a:rPr lang="en-US" dirty="0" smtClean="0">
                <a:solidFill>
                  <a:schemeClr val="bg1"/>
                </a:solidFill>
              </a:rPr>
              <a:t>Course overview and introduction</a:t>
            </a:r>
            <a:endParaRPr lang="en-US" dirty="0">
              <a:solidFill>
                <a:schemeClr val="bg1"/>
              </a:solidFill>
            </a:endParaRPr>
          </a:p>
        </p:txBody>
      </p:sp>
      <p:sp>
        <p:nvSpPr>
          <p:cNvPr id="15" name="TextBox 14"/>
          <p:cNvSpPr txBox="1"/>
          <p:nvPr/>
        </p:nvSpPr>
        <p:spPr>
          <a:xfrm>
            <a:off x="6726527" y="1382409"/>
            <a:ext cx="2007197" cy="646331"/>
          </a:xfrm>
          <a:prstGeom prst="rect">
            <a:avLst/>
          </a:prstGeom>
          <a:solidFill>
            <a:srgbClr val="D73F09"/>
          </a:solidFill>
        </p:spPr>
        <p:txBody>
          <a:bodyPr wrap="square" rtlCol="0">
            <a:spAutoFit/>
          </a:bodyPr>
          <a:lstStyle/>
          <a:p>
            <a:pPr algn="ctr"/>
            <a:r>
              <a:rPr lang="en-US" dirty="0" smtClean="0">
                <a:solidFill>
                  <a:schemeClr val="bg1"/>
                </a:solidFill>
              </a:rPr>
              <a:t>Learning objectives (Competencies)</a:t>
            </a:r>
            <a:endParaRPr lang="en-US" dirty="0">
              <a:solidFill>
                <a:schemeClr val="bg1"/>
              </a:solidFill>
            </a:endParaRPr>
          </a:p>
        </p:txBody>
      </p:sp>
      <p:sp>
        <p:nvSpPr>
          <p:cNvPr id="21" name="TextBox 20"/>
          <p:cNvSpPr txBox="1"/>
          <p:nvPr/>
        </p:nvSpPr>
        <p:spPr>
          <a:xfrm>
            <a:off x="639180" y="2003149"/>
            <a:ext cx="1872727" cy="646331"/>
          </a:xfrm>
          <a:prstGeom prst="rect">
            <a:avLst/>
          </a:prstGeom>
          <a:solidFill>
            <a:srgbClr val="D73F09"/>
          </a:solidFill>
        </p:spPr>
        <p:txBody>
          <a:bodyPr wrap="square" rtlCol="0">
            <a:spAutoFit/>
          </a:bodyPr>
          <a:lstStyle/>
          <a:p>
            <a:pPr algn="ctr"/>
            <a:r>
              <a:rPr lang="en-US" dirty="0" smtClean="0">
                <a:solidFill>
                  <a:schemeClr val="bg1"/>
                </a:solidFill>
              </a:rPr>
              <a:t>Assessment and measurement</a:t>
            </a:r>
            <a:endParaRPr lang="en-US" dirty="0">
              <a:solidFill>
                <a:schemeClr val="bg1"/>
              </a:solidFill>
            </a:endParaRPr>
          </a:p>
        </p:txBody>
      </p:sp>
      <p:sp>
        <p:nvSpPr>
          <p:cNvPr id="23" name="TextBox 22"/>
          <p:cNvSpPr txBox="1"/>
          <p:nvPr/>
        </p:nvSpPr>
        <p:spPr>
          <a:xfrm>
            <a:off x="9488245" y="3168392"/>
            <a:ext cx="2287036" cy="369332"/>
          </a:xfrm>
          <a:prstGeom prst="rect">
            <a:avLst/>
          </a:prstGeom>
          <a:solidFill>
            <a:srgbClr val="D73F09"/>
          </a:solidFill>
        </p:spPr>
        <p:txBody>
          <a:bodyPr wrap="none" rtlCol="0">
            <a:spAutoFit/>
          </a:bodyPr>
          <a:lstStyle/>
          <a:p>
            <a:pPr algn="ctr"/>
            <a:r>
              <a:rPr lang="en-US" dirty="0" smtClean="0">
                <a:solidFill>
                  <a:schemeClr val="bg1"/>
                </a:solidFill>
              </a:rPr>
              <a:t>Instructional materials</a:t>
            </a:r>
            <a:endParaRPr lang="en-US" dirty="0">
              <a:solidFill>
                <a:schemeClr val="bg1"/>
              </a:solidFill>
            </a:endParaRPr>
          </a:p>
        </p:txBody>
      </p:sp>
      <p:sp>
        <p:nvSpPr>
          <p:cNvPr id="24" name="TextBox 23"/>
          <p:cNvSpPr txBox="1"/>
          <p:nvPr/>
        </p:nvSpPr>
        <p:spPr>
          <a:xfrm>
            <a:off x="471369" y="3679432"/>
            <a:ext cx="1815935" cy="923330"/>
          </a:xfrm>
          <a:prstGeom prst="rect">
            <a:avLst/>
          </a:prstGeom>
          <a:solidFill>
            <a:srgbClr val="D73F09"/>
          </a:solidFill>
        </p:spPr>
        <p:txBody>
          <a:bodyPr wrap="square" rtlCol="0">
            <a:spAutoFit/>
          </a:bodyPr>
          <a:lstStyle/>
          <a:p>
            <a:pPr algn="ctr"/>
            <a:r>
              <a:rPr lang="en-US" dirty="0" smtClean="0">
                <a:solidFill>
                  <a:schemeClr val="bg1"/>
                </a:solidFill>
              </a:rPr>
              <a:t>Learner activities and learner interactions</a:t>
            </a:r>
            <a:endParaRPr lang="en-US" dirty="0">
              <a:solidFill>
                <a:schemeClr val="bg1"/>
              </a:solidFill>
            </a:endParaRPr>
          </a:p>
        </p:txBody>
      </p:sp>
      <p:sp>
        <p:nvSpPr>
          <p:cNvPr id="25" name="TextBox 24"/>
          <p:cNvSpPr txBox="1"/>
          <p:nvPr/>
        </p:nvSpPr>
        <p:spPr>
          <a:xfrm>
            <a:off x="5296657" y="4811379"/>
            <a:ext cx="1944315" cy="369332"/>
          </a:xfrm>
          <a:prstGeom prst="rect">
            <a:avLst/>
          </a:prstGeom>
          <a:solidFill>
            <a:srgbClr val="D73F09"/>
          </a:solidFill>
        </p:spPr>
        <p:txBody>
          <a:bodyPr wrap="none" rtlCol="0">
            <a:spAutoFit/>
          </a:bodyPr>
          <a:lstStyle/>
          <a:p>
            <a:pPr algn="ctr"/>
            <a:r>
              <a:rPr lang="en-US" dirty="0" smtClean="0">
                <a:solidFill>
                  <a:schemeClr val="bg1"/>
                </a:solidFill>
              </a:rPr>
              <a:t>Course technology</a:t>
            </a:r>
            <a:endParaRPr lang="en-US" dirty="0">
              <a:solidFill>
                <a:schemeClr val="bg1"/>
              </a:solidFill>
            </a:endParaRPr>
          </a:p>
        </p:txBody>
      </p:sp>
      <p:sp>
        <p:nvSpPr>
          <p:cNvPr id="26" name="TextBox 25"/>
          <p:cNvSpPr txBox="1"/>
          <p:nvPr/>
        </p:nvSpPr>
        <p:spPr>
          <a:xfrm>
            <a:off x="9393148" y="2349747"/>
            <a:ext cx="1753497" cy="369332"/>
          </a:xfrm>
          <a:prstGeom prst="rect">
            <a:avLst/>
          </a:prstGeom>
          <a:solidFill>
            <a:srgbClr val="D73F09"/>
          </a:solidFill>
        </p:spPr>
        <p:txBody>
          <a:bodyPr wrap="square" rtlCol="0">
            <a:spAutoFit/>
          </a:bodyPr>
          <a:lstStyle/>
          <a:p>
            <a:pPr algn="ctr"/>
            <a:r>
              <a:rPr lang="en-US" dirty="0" smtClean="0">
                <a:solidFill>
                  <a:schemeClr val="bg1"/>
                </a:solidFill>
              </a:rPr>
              <a:t>Learner support</a:t>
            </a:r>
            <a:endParaRPr lang="en-US" dirty="0">
              <a:solidFill>
                <a:schemeClr val="bg1"/>
              </a:solidFill>
            </a:endParaRPr>
          </a:p>
        </p:txBody>
      </p:sp>
      <p:sp>
        <p:nvSpPr>
          <p:cNvPr id="27" name="TextBox 26"/>
          <p:cNvSpPr txBox="1"/>
          <p:nvPr/>
        </p:nvSpPr>
        <p:spPr>
          <a:xfrm>
            <a:off x="8224045" y="5039840"/>
            <a:ext cx="1757566" cy="646331"/>
          </a:xfrm>
          <a:prstGeom prst="rect">
            <a:avLst/>
          </a:prstGeom>
          <a:solidFill>
            <a:srgbClr val="D73F09"/>
          </a:solidFill>
        </p:spPr>
        <p:txBody>
          <a:bodyPr wrap="square" rtlCol="0">
            <a:spAutoFit/>
          </a:bodyPr>
          <a:lstStyle/>
          <a:p>
            <a:pPr algn="ctr"/>
            <a:r>
              <a:rPr lang="en-US" dirty="0" smtClean="0">
                <a:solidFill>
                  <a:schemeClr val="bg1"/>
                </a:solidFill>
              </a:rPr>
              <a:t>Accessibility and usability</a:t>
            </a:r>
            <a:endParaRPr lang="en-US" dirty="0">
              <a:solidFill>
                <a:schemeClr val="bg1"/>
              </a:solidFill>
            </a:endParaRPr>
          </a:p>
        </p:txBody>
      </p:sp>
      <p:cxnSp>
        <p:nvCxnSpPr>
          <p:cNvPr id="29" name="Straight Arrow Connector 28" title="&quot;&quot;"/>
          <p:cNvCxnSpPr>
            <a:stCxn id="3" idx="2"/>
          </p:cNvCxnSpPr>
          <p:nvPr/>
        </p:nvCxnSpPr>
        <p:spPr>
          <a:xfrm flipH="1">
            <a:off x="4694228" y="1859318"/>
            <a:ext cx="242047" cy="490429"/>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title="&quot;&quot;"/>
          <p:cNvCxnSpPr>
            <a:stCxn id="15" idx="2"/>
          </p:cNvCxnSpPr>
          <p:nvPr/>
        </p:nvCxnSpPr>
        <p:spPr>
          <a:xfrm flipH="1">
            <a:off x="7611343" y="2028740"/>
            <a:ext cx="118783" cy="342671"/>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title="&quot;&quot;"/>
          <p:cNvCxnSpPr>
            <a:stCxn id="25" idx="0"/>
          </p:cNvCxnSpPr>
          <p:nvPr/>
        </p:nvCxnSpPr>
        <p:spPr>
          <a:xfrm flipH="1" flipV="1">
            <a:off x="5506430" y="4349501"/>
            <a:ext cx="762385" cy="461878"/>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title="&quot;&quot;"/>
          <p:cNvCxnSpPr>
            <a:stCxn id="27" idx="0"/>
          </p:cNvCxnSpPr>
          <p:nvPr/>
        </p:nvCxnSpPr>
        <p:spPr>
          <a:xfrm flipH="1" flipV="1">
            <a:off x="7846218" y="4349501"/>
            <a:ext cx="1256610" cy="690339"/>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title="&quot;&quot;"/>
          <p:cNvCxnSpPr/>
          <p:nvPr/>
        </p:nvCxnSpPr>
        <p:spPr>
          <a:xfrm flipV="1">
            <a:off x="2287304" y="3226302"/>
            <a:ext cx="372070" cy="831747"/>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title="&quot;&quot;"/>
          <p:cNvCxnSpPr/>
          <p:nvPr/>
        </p:nvCxnSpPr>
        <p:spPr>
          <a:xfrm flipH="1" flipV="1">
            <a:off x="9293122" y="3512424"/>
            <a:ext cx="1358671" cy="161630"/>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title="&quot;&quot;"/>
          <p:cNvCxnSpPr>
            <a:stCxn id="21" idx="3"/>
          </p:cNvCxnSpPr>
          <p:nvPr/>
        </p:nvCxnSpPr>
        <p:spPr>
          <a:xfrm>
            <a:off x="2511907" y="2326315"/>
            <a:ext cx="353521" cy="45096"/>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title="&quot;&quot;"/>
          <p:cNvCxnSpPr>
            <a:stCxn id="26" idx="1"/>
          </p:cNvCxnSpPr>
          <p:nvPr/>
        </p:nvCxnSpPr>
        <p:spPr>
          <a:xfrm flipH="1">
            <a:off x="9002665" y="2534413"/>
            <a:ext cx="390483" cy="241113"/>
          </a:xfrm>
          <a:prstGeom prst="straightConnector1">
            <a:avLst/>
          </a:prstGeom>
          <a:ln>
            <a:solidFill>
              <a:srgbClr val="D73F0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335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2" y="634753"/>
            <a:ext cx="28194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91" y="2244245"/>
            <a:ext cx="9951776" cy="2246769"/>
          </a:xfrm>
          <a:prstGeom prst="rect">
            <a:avLst/>
          </a:prstGeom>
        </p:spPr>
        <p:txBody>
          <a:bodyPr wrap="square">
            <a:spAutoFit/>
          </a:bodyPr>
          <a:lstStyle/>
          <a:p>
            <a:r>
              <a:rPr lang="en-US" sz="2800" dirty="0">
                <a:solidFill>
                  <a:schemeClr val="tx2"/>
                </a:solidFill>
                <a:latin typeface="Georgia" panose="02040502050405020303" pitchFamily="18" charset="0"/>
                <a:ea typeface="Verdana" panose="020B0604030504040204" pitchFamily="34" charset="0"/>
              </a:rPr>
              <a:t>Achieve is an </a:t>
            </a:r>
            <a:r>
              <a:rPr lang="en-US" sz="2800" b="1" i="1" dirty="0">
                <a:solidFill>
                  <a:schemeClr val="tx2"/>
                </a:solidFill>
                <a:latin typeface="Georgia" panose="02040502050405020303" pitchFamily="18" charset="0"/>
                <a:ea typeface="Verdana" panose="020B0604030504040204" pitchFamily="34" charset="0"/>
              </a:rPr>
              <a:t>independent, nonpartisan, nonprofit education reform organization</a:t>
            </a:r>
            <a:r>
              <a:rPr lang="en-US" sz="2800" i="1" dirty="0">
                <a:solidFill>
                  <a:schemeClr val="tx2"/>
                </a:solidFill>
                <a:latin typeface="Georgia" panose="02040502050405020303" pitchFamily="18" charset="0"/>
                <a:ea typeface="Verdana" panose="020B0604030504040204" pitchFamily="34" charset="0"/>
              </a:rPr>
              <a:t> </a:t>
            </a:r>
            <a:r>
              <a:rPr lang="en-US" sz="2800" dirty="0">
                <a:solidFill>
                  <a:schemeClr val="tx2"/>
                </a:solidFill>
                <a:latin typeface="Georgia" panose="02040502050405020303" pitchFamily="18" charset="0"/>
                <a:ea typeface="Verdana" panose="020B0604030504040204" pitchFamily="34" charset="0"/>
              </a:rPr>
              <a:t>dedicated to working with states to raise academic standards and graduation requirements, improve assessments, and strengthen accountability.</a:t>
            </a:r>
          </a:p>
        </p:txBody>
      </p:sp>
      <p:sp>
        <p:nvSpPr>
          <p:cNvPr id="5" name="Title 4"/>
          <p:cNvSpPr>
            <a:spLocks noGrp="1"/>
          </p:cNvSpPr>
          <p:nvPr>
            <p:ph type="title"/>
          </p:nvPr>
        </p:nvSpPr>
        <p:spPr>
          <a:xfrm>
            <a:off x="3869267" y="1027906"/>
            <a:ext cx="7391400" cy="1325563"/>
          </a:xfrm>
        </p:spPr>
        <p:txBody>
          <a:bodyPr/>
          <a:lstStyle/>
          <a:p>
            <a:r>
              <a:rPr lang="en-US" dirty="0" smtClean="0">
                <a:solidFill>
                  <a:schemeClr val="bg1"/>
                </a:solidFill>
              </a:rPr>
              <a:t>Achieve Introduction</a:t>
            </a:r>
            <a:endParaRPr lang="en-US" dirty="0">
              <a:solidFill>
                <a:schemeClr val="bg1"/>
              </a:solidFill>
            </a:endParaRPr>
          </a:p>
        </p:txBody>
      </p:sp>
    </p:spTree>
    <p:extLst>
      <p:ext uri="{BB962C8B-B14F-4D97-AF65-F5344CB8AC3E}">
        <p14:creationId xmlns:p14="http://schemas.microsoft.com/office/powerpoint/2010/main" val="4094295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260" y="1825625"/>
            <a:ext cx="9736540" cy="4351338"/>
          </a:xfrm>
        </p:spPr>
        <p:txBody>
          <a:bodyPr/>
          <a:lstStyle/>
          <a:p>
            <a:pPr marL="514350" indent="-514350">
              <a:buFont typeface="+mj-lt"/>
              <a:buAutoNum type="arabicPeriod"/>
            </a:pPr>
            <a:r>
              <a:rPr lang="en-US" dirty="0" smtClean="0"/>
              <a:t>Degree of </a:t>
            </a:r>
            <a:r>
              <a:rPr lang="en-US" b="1" i="1" dirty="0" smtClean="0"/>
              <a:t>alignment</a:t>
            </a:r>
            <a:r>
              <a:rPr lang="en-US" dirty="0" smtClean="0"/>
              <a:t> to standards</a:t>
            </a:r>
          </a:p>
          <a:p>
            <a:pPr marL="514350" indent="-514350">
              <a:buFont typeface="+mj-lt"/>
              <a:buAutoNum type="arabicPeriod"/>
            </a:pPr>
            <a:r>
              <a:rPr lang="en-US" dirty="0" smtClean="0"/>
              <a:t>Quality of </a:t>
            </a:r>
            <a:r>
              <a:rPr lang="en-US" b="1" i="1" dirty="0" smtClean="0"/>
              <a:t>explanation</a:t>
            </a:r>
            <a:r>
              <a:rPr lang="en-US" dirty="0" smtClean="0"/>
              <a:t> of subject matter</a:t>
            </a:r>
          </a:p>
          <a:p>
            <a:pPr marL="514350" indent="-514350">
              <a:buFont typeface="+mj-lt"/>
              <a:buAutoNum type="arabicPeriod"/>
            </a:pPr>
            <a:r>
              <a:rPr lang="en-US" b="1" i="1" dirty="0" smtClean="0"/>
              <a:t>Utility</a:t>
            </a:r>
            <a:r>
              <a:rPr lang="en-US" dirty="0" smtClean="0"/>
              <a:t> of materials designed to support teaching</a:t>
            </a:r>
          </a:p>
          <a:p>
            <a:pPr marL="514350" indent="-514350">
              <a:buFont typeface="+mj-lt"/>
              <a:buAutoNum type="arabicPeriod"/>
            </a:pPr>
            <a:r>
              <a:rPr lang="en-US" dirty="0" smtClean="0"/>
              <a:t>Quality of </a:t>
            </a:r>
            <a:r>
              <a:rPr lang="en-US" b="1" i="1" dirty="0" smtClean="0"/>
              <a:t>assessments</a:t>
            </a:r>
          </a:p>
          <a:p>
            <a:pPr marL="514350" indent="-514350">
              <a:buFont typeface="+mj-lt"/>
              <a:buAutoNum type="arabicPeriod"/>
            </a:pPr>
            <a:r>
              <a:rPr lang="en-US" dirty="0" smtClean="0"/>
              <a:t>Quality of </a:t>
            </a:r>
            <a:r>
              <a:rPr lang="en-US" b="1" i="1" dirty="0" smtClean="0"/>
              <a:t>technical interactivity</a:t>
            </a:r>
          </a:p>
          <a:p>
            <a:pPr marL="514350" indent="-514350">
              <a:buFont typeface="+mj-lt"/>
              <a:buAutoNum type="arabicPeriod"/>
            </a:pPr>
            <a:r>
              <a:rPr lang="en-US" dirty="0" smtClean="0"/>
              <a:t>Quality of </a:t>
            </a:r>
            <a:r>
              <a:rPr lang="en-US" b="1" i="1" dirty="0" smtClean="0"/>
              <a:t>instructional and practice exercises</a:t>
            </a:r>
          </a:p>
          <a:p>
            <a:pPr marL="514350" indent="-514350">
              <a:buFont typeface="+mj-lt"/>
              <a:buAutoNum type="arabicPeriod"/>
            </a:pPr>
            <a:r>
              <a:rPr lang="en-US" dirty="0" smtClean="0"/>
              <a:t>Opportunities for </a:t>
            </a:r>
            <a:r>
              <a:rPr lang="en-US" b="1" i="1" dirty="0" smtClean="0"/>
              <a:t>deeper learning</a:t>
            </a:r>
          </a:p>
          <a:p>
            <a:pPr marL="514350" indent="-514350">
              <a:buFont typeface="+mj-lt"/>
              <a:buAutoNum type="arabicPeriod"/>
            </a:pPr>
            <a:r>
              <a:rPr lang="en-US" dirty="0" smtClean="0"/>
              <a:t>Assurance of </a:t>
            </a:r>
            <a:r>
              <a:rPr lang="en-US" b="1" i="1" dirty="0" smtClean="0"/>
              <a:t>accessibility</a:t>
            </a:r>
          </a:p>
          <a:p>
            <a:pPr marL="0" indent="0">
              <a:buNone/>
            </a:pPr>
            <a:endParaRPr lang="en-US" dirty="0"/>
          </a:p>
        </p:txBody>
      </p:sp>
      <p:pic>
        <p:nvPicPr>
          <p:cNvPr id="7" name="Picture 2"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2" y="634753"/>
            <a:ext cx="28194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01533" y="678146"/>
            <a:ext cx="5604934" cy="989542"/>
          </a:xfrm>
        </p:spPr>
        <p:txBody>
          <a:bodyPr>
            <a:normAutofit/>
          </a:bodyPr>
          <a:lstStyle/>
          <a:p>
            <a:r>
              <a:rPr lang="en-US" dirty="0" smtClean="0">
                <a:solidFill>
                  <a:schemeClr val="bg1"/>
                </a:solidFill>
              </a:rPr>
              <a:t>Achieve OER Rubric</a:t>
            </a:r>
            <a:endParaRPr lang="en-US" dirty="0">
              <a:solidFill>
                <a:schemeClr val="bg1"/>
              </a:solidFill>
            </a:endParaRPr>
          </a:p>
        </p:txBody>
      </p:sp>
    </p:spTree>
    <p:extLst>
      <p:ext uri="{BB962C8B-B14F-4D97-AF65-F5344CB8AC3E}">
        <p14:creationId xmlns:p14="http://schemas.microsoft.com/office/powerpoint/2010/main" val="1708878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Framework: Content, pedagogy, and technology"/>
          <p:cNvGraphicFramePr/>
          <p:nvPr>
            <p:extLst>
              <p:ext uri="{D42A27DB-BD31-4B8C-83A1-F6EECF244321}">
                <p14:modId xmlns:p14="http://schemas.microsoft.com/office/powerpoint/2010/main" val="224382996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365125"/>
            <a:ext cx="3479800" cy="1325563"/>
          </a:xfrm>
        </p:spPr>
        <p:txBody>
          <a:bodyPr/>
          <a:lstStyle/>
          <a:p>
            <a:r>
              <a:rPr lang="en-US" dirty="0" smtClean="0">
                <a:solidFill>
                  <a:schemeClr val="bg1"/>
                </a:solidFill>
              </a:rPr>
              <a:t>Common Frameworks</a:t>
            </a:r>
            <a:endParaRPr lang="en-US" dirty="0">
              <a:solidFill>
                <a:schemeClr val="bg1"/>
              </a:solidFill>
            </a:endParaRPr>
          </a:p>
        </p:txBody>
      </p:sp>
    </p:spTree>
    <p:extLst>
      <p:ext uri="{BB962C8B-B14F-4D97-AF65-F5344CB8AC3E}">
        <p14:creationId xmlns:p14="http://schemas.microsoft.com/office/powerpoint/2010/main" val="3976660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Pedagogy"/>
          <p:cNvGraphicFramePr/>
          <p:nvPr>
            <p:extLst>
              <p:ext uri="{D42A27DB-BD31-4B8C-83A1-F6EECF244321}">
                <p14:modId xmlns:p14="http://schemas.microsoft.com/office/powerpoint/2010/main" val="35127860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355898" y="3122168"/>
            <a:ext cx="6096000" cy="1477328"/>
          </a:xfrm>
          <a:prstGeom prst="rect">
            <a:avLst/>
          </a:prstGeom>
        </p:spPr>
        <p:txBody>
          <a:bodyPr>
            <a:spAutoFit/>
          </a:bodyPr>
          <a:lstStyle/>
          <a:p>
            <a:r>
              <a:rPr lang="en-US" dirty="0" smtClean="0">
                <a:latin typeface="Verdana" panose="020B0604030504040204" pitchFamily="34" charset="0"/>
                <a:ea typeface="Verdana" panose="020B0604030504040204" pitchFamily="34" charset="0"/>
              </a:rPr>
              <a:t>Overview </a:t>
            </a:r>
            <a:r>
              <a:rPr lang="en-US" dirty="0">
                <a:latin typeface="Verdana" panose="020B0604030504040204" pitchFamily="34" charset="0"/>
                <a:ea typeface="Verdana" panose="020B0604030504040204" pitchFamily="34" charset="0"/>
              </a:rPr>
              <a:t>and Introduction</a:t>
            </a:r>
          </a:p>
          <a:p>
            <a:r>
              <a:rPr lang="en-US" dirty="0">
                <a:latin typeface="Verdana" panose="020B0604030504040204" pitchFamily="34" charset="0"/>
                <a:ea typeface="Verdana" panose="020B0604030504040204" pitchFamily="34" charset="0"/>
              </a:rPr>
              <a:t>Learning Objectives (Competencies)</a:t>
            </a:r>
          </a:p>
          <a:p>
            <a:r>
              <a:rPr lang="en-US" dirty="0">
                <a:latin typeface="Verdana" panose="020B0604030504040204" pitchFamily="34" charset="0"/>
                <a:ea typeface="Verdana" panose="020B0604030504040204" pitchFamily="34" charset="0"/>
              </a:rPr>
              <a:t>Assessment and Measurement</a:t>
            </a:r>
          </a:p>
          <a:p>
            <a:r>
              <a:rPr lang="en-US" dirty="0">
                <a:latin typeface="Verdana" panose="020B0604030504040204" pitchFamily="34" charset="0"/>
                <a:ea typeface="Verdana" panose="020B0604030504040204" pitchFamily="34" charset="0"/>
              </a:rPr>
              <a:t>Instructional Materials</a:t>
            </a:r>
          </a:p>
          <a:p>
            <a:r>
              <a:rPr lang="en-US" dirty="0">
                <a:latin typeface="Verdana" panose="020B0604030504040204" pitchFamily="34" charset="0"/>
                <a:ea typeface="Verdana" panose="020B0604030504040204" pitchFamily="34" charset="0"/>
              </a:rPr>
              <a:t>Learning Activities and Learner Interaction</a:t>
            </a:r>
          </a:p>
        </p:txBody>
      </p:sp>
      <p:sp>
        <p:nvSpPr>
          <p:cNvPr id="5" name="Title 4"/>
          <p:cNvSpPr>
            <a:spLocks noGrp="1"/>
          </p:cNvSpPr>
          <p:nvPr>
            <p:ph type="title"/>
          </p:nvPr>
        </p:nvSpPr>
        <p:spPr>
          <a:xfrm>
            <a:off x="838200" y="365125"/>
            <a:ext cx="2015067" cy="1878542"/>
          </a:xfrm>
        </p:spPr>
        <p:txBody>
          <a:bodyPr>
            <a:normAutofit/>
          </a:bodyPr>
          <a:lstStyle/>
          <a:p>
            <a:r>
              <a:rPr lang="en-US" sz="2400" dirty="0" smtClean="0">
                <a:solidFill>
                  <a:schemeClr val="bg1"/>
                </a:solidFill>
              </a:rPr>
              <a:t>Common Frameworks</a:t>
            </a:r>
            <a:r>
              <a:rPr lang="en-US" sz="2400" baseline="0" dirty="0" smtClean="0">
                <a:solidFill>
                  <a:schemeClr val="bg1"/>
                </a:solidFill>
              </a:rPr>
              <a:t> - Pedagogy</a:t>
            </a:r>
            <a:endParaRPr lang="en-US" sz="2400" dirty="0">
              <a:solidFill>
                <a:schemeClr val="bg1"/>
              </a:solidFill>
            </a:endParaRPr>
          </a:p>
        </p:txBody>
      </p:sp>
    </p:spTree>
    <p:extLst>
      <p:ext uri="{BB962C8B-B14F-4D97-AF65-F5344CB8AC3E}">
        <p14:creationId xmlns:p14="http://schemas.microsoft.com/office/powerpoint/2010/main" val="4142737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Technology"/>
          <p:cNvGraphicFramePr/>
          <p:nvPr>
            <p:extLst>
              <p:ext uri="{D42A27DB-BD31-4B8C-83A1-F6EECF244321}">
                <p14:modId xmlns:p14="http://schemas.microsoft.com/office/powerpoint/2010/main" val="26905219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948985" y="3024377"/>
            <a:ext cx="5243015" cy="1477328"/>
          </a:xfrm>
          <a:prstGeom prst="rect">
            <a:avLst/>
          </a:prstGeom>
        </p:spPr>
        <p:txBody>
          <a:bodyPr wrap="square">
            <a:spAutoFit/>
          </a:bodyPr>
          <a:lstStyle/>
          <a:p>
            <a:r>
              <a:rPr lang="en-US" dirty="0">
                <a:latin typeface="Verdana" panose="020B0604030504040204" pitchFamily="34" charset="0"/>
              </a:rPr>
              <a:t>Learning Activities and Learner Interaction</a:t>
            </a:r>
          </a:p>
          <a:p>
            <a:r>
              <a:rPr lang="en-US" dirty="0">
                <a:latin typeface="Verdana" panose="020B0604030504040204" pitchFamily="34" charset="0"/>
              </a:rPr>
              <a:t>Course Technology</a:t>
            </a:r>
          </a:p>
          <a:p>
            <a:r>
              <a:rPr lang="en-US" dirty="0">
                <a:latin typeface="Verdana" panose="020B0604030504040204" pitchFamily="34" charset="0"/>
              </a:rPr>
              <a:t>Learner Support</a:t>
            </a:r>
          </a:p>
          <a:p>
            <a:r>
              <a:rPr lang="en-US" dirty="0">
                <a:latin typeface="Verdana" panose="020B0604030504040204" pitchFamily="34" charset="0"/>
              </a:rPr>
              <a:t>Accessibility and </a:t>
            </a:r>
            <a:r>
              <a:rPr lang="en-US" dirty="0" smtClean="0">
                <a:latin typeface="Verdana" panose="020B0604030504040204" pitchFamily="34" charset="0"/>
              </a:rPr>
              <a:t>Usability</a:t>
            </a:r>
          </a:p>
          <a:p>
            <a:r>
              <a:rPr lang="en-US" dirty="0" smtClean="0">
                <a:latin typeface="Verdana" panose="020B0604030504040204" pitchFamily="34" charset="0"/>
              </a:rPr>
              <a:t>Reusability</a:t>
            </a:r>
            <a:endParaRPr lang="en-US" dirty="0">
              <a:latin typeface="Verdana" panose="020B0604030504040204" pitchFamily="34" charset="0"/>
            </a:endParaRPr>
          </a:p>
        </p:txBody>
      </p:sp>
      <p:sp>
        <p:nvSpPr>
          <p:cNvPr id="3" name="Title 2"/>
          <p:cNvSpPr>
            <a:spLocks noGrp="1"/>
          </p:cNvSpPr>
          <p:nvPr>
            <p:ph type="title"/>
          </p:nvPr>
        </p:nvSpPr>
        <p:spPr>
          <a:xfrm>
            <a:off x="838200" y="365125"/>
            <a:ext cx="1117821" cy="1325563"/>
          </a:xfrm>
        </p:spPr>
        <p:txBody>
          <a:bodyPr>
            <a:normAutofit/>
          </a:bodyPr>
          <a:lstStyle/>
          <a:p>
            <a:r>
              <a:rPr lang="en-US" sz="1600" dirty="0" smtClean="0">
                <a:solidFill>
                  <a:schemeClr val="bg1"/>
                </a:solidFill>
              </a:rPr>
              <a:t>Common</a:t>
            </a:r>
            <a:r>
              <a:rPr lang="en-US" sz="1600" baseline="0" dirty="0" smtClean="0">
                <a:solidFill>
                  <a:schemeClr val="bg1"/>
                </a:solidFill>
              </a:rPr>
              <a:t> Frameworks - Technology</a:t>
            </a:r>
            <a:endParaRPr lang="en-US" sz="1600" dirty="0">
              <a:solidFill>
                <a:schemeClr val="bg1"/>
              </a:solidFill>
            </a:endParaRPr>
          </a:p>
        </p:txBody>
      </p:sp>
    </p:spTree>
    <p:extLst>
      <p:ext uri="{BB962C8B-B14F-4D97-AF65-F5344CB8AC3E}">
        <p14:creationId xmlns:p14="http://schemas.microsoft.com/office/powerpoint/2010/main" val="1564765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8537" y="2651556"/>
            <a:ext cx="10588155" cy="1077218"/>
          </a:xfrm>
          <a:prstGeom prst="rect">
            <a:avLst/>
          </a:prstGeom>
        </p:spPr>
        <p:txBody>
          <a:bodyPr wrap="none">
            <a:spAutoFit/>
          </a:bodyPr>
          <a:lstStyle/>
          <a:p>
            <a:pPr algn="ctr"/>
            <a:r>
              <a:rPr lang="en-US" sz="3200" dirty="0" smtClean="0">
                <a:solidFill>
                  <a:schemeClr val="tx2"/>
                </a:solidFill>
                <a:latin typeface="Georgia" panose="02040502050405020303" pitchFamily="18" charset="0"/>
                <a:ea typeface="Verdana" panose="020B0604030504040204" pitchFamily="34" charset="0"/>
              </a:rPr>
              <a:t>On a scale of </a:t>
            </a:r>
            <a:r>
              <a:rPr lang="en-US" sz="3200" b="1" dirty="0" smtClean="0">
                <a:solidFill>
                  <a:schemeClr val="tx2"/>
                </a:solidFill>
                <a:latin typeface="Georgia" panose="02040502050405020303" pitchFamily="18" charset="0"/>
                <a:ea typeface="Verdana" panose="020B0604030504040204" pitchFamily="34" charset="0"/>
              </a:rPr>
              <a:t>1-5 </a:t>
            </a:r>
            <a:r>
              <a:rPr lang="en-US" sz="3200" dirty="0" smtClean="0">
                <a:solidFill>
                  <a:schemeClr val="tx2"/>
                </a:solidFill>
                <a:latin typeface="Georgia" panose="02040502050405020303" pitchFamily="18" charset="0"/>
                <a:ea typeface="Verdana" panose="020B0604030504040204" pitchFamily="34" charset="0"/>
              </a:rPr>
              <a:t>(5 being wizard), </a:t>
            </a:r>
          </a:p>
          <a:p>
            <a:pPr algn="ctr"/>
            <a:r>
              <a:rPr lang="en-US" sz="3200" dirty="0" smtClean="0">
                <a:solidFill>
                  <a:schemeClr val="tx2"/>
                </a:solidFill>
                <a:latin typeface="Georgia" panose="02040502050405020303" pitchFamily="18" charset="0"/>
                <a:ea typeface="Verdana" panose="020B0604030504040204" pitchFamily="34" charset="0"/>
              </a:rPr>
              <a:t>what is your experience with open educational resources?</a:t>
            </a:r>
            <a:endParaRPr lang="en-US" sz="3200" dirty="0">
              <a:solidFill>
                <a:schemeClr val="tx2"/>
              </a:solidFill>
              <a:latin typeface="Georgia" panose="02040502050405020303" pitchFamily="18" charset="0"/>
              <a:ea typeface="Verdana" panose="020B0604030504040204" pitchFamily="34" charset="0"/>
            </a:endParaRPr>
          </a:p>
        </p:txBody>
      </p:sp>
      <p:sp>
        <p:nvSpPr>
          <p:cNvPr id="2" name="Title 1"/>
          <p:cNvSpPr>
            <a:spLocks noGrp="1"/>
          </p:cNvSpPr>
          <p:nvPr>
            <p:ph type="title"/>
          </p:nvPr>
        </p:nvSpPr>
        <p:spPr/>
        <p:txBody>
          <a:bodyPr/>
          <a:lstStyle/>
          <a:p>
            <a:r>
              <a:rPr lang="en-US" dirty="0" smtClean="0">
                <a:solidFill>
                  <a:schemeClr val="bg1"/>
                </a:solidFill>
              </a:rPr>
              <a:t>Audience</a:t>
            </a:r>
            <a:r>
              <a:rPr lang="en-US" baseline="0" dirty="0" smtClean="0">
                <a:solidFill>
                  <a:schemeClr val="bg1"/>
                </a:solidFill>
              </a:rPr>
              <a:t> Poll #2</a:t>
            </a:r>
            <a:endParaRPr lang="en-US" dirty="0">
              <a:solidFill>
                <a:schemeClr val="bg1"/>
              </a:solidFill>
            </a:endParaRPr>
          </a:p>
        </p:txBody>
      </p:sp>
    </p:spTree>
    <p:extLst>
      <p:ext uri="{BB962C8B-B14F-4D97-AF65-F5344CB8AC3E}">
        <p14:creationId xmlns:p14="http://schemas.microsoft.com/office/powerpoint/2010/main" val="228303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Content"/>
          <p:cNvGraphicFramePr/>
          <p:nvPr>
            <p:extLst>
              <p:ext uri="{D42A27DB-BD31-4B8C-83A1-F6EECF244321}">
                <p14:modId xmlns:p14="http://schemas.microsoft.com/office/powerpoint/2010/main" val="26738620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513696" y="2246813"/>
            <a:ext cx="1576316" cy="923330"/>
          </a:xfrm>
          <a:prstGeom prst="rect">
            <a:avLst/>
          </a:prstGeom>
        </p:spPr>
        <p:txBody>
          <a:bodyPr wrap="square">
            <a:spAutoFit/>
          </a:bodyPr>
          <a:lstStyle/>
          <a:p>
            <a:r>
              <a:rPr lang="en-US" dirty="0">
                <a:latin typeface="Verdana" panose="020B0604030504040204" pitchFamily="34" charset="0"/>
                <a:ea typeface="Verdana" panose="020B0604030504040204" pitchFamily="34" charset="0"/>
              </a:rPr>
              <a:t>Current</a:t>
            </a:r>
          </a:p>
          <a:p>
            <a:r>
              <a:rPr lang="en-US" dirty="0">
                <a:latin typeface="Verdana" panose="020B0604030504040204" pitchFamily="34" charset="0"/>
                <a:ea typeface="Verdana" panose="020B0604030504040204" pitchFamily="34" charset="0"/>
              </a:rPr>
              <a:t>Relevant</a:t>
            </a:r>
          </a:p>
          <a:p>
            <a:r>
              <a:rPr lang="en-US" dirty="0">
                <a:latin typeface="Verdana" panose="020B0604030504040204" pitchFamily="34" charset="0"/>
                <a:ea typeface="Verdana" panose="020B0604030504040204" pitchFamily="34" charset="0"/>
              </a:rPr>
              <a:t>Accurate</a:t>
            </a:r>
          </a:p>
        </p:txBody>
      </p:sp>
      <p:sp>
        <p:nvSpPr>
          <p:cNvPr id="3" name="Title 2"/>
          <p:cNvSpPr>
            <a:spLocks noGrp="1"/>
          </p:cNvSpPr>
          <p:nvPr>
            <p:ph type="title"/>
          </p:nvPr>
        </p:nvSpPr>
        <p:spPr>
          <a:xfrm>
            <a:off x="838200" y="365125"/>
            <a:ext cx="1316603" cy="1479578"/>
          </a:xfrm>
        </p:spPr>
        <p:txBody>
          <a:bodyPr>
            <a:normAutofit/>
          </a:bodyPr>
          <a:lstStyle/>
          <a:p>
            <a:r>
              <a:rPr lang="en-US" sz="1600" dirty="0" smtClean="0">
                <a:solidFill>
                  <a:schemeClr val="bg1"/>
                </a:solidFill>
              </a:rPr>
              <a:t>Common Frameworks</a:t>
            </a:r>
            <a:r>
              <a:rPr lang="en-US" sz="1600" baseline="0" dirty="0" smtClean="0">
                <a:solidFill>
                  <a:schemeClr val="bg1"/>
                </a:solidFill>
              </a:rPr>
              <a:t> - Content</a:t>
            </a:r>
            <a:endParaRPr lang="en-US" sz="1600" dirty="0">
              <a:solidFill>
                <a:schemeClr val="bg1"/>
              </a:solidFill>
            </a:endParaRPr>
          </a:p>
        </p:txBody>
      </p:sp>
    </p:spTree>
    <p:extLst>
      <p:ext uri="{BB962C8B-B14F-4D97-AF65-F5344CB8AC3E}">
        <p14:creationId xmlns:p14="http://schemas.microsoft.com/office/powerpoint/2010/main" val="252347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23835"/>
            <a:ext cx="12191999" cy="646331"/>
          </a:xfrm>
          <a:prstGeom prst="rect">
            <a:avLst/>
          </a:prstGeom>
          <a:noFill/>
        </p:spPr>
        <p:txBody>
          <a:bodyPr wrap="square" rtlCol="0">
            <a:spAutoFit/>
          </a:bodyPr>
          <a:lstStyle/>
          <a:p>
            <a:pPr algn="ctr"/>
            <a:r>
              <a:rPr lang="en-US" sz="3600" dirty="0" smtClean="0">
                <a:solidFill>
                  <a:schemeClr val="tx2"/>
                </a:solidFill>
                <a:latin typeface="Stratum2 Bold" panose="020B0506030000020004" pitchFamily="34" charset="0"/>
              </a:rPr>
              <a:t>But is it peer-reviewed?</a:t>
            </a:r>
            <a:endParaRPr lang="en-US" sz="3600" dirty="0">
              <a:solidFill>
                <a:schemeClr val="tx2"/>
              </a:solidFill>
              <a:latin typeface="Stratum2 Bold" panose="020B0506030000020004" pitchFamily="34" charset="0"/>
            </a:endParaRPr>
          </a:p>
        </p:txBody>
      </p:sp>
      <p:sp>
        <p:nvSpPr>
          <p:cNvPr id="3" name="Title 2"/>
          <p:cNvSpPr>
            <a:spLocks noGrp="1"/>
          </p:cNvSpPr>
          <p:nvPr>
            <p:ph type="title"/>
          </p:nvPr>
        </p:nvSpPr>
        <p:spPr/>
        <p:txBody>
          <a:bodyPr/>
          <a:lstStyle/>
          <a:p>
            <a:r>
              <a:rPr lang="en-US" dirty="0" smtClean="0">
                <a:solidFill>
                  <a:schemeClr val="bg1"/>
                </a:solidFill>
              </a:rPr>
              <a:t>Peer Review</a:t>
            </a:r>
            <a:endParaRPr lang="en-US" dirty="0">
              <a:solidFill>
                <a:schemeClr val="bg1"/>
              </a:solidFill>
            </a:endParaRPr>
          </a:p>
        </p:txBody>
      </p:sp>
    </p:spTree>
    <p:extLst>
      <p:ext uri="{BB962C8B-B14F-4D97-AF65-F5344CB8AC3E}">
        <p14:creationId xmlns:p14="http://schemas.microsoft.com/office/powerpoint/2010/main" val="2615426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eer and public reviews"/>
          <p:cNvPicPr>
            <a:picLocks noChangeAspect="1"/>
          </p:cNvPicPr>
          <p:nvPr/>
        </p:nvPicPr>
        <p:blipFill>
          <a:blip r:embed="rId3"/>
          <a:stretch>
            <a:fillRect/>
          </a:stretch>
        </p:blipFill>
        <p:spPr>
          <a:xfrm>
            <a:off x="405052" y="874207"/>
            <a:ext cx="11427101" cy="4632290"/>
          </a:xfrm>
          <a:prstGeom prst="rect">
            <a:avLst/>
          </a:prstGeom>
        </p:spPr>
      </p:pic>
      <p:sp>
        <p:nvSpPr>
          <p:cNvPr id="2" name="Oval 1" title="&quot;&quot;"/>
          <p:cNvSpPr/>
          <p:nvPr/>
        </p:nvSpPr>
        <p:spPr>
          <a:xfrm>
            <a:off x="3875964" y="2524836"/>
            <a:ext cx="1658203" cy="6823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7493000" y="3734859"/>
            <a:ext cx="3589867" cy="1065742"/>
          </a:xfrm>
        </p:spPr>
        <p:txBody>
          <a:bodyPr>
            <a:normAutofit/>
          </a:bodyPr>
          <a:lstStyle/>
          <a:p>
            <a:r>
              <a:rPr lang="en-US" sz="2800" dirty="0" smtClean="0">
                <a:solidFill>
                  <a:schemeClr val="bg1"/>
                </a:solidFill>
              </a:rPr>
              <a:t>Peer Review</a:t>
            </a:r>
            <a:r>
              <a:rPr lang="en-US" sz="2800" baseline="0" dirty="0" smtClean="0">
                <a:solidFill>
                  <a:schemeClr val="bg1"/>
                </a:solidFill>
              </a:rPr>
              <a:t> Example #1</a:t>
            </a:r>
            <a:endParaRPr lang="en-US" sz="2800" dirty="0">
              <a:solidFill>
                <a:schemeClr val="bg1"/>
              </a:solidFill>
            </a:endParaRPr>
          </a:p>
        </p:txBody>
      </p:sp>
    </p:spTree>
    <p:extLst>
      <p:ext uri="{BB962C8B-B14F-4D97-AF65-F5344CB8AC3E}">
        <p14:creationId xmlns:p14="http://schemas.microsoft.com/office/powerpoint/2010/main" val="3954867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eer and public reviews"/>
          <p:cNvPicPr>
            <a:picLocks noChangeAspect="1"/>
          </p:cNvPicPr>
          <p:nvPr/>
        </p:nvPicPr>
        <p:blipFill>
          <a:blip r:embed="rId3"/>
          <a:stretch>
            <a:fillRect/>
          </a:stretch>
        </p:blipFill>
        <p:spPr>
          <a:xfrm>
            <a:off x="272148" y="1904163"/>
            <a:ext cx="11359872" cy="2974311"/>
          </a:xfrm>
          <a:prstGeom prst="rect">
            <a:avLst/>
          </a:prstGeom>
        </p:spPr>
      </p:pic>
      <p:sp>
        <p:nvSpPr>
          <p:cNvPr id="2" name="Oval 1" title="&quot;&quot;"/>
          <p:cNvSpPr/>
          <p:nvPr/>
        </p:nvSpPr>
        <p:spPr>
          <a:xfrm>
            <a:off x="5206621" y="2497540"/>
            <a:ext cx="1740089" cy="40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838200" y="365125"/>
            <a:ext cx="3429000" cy="981075"/>
          </a:xfrm>
        </p:spPr>
        <p:txBody>
          <a:bodyPr>
            <a:normAutofit/>
          </a:bodyPr>
          <a:lstStyle/>
          <a:p>
            <a:r>
              <a:rPr lang="en-US" sz="2400" dirty="0" smtClean="0">
                <a:solidFill>
                  <a:schemeClr val="bg1"/>
                </a:solidFill>
              </a:rPr>
              <a:t>Peer Review Example #2</a:t>
            </a:r>
            <a:endParaRPr lang="en-US" sz="2400" dirty="0">
              <a:solidFill>
                <a:schemeClr val="bg1"/>
              </a:solidFill>
            </a:endParaRPr>
          </a:p>
        </p:txBody>
      </p:sp>
    </p:spTree>
    <p:extLst>
      <p:ext uri="{BB962C8B-B14F-4D97-AF65-F5344CB8AC3E}">
        <p14:creationId xmlns:p14="http://schemas.microsoft.com/office/powerpoint/2010/main" val="99549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6800" y="2761193"/>
            <a:ext cx="4673600" cy="1125008"/>
          </a:xfrm>
        </p:spPr>
        <p:txBody>
          <a:bodyPr/>
          <a:lstStyle/>
          <a:p>
            <a:r>
              <a:rPr lang="en-US" sz="5400" dirty="0" smtClean="0">
                <a:latin typeface="Stratum2 Black" panose="020B0506030000020004" pitchFamily="34" charset="0"/>
              </a:rPr>
              <a:t>Fit for purpose</a:t>
            </a:r>
            <a:endParaRPr lang="en-US" dirty="0"/>
          </a:p>
        </p:txBody>
      </p:sp>
    </p:spTree>
    <p:extLst>
      <p:ext uri="{BB962C8B-B14F-4D97-AF65-F5344CB8AC3E}">
        <p14:creationId xmlns:p14="http://schemas.microsoft.com/office/powerpoint/2010/main" val="3761917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B26D-8464-0349-98CF-E8720A149E80}"/>
              </a:ext>
            </a:extLst>
          </p:cNvPr>
          <p:cNvSpPr>
            <a:spLocks noGrp="1"/>
          </p:cNvSpPr>
          <p:nvPr>
            <p:ph type="ctrTitle"/>
          </p:nvPr>
        </p:nvSpPr>
        <p:spPr>
          <a:xfrm>
            <a:off x="1066801" y="1881111"/>
            <a:ext cx="10965872" cy="2472680"/>
          </a:xfrm>
        </p:spPr>
        <p:txBody>
          <a:bodyPr>
            <a:normAutofit fontScale="90000"/>
          </a:bodyPr>
          <a:lstStyle/>
          <a:p>
            <a:r>
              <a:rPr lang="en-US" cap="none" dirty="0" smtClean="0">
                <a:solidFill>
                  <a:schemeClr val="bg1"/>
                </a:solidFill>
                <a:latin typeface="Stratum2 Bold" panose="020B0506030000020004" pitchFamily="34" charset="0"/>
              </a:rPr>
              <a:t>MEANINGFUL INTEGRATION OF OER IN COURSE DESIGN</a:t>
            </a:r>
            <a:endParaRPr lang="en-US" cap="none" dirty="0">
              <a:solidFill>
                <a:schemeClr val="bg1"/>
              </a:solidFill>
              <a:latin typeface="Stratum2 Bold" panose="020B0506030000020004" pitchFamily="34" charset="0"/>
            </a:endParaRPr>
          </a:p>
        </p:txBody>
      </p:sp>
      <p:sp>
        <p:nvSpPr>
          <p:cNvPr id="3" name="Subtitle 2">
            <a:extLst>
              <a:ext uri="{FF2B5EF4-FFF2-40B4-BE49-F238E27FC236}">
                <a16:creationId xmlns:a16="http://schemas.microsoft.com/office/drawing/2014/main" id="{F0F7F511-2DA9-4F45-B768-92AFA85EFC11}"/>
              </a:ext>
            </a:extLst>
          </p:cNvPr>
          <p:cNvSpPr>
            <a:spLocks noGrp="1"/>
          </p:cNvSpPr>
          <p:nvPr>
            <p:ph type="subTitle" idx="1"/>
          </p:nvPr>
        </p:nvSpPr>
        <p:spPr/>
        <p:txBody>
          <a:bodyPr/>
          <a:lstStyle/>
          <a:p>
            <a:r>
              <a:rPr lang="en-US" dirty="0"/>
              <a:t>Oregon State University Ecampus</a:t>
            </a:r>
          </a:p>
        </p:txBody>
      </p:sp>
    </p:spTree>
    <p:extLst>
      <p:ext uri="{BB962C8B-B14F-4D97-AF65-F5344CB8AC3E}">
        <p14:creationId xmlns:p14="http://schemas.microsoft.com/office/powerpoint/2010/main" val="809285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85E4-12FD-5342-BF1C-D1665508C7C8}"/>
              </a:ext>
            </a:extLst>
          </p:cNvPr>
          <p:cNvSpPr>
            <a:spLocks noGrp="1"/>
          </p:cNvSpPr>
          <p:nvPr>
            <p:ph type="title"/>
          </p:nvPr>
        </p:nvSpPr>
        <p:spPr>
          <a:xfrm>
            <a:off x="3006411" y="2659559"/>
            <a:ext cx="7051989" cy="998204"/>
          </a:xfrm>
        </p:spPr>
        <p:txBody>
          <a:bodyPr>
            <a:noAutofit/>
          </a:bodyPr>
          <a:lstStyle/>
          <a:p>
            <a:r>
              <a:rPr lang="en-US" sz="6000" dirty="0" smtClean="0">
                <a:latin typeface="Stratum2 Bold" panose="020B0506030000020004" pitchFamily="34" charset="0"/>
              </a:rPr>
              <a:t>Evaluating Best Fit</a:t>
            </a:r>
            <a:endParaRPr lang="en-US" sz="6000" dirty="0">
              <a:latin typeface="Stratum2 Bold" panose="020B0506030000020004" pitchFamily="34" charset="0"/>
            </a:endParaRPr>
          </a:p>
        </p:txBody>
      </p:sp>
      <p:pic>
        <p:nvPicPr>
          <p:cNvPr id="3" name="Picture 2"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374" y="2030533"/>
            <a:ext cx="2059081" cy="2059081"/>
          </a:xfrm>
          <a:prstGeom prst="rect">
            <a:avLst/>
          </a:prstGeom>
        </p:spPr>
      </p:pic>
      <p:pic>
        <p:nvPicPr>
          <p:cNvPr id="4" name="Picture 3" title="&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76" y="2032214"/>
            <a:ext cx="2057400" cy="2057400"/>
          </a:xfrm>
          <a:prstGeom prst="rect">
            <a:avLst/>
          </a:prstGeom>
        </p:spPr>
      </p:pic>
    </p:spTree>
    <p:extLst>
      <p:ext uri="{BB962C8B-B14F-4D97-AF65-F5344CB8AC3E}">
        <p14:creationId xmlns:p14="http://schemas.microsoft.com/office/powerpoint/2010/main" val="2263619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1166" y="1213125"/>
            <a:ext cx="577599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What are the learning outcomes?</a:t>
            </a:r>
          </a:p>
          <a:p>
            <a:pPr marL="342900" indent="-342900">
              <a:buFont typeface="Arial" panose="020B0604020202020204" pitchFamily="34" charset="0"/>
              <a:buChar char="•"/>
            </a:pPr>
            <a:endParaRPr lang="en-US" sz="2400" dirty="0" smtClean="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What knowledge and skills do students need to acquire?</a:t>
            </a:r>
          </a:p>
          <a:p>
            <a:pPr marL="342900" indent="-342900">
              <a:buFont typeface="Arial" panose="020B0604020202020204" pitchFamily="34" charset="0"/>
              <a:buChar char="•"/>
            </a:pPr>
            <a:endParaRPr lang="en-US" sz="2400" dirty="0" smtClean="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What do students need to demonstrate?</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Will the outcomes change?</a:t>
            </a:r>
          </a:p>
        </p:txBody>
      </p:sp>
      <p:sp>
        <p:nvSpPr>
          <p:cNvPr id="4" name="TextBox 3"/>
          <p:cNvSpPr txBox="1"/>
          <p:nvPr/>
        </p:nvSpPr>
        <p:spPr>
          <a:xfrm>
            <a:off x="647181" y="1115730"/>
            <a:ext cx="4766906" cy="707886"/>
          </a:xfrm>
          <a:prstGeom prst="rect">
            <a:avLst/>
          </a:prstGeom>
          <a:noFill/>
        </p:spPr>
        <p:txBody>
          <a:bodyPr wrap="square" rtlCol="0">
            <a:spAutoFit/>
          </a:bodyPr>
          <a:lstStyle/>
          <a:p>
            <a:pPr algn="ctr"/>
            <a:r>
              <a:rPr lang="en-US" sz="4000" dirty="0" smtClean="0">
                <a:solidFill>
                  <a:schemeClr val="tx2"/>
                </a:solidFill>
                <a:latin typeface="Stratum2 Bold" panose="020B0506030000020004" pitchFamily="34" charset="0"/>
                <a:ea typeface="Verdana" panose="020B0604030504040204" pitchFamily="34" charset="0"/>
              </a:rPr>
              <a:t>Learning Outcomes</a:t>
            </a:r>
            <a:endParaRPr lang="en-US" sz="4000" dirty="0">
              <a:solidFill>
                <a:schemeClr val="tx2"/>
              </a:solidFill>
              <a:latin typeface="Stratum2 Bold" panose="020B0506030000020004" pitchFamily="34" charset="0"/>
              <a:ea typeface="Verdana" panose="020B0604030504040204" pitchFamily="34" charset="0"/>
            </a:endParaRPr>
          </a:p>
        </p:txBody>
      </p:sp>
      <p:pic>
        <p:nvPicPr>
          <p:cNvPr id="2" name="Picture 1"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46" y="2218313"/>
            <a:ext cx="2279886" cy="2239387"/>
          </a:xfrm>
          <a:prstGeom prst="rect">
            <a:avLst/>
          </a:prstGeom>
        </p:spPr>
      </p:pic>
      <p:sp>
        <p:nvSpPr>
          <p:cNvPr id="5" name="Title 4"/>
          <p:cNvSpPr>
            <a:spLocks noGrp="1"/>
          </p:cNvSpPr>
          <p:nvPr>
            <p:ph type="title" idx="4294967295"/>
          </p:nvPr>
        </p:nvSpPr>
        <p:spPr/>
        <p:txBody>
          <a:bodyPr/>
          <a:lstStyle/>
          <a:p>
            <a:r>
              <a:rPr lang="en-US" dirty="0" smtClean="0"/>
              <a:t>Learning Outcomes</a:t>
            </a:r>
            <a:endParaRPr lang="en-US" dirty="0"/>
          </a:p>
        </p:txBody>
      </p:sp>
    </p:spTree>
    <p:extLst>
      <p:ext uri="{BB962C8B-B14F-4D97-AF65-F5344CB8AC3E}">
        <p14:creationId xmlns:p14="http://schemas.microsoft.com/office/powerpoint/2010/main" val="2000825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4674" y="1115730"/>
            <a:ext cx="5139645" cy="43396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Audience</a:t>
            </a:r>
          </a:p>
          <a:p>
            <a:pPr marL="342900" indent="-342900">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Modality</a:t>
            </a:r>
          </a:p>
          <a:p>
            <a:pPr marL="342900" indent="-342900">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Type </a:t>
            </a:r>
          </a:p>
          <a:p>
            <a:pPr marL="342900" indent="-342900">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Level</a:t>
            </a:r>
          </a:p>
          <a:p>
            <a:pPr marL="342900" indent="-342900">
              <a:lnSpc>
                <a:spcPct val="150000"/>
              </a:lnSpc>
              <a:buFont typeface="Arial" panose="020B0604020202020204" pitchFamily="34" charset="0"/>
              <a:buChar char="•"/>
            </a:pPr>
            <a:r>
              <a:rPr lang="en-US" sz="2400" dirty="0">
                <a:solidFill>
                  <a:schemeClr val="tx2"/>
                </a:solidFill>
                <a:latin typeface="Verdana" panose="020B0604030504040204" pitchFamily="34" charset="0"/>
                <a:ea typeface="Verdana" panose="020B0604030504040204" pitchFamily="34" charset="0"/>
              </a:rPr>
              <a:t>Academic </a:t>
            </a:r>
            <a:r>
              <a:rPr lang="en-US" sz="2400" dirty="0" smtClean="0">
                <a:solidFill>
                  <a:schemeClr val="tx2"/>
                </a:solidFill>
                <a:latin typeface="Verdana" panose="020B0604030504040204" pitchFamily="34" charset="0"/>
                <a:ea typeface="Verdana" panose="020B0604030504040204" pitchFamily="34" charset="0"/>
              </a:rPr>
              <a:t>Program</a:t>
            </a:r>
          </a:p>
          <a:p>
            <a:pPr marL="342900" indent="-342900">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Technology</a:t>
            </a:r>
          </a:p>
          <a:p>
            <a:pPr marL="342900" indent="-342900">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Access</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p:txBody>
      </p:sp>
      <p:sp>
        <p:nvSpPr>
          <p:cNvPr id="4" name="TextBox 3"/>
          <p:cNvSpPr txBox="1"/>
          <p:nvPr/>
        </p:nvSpPr>
        <p:spPr>
          <a:xfrm>
            <a:off x="1730865" y="1100817"/>
            <a:ext cx="2522328" cy="707886"/>
          </a:xfrm>
          <a:prstGeom prst="rect">
            <a:avLst/>
          </a:prstGeom>
          <a:noFill/>
        </p:spPr>
        <p:txBody>
          <a:bodyPr wrap="square" rtlCol="0">
            <a:spAutoFit/>
          </a:bodyPr>
          <a:lstStyle/>
          <a:p>
            <a:pPr algn="ctr"/>
            <a:r>
              <a:rPr lang="en-US" sz="4000" dirty="0" smtClean="0">
                <a:solidFill>
                  <a:schemeClr val="tx2"/>
                </a:solidFill>
                <a:latin typeface="Stratum2 Bold" panose="020B0506030000020004" pitchFamily="34" charset="0"/>
                <a:ea typeface="Verdana" panose="020B0604030504040204" pitchFamily="34" charset="0"/>
              </a:rPr>
              <a:t>Context</a:t>
            </a:r>
            <a:endParaRPr lang="en-US" sz="4000" dirty="0">
              <a:solidFill>
                <a:schemeClr val="bg1"/>
              </a:solidFill>
              <a:latin typeface="Stratum2 Bold" panose="020B0506030000020004" pitchFamily="34" charset="0"/>
              <a:ea typeface="Verdana" panose="020B0604030504040204" pitchFamily="34" charset="0"/>
            </a:endParaRP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843" y="2246220"/>
            <a:ext cx="2419350" cy="2419350"/>
          </a:xfrm>
          <a:prstGeom prst="rect">
            <a:avLst/>
          </a:prstGeom>
        </p:spPr>
      </p:pic>
      <p:sp>
        <p:nvSpPr>
          <p:cNvPr id="2" name="Title 1"/>
          <p:cNvSpPr>
            <a:spLocks noGrp="1"/>
          </p:cNvSpPr>
          <p:nvPr>
            <p:ph type="title" idx="4294967295"/>
          </p:nvPr>
        </p:nvSpPr>
        <p:spPr/>
        <p:txBody>
          <a:bodyPr/>
          <a:lstStyle/>
          <a:p>
            <a:r>
              <a:rPr lang="en-US" dirty="0" smtClean="0"/>
              <a:t>Context</a:t>
            </a:r>
            <a:endParaRPr lang="en-US" dirty="0"/>
          </a:p>
        </p:txBody>
      </p:sp>
    </p:spTree>
    <p:extLst>
      <p:ext uri="{BB962C8B-B14F-4D97-AF65-F5344CB8AC3E}">
        <p14:creationId xmlns:p14="http://schemas.microsoft.com/office/powerpoint/2010/main" val="438597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7833" y="1302791"/>
            <a:ext cx="577599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What are the current strategies?</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Will there be a change?</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Are there any gaps?</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will new learning materials support those strategies?</a:t>
            </a:r>
          </a:p>
          <a:p>
            <a:endParaRPr lang="en-US" sz="2400" dirty="0">
              <a:solidFill>
                <a:schemeClr val="tx2"/>
              </a:solidFill>
              <a:latin typeface="Verdana" panose="020B0604030504040204" pitchFamily="34" charset="0"/>
              <a:ea typeface="Verdana" panose="020B0604030504040204" pitchFamily="34" charset="0"/>
            </a:endParaRPr>
          </a:p>
        </p:txBody>
      </p:sp>
      <p:sp>
        <p:nvSpPr>
          <p:cNvPr id="4" name="TextBox 3"/>
          <p:cNvSpPr txBox="1"/>
          <p:nvPr/>
        </p:nvSpPr>
        <p:spPr>
          <a:xfrm>
            <a:off x="647181" y="1115730"/>
            <a:ext cx="4766906" cy="707886"/>
          </a:xfrm>
          <a:prstGeom prst="rect">
            <a:avLst/>
          </a:prstGeom>
          <a:noFill/>
        </p:spPr>
        <p:txBody>
          <a:bodyPr wrap="square" rtlCol="0">
            <a:spAutoFit/>
          </a:bodyPr>
          <a:lstStyle/>
          <a:p>
            <a:pPr algn="ctr"/>
            <a:r>
              <a:rPr lang="en-US" sz="4000" dirty="0" smtClean="0">
                <a:solidFill>
                  <a:schemeClr val="tx2"/>
                </a:solidFill>
                <a:latin typeface="Stratum2 Bold" panose="020B0506030000020004" pitchFamily="34" charset="0"/>
                <a:ea typeface="Verdana" panose="020B0604030504040204" pitchFamily="34" charset="0"/>
              </a:rPr>
              <a:t>Pedagogy</a:t>
            </a:r>
            <a:endParaRPr lang="en-US" sz="4000" dirty="0">
              <a:solidFill>
                <a:schemeClr val="tx2"/>
              </a:solidFill>
              <a:latin typeface="Stratum2 Bold" panose="020B0506030000020004" pitchFamily="34" charset="0"/>
              <a:ea typeface="Verdana" panose="020B0604030504040204" pitchFamily="34" charset="0"/>
            </a:endParaRPr>
          </a:p>
        </p:txBody>
      </p:sp>
      <p:pic>
        <p:nvPicPr>
          <p:cNvPr id="2" name="Picture 1"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631" y="2205878"/>
            <a:ext cx="2180104" cy="2180104"/>
          </a:xfrm>
          <a:prstGeom prst="rect">
            <a:avLst/>
          </a:prstGeom>
        </p:spPr>
      </p:pic>
      <p:sp>
        <p:nvSpPr>
          <p:cNvPr id="5" name="Title 4"/>
          <p:cNvSpPr>
            <a:spLocks noGrp="1"/>
          </p:cNvSpPr>
          <p:nvPr>
            <p:ph type="title" idx="4294967295"/>
          </p:nvPr>
        </p:nvSpPr>
        <p:spPr>
          <a:xfrm>
            <a:off x="156287" y="178859"/>
            <a:ext cx="3687580" cy="750605"/>
          </a:xfrm>
        </p:spPr>
        <p:txBody>
          <a:bodyPr/>
          <a:lstStyle/>
          <a:p>
            <a:r>
              <a:rPr lang="en-US" dirty="0" smtClean="0"/>
              <a:t>Pedagogy</a:t>
            </a:r>
            <a:endParaRPr lang="en-US" dirty="0"/>
          </a:p>
        </p:txBody>
      </p:sp>
    </p:spTree>
    <p:extLst>
      <p:ext uri="{BB962C8B-B14F-4D97-AF65-F5344CB8AC3E}">
        <p14:creationId xmlns:p14="http://schemas.microsoft.com/office/powerpoint/2010/main" val="242146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B26D-8464-0349-98CF-E8720A149E80}"/>
              </a:ext>
            </a:extLst>
          </p:cNvPr>
          <p:cNvSpPr>
            <a:spLocks noGrp="1"/>
          </p:cNvSpPr>
          <p:nvPr>
            <p:ph type="title"/>
          </p:nvPr>
        </p:nvSpPr>
        <p:spPr>
          <a:xfrm>
            <a:off x="494046" y="2973028"/>
            <a:ext cx="10515600" cy="2852737"/>
          </a:xfrm>
        </p:spPr>
        <p:txBody>
          <a:bodyPr/>
          <a:lstStyle/>
          <a:p>
            <a:r>
              <a:rPr lang="en-US" dirty="0" smtClean="0">
                <a:latin typeface="Stratum2 Bold" panose="020B0506030000020004" pitchFamily="34" charset="0"/>
              </a:rPr>
              <a:t>Open Educational Resources</a:t>
            </a:r>
            <a:endParaRPr lang="en-US" dirty="0">
              <a:latin typeface="Stratum2 Bold" panose="020B0506030000020004" pitchFamily="34" charset="0"/>
            </a:endParaRPr>
          </a:p>
        </p:txBody>
      </p:sp>
    </p:spTree>
    <p:extLst>
      <p:ext uri="{BB962C8B-B14F-4D97-AF65-F5344CB8AC3E}">
        <p14:creationId xmlns:p14="http://schemas.microsoft.com/office/powerpoint/2010/main" val="3804336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498" y="1239140"/>
            <a:ext cx="601050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Are the learning materials adequate?</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solidFill>
                  <a:schemeClr val="tx2"/>
                </a:solidFill>
                <a:latin typeface="Verdana" panose="020B0604030504040204" pitchFamily="34" charset="0"/>
                <a:ea typeface="Verdana" panose="020B0604030504040204" pitchFamily="34" charset="0"/>
              </a:rPr>
              <a:t>Are there any gaps</a:t>
            </a:r>
            <a:r>
              <a:rPr lang="en-US" sz="2400" dirty="0" smtClean="0">
                <a:solidFill>
                  <a:schemeClr val="tx2"/>
                </a:solidFill>
                <a:latin typeface="Verdana" panose="020B0604030504040204" pitchFamily="34" charset="0"/>
                <a:ea typeface="Verdana" panose="020B0604030504040204" pitchFamily="34" charset="0"/>
              </a:rPr>
              <a:t>?</a:t>
            </a:r>
          </a:p>
          <a:p>
            <a:endParaRPr lang="en-US" sz="2400" dirty="0" smtClean="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do students currently interact with the learning materials?</a:t>
            </a:r>
          </a:p>
          <a:p>
            <a:endParaRPr lang="en-US" sz="2400" dirty="0" smtClean="0">
              <a:solidFill>
                <a:schemeClr val="tx2"/>
              </a:solidFill>
              <a:latin typeface="Verdana" panose="020B0604030504040204" pitchFamily="34" charset="0"/>
              <a:ea typeface="Verdana" panose="020B0604030504040204" pitchFamily="34" charset="0"/>
            </a:endParaRPr>
          </a:p>
        </p:txBody>
      </p:sp>
      <p:sp>
        <p:nvSpPr>
          <p:cNvPr id="4" name="TextBox 3"/>
          <p:cNvSpPr txBox="1"/>
          <p:nvPr/>
        </p:nvSpPr>
        <p:spPr>
          <a:xfrm>
            <a:off x="647181" y="1115730"/>
            <a:ext cx="4766906" cy="707886"/>
          </a:xfrm>
          <a:prstGeom prst="rect">
            <a:avLst/>
          </a:prstGeom>
          <a:noFill/>
        </p:spPr>
        <p:txBody>
          <a:bodyPr wrap="square" rtlCol="0">
            <a:spAutoFit/>
          </a:bodyPr>
          <a:lstStyle/>
          <a:p>
            <a:pPr algn="ctr"/>
            <a:r>
              <a:rPr lang="en-US" sz="4000" dirty="0" smtClean="0">
                <a:solidFill>
                  <a:schemeClr val="tx2"/>
                </a:solidFill>
                <a:latin typeface="Stratum2 Bold" panose="020B0506030000020004" pitchFamily="34" charset="0"/>
                <a:ea typeface="Verdana" panose="020B0604030504040204" pitchFamily="34" charset="0"/>
              </a:rPr>
              <a:t>Learning Materials</a:t>
            </a:r>
            <a:endParaRPr lang="en-US" sz="4000" dirty="0">
              <a:solidFill>
                <a:schemeClr val="tx2"/>
              </a:solidFill>
              <a:latin typeface="Stratum2 Bold" panose="020B0506030000020004" pitchFamily="34" charset="0"/>
              <a:ea typeface="Verdana" panose="020B0604030504040204" pitchFamily="34" charset="0"/>
            </a:endParaRP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87" y="2171560"/>
            <a:ext cx="2667281" cy="2667281"/>
          </a:xfrm>
          <a:prstGeom prst="rect">
            <a:avLst/>
          </a:prstGeom>
        </p:spPr>
      </p:pic>
      <p:sp>
        <p:nvSpPr>
          <p:cNvPr id="2" name="Title 1"/>
          <p:cNvSpPr>
            <a:spLocks noGrp="1"/>
          </p:cNvSpPr>
          <p:nvPr>
            <p:ph type="title" idx="4294967295"/>
          </p:nvPr>
        </p:nvSpPr>
        <p:spPr>
          <a:xfrm>
            <a:off x="838200" y="365125"/>
            <a:ext cx="3589867" cy="750605"/>
          </a:xfrm>
        </p:spPr>
        <p:txBody>
          <a:bodyPr>
            <a:noAutofit/>
          </a:bodyPr>
          <a:lstStyle/>
          <a:p>
            <a:r>
              <a:rPr lang="en-US" sz="1200" dirty="0" smtClean="0"/>
              <a:t>Learning Materials</a:t>
            </a:r>
            <a:endParaRPr lang="en-US" sz="1200" dirty="0"/>
          </a:p>
        </p:txBody>
      </p:sp>
    </p:spTree>
    <p:extLst>
      <p:ext uri="{BB962C8B-B14F-4D97-AF65-F5344CB8AC3E}">
        <p14:creationId xmlns:p14="http://schemas.microsoft.com/office/powerpoint/2010/main" val="2530314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1166" y="1213125"/>
            <a:ext cx="577599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are students currently assessed?</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are the learning materials integrated into the assessments?</a:t>
            </a:r>
          </a:p>
          <a:p>
            <a:pPr marL="342900" indent="-342900">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How do the learning materials reinforce the assessments?</a:t>
            </a:r>
            <a:endParaRPr lang="en-US" sz="2400" dirty="0">
              <a:solidFill>
                <a:schemeClr val="tx2"/>
              </a:solidFill>
              <a:latin typeface="Verdana" panose="020B0604030504040204" pitchFamily="34" charset="0"/>
              <a:ea typeface="Verdana" panose="020B0604030504040204" pitchFamily="34" charset="0"/>
            </a:endParaRPr>
          </a:p>
        </p:txBody>
      </p:sp>
      <p:sp>
        <p:nvSpPr>
          <p:cNvPr id="4" name="TextBox 3"/>
          <p:cNvSpPr txBox="1"/>
          <p:nvPr/>
        </p:nvSpPr>
        <p:spPr>
          <a:xfrm>
            <a:off x="647181" y="1115730"/>
            <a:ext cx="4766906" cy="707886"/>
          </a:xfrm>
          <a:prstGeom prst="rect">
            <a:avLst/>
          </a:prstGeom>
          <a:noFill/>
        </p:spPr>
        <p:txBody>
          <a:bodyPr wrap="square" rtlCol="0">
            <a:spAutoFit/>
          </a:bodyPr>
          <a:lstStyle/>
          <a:p>
            <a:pPr algn="ctr"/>
            <a:r>
              <a:rPr lang="en-US" sz="4000" dirty="0" smtClean="0">
                <a:solidFill>
                  <a:schemeClr val="tx2"/>
                </a:solidFill>
                <a:latin typeface="Stratum2 Bold" panose="020B0506030000020004" pitchFamily="34" charset="0"/>
                <a:ea typeface="Verdana" panose="020B0604030504040204" pitchFamily="34" charset="0"/>
              </a:rPr>
              <a:t>Assessment</a:t>
            </a:r>
            <a:r>
              <a:rPr lang="en-US" sz="4000" dirty="0" smtClean="0">
                <a:solidFill>
                  <a:schemeClr val="bg1"/>
                </a:solidFill>
                <a:latin typeface="Stratum2 Bold" panose="020B0506030000020004" pitchFamily="34" charset="0"/>
                <a:ea typeface="Verdana" panose="020B0604030504040204" pitchFamily="34" charset="0"/>
              </a:rPr>
              <a:t>s</a:t>
            </a:r>
            <a:endParaRPr lang="en-US" sz="4000" dirty="0">
              <a:solidFill>
                <a:schemeClr val="bg1"/>
              </a:solidFill>
              <a:latin typeface="Stratum2 Bold" panose="020B0506030000020004" pitchFamily="34" charset="0"/>
              <a:ea typeface="Verdana" panose="020B0604030504040204" pitchFamily="34" charset="0"/>
            </a:endParaRPr>
          </a:p>
        </p:txBody>
      </p:sp>
      <p:pic>
        <p:nvPicPr>
          <p:cNvPr id="2" name="Picture 1"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27" y="2186511"/>
            <a:ext cx="2519174" cy="2182329"/>
          </a:xfrm>
          <a:prstGeom prst="rect">
            <a:avLst/>
          </a:prstGeom>
        </p:spPr>
      </p:pic>
      <p:sp>
        <p:nvSpPr>
          <p:cNvPr id="5" name="Title 4"/>
          <p:cNvSpPr>
            <a:spLocks noGrp="1"/>
          </p:cNvSpPr>
          <p:nvPr>
            <p:ph type="title" idx="4294967295"/>
          </p:nvPr>
        </p:nvSpPr>
        <p:spPr>
          <a:xfrm>
            <a:off x="838200" y="365126"/>
            <a:ext cx="3835400" cy="617008"/>
          </a:xfrm>
        </p:spPr>
        <p:txBody>
          <a:bodyPr/>
          <a:lstStyle/>
          <a:p>
            <a:r>
              <a:rPr lang="en-US" sz="1400" dirty="0" smtClean="0"/>
              <a:t>Assessment</a:t>
            </a:r>
            <a:endParaRPr lang="en-US" dirty="0"/>
          </a:p>
        </p:txBody>
      </p:sp>
    </p:spTree>
    <p:extLst>
      <p:ext uri="{BB962C8B-B14F-4D97-AF65-F5344CB8AC3E}">
        <p14:creationId xmlns:p14="http://schemas.microsoft.com/office/powerpoint/2010/main" val="1551657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1795" y="786277"/>
            <a:ext cx="5353005" cy="5078313"/>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High level blueprint</a:t>
            </a:r>
          </a:p>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Detailed integration plan</a:t>
            </a:r>
          </a:p>
          <a:p>
            <a:pPr marL="914400" lvl="1" indent="-457200" fontAlgn="base">
              <a:lnSpc>
                <a:spcPct val="150000"/>
              </a:lnSpc>
              <a:buFont typeface="Courier New" panose="02070309020205020404" pitchFamily="49" charset="0"/>
              <a:buChar char="o"/>
            </a:pPr>
            <a:r>
              <a:rPr lang="en-US" sz="2400" dirty="0" smtClean="0">
                <a:solidFill>
                  <a:schemeClr val="tx2"/>
                </a:solidFill>
                <a:latin typeface="Verdana" panose="020B0604030504040204" pitchFamily="34" charset="0"/>
                <a:ea typeface="Verdana" panose="020B0604030504040204" pitchFamily="34" charset="0"/>
              </a:rPr>
              <a:t>Unit of study</a:t>
            </a:r>
          </a:p>
          <a:p>
            <a:pPr marL="914400" lvl="1" indent="-457200" fontAlgn="base">
              <a:lnSpc>
                <a:spcPct val="150000"/>
              </a:lnSpc>
              <a:buFont typeface="Courier New" panose="02070309020205020404" pitchFamily="49" charset="0"/>
              <a:buChar char="o"/>
            </a:pPr>
            <a:r>
              <a:rPr lang="en-US" sz="2400" dirty="0" smtClean="0">
                <a:solidFill>
                  <a:schemeClr val="tx2"/>
                </a:solidFill>
                <a:latin typeface="Verdana" panose="020B0604030504040204" pitchFamily="34" charset="0"/>
                <a:ea typeface="Verdana" panose="020B0604030504040204" pitchFamily="34" charset="0"/>
              </a:rPr>
              <a:t>Learning outcomes</a:t>
            </a:r>
          </a:p>
          <a:p>
            <a:pPr marL="914400" lvl="1" indent="-457200" fontAlgn="base">
              <a:lnSpc>
                <a:spcPct val="150000"/>
              </a:lnSpc>
              <a:buFont typeface="Courier New" panose="02070309020205020404" pitchFamily="49" charset="0"/>
              <a:buChar char="o"/>
            </a:pPr>
            <a:r>
              <a:rPr lang="en-US" sz="2400" dirty="0" smtClean="0">
                <a:solidFill>
                  <a:schemeClr val="tx2"/>
                </a:solidFill>
                <a:latin typeface="Verdana" panose="020B0604030504040204" pitchFamily="34" charset="0"/>
                <a:ea typeface="Verdana" panose="020B0604030504040204" pitchFamily="34" charset="0"/>
              </a:rPr>
              <a:t>Activities</a:t>
            </a:r>
          </a:p>
          <a:p>
            <a:pPr marL="914400" lvl="1" indent="-457200" fontAlgn="base">
              <a:lnSpc>
                <a:spcPct val="150000"/>
              </a:lnSpc>
              <a:buFont typeface="Courier New" panose="02070309020205020404" pitchFamily="49" charset="0"/>
              <a:buChar char="o"/>
            </a:pPr>
            <a:r>
              <a:rPr lang="en-US" sz="2400" dirty="0" smtClean="0">
                <a:solidFill>
                  <a:schemeClr val="tx2"/>
                </a:solidFill>
                <a:latin typeface="Verdana" panose="020B0604030504040204" pitchFamily="34" charset="0"/>
                <a:ea typeface="Verdana" panose="020B0604030504040204" pitchFamily="34" charset="0"/>
              </a:rPr>
              <a:t>Assessments</a:t>
            </a:r>
          </a:p>
          <a:p>
            <a:pPr marL="914400" lvl="1" indent="-457200" fontAlgn="base">
              <a:lnSpc>
                <a:spcPct val="150000"/>
              </a:lnSpc>
              <a:buFont typeface="Courier New" panose="02070309020205020404" pitchFamily="49" charset="0"/>
              <a:buChar char="o"/>
            </a:pPr>
            <a:r>
              <a:rPr lang="en-US" sz="2400" dirty="0" smtClean="0">
                <a:solidFill>
                  <a:schemeClr val="tx2"/>
                </a:solidFill>
                <a:latin typeface="Verdana" panose="020B0604030504040204" pitchFamily="34" charset="0"/>
                <a:ea typeface="Verdana" panose="020B0604030504040204" pitchFamily="34" charset="0"/>
              </a:rPr>
              <a:t>OER</a:t>
            </a:r>
          </a:p>
          <a:p>
            <a:pPr marL="914400" lvl="1" indent="-457200" fontAlgn="base">
              <a:lnSpc>
                <a:spcPct val="150000"/>
              </a:lnSpc>
              <a:buFont typeface="Courier New" panose="02070309020205020404" pitchFamily="49" charset="0"/>
              <a:buChar char="o"/>
            </a:pPr>
            <a:r>
              <a:rPr lang="en-US" sz="2400" dirty="0" smtClean="0">
                <a:solidFill>
                  <a:schemeClr val="tx2"/>
                </a:solidFill>
                <a:latin typeface="Verdana" panose="020B0604030504040204" pitchFamily="34" charset="0"/>
                <a:ea typeface="Verdana" panose="020B0604030504040204" pitchFamily="34" charset="0"/>
              </a:rPr>
              <a:t>Engagement/interaction</a:t>
            </a:r>
          </a:p>
          <a:p>
            <a:pPr marL="914400" lvl="1" indent="-457200" fontAlgn="base">
              <a:lnSpc>
                <a:spcPct val="150000"/>
              </a:lnSpc>
              <a:buFont typeface="Arial" panose="020B0604020202020204" pitchFamily="34" charset="0"/>
              <a:buChar char="•"/>
            </a:pPr>
            <a:endParaRPr lang="en-US" sz="2400" dirty="0">
              <a:solidFill>
                <a:schemeClr val="tx2"/>
              </a:solidFill>
              <a:latin typeface="Verdana" panose="020B0604030504040204" pitchFamily="34" charset="0"/>
              <a:ea typeface="Verdana" panose="020B0604030504040204" pitchFamily="34" charset="0"/>
            </a:endParaRPr>
          </a:p>
        </p:txBody>
      </p:sp>
      <p:sp>
        <p:nvSpPr>
          <p:cNvPr id="4" name="TextBox 3"/>
          <p:cNvSpPr txBox="1"/>
          <p:nvPr/>
        </p:nvSpPr>
        <p:spPr>
          <a:xfrm>
            <a:off x="532881" y="786277"/>
            <a:ext cx="4766906" cy="707886"/>
          </a:xfrm>
          <a:prstGeom prst="rect">
            <a:avLst/>
          </a:prstGeom>
          <a:noFill/>
        </p:spPr>
        <p:txBody>
          <a:bodyPr wrap="square" rtlCol="0">
            <a:spAutoFit/>
          </a:bodyPr>
          <a:lstStyle/>
          <a:p>
            <a:pPr algn="ctr"/>
            <a:r>
              <a:rPr lang="en-US" sz="4000" dirty="0">
                <a:solidFill>
                  <a:schemeClr val="tx2"/>
                </a:solidFill>
                <a:latin typeface="Stratum2 Bold" panose="020B0506030000020004" pitchFamily="34" charset="0"/>
                <a:ea typeface="Verdana" panose="020B0604030504040204" pitchFamily="34" charset="0"/>
              </a:rPr>
              <a:t>I</a:t>
            </a:r>
            <a:r>
              <a:rPr lang="en-US" sz="4000" dirty="0" smtClean="0">
                <a:solidFill>
                  <a:schemeClr val="tx2"/>
                </a:solidFill>
                <a:latin typeface="Stratum2 Bold" panose="020B0506030000020004" pitchFamily="34" charset="0"/>
                <a:ea typeface="Verdana" panose="020B0604030504040204" pitchFamily="34" charset="0"/>
              </a:rPr>
              <a:t>ntegration Plan</a:t>
            </a:r>
            <a:endParaRPr lang="en-US" sz="4000" dirty="0">
              <a:solidFill>
                <a:schemeClr val="tx2"/>
              </a:solidFill>
              <a:latin typeface="Stratum2 Bold" panose="020B0506030000020004" pitchFamily="34" charset="0"/>
              <a:ea typeface="Verdana" panose="020B0604030504040204" pitchFamily="34" charset="0"/>
            </a:endParaRP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309" y="1805470"/>
            <a:ext cx="2185416" cy="2185416"/>
          </a:xfrm>
          <a:prstGeom prst="rect">
            <a:avLst/>
          </a:prstGeom>
        </p:spPr>
      </p:pic>
      <p:sp>
        <p:nvSpPr>
          <p:cNvPr id="2" name="Title 1"/>
          <p:cNvSpPr>
            <a:spLocks noGrp="1"/>
          </p:cNvSpPr>
          <p:nvPr>
            <p:ph type="title" idx="4294967295"/>
          </p:nvPr>
        </p:nvSpPr>
        <p:spPr>
          <a:xfrm>
            <a:off x="532881" y="4454526"/>
            <a:ext cx="5198533" cy="1243542"/>
          </a:xfrm>
        </p:spPr>
        <p:txBody>
          <a:bodyPr/>
          <a:lstStyle/>
          <a:p>
            <a:r>
              <a:rPr lang="en-US" dirty="0" smtClean="0"/>
              <a:t>Integration Plan #1</a:t>
            </a:r>
            <a:endParaRPr lang="en-US" dirty="0"/>
          </a:p>
        </p:txBody>
      </p:sp>
    </p:spTree>
    <p:extLst>
      <p:ext uri="{BB962C8B-B14F-4D97-AF65-F5344CB8AC3E}">
        <p14:creationId xmlns:p14="http://schemas.microsoft.com/office/powerpoint/2010/main" val="2864663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7663" y="814867"/>
            <a:ext cx="5775994" cy="571631"/>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US" sz="2400" b="1" dirty="0" smtClean="0">
                <a:solidFill>
                  <a:schemeClr val="tx2"/>
                </a:solidFill>
                <a:latin typeface="Verdana" panose="020B0604030504040204" pitchFamily="34" charset="0"/>
                <a:ea typeface="Verdana" panose="020B0604030504040204" pitchFamily="34" charset="0"/>
              </a:rPr>
              <a:t>Unit of study</a:t>
            </a:r>
            <a:r>
              <a:rPr lang="en-US" sz="2400" dirty="0">
                <a:solidFill>
                  <a:schemeClr val="tx2"/>
                </a:solidFill>
                <a:latin typeface="Verdana" panose="020B0604030504040204" pitchFamily="34" charset="0"/>
                <a:ea typeface="Verdana" panose="020B0604030504040204" pitchFamily="34" charset="0"/>
              </a:rPr>
              <a:t> </a:t>
            </a:r>
            <a:r>
              <a:rPr lang="en-US" sz="2400" b="1" dirty="0">
                <a:solidFill>
                  <a:schemeClr val="tx2"/>
                </a:solidFill>
                <a:latin typeface="Verdana" panose="020B0604030504040204" pitchFamily="34" charset="0"/>
                <a:ea typeface="Verdana" panose="020B0604030504040204" pitchFamily="34" charset="0"/>
              </a:rPr>
              <a:t> </a:t>
            </a:r>
          </a:p>
        </p:txBody>
      </p:sp>
      <p:sp>
        <p:nvSpPr>
          <p:cNvPr id="4" name="TextBox 3"/>
          <p:cNvSpPr txBox="1"/>
          <p:nvPr/>
        </p:nvSpPr>
        <p:spPr>
          <a:xfrm>
            <a:off x="1027150" y="786277"/>
            <a:ext cx="3667693" cy="707886"/>
          </a:xfrm>
          <a:prstGeom prst="rect">
            <a:avLst/>
          </a:prstGeom>
          <a:noFill/>
        </p:spPr>
        <p:txBody>
          <a:bodyPr wrap="square" rtlCol="0">
            <a:spAutoFit/>
          </a:bodyPr>
          <a:lstStyle/>
          <a:p>
            <a:pPr algn="ctr"/>
            <a:r>
              <a:rPr lang="en-US" sz="4000" dirty="0">
                <a:solidFill>
                  <a:schemeClr val="tx2"/>
                </a:solidFill>
                <a:latin typeface="Stratum2 Bold" panose="020B0506030000020004" pitchFamily="34" charset="0"/>
                <a:ea typeface="Verdana" panose="020B0604030504040204" pitchFamily="34" charset="0"/>
              </a:rPr>
              <a:t>I</a:t>
            </a:r>
            <a:r>
              <a:rPr lang="en-US" sz="4000" dirty="0" smtClean="0">
                <a:solidFill>
                  <a:schemeClr val="tx2"/>
                </a:solidFill>
                <a:latin typeface="Stratum2 Bold" panose="020B0506030000020004" pitchFamily="34" charset="0"/>
                <a:ea typeface="Verdana" panose="020B0604030504040204" pitchFamily="34" charset="0"/>
              </a:rPr>
              <a:t>ntegration Plan</a:t>
            </a:r>
            <a:endParaRPr lang="en-US" sz="4000" dirty="0">
              <a:solidFill>
                <a:schemeClr val="tx2"/>
              </a:solidFill>
              <a:latin typeface="Stratum2 Bold" panose="020B0506030000020004" pitchFamily="34" charset="0"/>
              <a:ea typeface="Verdana" panose="020B0604030504040204" pitchFamily="34" charset="0"/>
            </a:endParaRP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309" y="1805470"/>
            <a:ext cx="2185416" cy="2185416"/>
          </a:xfrm>
          <a:prstGeom prst="rect">
            <a:avLst/>
          </a:prstGeom>
        </p:spPr>
      </p:pic>
      <p:sp>
        <p:nvSpPr>
          <p:cNvPr id="2" name="Title 1"/>
          <p:cNvSpPr>
            <a:spLocks noGrp="1"/>
          </p:cNvSpPr>
          <p:nvPr>
            <p:ph type="title" idx="4294967295"/>
          </p:nvPr>
        </p:nvSpPr>
        <p:spPr>
          <a:xfrm>
            <a:off x="5969000" y="3091392"/>
            <a:ext cx="4402667" cy="1021373"/>
          </a:xfrm>
        </p:spPr>
        <p:txBody>
          <a:bodyPr>
            <a:normAutofit/>
          </a:bodyPr>
          <a:lstStyle/>
          <a:p>
            <a:r>
              <a:rPr lang="en-US" sz="1100" b="0" i="0" kern="1200" baseline="0" dirty="0" smtClean="0">
                <a:solidFill>
                  <a:srgbClr val="FFFFFF"/>
                </a:solidFill>
                <a:effectLst/>
              </a:rPr>
              <a:t>Integration Plan #2</a:t>
            </a:r>
            <a:endParaRPr lang="en-US" sz="1100" dirty="0"/>
          </a:p>
        </p:txBody>
      </p:sp>
    </p:spTree>
    <p:extLst>
      <p:ext uri="{BB962C8B-B14F-4D97-AF65-F5344CB8AC3E}">
        <p14:creationId xmlns:p14="http://schemas.microsoft.com/office/powerpoint/2010/main" val="12183546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1166" y="751460"/>
            <a:ext cx="5775994" cy="1200329"/>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Unit of study</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b="1" dirty="0" smtClean="0">
                <a:solidFill>
                  <a:schemeClr val="tx2"/>
                </a:solidFill>
                <a:latin typeface="Verdana" panose="020B0604030504040204" pitchFamily="34" charset="0"/>
                <a:ea typeface="Verdana" panose="020B0604030504040204" pitchFamily="34" charset="0"/>
              </a:rPr>
              <a:t>Learning </a:t>
            </a:r>
            <a:r>
              <a:rPr lang="en-US" sz="2400" b="1" dirty="0">
                <a:solidFill>
                  <a:schemeClr val="tx2"/>
                </a:solidFill>
                <a:latin typeface="Verdana" panose="020B0604030504040204" pitchFamily="34" charset="0"/>
                <a:ea typeface="Verdana" panose="020B0604030504040204" pitchFamily="34" charset="0"/>
              </a:rPr>
              <a:t>o</a:t>
            </a:r>
            <a:r>
              <a:rPr lang="en-US" sz="2400" b="1" dirty="0" smtClean="0">
                <a:solidFill>
                  <a:schemeClr val="tx2"/>
                </a:solidFill>
                <a:latin typeface="Verdana" panose="020B0604030504040204" pitchFamily="34" charset="0"/>
                <a:ea typeface="Verdana" panose="020B0604030504040204" pitchFamily="34" charset="0"/>
              </a:rPr>
              <a:t>utcomes</a:t>
            </a:r>
            <a:r>
              <a:rPr lang="en-US" sz="2400" b="1" dirty="0">
                <a:solidFill>
                  <a:schemeClr val="tx2"/>
                </a:solidFill>
                <a:latin typeface="Verdana" panose="020B0604030504040204" pitchFamily="34" charset="0"/>
                <a:ea typeface="Verdana" panose="020B0604030504040204" pitchFamily="34" charset="0"/>
              </a:rPr>
              <a:t> </a:t>
            </a: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309" y="1805470"/>
            <a:ext cx="2185416" cy="2185416"/>
          </a:xfrm>
          <a:prstGeom prst="rect">
            <a:avLst/>
          </a:prstGeom>
        </p:spPr>
      </p:pic>
      <p:sp>
        <p:nvSpPr>
          <p:cNvPr id="6" name="TextBox 5"/>
          <p:cNvSpPr txBox="1"/>
          <p:nvPr/>
        </p:nvSpPr>
        <p:spPr>
          <a:xfrm>
            <a:off x="532881" y="786277"/>
            <a:ext cx="4766906" cy="707886"/>
          </a:xfrm>
          <a:prstGeom prst="rect">
            <a:avLst/>
          </a:prstGeom>
          <a:noFill/>
        </p:spPr>
        <p:txBody>
          <a:bodyPr wrap="square" rtlCol="0">
            <a:spAutoFit/>
          </a:bodyPr>
          <a:lstStyle/>
          <a:p>
            <a:pPr algn="ctr"/>
            <a:r>
              <a:rPr lang="en-US" sz="4000" dirty="0">
                <a:solidFill>
                  <a:schemeClr val="tx2"/>
                </a:solidFill>
                <a:latin typeface="Stratum2 Bold" panose="020B0506030000020004" pitchFamily="34" charset="0"/>
                <a:ea typeface="Verdana" panose="020B0604030504040204" pitchFamily="34" charset="0"/>
              </a:rPr>
              <a:t>I</a:t>
            </a:r>
            <a:r>
              <a:rPr lang="en-US" sz="4000" dirty="0" smtClean="0">
                <a:solidFill>
                  <a:schemeClr val="tx2"/>
                </a:solidFill>
                <a:latin typeface="Stratum2 Bold" panose="020B0506030000020004" pitchFamily="34" charset="0"/>
                <a:ea typeface="Verdana" panose="020B0604030504040204" pitchFamily="34" charset="0"/>
              </a:rPr>
              <a:t>ntegration Plan</a:t>
            </a:r>
            <a:endParaRPr lang="en-US" sz="4000" dirty="0">
              <a:solidFill>
                <a:schemeClr val="tx2"/>
              </a:solidFill>
              <a:latin typeface="Stratum2 Bold" panose="020B0506030000020004" pitchFamily="34" charset="0"/>
              <a:ea typeface="Verdana" panose="020B0604030504040204" pitchFamily="34" charset="0"/>
            </a:endParaRPr>
          </a:p>
        </p:txBody>
      </p:sp>
      <p:sp>
        <p:nvSpPr>
          <p:cNvPr id="2" name="Title 1"/>
          <p:cNvSpPr>
            <a:spLocks noGrp="1"/>
          </p:cNvSpPr>
          <p:nvPr>
            <p:ph type="title" idx="4294967295"/>
          </p:nvPr>
        </p:nvSpPr>
        <p:spPr>
          <a:xfrm>
            <a:off x="6324600" y="3209926"/>
            <a:ext cx="4174067" cy="1218142"/>
          </a:xfrm>
        </p:spPr>
        <p:txBody>
          <a:bodyPr>
            <a:normAutofit/>
          </a:bodyPr>
          <a:lstStyle/>
          <a:p>
            <a:r>
              <a:rPr lang="en-US" sz="1400" b="0" i="0" kern="1200" baseline="0" dirty="0" smtClean="0">
                <a:solidFill>
                  <a:srgbClr val="FFFFFF"/>
                </a:solidFill>
                <a:effectLst/>
              </a:rPr>
              <a:t>Integration Plan #3</a:t>
            </a:r>
            <a:endParaRPr lang="en-US" sz="1400" dirty="0"/>
          </a:p>
        </p:txBody>
      </p:sp>
    </p:spTree>
    <p:extLst>
      <p:ext uri="{BB962C8B-B14F-4D97-AF65-F5344CB8AC3E}">
        <p14:creationId xmlns:p14="http://schemas.microsoft.com/office/powerpoint/2010/main" val="2060903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0390" y="808103"/>
            <a:ext cx="6477000" cy="1754326"/>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Unit of study</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Learning </a:t>
            </a:r>
            <a:r>
              <a:rPr lang="en-US" sz="2400" dirty="0">
                <a:solidFill>
                  <a:schemeClr val="tx2"/>
                </a:solidFill>
                <a:latin typeface="Verdana" panose="020B0604030504040204" pitchFamily="34" charset="0"/>
                <a:ea typeface="Verdana" panose="020B0604030504040204" pitchFamily="34" charset="0"/>
              </a:rPr>
              <a:t>o</a:t>
            </a:r>
            <a:r>
              <a:rPr lang="en-US" sz="2400" dirty="0" smtClean="0">
                <a:solidFill>
                  <a:schemeClr val="tx2"/>
                </a:solidFill>
                <a:latin typeface="Verdana" panose="020B0604030504040204" pitchFamily="34" charset="0"/>
                <a:ea typeface="Verdana" panose="020B0604030504040204" pitchFamily="34" charset="0"/>
              </a:rPr>
              <a:t>utcomes</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b="1" dirty="0">
                <a:solidFill>
                  <a:schemeClr val="tx2"/>
                </a:solidFill>
                <a:latin typeface="Verdana" panose="020B0604030504040204" pitchFamily="34" charset="0"/>
                <a:ea typeface="Verdana" panose="020B0604030504040204" pitchFamily="34" charset="0"/>
              </a:rPr>
              <a:t>L</a:t>
            </a:r>
            <a:r>
              <a:rPr lang="en-US" sz="2400" b="1" dirty="0" smtClean="0">
                <a:solidFill>
                  <a:schemeClr val="tx2"/>
                </a:solidFill>
                <a:latin typeface="Verdana" panose="020B0604030504040204" pitchFamily="34" charset="0"/>
                <a:ea typeface="Verdana" panose="020B0604030504040204" pitchFamily="34" charset="0"/>
              </a:rPr>
              <a:t>earning activities/assessments</a:t>
            </a:r>
            <a:r>
              <a:rPr lang="en-US" sz="2400" dirty="0">
                <a:solidFill>
                  <a:schemeClr val="tx2"/>
                </a:solidFill>
                <a:latin typeface="Verdana" panose="020B0604030504040204" pitchFamily="34" charset="0"/>
                <a:ea typeface="Verdana" panose="020B0604030504040204" pitchFamily="34" charset="0"/>
              </a:rPr>
              <a:t>  </a:t>
            </a: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309" y="1805470"/>
            <a:ext cx="2185416" cy="2185416"/>
          </a:xfrm>
          <a:prstGeom prst="rect">
            <a:avLst/>
          </a:prstGeom>
        </p:spPr>
      </p:pic>
      <p:sp>
        <p:nvSpPr>
          <p:cNvPr id="6" name="TextBox 5"/>
          <p:cNvSpPr txBox="1"/>
          <p:nvPr/>
        </p:nvSpPr>
        <p:spPr>
          <a:xfrm>
            <a:off x="532881" y="786277"/>
            <a:ext cx="4766906" cy="707886"/>
          </a:xfrm>
          <a:prstGeom prst="rect">
            <a:avLst/>
          </a:prstGeom>
          <a:noFill/>
        </p:spPr>
        <p:txBody>
          <a:bodyPr wrap="square" rtlCol="0">
            <a:spAutoFit/>
          </a:bodyPr>
          <a:lstStyle/>
          <a:p>
            <a:pPr algn="ctr"/>
            <a:r>
              <a:rPr lang="en-US" sz="4000" dirty="0">
                <a:solidFill>
                  <a:schemeClr val="tx2"/>
                </a:solidFill>
                <a:latin typeface="Stratum2 Bold" panose="020B0506030000020004" pitchFamily="34" charset="0"/>
                <a:ea typeface="Verdana" panose="020B0604030504040204" pitchFamily="34" charset="0"/>
              </a:rPr>
              <a:t>I</a:t>
            </a:r>
            <a:r>
              <a:rPr lang="en-US" sz="4000" dirty="0" smtClean="0">
                <a:solidFill>
                  <a:schemeClr val="tx2"/>
                </a:solidFill>
                <a:latin typeface="Stratum2 Bold" panose="020B0506030000020004" pitchFamily="34" charset="0"/>
                <a:ea typeface="Verdana" panose="020B0604030504040204" pitchFamily="34" charset="0"/>
              </a:rPr>
              <a:t>ntegration Plan</a:t>
            </a:r>
            <a:endParaRPr lang="en-US" sz="4000" dirty="0">
              <a:solidFill>
                <a:schemeClr val="tx2"/>
              </a:solidFill>
              <a:latin typeface="Stratum2 Bold" panose="020B0506030000020004" pitchFamily="34" charset="0"/>
              <a:ea typeface="Verdana" panose="020B0604030504040204" pitchFamily="34" charset="0"/>
            </a:endParaRPr>
          </a:p>
        </p:txBody>
      </p:sp>
      <p:sp>
        <p:nvSpPr>
          <p:cNvPr id="2" name="Title 1"/>
          <p:cNvSpPr>
            <a:spLocks noGrp="1"/>
          </p:cNvSpPr>
          <p:nvPr>
            <p:ph type="title" idx="4294967295"/>
          </p:nvPr>
        </p:nvSpPr>
        <p:spPr>
          <a:xfrm>
            <a:off x="4622800" y="3811058"/>
            <a:ext cx="4572000" cy="1325563"/>
          </a:xfrm>
        </p:spPr>
        <p:txBody>
          <a:bodyPr>
            <a:normAutofit/>
          </a:bodyPr>
          <a:lstStyle/>
          <a:p>
            <a:r>
              <a:rPr lang="en-US" sz="1800" dirty="0" smtClean="0"/>
              <a:t>Integration</a:t>
            </a:r>
            <a:r>
              <a:rPr lang="en-US" sz="1800" baseline="0" dirty="0" smtClean="0"/>
              <a:t> Plan #4</a:t>
            </a:r>
            <a:endParaRPr lang="en-US" sz="1800" dirty="0"/>
          </a:p>
        </p:txBody>
      </p:sp>
    </p:spTree>
    <p:extLst>
      <p:ext uri="{BB962C8B-B14F-4D97-AF65-F5344CB8AC3E}">
        <p14:creationId xmlns:p14="http://schemas.microsoft.com/office/powerpoint/2010/main" val="42276039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7357" y="786277"/>
            <a:ext cx="6398657" cy="2862322"/>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Unit of study</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Learning </a:t>
            </a:r>
            <a:r>
              <a:rPr lang="en-US" sz="2400" dirty="0">
                <a:solidFill>
                  <a:schemeClr val="tx2"/>
                </a:solidFill>
                <a:latin typeface="Verdana" panose="020B0604030504040204" pitchFamily="34" charset="0"/>
                <a:ea typeface="Verdana" panose="020B0604030504040204" pitchFamily="34" charset="0"/>
              </a:rPr>
              <a:t>o</a:t>
            </a:r>
            <a:r>
              <a:rPr lang="en-US" sz="2400" dirty="0" smtClean="0">
                <a:solidFill>
                  <a:schemeClr val="tx2"/>
                </a:solidFill>
                <a:latin typeface="Verdana" panose="020B0604030504040204" pitchFamily="34" charset="0"/>
                <a:ea typeface="Verdana" panose="020B0604030504040204" pitchFamily="34" charset="0"/>
              </a:rPr>
              <a:t>utcomes</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dirty="0">
                <a:solidFill>
                  <a:schemeClr val="tx2"/>
                </a:solidFill>
                <a:latin typeface="Verdana" panose="020B0604030504040204" pitchFamily="34" charset="0"/>
                <a:ea typeface="Verdana" panose="020B0604030504040204" pitchFamily="34" charset="0"/>
              </a:rPr>
              <a:t>L</a:t>
            </a:r>
            <a:r>
              <a:rPr lang="en-US" sz="2400" dirty="0" smtClean="0">
                <a:solidFill>
                  <a:schemeClr val="tx2"/>
                </a:solidFill>
                <a:latin typeface="Verdana" panose="020B0604030504040204" pitchFamily="34" charset="0"/>
                <a:ea typeface="Verdana" panose="020B0604030504040204" pitchFamily="34" charset="0"/>
              </a:rPr>
              <a:t>earning activities/assessments</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b="1" dirty="0">
                <a:solidFill>
                  <a:schemeClr val="tx2"/>
                </a:solidFill>
                <a:latin typeface="Verdana" panose="020B0604030504040204" pitchFamily="34" charset="0"/>
                <a:ea typeface="Verdana" panose="020B0604030504040204" pitchFamily="34" charset="0"/>
              </a:rPr>
              <a:t>C</a:t>
            </a:r>
            <a:r>
              <a:rPr lang="en-US" sz="2400" b="1" dirty="0" smtClean="0">
                <a:solidFill>
                  <a:schemeClr val="tx2"/>
                </a:solidFill>
                <a:latin typeface="Verdana" panose="020B0604030504040204" pitchFamily="34" charset="0"/>
                <a:ea typeface="Verdana" panose="020B0604030504040204" pitchFamily="34" charset="0"/>
              </a:rPr>
              <a:t>urrent </a:t>
            </a:r>
            <a:r>
              <a:rPr lang="en-US" sz="2400" b="1" dirty="0">
                <a:solidFill>
                  <a:schemeClr val="tx2"/>
                </a:solidFill>
                <a:latin typeface="Verdana" panose="020B0604030504040204" pitchFamily="34" charset="0"/>
                <a:ea typeface="Verdana" panose="020B0604030504040204" pitchFamily="34" charset="0"/>
              </a:rPr>
              <a:t>content </a:t>
            </a:r>
            <a:endParaRPr lang="en-US" sz="2400" b="1" dirty="0" smtClean="0">
              <a:solidFill>
                <a:schemeClr val="tx2"/>
              </a:solidFill>
              <a:latin typeface="Verdana" panose="020B0604030504040204" pitchFamily="34" charset="0"/>
              <a:ea typeface="Verdana" panose="020B0604030504040204" pitchFamily="34" charset="0"/>
            </a:endParaRPr>
          </a:p>
          <a:p>
            <a:pPr marL="457200" indent="-457200" fontAlgn="base">
              <a:lnSpc>
                <a:spcPct val="150000"/>
              </a:lnSpc>
              <a:buFont typeface="Arial" panose="020B0604020202020204" pitchFamily="34" charset="0"/>
              <a:buChar char="•"/>
            </a:pPr>
            <a:r>
              <a:rPr lang="en-US" sz="2400" b="1" dirty="0" smtClean="0">
                <a:solidFill>
                  <a:schemeClr val="tx2"/>
                </a:solidFill>
                <a:latin typeface="Verdana" panose="020B0604030504040204" pitchFamily="34" charset="0"/>
                <a:ea typeface="Verdana" panose="020B0604030504040204" pitchFamily="34" charset="0"/>
              </a:rPr>
              <a:t>OER</a:t>
            </a:r>
            <a:endParaRPr lang="en-US" sz="2400" b="1" dirty="0">
              <a:solidFill>
                <a:schemeClr val="tx2"/>
              </a:solidFill>
              <a:latin typeface="Verdana" panose="020B0604030504040204" pitchFamily="34" charset="0"/>
              <a:ea typeface="Verdana" panose="020B0604030504040204" pitchFamily="34" charset="0"/>
            </a:endParaRP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309" y="1805470"/>
            <a:ext cx="2185416" cy="2185416"/>
          </a:xfrm>
          <a:prstGeom prst="rect">
            <a:avLst/>
          </a:prstGeom>
        </p:spPr>
      </p:pic>
      <p:sp>
        <p:nvSpPr>
          <p:cNvPr id="6" name="TextBox 5"/>
          <p:cNvSpPr txBox="1"/>
          <p:nvPr/>
        </p:nvSpPr>
        <p:spPr>
          <a:xfrm>
            <a:off x="532881" y="786277"/>
            <a:ext cx="4766906" cy="707886"/>
          </a:xfrm>
          <a:prstGeom prst="rect">
            <a:avLst/>
          </a:prstGeom>
          <a:noFill/>
        </p:spPr>
        <p:txBody>
          <a:bodyPr wrap="square" rtlCol="0">
            <a:spAutoFit/>
          </a:bodyPr>
          <a:lstStyle/>
          <a:p>
            <a:pPr algn="ctr"/>
            <a:r>
              <a:rPr lang="en-US" sz="4000" dirty="0">
                <a:solidFill>
                  <a:schemeClr val="tx2"/>
                </a:solidFill>
                <a:latin typeface="Stratum2 Bold" panose="020B0506030000020004" pitchFamily="34" charset="0"/>
                <a:ea typeface="Verdana" panose="020B0604030504040204" pitchFamily="34" charset="0"/>
              </a:rPr>
              <a:t>I</a:t>
            </a:r>
            <a:r>
              <a:rPr lang="en-US" sz="4000" dirty="0" smtClean="0">
                <a:solidFill>
                  <a:schemeClr val="tx2"/>
                </a:solidFill>
                <a:latin typeface="Stratum2 Bold" panose="020B0506030000020004" pitchFamily="34" charset="0"/>
                <a:ea typeface="Verdana" panose="020B0604030504040204" pitchFamily="34" charset="0"/>
              </a:rPr>
              <a:t>ntegration Plan</a:t>
            </a:r>
            <a:endParaRPr lang="en-US" sz="4000" dirty="0">
              <a:solidFill>
                <a:schemeClr val="tx2"/>
              </a:solidFill>
              <a:latin typeface="Stratum2 Bold" panose="020B0506030000020004" pitchFamily="34" charset="0"/>
              <a:ea typeface="Verdana" panose="020B0604030504040204" pitchFamily="34" charset="0"/>
            </a:endParaRPr>
          </a:p>
        </p:txBody>
      </p:sp>
      <p:sp>
        <p:nvSpPr>
          <p:cNvPr id="2" name="Title 1"/>
          <p:cNvSpPr>
            <a:spLocks noGrp="1"/>
          </p:cNvSpPr>
          <p:nvPr>
            <p:ph type="title" idx="4294967295"/>
          </p:nvPr>
        </p:nvSpPr>
        <p:spPr>
          <a:xfrm>
            <a:off x="753533" y="4606925"/>
            <a:ext cx="3818467" cy="1325563"/>
          </a:xfrm>
        </p:spPr>
        <p:txBody>
          <a:bodyPr>
            <a:normAutofit/>
          </a:bodyPr>
          <a:lstStyle/>
          <a:p>
            <a:r>
              <a:rPr lang="en-US" sz="1600" dirty="0" smtClean="0"/>
              <a:t>Integration Plan #5</a:t>
            </a:r>
            <a:endParaRPr lang="en-US" sz="1600" dirty="0"/>
          </a:p>
        </p:txBody>
      </p:sp>
    </p:spTree>
    <p:extLst>
      <p:ext uri="{BB962C8B-B14F-4D97-AF65-F5344CB8AC3E}">
        <p14:creationId xmlns:p14="http://schemas.microsoft.com/office/powerpoint/2010/main" val="186340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8249" y="859443"/>
            <a:ext cx="6268911" cy="3849772"/>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Unit of study</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Learning outcomes</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dirty="0">
                <a:solidFill>
                  <a:schemeClr val="tx2"/>
                </a:solidFill>
                <a:latin typeface="Verdana" panose="020B0604030504040204" pitchFamily="34" charset="0"/>
                <a:ea typeface="Verdana" panose="020B0604030504040204" pitchFamily="34" charset="0"/>
              </a:rPr>
              <a:t>L</a:t>
            </a:r>
            <a:r>
              <a:rPr lang="en-US" sz="2400" dirty="0" smtClean="0">
                <a:solidFill>
                  <a:schemeClr val="tx2"/>
                </a:solidFill>
                <a:latin typeface="Verdana" panose="020B0604030504040204" pitchFamily="34" charset="0"/>
                <a:ea typeface="Verdana" panose="020B0604030504040204" pitchFamily="34" charset="0"/>
              </a:rPr>
              <a:t>earning activities/assessments</a:t>
            </a:r>
            <a:r>
              <a:rPr lang="en-US" sz="2400" dirty="0">
                <a:solidFill>
                  <a:schemeClr val="tx2"/>
                </a:solidFill>
                <a:latin typeface="Verdana" panose="020B0604030504040204" pitchFamily="34" charset="0"/>
                <a:ea typeface="Verdana" panose="020B0604030504040204" pitchFamily="34" charset="0"/>
              </a:rPr>
              <a:t>  </a:t>
            </a:r>
          </a:p>
          <a:p>
            <a:pPr marL="457200" indent="-457200" fontAlgn="base">
              <a:lnSpc>
                <a:spcPct val="150000"/>
              </a:lnSpc>
              <a:buFont typeface="Arial" panose="020B0604020202020204" pitchFamily="34" charset="0"/>
              <a:buChar char="•"/>
            </a:pPr>
            <a:r>
              <a:rPr lang="en-US" sz="2400" dirty="0">
                <a:solidFill>
                  <a:schemeClr val="tx2"/>
                </a:solidFill>
                <a:latin typeface="Verdana" panose="020B0604030504040204" pitchFamily="34" charset="0"/>
                <a:ea typeface="Verdana" panose="020B0604030504040204" pitchFamily="34" charset="0"/>
              </a:rPr>
              <a:t>C</a:t>
            </a:r>
            <a:r>
              <a:rPr lang="en-US" sz="2400" dirty="0" smtClean="0">
                <a:solidFill>
                  <a:schemeClr val="tx2"/>
                </a:solidFill>
                <a:latin typeface="Verdana" panose="020B0604030504040204" pitchFamily="34" charset="0"/>
                <a:ea typeface="Verdana" panose="020B0604030504040204" pitchFamily="34" charset="0"/>
              </a:rPr>
              <a:t>urrent </a:t>
            </a:r>
            <a:r>
              <a:rPr lang="en-US" sz="2400" dirty="0">
                <a:solidFill>
                  <a:schemeClr val="tx2"/>
                </a:solidFill>
                <a:latin typeface="Verdana" panose="020B0604030504040204" pitchFamily="34" charset="0"/>
                <a:ea typeface="Verdana" panose="020B0604030504040204" pitchFamily="34" charset="0"/>
              </a:rPr>
              <a:t>content </a:t>
            </a:r>
          </a:p>
          <a:p>
            <a:pPr marL="457200" indent="-457200" fontAlgn="base">
              <a:lnSpc>
                <a:spcPct val="150000"/>
              </a:lnSpc>
              <a:spcBef>
                <a:spcPts val="500"/>
              </a:spcBef>
              <a:buFont typeface="Arial" panose="020B0604020202020204" pitchFamily="34" charset="0"/>
              <a:buChar char="•"/>
            </a:pPr>
            <a:r>
              <a:rPr lang="en-US" sz="2400" dirty="0" smtClean="0">
                <a:solidFill>
                  <a:schemeClr val="tx2"/>
                </a:solidFill>
                <a:latin typeface="Verdana" panose="020B0604030504040204" pitchFamily="34" charset="0"/>
                <a:ea typeface="Verdana" panose="020B0604030504040204" pitchFamily="34" charset="0"/>
              </a:rPr>
              <a:t>OER</a:t>
            </a:r>
          </a:p>
          <a:p>
            <a:pPr marL="457200" indent="-457200" fontAlgn="base">
              <a:lnSpc>
                <a:spcPct val="150000"/>
              </a:lnSpc>
              <a:buFont typeface="Arial" panose="020B0604020202020204" pitchFamily="34" charset="0"/>
              <a:buChar char="•"/>
            </a:pPr>
            <a:r>
              <a:rPr lang="en-US" sz="2400" b="1" dirty="0">
                <a:solidFill>
                  <a:schemeClr val="tx2"/>
                </a:solidFill>
                <a:latin typeface="Verdana" panose="020B0604030504040204" pitchFamily="34" charset="0"/>
                <a:ea typeface="Verdana" panose="020B0604030504040204" pitchFamily="34" charset="0"/>
              </a:rPr>
              <a:t>E</a:t>
            </a:r>
            <a:r>
              <a:rPr lang="en-US" sz="2400" b="1" dirty="0" smtClean="0">
                <a:solidFill>
                  <a:schemeClr val="tx2"/>
                </a:solidFill>
                <a:latin typeface="Verdana" panose="020B0604030504040204" pitchFamily="34" charset="0"/>
                <a:ea typeface="Verdana" panose="020B0604030504040204" pitchFamily="34" charset="0"/>
              </a:rPr>
              <a:t>ngagement and interaction</a:t>
            </a:r>
            <a:r>
              <a:rPr lang="en-US" sz="2400" dirty="0">
                <a:solidFill>
                  <a:schemeClr val="tx2"/>
                </a:solidFill>
                <a:latin typeface="Verdana" panose="020B0604030504040204" pitchFamily="34" charset="0"/>
                <a:ea typeface="Verdana" panose="020B0604030504040204" pitchFamily="34" charset="0"/>
              </a:rPr>
              <a:t> </a:t>
            </a:r>
            <a:endParaRPr lang="en-US" sz="2400" dirty="0" smtClean="0">
              <a:solidFill>
                <a:schemeClr val="tx2"/>
              </a:solidFill>
              <a:latin typeface="Verdana" panose="020B0604030504040204" pitchFamily="34" charset="0"/>
              <a:ea typeface="Verdana" panose="020B0604030504040204" pitchFamily="34" charset="0"/>
            </a:endParaRPr>
          </a:p>
          <a:p>
            <a:endParaRPr lang="en-US" sz="2400" dirty="0">
              <a:solidFill>
                <a:schemeClr val="tx2"/>
              </a:solidFill>
              <a:latin typeface="Verdana" panose="020B0604030504040204" pitchFamily="34" charset="0"/>
              <a:ea typeface="Verdana" panose="020B0604030504040204" pitchFamily="34" charset="0"/>
            </a:endParaRPr>
          </a:p>
        </p:txBody>
      </p:sp>
      <p:pic>
        <p:nvPicPr>
          <p:cNvPr id="5" name="Picture 4"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309" y="1805470"/>
            <a:ext cx="2185416" cy="2185416"/>
          </a:xfrm>
          <a:prstGeom prst="rect">
            <a:avLst/>
          </a:prstGeom>
        </p:spPr>
      </p:pic>
      <p:sp>
        <p:nvSpPr>
          <p:cNvPr id="6" name="TextBox 5"/>
          <p:cNvSpPr txBox="1"/>
          <p:nvPr/>
        </p:nvSpPr>
        <p:spPr>
          <a:xfrm>
            <a:off x="532881" y="786277"/>
            <a:ext cx="4766906" cy="707886"/>
          </a:xfrm>
          <a:prstGeom prst="rect">
            <a:avLst/>
          </a:prstGeom>
          <a:noFill/>
        </p:spPr>
        <p:txBody>
          <a:bodyPr wrap="square" rtlCol="0">
            <a:spAutoFit/>
          </a:bodyPr>
          <a:lstStyle/>
          <a:p>
            <a:pPr algn="ctr"/>
            <a:r>
              <a:rPr lang="en-US" sz="4000" dirty="0">
                <a:solidFill>
                  <a:schemeClr val="tx2"/>
                </a:solidFill>
                <a:latin typeface="Stratum2 Bold" panose="020B0506030000020004" pitchFamily="34" charset="0"/>
                <a:ea typeface="Verdana" panose="020B0604030504040204" pitchFamily="34" charset="0"/>
              </a:rPr>
              <a:t>I</a:t>
            </a:r>
            <a:r>
              <a:rPr lang="en-US" sz="4000" dirty="0" smtClean="0">
                <a:solidFill>
                  <a:schemeClr val="tx2"/>
                </a:solidFill>
                <a:latin typeface="Stratum2 Bold" panose="020B0506030000020004" pitchFamily="34" charset="0"/>
                <a:ea typeface="Verdana" panose="020B0604030504040204" pitchFamily="34" charset="0"/>
              </a:rPr>
              <a:t>ntegration Plan</a:t>
            </a:r>
            <a:endParaRPr lang="en-US" sz="4000" dirty="0">
              <a:solidFill>
                <a:schemeClr val="tx2"/>
              </a:solidFill>
              <a:latin typeface="Stratum2 Bold" panose="020B0506030000020004" pitchFamily="34" charset="0"/>
              <a:ea typeface="Verdana" panose="020B0604030504040204" pitchFamily="34" charset="0"/>
            </a:endParaRPr>
          </a:p>
        </p:txBody>
      </p:sp>
      <p:sp>
        <p:nvSpPr>
          <p:cNvPr id="2" name="Title 1"/>
          <p:cNvSpPr>
            <a:spLocks noGrp="1"/>
          </p:cNvSpPr>
          <p:nvPr>
            <p:ph type="title" idx="4294967295"/>
          </p:nvPr>
        </p:nvSpPr>
        <p:spPr>
          <a:xfrm>
            <a:off x="999067" y="4395258"/>
            <a:ext cx="3945467" cy="1325563"/>
          </a:xfrm>
        </p:spPr>
        <p:txBody>
          <a:bodyPr>
            <a:normAutofit/>
          </a:bodyPr>
          <a:lstStyle/>
          <a:p>
            <a:r>
              <a:rPr lang="en-US" sz="2000" dirty="0" smtClean="0"/>
              <a:t>Integration Plan #6</a:t>
            </a:r>
            <a:endParaRPr lang="en-US" sz="2000" dirty="0"/>
          </a:p>
        </p:txBody>
      </p:sp>
    </p:spTree>
    <p:extLst>
      <p:ext uri="{BB962C8B-B14F-4D97-AF65-F5344CB8AC3E}">
        <p14:creationId xmlns:p14="http://schemas.microsoft.com/office/powerpoint/2010/main" val="1055269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8CE0-E0C5-C64B-A044-89AA4FB07C91}"/>
              </a:ext>
            </a:extLst>
          </p:cNvPr>
          <p:cNvSpPr>
            <a:spLocks noGrp="1"/>
          </p:cNvSpPr>
          <p:nvPr>
            <p:ph type="title"/>
          </p:nvPr>
        </p:nvSpPr>
        <p:spPr>
          <a:xfrm>
            <a:off x="649626" y="179594"/>
            <a:ext cx="4589639" cy="827571"/>
          </a:xfrm>
        </p:spPr>
        <p:txBody>
          <a:bodyPr>
            <a:noAutofit/>
          </a:bodyPr>
          <a:lstStyle/>
          <a:p>
            <a:r>
              <a:rPr lang="en-US" sz="4000" dirty="0" smtClean="0">
                <a:latin typeface="Stratum2 Bold" panose="020B0506030000020004" pitchFamily="34" charset="0"/>
                <a:ea typeface="Verdana" panose="020B0604030504040204" pitchFamily="34" charset="0"/>
              </a:rPr>
              <a:t>Establish a Process</a:t>
            </a:r>
            <a:endParaRPr lang="en-US" sz="4000" dirty="0">
              <a:latin typeface="Stratum2 Bold" panose="020B0506030000020004" pitchFamily="34" charset="0"/>
              <a:ea typeface="Verdana" panose="020B0604030504040204" pitchFamily="34" charset="0"/>
            </a:endParaRPr>
          </a:p>
        </p:txBody>
      </p:sp>
      <p:sp>
        <p:nvSpPr>
          <p:cNvPr id="4" name="Content Placeholder 2">
            <a:extLst>
              <a:ext uri="{FF2B5EF4-FFF2-40B4-BE49-F238E27FC236}">
                <a16:creationId xmlns:a16="http://schemas.microsoft.com/office/drawing/2014/main" id="{661FB138-D281-C446-99BB-E7CEBB475F56}"/>
              </a:ext>
            </a:extLst>
          </p:cNvPr>
          <p:cNvSpPr txBox="1">
            <a:spLocks/>
          </p:cNvSpPr>
          <p:nvPr/>
        </p:nvSpPr>
        <p:spPr>
          <a:xfrm>
            <a:off x="3609440" y="2020128"/>
            <a:ext cx="2588851" cy="490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Font typeface="Arial"/>
              <a:buNone/>
            </a:pPr>
            <a:r>
              <a:rPr lang="en-US" sz="3000" dirty="0" smtClean="0">
                <a:solidFill>
                  <a:schemeClr val="tx2"/>
                </a:solidFill>
              </a:rPr>
              <a:t>Analysis</a:t>
            </a:r>
          </a:p>
        </p:txBody>
      </p:sp>
      <p:sp>
        <p:nvSpPr>
          <p:cNvPr id="5" name="Content Placeholder 2">
            <a:extLst>
              <a:ext uri="{FF2B5EF4-FFF2-40B4-BE49-F238E27FC236}">
                <a16:creationId xmlns:a16="http://schemas.microsoft.com/office/drawing/2014/main" id="{661FB138-D281-C446-99BB-E7CEBB475F56}"/>
              </a:ext>
            </a:extLst>
          </p:cNvPr>
          <p:cNvSpPr txBox="1">
            <a:spLocks/>
          </p:cNvSpPr>
          <p:nvPr/>
        </p:nvSpPr>
        <p:spPr>
          <a:xfrm>
            <a:off x="3609440" y="3906485"/>
            <a:ext cx="2338693" cy="616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Font typeface="Arial"/>
              <a:buNone/>
            </a:pPr>
            <a:r>
              <a:rPr lang="en-US" sz="3000" dirty="0" smtClean="0">
                <a:solidFill>
                  <a:schemeClr val="tx2"/>
                </a:solidFill>
              </a:rPr>
              <a:t>Design</a:t>
            </a:r>
          </a:p>
        </p:txBody>
      </p:sp>
      <p:pic>
        <p:nvPicPr>
          <p:cNvPr id="6" name="Picture 5" descr="&quot;&quot;" title="&quot;&quot;">
            <a:extLst>
              <a:ext uri="{FF2B5EF4-FFF2-40B4-BE49-F238E27FC236}">
                <a16:creationId xmlns:a16="http://schemas.microsoft.com/office/drawing/2014/main" id="{A8375EA7-48AE-2641-A41B-FB499811A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255" y="1527202"/>
            <a:ext cx="1280160" cy="1280160"/>
          </a:xfrm>
          <a:prstGeom prst="rect">
            <a:avLst/>
          </a:prstGeom>
        </p:spPr>
      </p:pic>
      <p:pic>
        <p:nvPicPr>
          <p:cNvPr id="7" name="Picture 6" descr="&quot;&quot;" title="&quot;&quot;">
            <a:extLst>
              <a:ext uri="{FF2B5EF4-FFF2-40B4-BE49-F238E27FC236}">
                <a16:creationId xmlns:a16="http://schemas.microsoft.com/office/drawing/2014/main" id="{2BD6CCA5-B432-5E43-8354-907EECE95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674" y="3454206"/>
            <a:ext cx="1280160" cy="1280160"/>
          </a:xfrm>
          <a:prstGeom prst="rect">
            <a:avLst/>
          </a:prstGeom>
        </p:spPr>
      </p:pic>
    </p:spTree>
    <p:extLst>
      <p:ext uri="{BB962C8B-B14F-4D97-AF65-F5344CB8AC3E}">
        <p14:creationId xmlns:p14="http://schemas.microsoft.com/office/powerpoint/2010/main" val="18703860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8CE0-E0C5-C64B-A044-89AA4FB07C91}"/>
              </a:ext>
            </a:extLst>
          </p:cNvPr>
          <p:cNvSpPr>
            <a:spLocks noGrp="1"/>
          </p:cNvSpPr>
          <p:nvPr>
            <p:ph type="title"/>
          </p:nvPr>
        </p:nvSpPr>
        <p:spPr>
          <a:xfrm>
            <a:off x="241853" y="179594"/>
            <a:ext cx="8419547" cy="827571"/>
          </a:xfrm>
        </p:spPr>
        <p:txBody>
          <a:bodyPr>
            <a:noAutofit/>
          </a:bodyPr>
          <a:lstStyle/>
          <a:p>
            <a:r>
              <a:rPr lang="en-US" sz="4000" dirty="0" smtClean="0">
                <a:latin typeface="Stratum2 Bold" panose="020B0506030000020004" pitchFamily="34" charset="0"/>
                <a:ea typeface="Verdana" panose="020B0604030504040204" pitchFamily="34" charset="0"/>
              </a:rPr>
              <a:t>Establish a Process </a:t>
            </a:r>
            <a:r>
              <a:rPr lang="en-US" sz="4000" dirty="0" smtClean="0">
                <a:solidFill>
                  <a:schemeClr val="bg1"/>
                </a:solidFill>
                <a:latin typeface="Stratum2 Bold" panose="020B0506030000020004" pitchFamily="34" charset="0"/>
                <a:ea typeface="Verdana" panose="020B0604030504040204" pitchFamily="34" charset="0"/>
              </a:rPr>
              <a:t>(continued)</a:t>
            </a:r>
            <a:endParaRPr lang="en-US" sz="4000" dirty="0">
              <a:solidFill>
                <a:schemeClr val="bg1"/>
              </a:solidFill>
              <a:latin typeface="Stratum2 Bold" panose="020B0506030000020004" pitchFamily="34" charset="0"/>
              <a:ea typeface="Verdana" panose="020B0604030504040204" pitchFamily="34" charset="0"/>
            </a:endParaRPr>
          </a:p>
        </p:txBody>
      </p:sp>
      <p:sp>
        <p:nvSpPr>
          <p:cNvPr id="10" name="Content Placeholder 2">
            <a:extLst>
              <a:ext uri="{FF2B5EF4-FFF2-40B4-BE49-F238E27FC236}">
                <a16:creationId xmlns:a16="http://schemas.microsoft.com/office/drawing/2014/main" id="{661FB138-D281-C446-99BB-E7CEBB475F56}"/>
              </a:ext>
            </a:extLst>
          </p:cNvPr>
          <p:cNvSpPr txBox="1">
            <a:spLocks/>
          </p:cNvSpPr>
          <p:nvPr/>
        </p:nvSpPr>
        <p:spPr>
          <a:xfrm>
            <a:off x="3929936" y="1913620"/>
            <a:ext cx="1736680" cy="300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Font typeface="Arial"/>
              <a:buNone/>
            </a:pPr>
            <a:r>
              <a:rPr lang="en-US" sz="3000" dirty="0" smtClean="0">
                <a:solidFill>
                  <a:schemeClr val="tx2"/>
                </a:solidFill>
              </a:rPr>
              <a:t>Develop</a:t>
            </a:r>
          </a:p>
        </p:txBody>
      </p:sp>
      <p:sp>
        <p:nvSpPr>
          <p:cNvPr id="11" name="Content Placeholder 2">
            <a:extLst>
              <a:ext uri="{FF2B5EF4-FFF2-40B4-BE49-F238E27FC236}">
                <a16:creationId xmlns:a16="http://schemas.microsoft.com/office/drawing/2014/main" id="{661FB138-D281-C446-99BB-E7CEBB475F56}"/>
              </a:ext>
            </a:extLst>
          </p:cNvPr>
          <p:cNvSpPr txBox="1">
            <a:spLocks/>
          </p:cNvSpPr>
          <p:nvPr/>
        </p:nvSpPr>
        <p:spPr>
          <a:xfrm>
            <a:off x="3929936" y="3363771"/>
            <a:ext cx="2338693" cy="616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Font typeface="Arial"/>
              <a:buNone/>
            </a:pPr>
            <a:r>
              <a:rPr lang="en-US" sz="3000" dirty="0" smtClean="0">
                <a:solidFill>
                  <a:schemeClr val="tx2"/>
                </a:solidFill>
              </a:rPr>
              <a:t>Implement</a:t>
            </a:r>
          </a:p>
        </p:txBody>
      </p:sp>
      <p:sp>
        <p:nvSpPr>
          <p:cNvPr id="12" name="Content Placeholder 2">
            <a:extLst>
              <a:ext uri="{FF2B5EF4-FFF2-40B4-BE49-F238E27FC236}">
                <a16:creationId xmlns:a16="http://schemas.microsoft.com/office/drawing/2014/main" id="{661FB138-D281-C446-99BB-E7CEBB475F56}"/>
              </a:ext>
            </a:extLst>
          </p:cNvPr>
          <p:cNvSpPr txBox="1">
            <a:spLocks/>
          </p:cNvSpPr>
          <p:nvPr/>
        </p:nvSpPr>
        <p:spPr>
          <a:xfrm>
            <a:off x="3929936" y="4838949"/>
            <a:ext cx="2057909" cy="1133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Font typeface="Arial"/>
              <a:buNone/>
            </a:pPr>
            <a:r>
              <a:rPr lang="en-US" sz="3000" dirty="0" smtClean="0">
                <a:solidFill>
                  <a:schemeClr val="tx2"/>
                </a:solidFill>
              </a:rPr>
              <a:t>Evaluate</a:t>
            </a:r>
          </a:p>
        </p:txBody>
      </p:sp>
      <p:pic>
        <p:nvPicPr>
          <p:cNvPr id="9" name="Picture 8" descr="&quot;&quot;" title="&quot;&quot;">
            <a:extLst>
              <a:ext uri="{FF2B5EF4-FFF2-40B4-BE49-F238E27FC236}">
                <a16:creationId xmlns:a16="http://schemas.microsoft.com/office/drawing/2014/main" id="{959F92AE-9AD2-2348-8611-A34BFADC5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929" y="1634882"/>
            <a:ext cx="1132663" cy="1132663"/>
          </a:xfrm>
          <a:prstGeom prst="rect">
            <a:avLst/>
          </a:prstGeom>
        </p:spPr>
      </p:pic>
      <p:pic>
        <p:nvPicPr>
          <p:cNvPr id="13" name="Picture 12" descr="&quot;&quot;" title="&quot;&quot;">
            <a:extLst>
              <a:ext uri="{FF2B5EF4-FFF2-40B4-BE49-F238E27FC236}">
                <a16:creationId xmlns:a16="http://schemas.microsoft.com/office/drawing/2014/main" id="{12415560-EF5F-3243-87E6-179744880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736" y="4544868"/>
            <a:ext cx="1133856" cy="1133856"/>
          </a:xfrm>
          <a:prstGeom prst="rect">
            <a:avLst/>
          </a:prstGeom>
        </p:spPr>
      </p:pic>
      <p:pic>
        <p:nvPicPr>
          <p:cNvPr id="3" name="Picture 2" title="&quot;&quot;"/>
          <p:cNvPicPr>
            <a:picLocks noChangeAspect="1"/>
          </p:cNvPicPr>
          <p:nvPr/>
        </p:nvPicPr>
        <p:blipFill>
          <a:blip r:embed="rId5"/>
          <a:stretch>
            <a:fillRect/>
          </a:stretch>
        </p:blipFill>
        <p:spPr>
          <a:xfrm>
            <a:off x="2583929" y="3089278"/>
            <a:ext cx="1142646" cy="1133856"/>
          </a:xfrm>
          <a:prstGeom prst="rect">
            <a:avLst/>
          </a:prstGeom>
        </p:spPr>
      </p:pic>
    </p:spTree>
    <p:extLst>
      <p:ext uri="{BB962C8B-B14F-4D97-AF65-F5344CB8AC3E}">
        <p14:creationId xmlns:p14="http://schemas.microsoft.com/office/powerpoint/2010/main" val="333748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9375" y="2165421"/>
            <a:ext cx="10430189" cy="1754326"/>
          </a:xfrm>
          <a:prstGeom prst="rect">
            <a:avLst/>
          </a:prstGeom>
          <a:noFill/>
        </p:spPr>
        <p:txBody>
          <a:bodyPr wrap="square" rtlCol="0">
            <a:spAutoFit/>
          </a:bodyPr>
          <a:lstStyle/>
          <a:p>
            <a:pPr algn="ctr"/>
            <a:r>
              <a:rPr lang="en-US" sz="3600" dirty="0" smtClean="0">
                <a:solidFill>
                  <a:schemeClr val="tx2"/>
                </a:solidFill>
                <a:latin typeface="Georgia" panose="02040502050405020303" pitchFamily="18" charset="0"/>
                <a:ea typeface="Verdana" panose="020B0604030504040204" pitchFamily="34" charset="0"/>
              </a:rPr>
              <a:t>“…</a:t>
            </a:r>
            <a:r>
              <a:rPr lang="en-US" sz="3600" b="1" dirty="0" smtClean="0">
                <a:solidFill>
                  <a:schemeClr val="tx2"/>
                </a:solidFill>
                <a:latin typeface="Georgia" panose="02040502050405020303" pitchFamily="18" charset="0"/>
                <a:ea typeface="Verdana" panose="020B0604030504040204" pitchFamily="34" charset="0"/>
              </a:rPr>
              <a:t>public </a:t>
            </a:r>
            <a:r>
              <a:rPr lang="en-US" sz="3600" b="1" dirty="0">
                <a:solidFill>
                  <a:schemeClr val="tx2"/>
                </a:solidFill>
                <a:latin typeface="Georgia" panose="02040502050405020303" pitchFamily="18" charset="0"/>
                <a:ea typeface="Verdana" panose="020B0604030504040204" pitchFamily="34" charset="0"/>
              </a:rPr>
              <a:t>domain</a:t>
            </a:r>
            <a:r>
              <a:rPr lang="en-US" sz="3600" dirty="0">
                <a:solidFill>
                  <a:schemeClr val="tx2"/>
                </a:solidFill>
                <a:latin typeface="Georgia" panose="02040502050405020303" pitchFamily="18" charset="0"/>
                <a:ea typeface="Verdana" panose="020B0604030504040204" pitchFamily="34" charset="0"/>
              </a:rPr>
              <a:t> or released with </a:t>
            </a:r>
            <a:r>
              <a:rPr lang="en-US" sz="3600" b="1" dirty="0">
                <a:solidFill>
                  <a:schemeClr val="tx2"/>
                </a:solidFill>
                <a:latin typeface="Georgia" panose="02040502050405020303" pitchFamily="18" charset="0"/>
                <a:ea typeface="Verdana" panose="020B0604030504040204" pitchFamily="34" charset="0"/>
              </a:rPr>
              <a:t>intellectual property licenses</a:t>
            </a:r>
            <a:r>
              <a:rPr lang="en-US" sz="3600" dirty="0">
                <a:solidFill>
                  <a:schemeClr val="tx2"/>
                </a:solidFill>
                <a:latin typeface="Georgia" panose="02040502050405020303" pitchFamily="18" charset="0"/>
                <a:ea typeface="Verdana" panose="020B0604030504040204" pitchFamily="34" charset="0"/>
              </a:rPr>
              <a:t> that </a:t>
            </a:r>
            <a:r>
              <a:rPr lang="en-US" sz="3600" dirty="0" smtClean="0">
                <a:solidFill>
                  <a:schemeClr val="tx2"/>
                </a:solidFill>
                <a:latin typeface="Georgia" panose="02040502050405020303" pitchFamily="18" charset="0"/>
                <a:ea typeface="Verdana" panose="020B0604030504040204" pitchFamily="34" charset="0"/>
              </a:rPr>
              <a:t>facilitate </a:t>
            </a:r>
            <a:r>
              <a:rPr lang="en-US" sz="3600" dirty="0">
                <a:solidFill>
                  <a:schemeClr val="tx2"/>
                </a:solidFill>
                <a:latin typeface="Georgia" panose="02040502050405020303" pitchFamily="18" charset="0"/>
                <a:ea typeface="Verdana" panose="020B0604030504040204" pitchFamily="34" charset="0"/>
              </a:rPr>
              <a:t>the free use, adaptation and distribution </a:t>
            </a:r>
            <a:r>
              <a:rPr lang="en-US" sz="3600" dirty="0" smtClean="0">
                <a:solidFill>
                  <a:schemeClr val="tx2"/>
                </a:solidFill>
                <a:latin typeface="Georgia" panose="02040502050405020303" pitchFamily="18" charset="0"/>
                <a:ea typeface="Verdana" panose="020B0604030504040204" pitchFamily="34" charset="0"/>
              </a:rPr>
              <a:t>of </a:t>
            </a:r>
            <a:r>
              <a:rPr lang="en-US" sz="3600" dirty="0">
                <a:solidFill>
                  <a:schemeClr val="tx2"/>
                </a:solidFill>
                <a:latin typeface="Georgia" panose="02040502050405020303" pitchFamily="18" charset="0"/>
                <a:ea typeface="Verdana" panose="020B0604030504040204" pitchFamily="34" charset="0"/>
              </a:rPr>
              <a:t>resources</a:t>
            </a:r>
            <a:r>
              <a:rPr lang="en-US" sz="3600" dirty="0" smtClean="0">
                <a:solidFill>
                  <a:schemeClr val="tx2"/>
                </a:solidFill>
                <a:latin typeface="Georgia" panose="02040502050405020303" pitchFamily="18" charset="0"/>
                <a:ea typeface="Verdana" panose="020B0604030504040204" pitchFamily="34" charset="0"/>
              </a:rPr>
              <a:t>.”</a:t>
            </a:r>
            <a:endParaRPr lang="en-US" sz="3600" dirty="0">
              <a:solidFill>
                <a:schemeClr val="tx2"/>
              </a:solidFill>
              <a:latin typeface="Georgia" panose="02040502050405020303" pitchFamily="18" charset="0"/>
              <a:ea typeface="Verdana" panose="020B0604030504040204" pitchFamily="34" charset="0"/>
            </a:endParaRPr>
          </a:p>
        </p:txBody>
      </p:sp>
      <p:sp>
        <p:nvSpPr>
          <p:cNvPr id="4" name="Title 3"/>
          <p:cNvSpPr>
            <a:spLocks noGrp="1"/>
          </p:cNvSpPr>
          <p:nvPr>
            <p:ph type="title"/>
          </p:nvPr>
        </p:nvSpPr>
        <p:spPr/>
        <p:txBody>
          <a:bodyPr/>
          <a:lstStyle/>
          <a:p>
            <a:r>
              <a:rPr lang="en-US" dirty="0" smtClean="0">
                <a:solidFill>
                  <a:schemeClr val="bg1"/>
                </a:solidFill>
              </a:rPr>
              <a:t>Public Domain</a:t>
            </a:r>
            <a:endParaRPr lang="en-US" dirty="0">
              <a:solidFill>
                <a:schemeClr val="bg1"/>
              </a:solidFill>
            </a:endParaRPr>
          </a:p>
        </p:txBody>
      </p:sp>
    </p:spTree>
    <p:extLst>
      <p:ext uri="{BB962C8B-B14F-4D97-AF65-F5344CB8AC3E}">
        <p14:creationId xmlns:p14="http://schemas.microsoft.com/office/powerpoint/2010/main" val="18767278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61FB138-D281-C446-99BB-E7CEBB475F56}"/>
              </a:ext>
            </a:extLst>
          </p:cNvPr>
          <p:cNvSpPr txBox="1">
            <a:spLocks/>
          </p:cNvSpPr>
          <p:nvPr/>
        </p:nvSpPr>
        <p:spPr>
          <a:xfrm>
            <a:off x="1255528" y="525162"/>
            <a:ext cx="4142659" cy="129093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Font typeface="Arial"/>
              <a:buNone/>
            </a:pPr>
            <a:r>
              <a:rPr lang="en-US" sz="4800" b="1" dirty="0" smtClean="0">
                <a:solidFill>
                  <a:schemeClr val="tx2"/>
                </a:solidFill>
                <a:latin typeface="Stratum2 Bold" panose="020B0506030000020004" pitchFamily="34" charset="0"/>
              </a:rPr>
              <a:t>Group Activity</a:t>
            </a:r>
          </a:p>
        </p:txBody>
      </p:sp>
      <p:sp>
        <p:nvSpPr>
          <p:cNvPr id="7" name="Content Placeholder 2">
            <a:extLst>
              <a:ext uri="{FF2B5EF4-FFF2-40B4-BE49-F238E27FC236}">
                <a16:creationId xmlns:a16="http://schemas.microsoft.com/office/drawing/2014/main" id="{661FB138-D281-C446-99BB-E7CEBB475F56}"/>
              </a:ext>
            </a:extLst>
          </p:cNvPr>
          <p:cNvSpPr txBox="1">
            <a:spLocks/>
          </p:cNvSpPr>
          <p:nvPr/>
        </p:nvSpPr>
        <p:spPr>
          <a:xfrm>
            <a:off x="5661233" y="1233922"/>
            <a:ext cx="6031005" cy="461082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b="0" i="0" kern="1200" baseline="0">
                <a:solidFill>
                  <a:schemeClr val="bg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400" b="1" dirty="0" smtClean="0">
                <a:solidFill>
                  <a:schemeClr val="tx2"/>
                </a:solidFill>
              </a:rPr>
              <a:t>Description</a:t>
            </a:r>
          </a:p>
          <a:p>
            <a:pPr marL="0" indent="0">
              <a:lnSpc>
                <a:spcPct val="100000"/>
              </a:lnSpc>
              <a:buNone/>
            </a:pPr>
            <a:r>
              <a:rPr lang="en-US" sz="2400" dirty="0" smtClean="0">
                <a:solidFill>
                  <a:schemeClr val="tx2"/>
                </a:solidFill>
              </a:rPr>
              <a:t>You are part of a support team. An instructor comes to your team asking for recommendations to integrate OERs into a course. </a:t>
            </a:r>
          </a:p>
          <a:p>
            <a:pPr marL="457200" lvl="1" indent="0">
              <a:lnSpc>
                <a:spcPct val="100000"/>
              </a:lnSpc>
              <a:buNone/>
            </a:pPr>
            <a:endParaRPr lang="en-US" sz="2100" dirty="0" smtClean="0">
              <a:solidFill>
                <a:schemeClr val="tx2"/>
              </a:solidFill>
            </a:endParaRPr>
          </a:p>
          <a:p>
            <a:pPr marL="0" indent="0">
              <a:lnSpc>
                <a:spcPct val="100000"/>
              </a:lnSpc>
              <a:buNone/>
            </a:pPr>
            <a:r>
              <a:rPr lang="en-US" sz="2400" b="1" dirty="0" smtClean="0">
                <a:solidFill>
                  <a:schemeClr val="tx2"/>
                </a:solidFill>
              </a:rPr>
              <a:t>Objective</a:t>
            </a:r>
          </a:p>
          <a:p>
            <a:pPr marL="0" indent="0">
              <a:lnSpc>
                <a:spcPct val="100000"/>
              </a:lnSpc>
              <a:buNone/>
            </a:pPr>
            <a:r>
              <a:rPr lang="en-US" sz="2400" dirty="0" smtClean="0">
                <a:solidFill>
                  <a:schemeClr val="tx2"/>
                </a:solidFill>
              </a:rPr>
              <a:t>Collaboratively </a:t>
            </a:r>
            <a:r>
              <a:rPr lang="en-US" sz="2400" dirty="0">
                <a:solidFill>
                  <a:schemeClr val="tx2"/>
                </a:solidFill>
              </a:rPr>
              <a:t>develop a list of questions and considerations </a:t>
            </a:r>
            <a:r>
              <a:rPr lang="en-US" sz="2400" dirty="0" smtClean="0">
                <a:solidFill>
                  <a:schemeClr val="tx2"/>
                </a:solidFill>
              </a:rPr>
              <a:t>to support the faculty/instructor with the OER integration.</a:t>
            </a:r>
            <a:endParaRPr lang="en-US" sz="2400" dirty="0">
              <a:solidFill>
                <a:schemeClr val="tx2"/>
              </a:solidFill>
            </a:endParaRPr>
          </a:p>
          <a:p>
            <a:pPr lvl="1">
              <a:lnSpc>
                <a:spcPct val="100000"/>
              </a:lnSpc>
            </a:pPr>
            <a:endParaRPr lang="en-US" sz="1600" dirty="0" smtClean="0">
              <a:solidFill>
                <a:schemeClr val="tx2"/>
              </a:solidFill>
            </a:endParaRPr>
          </a:p>
        </p:txBody>
      </p:sp>
      <p:pic>
        <p:nvPicPr>
          <p:cNvPr id="2" name="Picture 1"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885" y="2293080"/>
            <a:ext cx="2185416" cy="2185416"/>
          </a:xfrm>
          <a:prstGeom prst="rect">
            <a:avLst/>
          </a:prstGeom>
        </p:spPr>
      </p:pic>
      <p:sp>
        <p:nvSpPr>
          <p:cNvPr id="3" name="Title 2"/>
          <p:cNvSpPr>
            <a:spLocks noGrp="1"/>
          </p:cNvSpPr>
          <p:nvPr>
            <p:ph type="title" idx="4294967295"/>
          </p:nvPr>
        </p:nvSpPr>
        <p:spPr>
          <a:xfrm>
            <a:off x="838200" y="365125"/>
            <a:ext cx="4233333" cy="650875"/>
          </a:xfrm>
        </p:spPr>
        <p:txBody>
          <a:bodyPr>
            <a:normAutofit/>
          </a:bodyPr>
          <a:lstStyle/>
          <a:p>
            <a:r>
              <a:rPr lang="en-US" sz="1600" dirty="0" smtClean="0"/>
              <a:t>Group Activity</a:t>
            </a:r>
            <a:endParaRPr lang="en-US" sz="1600" dirty="0"/>
          </a:p>
        </p:txBody>
      </p:sp>
    </p:spTree>
    <p:extLst>
      <p:ext uri="{BB962C8B-B14F-4D97-AF65-F5344CB8AC3E}">
        <p14:creationId xmlns:p14="http://schemas.microsoft.com/office/powerpoint/2010/main" val="30113124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FB138-D281-C446-99BB-E7CEBB475F56}"/>
              </a:ext>
            </a:extLst>
          </p:cNvPr>
          <p:cNvSpPr>
            <a:spLocks noGrp="1"/>
          </p:cNvSpPr>
          <p:nvPr>
            <p:ph idx="1"/>
          </p:nvPr>
        </p:nvSpPr>
        <p:spPr>
          <a:xfrm>
            <a:off x="253248" y="539982"/>
            <a:ext cx="11633951" cy="5947011"/>
          </a:xfrm>
        </p:spPr>
        <p:txBody>
          <a:bodyPr>
            <a:normAutofit fontScale="92500" lnSpcReduction="20000"/>
          </a:bodyPr>
          <a:lstStyle/>
          <a:p>
            <a:r>
              <a:rPr lang="en-US" sz="1900" dirty="0"/>
              <a:t>Algers, A. &amp; Ljung, M. (</a:t>
            </a:r>
            <a:r>
              <a:rPr lang="en-US" sz="1900" dirty="0" smtClean="0"/>
              <a:t>2015). </a:t>
            </a:r>
            <a:r>
              <a:rPr lang="en-US" sz="1900" dirty="0"/>
              <a:t>Peer-review of OER in a contested domain: An activity theoretical analysis. Journal of Interactive Learning Online, 13(4): 21-38.</a:t>
            </a:r>
          </a:p>
          <a:p>
            <a:r>
              <a:rPr lang="en-US" sz="1900" dirty="0" smtClean="0"/>
              <a:t>Branch, Robert Maribe. Instructional Design: The ADDIE Approach. New York: Springer, 2009. Print.</a:t>
            </a:r>
          </a:p>
          <a:p>
            <a:pPr lvl="0"/>
            <a:r>
              <a:rPr lang="en-US" sz="1900" dirty="0"/>
              <a:t>Distance Education, edited by Claudia F. MacTeer, Nova Science Publishers, Incorporated, 2010. ProQuest Ebook Central, https://ebookcentral.proquest.com/lib/osu/detail.action?docID=3020967.</a:t>
            </a:r>
          </a:p>
          <a:p>
            <a:pPr lvl="0"/>
            <a:r>
              <a:rPr lang="en-US" sz="1900" dirty="0"/>
              <a:t>Lane, Andrew (2008). Who puts the education into open educational content? In: Katz, Richard N. ed. The Tower and the Cloud: Higher Education in the Age of Cloud Computing. Boulder, Colorado: Educause, pp. 158–168.</a:t>
            </a:r>
          </a:p>
          <a:p>
            <a:pPr lvl="0"/>
            <a:r>
              <a:rPr lang="en-US" sz="1900" dirty="0" smtClean="0"/>
              <a:t>Mays, E. (2020) </a:t>
            </a:r>
            <a:r>
              <a:rPr lang="en-US" sz="1900" i="1" dirty="0" smtClean="0"/>
              <a:t>A Guide to Making Open Textbooks with Students</a:t>
            </a:r>
            <a:r>
              <a:rPr lang="en-US" sz="1900" dirty="0" smtClean="0"/>
              <a:t>. The Rebus Community for Open Textbook Creation. Retrieved from https://press.rebus.community/makingopentextbookswithstudents/</a:t>
            </a:r>
          </a:p>
          <a:p>
            <a:pPr lvl="0"/>
            <a:r>
              <a:rPr lang="en-US" sz="1900" dirty="0" smtClean="0"/>
              <a:t>QM Higher Education Rubric, Sixth Edition, 2018. Quality Matters. Used under license. All rights reserved. Retrieved from </a:t>
            </a:r>
            <a:r>
              <a:rPr lang="en-US" sz="1900" dirty="0" smtClean="0">
                <a:hlinkClick r:id="rId3"/>
              </a:rPr>
              <a:t>MyQM</a:t>
            </a:r>
            <a:r>
              <a:rPr lang="en-US" sz="1900" dirty="0" smtClean="0"/>
              <a:t>.</a:t>
            </a:r>
          </a:p>
          <a:p>
            <a:pPr lvl="0"/>
            <a:r>
              <a:rPr lang="en-US" sz="1900" dirty="0"/>
              <a:t>UNESCO. (2009). Open Educational Resources. Retrieved from https://en.unesco.org/themes/ict-education/oer </a:t>
            </a:r>
          </a:p>
          <a:p>
            <a:pPr lvl="0"/>
            <a:r>
              <a:rPr lang="en-US" sz="1900" dirty="0"/>
              <a:t>Wiley, D. (n.d.). On quality and OER. [blog post]. Retrieved from </a:t>
            </a:r>
            <a:r>
              <a:rPr lang="en-US" sz="1900" dirty="0">
                <a:hlinkClick r:id="rId4"/>
              </a:rPr>
              <a:t>https://</a:t>
            </a:r>
            <a:r>
              <a:rPr lang="en-US" sz="1900" dirty="0" smtClean="0">
                <a:hlinkClick r:id="rId4"/>
              </a:rPr>
              <a:t>opencontent.org/blog/archives/2947</a:t>
            </a:r>
            <a:endParaRPr lang="en-US" sz="1900" dirty="0" smtClean="0"/>
          </a:p>
          <a:p>
            <a:r>
              <a:rPr lang="en-US" sz="2000" dirty="0">
                <a:ea typeface="Verdana" panose="020B0604030504040204" pitchFamily="34" charset="0"/>
              </a:rPr>
              <a:t>Yuan, M., &amp; </a:t>
            </a:r>
            <a:r>
              <a:rPr lang="en-US" sz="2000" dirty="0" err="1">
                <a:ea typeface="Verdana" panose="020B0604030504040204" pitchFamily="34" charset="0"/>
              </a:rPr>
              <a:t>Recker</a:t>
            </a:r>
            <a:r>
              <a:rPr lang="en-US" sz="2000" dirty="0">
                <a:ea typeface="Verdana" panose="020B0604030504040204" pitchFamily="34" charset="0"/>
              </a:rPr>
              <a:t>, M. (2015). Not all rubrics are equal: A review </a:t>
            </a:r>
            <a:r>
              <a:rPr lang="en-US" sz="2000" dirty="0" smtClean="0">
                <a:ea typeface="Verdana" panose="020B0604030504040204" pitchFamily="34" charset="0"/>
              </a:rPr>
              <a:t>of </a:t>
            </a:r>
            <a:r>
              <a:rPr lang="en-US" sz="2000" dirty="0">
                <a:ea typeface="Verdana" panose="020B0604030504040204" pitchFamily="34" charset="0"/>
              </a:rPr>
              <a:t>rubrics for evaluating the quality of open educational 	resources. </a:t>
            </a:r>
            <a:r>
              <a:rPr lang="en-US" sz="2000" i="1" dirty="0">
                <a:ea typeface="Verdana" panose="020B0604030504040204" pitchFamily="34" charset="0"/>
              </a:rPr>
              <a:t>International Review of Research in Open and 	Distance Learning, 16</a:t>
            </a:r>
            <a:r>
              <a:rPr lang="en-US" sz="2000" dirty="0">
                <a:ea typeface="Verdana" panose="020B0604030504040204" pitchFamily="34" charset="0"/>
              </a:rPr>
              <a:t>(5), </a:t>
            </a:r>
            <a:r>
              <a:rPr lang="en-US" sz="2000" dirty="0" smtClean="0">
                <a:ea typeface="Verdana" panose="020B0604030504040204" pitchFamily="34" charset="0"/>
              </a:rPr>
              <a:t>16-38. https</a:t>
            </a:r>
            <a:r>
              <a:rPr lang="en-US" sz="2000" dirty="0">
                <a:ea typeface="Verdana" panose="020B0604030504040204" pitchFamily="34" charset="0"/>
              </a:rPr>
              <a:t>://</a:t>
            </a:r>
            <a:r>
              <a:rPr lang="en-US" sz="2000" dirty="0" smtClean="0">
                <a:ea typeface="Verdana" panose="020B0604030504040204" pitchFamily="34" charset="0"/>
              </a:rPr>
              <a:t>doi.org/10.19173/irrodl.v16i5.2389</a:t>
            </a:r>
            <a:endParaRPr lang="en-US" sz="1900" dirty="0">
              <a:ea typeface="Verdana" panose="020B0604030504040204" pitchFamily="34" charset="0"/>
            </a:endParaRPr>
          </a:p>
          <a:p>
            <a:pPr lvl="0"/>
            <a:r>
              <a:rPr lang="en-US" sz="1900" dirty="0" smtClean="0"/>
              <a:t>Zhadko, Olena; Ko, Susan. Best Practices in Designing Courses with Open Educational Resources (Best Practices in Online Teaching and Learning) (p. iv). Taylor and Francis. Kindle Edition. </a:t>
            </a:r>
          </a:p>
          <a:p>
            <a:pPr lvl="0"/>
            <a:endParaRPr lang="en-US" dirty="0" smtClean="0"/>
          </a:p>
          <a:p>
            <a:pPr marL="0" indent="0">
              <a:buNone/>
            </a:pPr>
            <a:endParaRPr lang="en-US" sz="3200" dirty="0" smtClean="0">
              <a:solidFill>
                <a:schemeClr val="tx2"/>
              </a:solidFill>
            </a:endParaRPr>
          </a:p>
          <a:p>
            <a:pPr marL="0" indent="0">
              <a:buNone/>
            </a:pPr>
            <a:endParaRPr lang="en-US" sz="3200" dirty="0" smtClean="0">
              <a:solidFill>
                <a:schemeClr val="tx2"/>
              </a:solidFill>
            </a:endParaRPr>
          </a:p>
        </p:txBody>
      </p:sp>
      <p:sp>
        <p:nvSpPr>
          <p:cNvPr id="4" name="Title 3"/>
          <p:cNvSpPr>
            <a:spLocks noGrp="1"/>
          </p:cNvSpPr>
          <p:nvPr>
            <p:ph type="title"/>
          </p:nvPr>
        </p:nvSpPr>
        <p:spPr>
          <a:xfrm>
            <a:off x="67662" y="67888"/>
            <a:ext cx="5147733" cy="447675"/>
          </a:xfrm>
        </p:spPr>
        <p:txBody>
          <a:bodyPr>
            <a:normAutofit/>
          </a:bodyPr>
          <a:lstStyle/>
          <a:p>
            <a:r>
              <a:rPr lang="en-US" sz="2000" b="1" i="1" dirty="0" smtClean="0">
                <a:latin typeface="Verdana" panose="020B0604030504040204" pitchFamily="34" charset="0"/>
                <a:ea typeface="Verdana" panose="020B0604030504040204" pitchFamily="34" charset="0"/>
              </a:rPr>
              <a:t>References</a:t>
            </a:r>
            <a:endParaRPr lang="en-US" sz="20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401599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FB138-D281-C446-99BB-E7CEBB475F56}"/>
              </a:ext>
            </a:extLst>
          </p:cNvPr>
          <p:cNvSpPr>
            <a:spLocks noGrp="1"/>
          </p:cNvSpPr>
          <p:nvPr>
            <p:ph idx="1"/>
          </p:nvPr>
        </p:nvSpPr>
        <p:spPr>
          <a:xfrm>
            <a:off x="387927" y="318072"/>
            <a:ext cx="11676481" cy="6187235"/>
          </a:xfrm>
        </p:spPr>
        <p:txBody>
          <a:bodyPr>
            <a:normAutofit fontScale="92500"/>
          </a:bodyPr>
          <a:lstStyle/>
          <a:p>
            <a:pPr marL="0" indent="0">
              <a:buNone/>
            </a:pPr>
            <a:r>
              <a:rPr lang="en-US" sz="2400" b="1" i="1" dirty="0" smtClean="0"/>
              <a:t>Attributions</a:t>
            </a:r>
          </a:p>
          <a:p>
            <a:pPr marL="0" indent="0">
              <a:buNone/>
            </a:pPr>
            <a:endParaRPr lang="en-US" sz="400" u="sng" dirty="0" smtClean="0">
              <a:solidFill>
                <a:srgbClr val="0563C1"/>
              </a:solidFill>
              <a:latin typeface="Arial" panose="020B0604020202020204" pitchFamily="34" charset="0"/>
              <a:ea typeface="Calibri" panose="020F0502020204030204" pitchFamily="34" charset="0"/>
              <a:cs typeface="Calibri" panose="020F0502020204030204" pitchFamily="34" charset="0"/>
              <a:hlinkClick r:id="rId3"/>
            </a:endParaRPr>
          </a:p>
          <a:p>
            <a:pPr>
              <a:lnSpc>
                <a:spcPct val="107000"/>
              </a:lnSpc>
              <a:spcBef>
                <a:spcPts val="0"/>
              </a:spcBef>
              <a:spcAft>
                <a:spcPts val="800"/>
              </a:spcAft>
            </a:pPr>
            <a:r>
              <a:rPr lang="en-US" sz="1800" dirty="0">
                <a:ea typeface="Verdana" panose="020B0604030504040204" pitchFamily="34" charset="0"/>
              </a:rPr>
              <a:t>‘5 R's of OER’ by Kiersten Merkel is licensed under a </a:t>
            </a:r>
            <a:r>
              <a:rPr lang="en-US" sz="1800" dirty="0">
                <a:ea typeface="Verdana" panose="020B0604030504040204" pitchFamily="34" charset="0"/>
                <a:hlinkClick r:id="rId4"/>
              </a:rPr>
              <a:t>CC BY 3.0 </a:t>
            </a:r>
            <a:r>
              <a:rPr lang="en-US" sz="1800" dirty="0" smtClean="0">
                <a:ea typeface="Verdana" panose="020B0604030504040204" pitchFamily="34" charset="0"/>
              </a:rPr>
              <a:t>license</a:t>
            </a:r>
            <a:endParaRPr lang="en-US" sz="1800" u="sng" dirty="0" smtClean="0">
              <a:solidFill>
                <a:srgbClr val="0563C1"/>
              </a:solidFill>
              <a:ea typeface="Verdana" panose="020B0604030504040204" pitchFamily="34" charset="0"/>
              <a:cs typeface="Calibri" panose="020F0502020204030204" pitchFamily="34" charset="0"/>
              <a:hlinkClick r:id="rId3"/>
            </a:endParaRPr>
          </a:p>
          <a:p>
            <a:pPr>
              <a:lnSpc>
                <a:spcPct val="107000"/>
              </a:lnSpc>
              <a:spcBef>
                <a:spcPts val="0"/>
              </a:spcBef>
              <a:spcAft>
                <a:spcPts val="800"/>
              </a:spcAft>
            </a:pPr>
            <a:r>
              <a:rPr lang="en-US" sz="1800" dirty="0">
                <a:ea typeface="Verdana" panose="020B0604030504040204" pitchFamily="34" charset="0"/>
                <a:cs typeface="Calibri" panose="020F0502020204030204" pitchFamily="34" charset="0"/>
              </a:rPr>
              <a:t>‘Achieve Framework’ by Achieve Inc. is licensed under the </a:t>
            </a:r>
            <a:r>
              <a:rPr lang="en-US" sz="1800" u="sng" dirty="0">
                <a:solidFill>
                  <a:srgbClr val="0563C1"/>
                </a:solidFill>
                <a:ea typeface="Verdana" panose="020B0604030504040204" pitchFamily="34" charset="0"/>
                <a:cs typeface="Calibri" panose="020F0502020204030204" pitchFamily="34" charset="0"/>
                <a:hlinkClick r:id="rId5"/>
              </a:rPr>
              <a:t>Creative Commons Attribution 3.0 Unported License</a:t>
            </a:r>
            <a:r>
              <a:rPr lang="en-US" sz="1800" u="sng" dirty="0">
                <a:solidFill>
                  <a:srgbClr val="0563C1"/>
                </a:solidFill>
                <a:ea typeface="Verdana" panose="020B0604030504040204" pitchFamily="34" charset="0"/>
                <a:cs typeface="Calibri" panose="020F0502020204030204" pitchFamily="34" charset="0"/>
              </a:rPr>
              <a:t>.</a:t>
            </a:r>
            <a:r>
              <a:rPr lang="en-US" sz="1800" dirty="0">
                <a:ea typeface="Verdana" panose="020B0604030504040204" pitchFamily="34" charset="0"/>
                <a:cs typeface="Calibri" panose="020F0502020204030204" pitchFamily="34" charset="0"/>
              </a:rPr>
              <a:t> Retrieved from </a:t>
            </a:r>
            <a:r>
              <a:rPr lang="en-US" sz="1800" dirty="0">
                <a:ea typeface="Verdana" panose="020B0604030504040204" pitchFamily="34" charset="0"/>
              </a:rPr>
              <a:t>https://</a:t>
            </a:r>
            <a:r>
              <a:rPr lang="en-US" sz="1800" dirty="0" smtClean="0">
                <a:ea typeface="Verdana" panose="020B0604030504040204" pitchFamily="34" charset="0"/>
              </a:rPr>
              <a:t>www.achieve.org/publications/achieve-oer-rubrics</a:t>
            </a:r>
            <a:endParaRPr lang="en-US" sz="1800" u="sng" dirty="0" smtClean="0">
              <a:solidFill>
                <a:srgbClr val="0563C1"/>
              </a:solidFill>
              <a:ea typeface="Verdana" panose="020B0604030504040204" pitchFamily="34" charset="0"/>
              <a:cs typeface="Calibri" panose="020F0502020204030204" pitchFamily="34" charset="0"/>
              <a:hlinkClick r:id="rId3"/>
            </a:endParaRPr>
          </a:p>
          <a:p>
            <a:pPr>
              <a:lnSpc>
                <a:spcPct val="107000"/>
              </a:lnSpc>
              <a:spcBef>
                <a:spcPts val="0"/>
              </a:spcBef>
              <a:spcAft>
                <a:spcPts val="800"/>
              </a:spcAft>
            </a:pPr>
            <a:r>
              <a:rPr lang="en-US" sz="1800" u="sng" dirty="0" smtClean="0">
                <a:solidFill>
                  <a:srgbClr val="0563C1"/>
                </a:solidFill>
                <a:ea typeface="Verdana" panose="020B0604030504040204" pitchFamily="34" charset="0"/>
                <a:cs typeface="Calibri" panose="020F0502020204030204" pitchFamily="34" charset="0"/>
                <a:hlinkClick r:id="rId3"/>
              </a:rPr>
              <a:t>A </a:t>
            </a:r>
            <a:r>
              <a:rPr lang="en-US" sz="1800" u="sng" dirty="0">
                <a:solidFill>
                  <a:srgbClr val="0563C1"/>
                </a:solidFill>
                <a:ea typeface="Verdana" panose="020B0604030504040204" pitchFamily="34" charset="0"/>
                <a:cs typeface="Calibri" panose="020F0502020204030204" pitchFamily="34" charset="0"/>
                <a:hlinkClick r:id="rId3"/>
              </a:rPr>
              <a:t>People’s history of Modern Europe </a:t>
            </a:r>
            <a:r>
              <a:rPr lang="en-US" sz="1800" dirty="0">
                <a:ea typeface="Verdana" panose="020B0604030504040204" pitchFamily="34" charset="0"/>
                <a:cs typeface="Calibri" panose="020F0502020204030204" pitchFamily="34" charset="0"/>
              </a:rPr>
              <a:t>by William A. Pelz is licensed under a CC-BY-NC-ND 3.0 </a:t>
            </a:r>
            <a:r>
              <a:rPr lang="en-US" sz="1800" dirty="0" smtClean="0">
                <a:ea typeface="Verdana" panose="020B0604030504040204" pitchFamily="34" charset="0"/>
                <a:cs typeface="Calibri" panose="020F0502020204030204" pitchFamily="34" charset="0"/>
              </a:rPr>
              <a:t>license</a:t>
            </a:r>
            <a:endParaRPr lang="en-US" sz="1800" u="sng" dirty="0" smtClean="0">
              <a:solidFill>
                <a:srgbClr val="0563C1"/>
              </a:solidFill>
              <a:ea typeface="Verdana" panose="020B0604030504040204" pitchFamily="34" charset="0"/>
              <a:cs typeface="Calibri" panose="020F0502020204030204" pitchFamily="34" charset="0"/>
              <a:hlinkClick r:id="rId6"/>
            </a:endParaRPr>
          </a:p>
          <a:p>
            <a:pPr>
              <a:lnSpc>
                <a:spcPct val="107000"/>
              </a:lnSpc>
              <a:spcBef>
                <a:spcPts val="0"/>
              </a:spcBef>
              <a:spcAft>
                <a:spcPts val="800"/>
              </a:spcAft>
            </a:pPr>
            <a:r>
              <a:rPr lang="en-US" sz="1800" dirty="0">
                <a:ea typeface="Verdana" panose="020B0604030504040204" pitchFamily="34" charset="0"/>
              </a:rPr>
              <a:t>Center for Open Education (n.d.). Open textbook Library Logo. University of Minnesota College of Education and Human Development. Licensed under CC BY 4.0 </a:t>
            </a:r>
            <a:endParaRPr lang="en-US" sz="1800" u="sng" dirty="0" smtClean="0">
              <a:solidFill>
                <a:srgbClr val="0563C1"/>
              </a:solidFill>
              <a:ea typeface="Verdana" panose="020B0604030504040204" pitchFamily="34" charset="0"/>
              <a:cs typeface="Calibri" panose="020F0502020204030204" pitchFamily="34" charset="0"/>
              <a:hlinkClick r:id="rId6"/>
            </a:endParaRPr>
          </a:p>
          <a:p>
            <a:pPr>
              <a:lnSpc>
                <a:spcPct val="107000"/>
              </a:lnSpc>
              <a:spcBef>
                <a:spcPts val="0"/>
              </a:spcBef>
              <a:spcAft>
                <a:spcPts val="800"/>
              </a:spcAft>
            </a:pPr>
            <a:r>
              <a:rPr lang="en-US" sz="1800" u="sng" dirty="0" smtClean="0">
                <a:solidFill>
                  <a:srgbClr val="0563C1"/>
                </a:solidFill>
                <a:ea typeface="Verdana" panose="020B0604030504040204" pitchFamily="34" charset="0"/>
                <a:cs typeface="Calibri" panose="020F0502020204030204" pitchFamily="34" charset="0"/>
                <a:hlinkClick r:id="rId6"/>
              </a:rPr>
              <a:t>Creative </a:t>
            </a:r>
            <a:r>
              <a:rPr lang="en-US" sz="1800" u="sng" dirty="0">
                <a:solidFill>
                  <a:srgbClr val="0563C1"/>
                </a:solidFill>
                <a:ea typeface="Verdana" panose="020B0604030504040204" pitchFamily="34" charset="0"/>
                <a:cs typeface="Calibri" panose="020F0502020204030204" pitchFamily="34" charset="0"/>
                <a:hlinkClick r:id="rId6"/>
              </a:rPr>
              <a:t>Commons license icons </a:t>
            </a:r>
            <a:r>
              <a:rPr lang="en-US" sz="1800" dirty="0">
                <a:ea typeface="Verdana" panose="020B0604030504040204" pitchFamily="34" charset="0"/>
                <a:cs typeface="Calibri" panose="020F0502020204030204" pitchFamily="34" charset="0"/>
              </a:rPr>
              <a:t>by </a:t>
            </a:r>
            <a:r>
              <a:rPr lang="en-US" sz="1800" u="sng" dirty="0">
                <a:solidFill>
                  <a:srgbClr val="0563C1"/>
                </a:solidFill>
                <a:ea typeface="Verdana" panose="020B0604030504040204" pitchFamily="34" charset="0"/>
                <a:cs typeface="Calibri" panose="020F0502020204030204" pitchFamily="34" charset="0"/>
                <a:hlinkClick r:id="rId7" action="ppaction://hlinkfile"/>
              </a:rPr>
              <a:t>Creative Commons/Noun Project </a:t>
            </a:r>
            <a:r>
              <a:rPr lang="en-US" sz="1800" dirty="0">
                <a:ea typeface="Verdana" panose="020B0604030504040204" pitchFamily="34" charset="0"/>
                <a:cs typeface="Calibri" panose="020F0502020204030204" pitchFamily="34" charset="0"/>
              </a:rPr>
              <a:t>are licensed under a </a:t>
            </a:r>
            <a:r>
              <a:rPr lang="en-US" sz="1800" u="sng" dirty="0">
                <a:solidFill>
                  <a:srgbClr val="0563C1"/>
                </a:solidFill>
                <a:ea typeface="Verdana" panose="020B0604030504040204" pitchFamily="34" charset="0"/>
                <a:cs typeface="Calibri" panose="020F0502020204030204" pitchFamily="34" charset="0"/>
                <a:hlinkClick r:id="rId8"/>
              </a:rPr>
              <a:t>Creative Commons Attribution 4.0 International </a:t>
            </a:r>
            <a:r>
              <a:rPr lang="en-US" sz="1800" u="sng" dirty="0" smtClean="0">
                <a:solidFill>
                  <a:srgbClr val="0563C1"/>
                </a:solidFill>
                <a:ea typeface="Verdana" panose="020B0604030504040204" pitchFamily="34" charset="0"/>
                <a:cs typeface="Calibri" panose="020F0502020204030204" pitchFamily="34" charset="0"/>
                <a:hlinkClick r:id="rId8"/>
              </a:rPr>
              <a:t>license</a:t>
            </a:r>
            <a:endParaRPr lang="en-US" sz="1800" u="sng" dirty="0" smtClean="0">
              <a:solidFill>
                <a:srgbClr val="0563C1"/>
              </a:solidFill>
              <a:ea typeface="Verdana" panose="020B0604030504040204" pitchFamily="34" charset="0"/>
              <a:cs typeface="Calibri" panose="020F0502020204030204" pitchFamily="34" charset="0"/>
            </a:endParaRPr>
          </a:p>
          <a:p>
            <a:pPr>
              <a:lnSpc>
                <a:spcPct val="107000"/>
              </a:lnSpc>
              <a:spcBef>
                <a:spcPts val="0"/>
              </a:spcBef>
              <a:spcAft>
                <a:spcPts val="800"/>
              </a:spcAft>
            </a:pPr>
            <a:r>
              <a:rPr lang="en-US" sz="1800" dirty="0">
                <a:ea typeface="Verdana" panose="020B0604030504040204" pitchFamily="34" charset="0"/>
              </a:rPr>
              <a:t>Kawachi, P. (2014). Open Educational Resources TIPS Framework. [digital image].Commonwealth of Learning. Retrieved from https://</a:t>
            </a:r>
            <a:r>
              <a:rPr lang="en-US" sz="1800" dirty="0" smtClean="0">
                <a:ea typeface="Verdana" panose="020B0604030504040204" pitchFamily="34" charset="0"/>
              </a:rPr>
              <a:t>www.col.org/sites/default/files/styles/large/public/Cover_QA-Guidelines-OER_web_0.JPG?itok=gdShqDep</a:t>
            </a:r>
            <a:endParaRPr lang="en-US" sz="1800" u="sng" dirty="0" smtClean="0">
              <a:solidFill>
                <a:srgbClr val="0563C1"/>
              </a:solidFill>
              <a:ea typeface="Verdana" panose="020B0604030504040204" pitchFamily="34" charset="0"/>
              <a:cs typeface="Calibri" panose="020F0502020204030204" pitchFamily="34" charset="0"/>
            </a:endParaRPr>
          </a:p>
          <a:p>
            <a:pPr>
              <a:lnSpc>
                <a:spcPct val="107000"/>
              </a:lnSpc>
              <a:spcBef>
                <a:spcPts val="0"/>
              </a:spcBef>
            </a:pPr>
            <a:r>
              <a:rPr lang="en-US" sz="1800" dirty="0" smtClean="0">
                <a:solidFill>
                  <a:srgbClr val="555555"/>
                </a:solidFill>
                <a:ea typeface="Verdana" panose="020B0604030504040204" pitchFamily="34" charset="0"/>
                <a:cs typeface="Calibri" panose="020F0502020204030204" pitchFamily="34" charset="0"/>
              </a:rPr>
              <a:t>‘</a:t>
            </a:r>
            <a:r>
              <a:rPr lang="en-US" sz="1800" dirty="0" err="1" smtClean="0"/>
              <a:t>InnerMongolia</a:t>
            </a:r>
            <a:r>
              <a:rPr lang="en-US" sz="1800" dirty="0" smtClean="0"/>
              <a:t>’ by Diane Kuthy</a:t>
            </a:r>
            <a:r>
              <a:rPr lang="en-US" sz="1800" dirty="0" smtClean="0">
                <a:solidFill>
                  <a:srgbClr val="555555"/>
                </a:solidFill>
                <a:ea typeface="Verdana" panose="020B0604030504040204" pitchFamily="34" charset="0"/>
                <a:cs typeface="Calibri" panose="020F0502020204030204" pitchFamily="34" charset="0"/>
              </a:rPr>
              <a:t> </a:t>
            </a:r>
            <a:r>
              <a:rPr lang="en-US" sz="1800" dirty="0" smtClean="0">
                <a:ea typeface="Verdana" panose="020B0604030504040204" pitchFamily="34" charset="0"/>
                <a:cs typeface="Calibri" panose="020F0502020204030204" pitchFamily="34" charset="0"/>
              </a:rPr>
              <a:t>is licensed under a </a:t>
            </a:r>
            <a:r>
              <a:rPr lang="en-US" sz="1800" u="sng" dirty="0" smtClean="0">
                <a:solidFill>
                  <a:srgbClr val="555555"/>
                </a:solidFill>
                <a:ea typeface="Verdana" panose="020B0604030504040204" pitchFamily="34" charset="0"/>
                <a:cs typeface="Calibri" panose="020F0502020204030204" pitchFamily="34" charset="0"/>
                <a:hlinkClick r:id="rId9"/>
              </a:rPr>
              <a:t>CC-BY NC-SA license</a:t>
            </a:r>
            <a:r>
              <a:rPr lang="en-US" sz="1800" dirty="0" smtClean="0">
                <a:solidFill>
                  <a:srgbClr val="555555"/>
                </a:solidFill>
                <a:ea typeface="Verdana" panose="020B0604030504040204" pitchFamily="34" charset="0"/>
                <a:cs typeface="Calibri" panose="020F0502020204030204" pitchFamily="34" charset="0"/>
              </a:rPr>
              <a:t>. </a:t>
            </a:r>
            <a:r>
              <a:rPr lang="en-US" sz="1800" dirty="0" smtClean="0">
                <a:ea typeface="Verdana" panose="020B0604030504040204" pitchFamily="34" charset="0"/>
                <a:cs typeface="Calibri" panose="020F0502020204030204" pitchFamily="34" charset="0"/>
              </a:rPr>
              <a:t>Retrieved from </a:t>
            </a:r>
            <a:r>
              <a:rPr lang="en-US" sz="1800" dirty="0" smtClean="0">
                <a:solidFill>
                  <a:srgbClr val="555555"/>
                </a:solidFill>
                <a:ea typeface="Verdana" panose="020B0604030504040204" pitchFamily="34" charset="0"/>
                <a:cs typeface="Calibri" panose="020F0502020204030204" pitchFamily="34" charset="0"/>
                <a:hlinkClick r:id="rId10"/>
              </a:rPr>
              <a:t>Oregon </a:t>
            </a:r>
            <a:r>
              <a:rPr lang="en-US" sz="1800" dirty="0">
                <a:solidFill>
                  <a:srgbClr val="555555"/>
                </a:solidFill>
                <a:ea typeface="Verdana" panose="020B0604030504040204" pitchFamily="34" charset="0"/>
                <a:cs typeface="Calibri" panose="020F0502020204030204" pitchFamily="34" charset="0"/>
                <a:hlinkClick r:id="rId10"/>
              </a:rPr>
              <a:t>Digital</a:t>
            </a:r>
            <a:r>
              <a:rPr lang="en-US" sz="1800" dirty="0">
                <a:solidFill>
                  <a:srgbClr val="555555"/>
                </a:solidFill>
                <a:ea typeface="Verdana" panose="020B0604030504040204" pitchFamily="34" charset="0"/>
                <a:cs typeface="Calibri" panose="020F0502020204030204" pitchFamily="34" charset="0"/>
              </a:rPr>
              <a:t>. </a:t>
            </a:r>
            <a:r>
              <a:rPr lang="en-US" sz="1800" dirty="0">
                <a:solidFill>
                  <a:srgbClr val="555555"/>
                </a:solidFill>
                <a:ea typeface="Verdana" panose="020B0604030504040204" pitchFamily="34" charset="0"/>
                <a:cs typeface="Calibri" panose="020F0502020204030204" pitchFamily="34" charset="0"/>
                <a:hlinkClick r:id="rId11"/>
              </a:rPr>
              <a:t>ChinaVine Collection</a:t>
            </a:r>
            <a:r>
              <a:rPr lang="en-US" sz="1800" dirty="0">
                <a:solidFill>
                  <a:srgbClr val="555555"/>
                </a:solidFill>
                <a:ea typeface="Verdana" panose="020B0604030504040204" pitchFamily="34" charset="0"/>
                <a:cs typeface="Calibri" panose="020F0502020204030204" pitchFamily="34" charset="0"/>
              </a:rPr>
              <a:t>. </a:t>
            </a:r>
            <a:endParaRPr lang="en-US" sz="1800" u="sng" dirty="0" smtClean="0">
              <a:solidFill>
                <a:srgbClr val="555555"/>
              </a:solidFill>
              <a:ea typeface="Verdana" panose="020B0604030504040204" pitchFamily="34" charset="0"/>
              <a:cs typeface="Calibri" panose="020F0502020204030204" pitchFamily="34" charset="0"/>
            </a:endParaRPr>
          </a:p>
          <a:p>
            <a:r>
              <a:rPr lang="en-US" sz="1800" dirty="0" smtClean="0">
                <a:ea typeface="Verdana" panose="020B0604030504040204" pitchFamily="34" charset="0"/>
              </a:rPr>
              <a:t>‘</a:t>
            </a:r>
            <a:r>
              <a:rPr lang="en-US" sz="1800" dirty="0">
                <a:ea typeface="Verdana" panose="020B0604030504040204" pitchFamily="34" charset="0"/>
                <a:hlinkClick r:id="rId12"/>
              </a:rPr>
              <a:t>Pathway free icon</a:t>
            </a:r>
            <a:r>
              <a:rPr lang="en-US" sz="1800" dirty="0">
                <a:ea typeface="Verdana" panose="020B0604030504040204" pitchFamily="34" charset="0"/>
              </a:rPr>
              <a:t>: Flaticon.com'. The integration plan icon has been designed using resources from </a:t>
            </a:r>
            <a:r>
              <a:rPr lang="en-US" sz="1800" dirty="0" smtClean="0">
                <a:ea typeface="Verdana" panose="020B0604030504040204" pitchFamily="34" charset="0"/>
              </a:rPr>
              <a:t>Flaticon.com</a:t>
            </a:r>
          </a:p>
          <a:p>
            <a:pPr>
              <a:lnSpc>
                <a:spcPct val="107000"/>
              </a:lnSpc>
              <a:spcBef>
                <a:spcPts val="0"/>
              </a:spcBef>
              <a:spcAft>
                <a:spcPts val="800"/>
              </a:spcAft>
            </a:pPr>
            <a:r>
              <a:rPr lang="en-US" sz="1800" dirty="0">
                <a:ea typeface="Verdana" panose="020B0604030504040204" pitchFamily="34" charset="0"/>
                <a:cs typeface="Calibri" panose="020F0502020204030204" pitchFamily="34" charset="0"/>
              </a:rPr>
              <a:t>Strategic Marketing in the Global Forest Industries – Third Edition by Eric Hansen and Heikki Juslin is </a:t>
            </a:r>
            <a:r>
              <a:rPr lang="en-US" sz="1800" u="sng" dirty="0">
                <a:solidFill>
                  <a:srgbClr val="0563C1"/>
                </a:solidFill>
                <a:ea typeface="Verdana" panose="020B0604030504040204" pitchFamily="34" charset="0"/>
                <a:cs typeface="Calibri" panose="020F0502020204030204" pitchFamily="34" charset="0"/>
                <a:hlinkClick r:id="rId13"/>
              </a:rPr>
              <a:t>licensed under a CC BY-NC </a:t>
            </a:r>
            <a:r>
              <a:rPr lang="en-US" sz="1800" u="sng" dirty="0" smtClean="0">
                <a:solidFill>
                  <a:srgbClr val="0563C1"/>
                </a:solidFill>
                <a:ea typeface="Verdana" panose="020B0604030504040204" pitchFamily="34" charset="0"/>
                <a:cs typeface="Calibri" panose="020F0502020204030204" pitchFamily="34" charset="0"/>
                <a:hlinkClick r:id="rId13"/>
              </a:rPr>
              <a:t>license</a:t>
            </a:r>
            <a:endParaRPr lang="en-US" sz="1800" u="sng" dirty="0" smtClean="0">
              <a:solidFill>
                <a:srgbClr val="0563C1"/>
              </a:solidFill>
              <a:ea typeface="Verdana" panose="020B060403050404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smtClean="0">
              <a:latin typeface="Arial" panose="020B0604020202020204" pitchFamily="34" charset="0"/>
              <a:ea typeface="Calibri" panose="020F0502020204030204" pitchFamily="34" charset="0"/>
              <a:cs typeface="Calibri" panose="020F0502020204030204" pitchFamily="34" charset="0"/>
            </a:endParaRPr>
          </a:p>
          <a:p>
            <a:endParaRPr lang="en-US" sz="1800" dirty="0" smtClean="0"/>
          </a:p>
          <a:p>
            <a:pPr marL="0" indent="0">
              <a:buNone/>
            </a:pPr>
            <a:endParaRPr lang="en-US" dirty="0" smtClean="0"/>
          </a:p>
          <a:p>
            <a:pPr marL="0" indent="0">
              <a:buNone/>
            </a:pPr>
            <a:endParaRPr lang="en-US" dirty="0" smtClean="0"/>
          </a:p>
          <a:p>
            <a:pPr lvl="0"/>
            <a:endParaRPr lang="en-US" dirty="0" smtClean="0"/>
          </a:p>
          <a:p>
            <a:pPr marL="0" indent="0">
              <a:buNone/>
            </a:pPr>
            <a:endParaRPr lang="en-US" sz="3200" dirty="0" smtClean="0">
              <a:solidFill>
                <a:schemeClr val="tx2"/>
              </a:solidFill>
            </a:endParaRPr>
          </a:p>
          <a:p>
            <a:pPr marL="0" indent="0">
              <a:buNone/>
            </a:pPr>
            <a:endParaRPr lang="en-US" sz="3200" dirty="0" smtClean="0">
              <a:solidFill>
                <a:schemeClr val="tx2"/>
              </a:solidFill>
            </a:endParaRPr>
          </a:p>
        </p:txBody>
      </p:sp>
      <p:sp>
        <p:nvSpPr>
          <p:cNvPr id="4" name="Title 3"/>
          <p:cNvSpPr>
            <a:spLocks noGrp="1"/>
          </p:cNvSpPr>
          <p:nvPr>
            <p:ph type="title"/>
          </p:nvPr>
        </p:nvSpPr>
        <p:spPr>
          <a:xfrm>
            <a:off x="3341690" y="159632"/>
            <a:ext cx="2637691" cy="447675"/>
          </a:xfrm>
        </p:spPr>
        <p:txBody>
          <a:bodyPr>
            <a:normAutofit/>
          </a:bodyPr>
          <a:lstStyle/>
          <a:p>
            <a:r>
              <a:rPr lang="en-US" sz="1200" dirty="0" smtClean="0">
                <a:solidFill>
                  <a:schemeClr val="bg1"/>
                </a:solidFill>
              </a:rPr>
              <a:t>References</a:t>
            </a:r>
            <a:endParaRPr lang="en-US" sz="1200" dirty="0">
              <a:solidFill>
                <a:schemeClr val="bg1"/>
              </a:solidFill>
            </a:endParaRPr>
          </a:p>
        </p:txBody>
      </p:sp>
    </p:spTree>
    <p:extLst>
      <p:ext uri="{BB962C8B-B14F-4D97-AF65-F5344CB8AC3E}">
        <p14:creationId xmlns:p14="http://schemas.microsoft.com/office/powerpoint/2010/main" val="329363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5770" y="2619766"/>
            <a:ext cx="6667248" cy="1200329"/>
          </a:xfrm>
          <a:prstGeom prst="rect">
            <a:avLst/>
          </a:prstGeom>
          <a:noFill/>
        </p:spPr>
        <p:txBody>
          <a:bodyPr wrap="square" rtlCol="0">
            <a:spAutoFit/>
          </a:bodyPr>
          <a:lstStyle/>
          <a:p>
            <a:pPr algn="ctr"/>
            <a:r>
              <a:rPr lang="en-US" sz="7200" dirty="0" smtClean="0">
                <a:solidFill>
                  <a:schemeClr val="tx2"/>
                </a:solidFill>
                <a:latin typeface="Stratum2 Bold" panose="020B0506030000020004" pitchFamily="34" charset="0"/>
                <a:ea typeface="Verdana" panose="020B0604030504040204" pitchFamily="34" charset="0"/>
              </a:rPr>
              <a:t>Free</a:t>
            </a:r>
            <a:r>
              <a:rPr lang="en-US" sz="7200" dirty="0" smtClean="0">
                <a:solidFill>
                  <a:schemeClr val="tx2"/>
                </a:solidFill>
                <a:latin typeface="Georgia" panose="02040502050405020303" pitchFamily="18" charset="0"/>
                <a:ea typeface="Verdana" panose="020B0604030504040204" pitchFamily="34" charset="0"/>
              </a:rPr>
              <a:t>  ≠ </a:t>
            </a:r>
            <a:r>
              <a:rPr lang="en-US" sz="7200" dirty="0" smtClean="0">
                <a:solidFill>
                  <a:schemeClr val="tx2"/>
                </a:solidFill>
                <a:latin typeface="Stratum2 Bold" panose="020B0506030000020004" pitchFamily="34" charset="0"/>
                <a:ea typeface="Verdana" panose="020B0604030504040204" pitchFamily="34" charset="0"/>
              </a:rPr>
              <a:t>Open</a:t>
            </a:r>
            <a:endParaRPr lang="en-US" sz="7200" dirty="0">
              <a:solidFill>
                <a:schemeClr val="tx2"/>
              </a:solidFill>
              <a:latin typeface="Stratum2 Bold" panose="020B0506030000020004" pitchFamily="34" charset="0"/>
              <a:ea typeface="Verdana" panose="020B0604030504040204" pitchFamily="34" charset="0"/>
            </a:endParaRPr>
          </a:p>
        </p:txBody>
      </p:sp>
      <p:sp>
        <p:nvSpPr>
          <p:cNvPr id="3" name="Title 2"/>
          <p:cNvSpPr>
            <a:spLocks noGrp="1"/>
          </p:cNvSpPr>
          <p:nvPr>
            <p:ph type="title" idx="4294967295"/>
          </p:nvPr>
        </p:nvSpPr>
        <p:spPr>
          <a:xfrm>
            <a:off x="6671733" y="424392"/>
            <a:ext cx="4148667" cy="1325563"/>
          </a:xfrm>
        </p:spPr>
        <p:txBody>
          <a:bodyPr/>
          <a:lstStyle/>
          <a:p>
            <a:r>
              <a:rPr lang="en-US" dirty="0" smtClean="0"/>
              <a:t>Free</a:t>
            </a:r>
            <a:r>
              <a:rPr lang="en-US" baseline="0" dirty="0" smtClean="0"/>
              <a:t> versus open</a:t>
            </a:r>
            <a:endParaRPr lang="en-US" dirty="0"/>
          </a:p>
        </p:txBody>
      </p:sp>
    </p:spTree>
    <p:extLst>
      <p:ext uri="{BB962C8B-B14F-4D97-AF65-F5344CB8AC3E}">
        <p14:creationId xmlns:p14="http://schemas.microsoft.com/office/powerpoint/2010/main" val="268920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5 Rs of OERs"/>
          <p:cNvPicPr>
            <a:picLocks noChangeAspect="1"/>
          </p:cNvPicPr>
          <p:nvPr/>
        </p:nvPicPr>
        <p:blipFill>
          <a:blip r:embed="rId3"/>
          <a:stretch>
            <a:fillRect/>
          </a:stretch>
        </p:blipFill>
        <p:spPr>
          <a:xfrm>
            <a:off x="2786886" y="0"/>
            <a:ext cx="6488811" cy="6089301"/>
          </a:xfrm>
          <a:prstGeom prst="rect">
            <a:avLst/>
          </a:prstGeom>
        </p:spPr>
      </p:pic>
      <p:sp>
        <p:nvSpPr>
          <p:cNvPr id="4" name="Title 3"/>
          <p:cNvSpPr>
            <a:spLocks noGrp="1"/>
          </p:cNvSpPr>
          <p:nvPr>
            <p:ph type="title"/>
          </p:nvPr>
        </p:nvSpPr>
        <p:spPr>
          <a:xfrm>
            <a:off x="626533" y="1795992"/>
            <a:ext cx="1845733" cy="1325563"/>
          </a:xfrm>
        </p:spPr>
        <p:txBody>
          <a:bodyPr>
            <a:normAutofit fontScale="90000"/>
          </a:bodyPr>
          <a:lstStyle/>
          <a:p>
            <a:r>
              <a:rPr lang="en-US" dirty="0" smtClean="0">
                <a:solidFill>
                  <a:schemeClr val="bg1"/>
                </a:solidFill>
              </a:rPr>
              <a:t>5 R’s of OER</a:t>
            </a:r>
            <a:endParaRPr lang="en-US" dirty="0">
              <a:solidFill>
                <a:schemeClr val="bg1"/>
              </a:solidFill>
            </a:endParaRPr>
          </a:p>
        </p:txBody>
      </p:sp>
    </p:spTree>
    <p:extLst>
      <p:ext uri="{BB962C8B-B14F-4D97-AF65-F5344CB8AC3E}">
        <p14:creationId xmlns:p14="http://schemas.microsoft.com/office/powerpoint/2010/main" val="900486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reative common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786" y="2447867"/>
            <a:ext cx="7230505" cy="1725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Creative</a:t>
            </a:r>
            <a:r>
              <a:rPr lang="en-US" baseline="0" dirty="0" smtClean="0">
                <a:solidFill>
                  <a:schemeClr val="bg1"/>
                </a:solidFill>
              </a:rPr>
              <a:t> Commons Introduction</a:t>
            </a:r>
            <a:endParaRPr lang="en-US" dirty="0">
              <a:solidFill>
                <a:schemeClr val="bg1"/>
              </a:solidFill>
            </a:endParaRPr>
          </a:p>
        </p:txBody>
      </p:sp>
    </p:spTree>
    <p:extLst>
      <p:ext uri="{BB962C8B-B14F-4D97-AF65-F5344CB8AC3E}">
        <p14:creationId xmlns:p14="http://schemas.microsoft.com/office/powerpoint/2010/main" val="1448562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 Color-based">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2.xml><?xml version="1.0" encoding="utf-8"?>
<a:theme xmlns:a="http://schemas.openxmlformats.org/drawingml/2006/main" name="Section Headers">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3.xml><?xml version="1.0" encoding="utf-8"?>
<a:theme xmlns:a="http://schemas.openxmlformats.org/drawingml/2006/main" name="Layout Slides - White - Plain">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4.xml><?xml version="1.0" encoding="utf-8"?>
<a:theme xmlns:a="http://schemas.openxmlformats.org/drawingml/2006/main" name="Layout Slides - White - Decor">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5.xml><?xml version="1.0" encoding="utf-8"?>
<a:theme xmlns:a="http://schemas.openxmlformats.org/drawingml/2006/main" name="Layout Slides - Orange - Decor">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6.xml><?xml version="1.0" encoding="utf-8"?>
<a:theme xmlns:a="http://schemas.openxmlformats.org/drawingml/2006/main" name="Layout Slides - Black - Decor">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7.xml><?xml version="1.0" encoding="utf-8"?>
<a:theme xmlns:a="http://schemas.openxmlformats.org/drawingml/2006/main" name="Layout Slides - Misc.">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6593</TotalTime>
  <Words>6577</Words>
  <Application>Microsoft Office PowerPoint</Application>
  <PresentationFormat>Widescreen</PresentationFormat>
  <Paragraphs>626</Paragraphs>
  <Slides>62</Slides>
  <Notes>62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62</vt:i4>
      </vt:variant>
    </vt:vector>
  </HeadingPairs>
  <TitlesOfParts>
    <vt:vector size="77" baseType="lpstr">
      <vt:lpstr>Impact</vt:lpstr>
      <vt:lpstr>Arial</vt:lpstr>
      <vt:lpstr>Calibri</vt:lpstr>
      <vt:lpstr>Verdana</vt:lpstr>
      <vt:lpstr>Stratum2 Black</vt:lpstr>
      <vt:lpstr>Stratum2 Bold</vt:lpstr>
      <vt:lpstr>Courier New</vt:lpstr>
      <vt:lpstr>Georgia</vt:lpstr>
      <vt:lpstr>Title Slides - Color-based</vt:lpstr>
      <vt:lpstr>Section Headers</vt:lpstr>
      <vt:lpstr>Layout Slides - White - Plain</vt:lpstr>
      <vt:lpstr>Layout Slides - White - Decor</vt:lpstr>
      <vt:lpstr>Layout Slides - Orange - Decor</vt:lpstr>
      <vt:lpstr>Layout Slides - Black - Decor</vt:lpstr>
      <vt:lpstr>Layout Slides - Misc.</vt:lpstr>
      <vt:lpstr>Moving beyond Open educational resources to course integration</vt:lpstr>
      <vt:lpstr>Presenters</vt:lpstr>
      <vt:lpstr>Audience Poll #1</vt:lpstr>
      <vt:lpstr>Audience Poll #2</vt:lpstr>
      <vt:lpstr>Open Educational Resources</vt:lpstr>
      <vt:lpstr>Public Domain</vt:lpstr>
      <vt:lpstr>Free versus open</vt:lpstr>
      <vt:lpstr>5 R’s of OER</vt:lpstr>
      <vt:lpstr>Creative Commons Introduction</vt:lpstr>
      <vt:lpstr>Attribution </vt:lpstr>
      <vt:lpstr>Share Alike</vt:lpstr>
      <vt:lpstr>Non Commercial</vt:lpstr>
      <vt:lpstr>No Derivatives</vt:lpstr>
      <vt:lpstr>Creative Commons License Types</vt:lpstr>
      <vt:lpstr>Open</vt:lpstr>
      <vt:lpstr>Example #1</vt:lpstr>
      <vt:lpstr>Example #2</vt:lpstr>
      <vt:lpstr>Example #3</vt:lpstr>
      <vt:lpstr>Example #4</vt:lpstr>
      <vt:lpstr>Example #5</vt:lpstr>
      <vt:lpstr>Finding OER</vt:lpstr>
      <vt:lpstr>Audience Poll #3</vt:lpstr>
      <vt:lpstr>What’s the hardest part about finding OER?</vt:lpstr>
      <vt:lpstr>PowerPoint Presentation</vt:lpstr>
      <vt:lpstr>MOM #1</vt:lpstr>
      <vt:lpstr>PowerPoint Presentation</vt:lpstr>
      <vt:lpstr>Search Filters – Document Type</vt:lpstr>
      <vt:lpstr>Search Filters – Additional Results</vt:lpstr>
      <vt:lpstr>Quality</vt:lpstr>
      <vt:lpstr>Audience Poll #4</vt:lpstr>
      <vt:lpstr>Frameworks &amp; rubrics for quality review</vt:lpstr>
      <vt:lpstr>Rubrics</vt:lpstr>
      <vt:lpstr>TIPS </vt:lpstr>
      <vt:lpstr>TIPS (continued)</vt:lpstr>
      <vt:lpstr>Achieve Introduction</vt:lpstr>
      <vt:lpstr>Achieve OER Rubric</vt:lpstr>
      <vt:lpstr>Common Frameworks</vt:lpstr>
      <vt:lpstr>Common Frameworks - Pedagogy</vt:lpstr>
      <vt:lpstr>Common Frameworks - Technology</vt:lpstr>
      <vt:lpstr>Common Frameworks - Content</vt:lpstr>
      <vt:lpstr>Peer Review</vt:lpstr>
      <vt:lpstr>Peer Review Example #1</vt:lpstr>
      <vt:lpstr>Peer Review Example #2</vt:lpstr>
      <vt:lpstr>Fit for purpose</vt:lpstr>
      <vt:lpstr>MEANINGFUL INTEGRATION OF OER IN COURSE DESIGN</vt:lpstr>
      <vt:lpstr>Evaluating Best Fit</vt:lpstr>
      <vt:lpstr>Learning Outcomes</vt:lpstr>
      <vt:lpstr>Context</vt:lpstr>
      <vt:lpstr>Pedagogy</vt:lpstr>
      <vt:lpstr>Learning Materials</vt:lpstr>
      <vt:lpstr>Assessment</vt:lpstr>
      <vt:lpstr>Integration Plan #1</vt:lpstr>
      <vt:lpstr>Integration Plan #2</vt:lpstr>
      <vt:lpstr>Integration Plan #3</vt:lpstr>
      <vt:lpstr>Integration Plan #4</vt:lpstr>
      <vt:lpstr>Integration Plan #5</vt:lpstr>
      <vt:lpstr>Integration Plan #6</vt:lpstr>
      <vt:lpstr>Establish a Process</vt:lpstr>
      <vt:lpstr>Establish a Process (continued)</vt:lpstr>
      <vt:lpstr>Group Activity</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Forum</dc:title>
  <dc:creator>Microsoft Office User</dc:creator>
  <cp:lastModifiedBy>Buck, Stefanie</cp:lastModifiedBy>
  <cp:revision>578</cp:revision>
  <cp:lastPrinted>2019-04-24T23:27:14Z</cp:lastPrinted>
  <dcterms:created xsi:type="dcterms:W3CDTF">2018-04-26T16:16:21Z</dcterms:created>
  <dcterms:modified xsi:type="dcterms:W3CDTF">2021-04-02T18:07:45Z</dcterms:modified>
</cp:coreProperties>
</file>