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57" r:id="rId4"/>
    <p:sldId id="274" r:id="rId5"/>
    <p:sldId id="258" r:id="rId6"/>
    <p:sldId id="259" r:id="rId7"/>
    <p:sldId id="272" r:id="rId8"/>
    <p:sldId id="260" r:id="rId9"/>
    <p:sldId id="262" r:id="rId10"/>
    <p:sldId id="261" r:id="rId11"/>
    <p:sldId id="273" r:id="rId12"/>
    <p:sldId id="265" r:id="rId13"/>
    <p:sldId id="267" r:id="rId14"/>
    <p:sldId id="263" r:id="rId15"/>
    <p:sldId id="264" r:id="rId16"/>
    <p:sldId id="266" r:id="rId17"/>
    <p:sldId id="268" r:id="rId18"/>
    <p:sldId id="275" r:id="rId19"/>
    <p:sldId id="269" r:id="rId20"/>
    <p:sldId id="271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jULtke2Z8XCT1PtQhe6vN3GtdK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47" d="100"/>
          <a:sy n="147" d="100"/>
        </p:scale>
        <p:origin x="64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1485EE-1BD2-674F-9AAD-959DA71BAE86}" type="doc">
      <dgm:prSet loTypeId="urn:microsoft.com/office/officeart/2005/8/layout/vList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68F0F3-58A2-9C49-8CBD-E7C748BC32EF}">
      <dgm:prSet phldrT="[Text]"/>
      <dgm:spPr/>
      <dgm:t>
        <a:bodyPr/>
        <a:lstStyle/>
        <a:p>
          <a:r>
            <a:rPr lang="en-US" dirty="0"/>
            <a:t>Standard 5: Learning Activities &amp; Learner Interaction</a:t>
          </a:r>
        </a:p>
      </dgm:t>
    </dgm:pt>
    <dgm:pt modelId="{0F18A382-58C7-A649-AA0E-FF09C14FDA63}" type="parTrans" cxnId="{875B8DF8-B9E4-D949-9754-46F20934210D}">
      <dgm:prSet/>
      <dgm:spPr/>
      <dgm:t>
        <a:bodyPr/>
        <a:lstStyle/>
        <a:p>
          <a:endParaRPr lang="en-US"/>
        </a:p>
      </dgm:t>
    </dgm:pt>
    <dgm:pt modelId="{EEC7F279-1052-BD47-B645-1D05307F1C72}" type="sibTrans" cxnId="{875B8DF8-B9E4-D949-9754-46F20934210D}">
      <dgm:prSet/>
      <dgm:spPr/>
      <dgm:t>
        <a:bodyPr/>
        <a:lstStyle/>
        <a:p>
          <a:endParaRPr lang="en-US"/>
        </a:p>
      </dgm:t>
    </dgm:pt>
    <dgm:pt modelId="{963594E1-D1EF-2749-9F6E-ED05664FFD41}">
      <dgm:prSet phldrT="[Text]"/>
      <dgm:spPr/>
      <dgm:t>
        <a:bodyPr/>
        <a:lstStyle/>
        <a:p>
          <a:r>
            <a:rPr lang="en-US" dirty="0"/>
            <a:t>Standard 6: Course Technology</a:t>
          </a:r>
        </a:p>
      </dgm:t>
    </dgm:pt>
    <dgm:pt modelId="{164061B2-6F93-CC4D-A388-4B0E72D85911}" type="parTrans" cxnId="{35C5C218-490F-E54F-847D-04D91D660E0C}">
      <dgm:prSet/>
      <dgm:spPr/>
      <dgm:t>
        <a:bodyPr/>
        <a:lstStyle/>
        <a:p>
          <a:endParaRPr lang="en-US"/>
        </a:p>
      </dgm:t>
    </dgm:pt>
    <dgm:pt modelId="{A3DDF9F7-6225-C048-990A-D40A17E0A82A}" type="sibTrans" cxnId="{35C5C218-490F-E54F-847D-04D91D660E0C}">
      <dgm:prSet/>
      <dgm:spPr/>
      <dgm:t>
        <a:bodyPr/>
        <a:lstStyle/>
        <a:p>
          <a:endParaRPr lang="en-US"/>
        </a:p>
      </dgm:t>
    </dgm:pt>
    <dgm:pt modelId="{E4BEF930-C87D-2941-8977-404B7A5A23B4}">
      <dgm:prSet phldrT="[Text]"/>
      <dgm:spPr/>
      <dgm:t>
        <a:bodyPr/>
        <a:lstStyle/>
        <a:p>
          <a:r>
            <a:rPr lang="en-US" dirty="0"/>
            <a:t>Standard 8: Accessibility &amp; Usability</a:t>
          </a:r>
        </a:p>
      </dgm:t>
    </dgm:pt>
    <dgm:pt modelId="{AD0AEDD6-6CD1-744A-A3DC-86C36C2D5CBA}" type="parTrans" cxnId="{E320AA8C-4496-2F49-BEBC-A1F9C3EC6080}">
      <dgm:prSet/>
      <dgm:spPr/>
      <dgm:t>
        <a:bodyPr/>
        <a:lstStyle/>
        <a:p>
          <a:endParaRPr lang="en-US"/>
        </a:p>
      </dgm:t>
    </dgm:pt>
    <dgm:pt modelId="{209F2E30-F653-EB46-8E60-81D3E0B934FE}" type="sibTrans" cxnId="{E320AA8C-4496-2F49-BEBC-A1F9C3EC6080}">
      <dgm:prSet/>
      <dgm:spPr/>
      <dgm:t>
        <a:bodyPr/>
        <a:lstStyle/>
        <a:p>
          <a:endParaRPr lang="en-US"/>
        </a:p>
      </dgm:t>
    </dgm:pt>
    <dgm:pt modelId="{3C1C0D49-1E84-C340-8894-EEBD41D499CE}">
      <dgm:prSet/>
      <dgm:spPr/>
      <dgm:t>
        <a:bodyPr/>
        <a:lstStyle/>
        <a:p>
          <a:r>
            <a:rPr lang="en-US" dirty="0"/>
            <a:t>Standard 3: Assessment and Measurement</a:t>
          </a:r>
        </a:p>
      </dgm:t>
    </dgm:pt>
    <dgm:pt modelId="{CB98F5BB-C69D-B345-9CA4-B1FA516E6990}" type="parTrans" cxnId="{1E35068D-A6BE-3543-89E1-DFD3945A0181}">
      <dgm:prSet/>
      <dgm:spPr/>
      <dgm:t>
        <a:bodyPr/>
        <a:lstStyle/>
        <a:p>
          <a:endParaRPr lang="en-US"/>
        </a:p>
      </dgm:t>
    </dgm:pt>
    <dgm:pt modelId="{CF47B0B0-ABEF-5347-B8A1-C8F681021411}" type="sibTrans" cxnId="{1E35068D-A6BE-3543-89E1-DFD3945A0181}">
      <dgm:prSet/>
      <dgm:spPr/>
      <dgm:t>
        <a:bodyPr/>
        <a:lstStyle/>
        <a:p>
          <a:endParaRPr lang="en-US"/>
        </a:p>
      </dgm:t>
    </dgm:pt>
    <dgm:pt modelId="{14CA6EF6-616B-FD49-8D0F-B76B9EC3F3AC}">
      <dgm:prSet/>
      <dgm:spPr/>
      <dgm:t>
        <a:bodyPr/>
        <a:lstStyle/>
        <a:p>
          <a:r>
            <a:rPr lang="en-US" dirty="0"/>
            <a:t>Standard 4: Instructional Materials</a:t>
          </a:r>
        </a:p>
      </dgm:t>
    </dgm:pt>
    <dgm:pt modelId="{97AFB57B-D8AA-5F4E-ABE0-76FCAB55A866}" type="parTrans" cxnId="{23755C11-D34F-C44E-9CB3-6C37D64D5B1A}">
      <dgm:prSet/>
      <dgm:spPr/>
      <dgm:t>
        <a:bodyPr/>
        <a:lstStyle/>
        <a:p>
          <a:endParaRPr lang="en-US"/>
        </a:p>
      </dgm:t>
    </dgm:pt>
    <dgm:pt modelId="{6C821BA7-BA31-4548-9E44-4B0CC6A9AB27}" type="sibTrans" cxnId="{23755C11-D34F-C44E-9CB3-6C37D64D5B1A}">
      <dgm:prSet/>
      <dgm:spPr/>
      <dgm:t>
        <a:bodyPr/>
        <a:lstStyle/>
        <a:p>
          <a:endParaRPr lang="en-US"/>
        </a:p>
      </dgm:t>
    </dgm:pt>
    <dgm:pt modelId="{B3A0D87F-3AB7-1B45-BA0A-971FB46E9B8C}">
      <dgm:prSet/>
      <dgm:spPr/>
      <dgm:t>
        <a:bodyPr/>
        <a:lstStyle/>
        <a:p>
          <a:r>
            <a:rPr lang="en-US" dirty="0"/>
            <a:t>Standard 2: Learning Objectives (Competencies)</a:t>
          </a:r>
        </a:p>
      </dgm:t>
    </dgm:pt>
    <dgm:pt modelId="{3E33A62E-F068-494D-B56C-8CD91965850F}" type="parTrans" cxnId="{8D0339E1-5996-4D4A-84AA-318B15893EB9}">
      <dgm:prSet/>
      <dgm:spPr/>
      <dgm:t>
        <a:bodyPr/>
        <a:lstStyle/>
        <a:p>
          <a:endParaRPr lang="en-US"/>
        </a:p>
      </dgm:t>
    </dgm:pt>
    <dgm:pt modelId="{286126AB-4D06-0644-B4E4-91873F764A35}" type="sibTrans" cxnId="{8D0339E1-5996-4D4A-84AA-318B15893EB9}">
      <dgm:prSet/>
      <dgm:spPr/>
      <dgm:t>
        <a:bodyPr/>
        <a:lstStyle/>
        <a:p>
          <a:endParaRPr lang="en-US"/>
        </a:p>
      </dgm:t>
    </dgm:pt>
    <dgm:pt modelId="{5C578E9A-BF5C-2F43-9141-B377B518F841}" type="pres">
      <dgm:prSet presAssocID="{2D1485EE-1BD2-674F-9AAD-959DA71BAE86}" presName="linearFlow" presStyleCnt="0">
        <dgm:presLayoutVars>
          <dgm:dir/>
          <dgm:resizeHandles val="exact"/>
        </dgm:presLayoutVars>
      </dgm:prSet>
      <dgm:spPr/>
    </dgm:pt>
    <dgm:pt modelId="{C67FD3D8-D05F-3048-A8EE-3B944E8A8F54}" type="pres">
      <dgm:prSet presAssocID="{B3A0D87F-3AB7-1B45-BA0A-971FB46E9B8C}" presName="composite" presStyleCnt="0"/>
      <dgm:spPr/>
    </dgm:pt>
    <dgm:pt modelId="{30DC9B1D-2ADF-9746-815B-4A94891576C3}" type="pres">
      <dgm:prSet presAssocID="{B3A0D87F-3AB7-1B45-BA0A-971FB46E9B8C}" presName="imgShp" presStyleLbl="fgImgPlace1" presStyleIdx="0" presStyleCnt="6"/>
      <dgm:spPr/>
    </dgm:pt>
    <dgm:pt modelId="{10C337C3-897A-FD4A-8B1A-81CEE1FA5A7C}" type="pres">
      <dgm:prSet presAssocID="{B3A0D87F-3AB7-1B45-BA0A-971FB46E9B8C}" presName="txShp" presStyleLbl="node1" presStyleIdx="0" presStyleCnt="6">
        <dgm:presLayoutVars>
          <dgm:bulletEnabled val="1"/>
        </dgm:presLayoutVars>
      </dgm:prSet>
      <dgm:spPr/>
    </dgm:pt>
    <dgm:pt modelId="{598E6802-B418-C24A-815E-D5FBBF608A43}" type="pres">
      <dgm:prSet presAssocID="{286126AB-4D06-0644-B4E4-91873F764A35}" presName="spacing" presStyleCnt="0"/>
      <dgm:spPr/>
    </dgm:pt>
    <dgm:pt modelId="{C03D5149-BE70-6E47-A296-34F461BB151A}" type="pres">
      <dgm:prSet presAssocID="{3C1C0D49-1E84-C340-8894-EEBD41D499CE}" presName="composite" presStyleCnt="0"/>
      <dgm:spPr/>
    </dgm:pt>
    <dgm:pt modelId="{7064731E-B21C-AB49-89CC-793593F1CEC0}" type="pres">
      <dgm:prSet presAssocID="{3C1C0D49-1E84-C340-8894-EEBD41D499CE}" presName="imgShp" presStyleLbl="fgImgPlace1" presStyleIdx="1" presStyleCnt="6"/>
      <dgm:spPr/>
    </dgm:pt>
    <dgm:pt modelId="{C8C56DE3-6C8F-ED41-A701-5E4243347C7B}" type="pres">
      <dgm:prSet presAssocID="{3C1C0D49-1E84-C340-8894-EEBD41D499CE}" presName="txShp" presStyleLbl="node1" presStyleIdx="1" presStyleCnt="6">
        <dgm:presLayoutVars>
          <dgm:bulletEnabled val="1"/>
        </dgm:presLayoutVars>
      </dgm:prSet>
      <dgm:spPr/>
    </dgm:pt>
    <dgm:pt modelId="{3BF7F5AE-499E-0F44-9CDA-79170A0E3586}" type="pres">
      <dgm:prSet presAssocID="{CF47B0B0-ABEF-5347-B8A1-C8F681021411}" presName="spacing" presStyleCnt="0"/>
      <dgm:spPr/>
    </dgm:pt>
    <dgm:pt modelId="{A4B6AAC6-B76F-FD4F-944E-91327DE0A71D}" type="pres">
      <dgm:prSet presAssocID="{14CA6EF6-616B-FD49-8D0F-B76B9EC3F3AC}" presName="composite" presStyleCnt="0"/>
      <dgm:spPr/>
    </dgm:pt>
    <dgm:pt modelId="{5D294E8F-4C8F-4F41-9F4F-90FF30FD20B3}" type="pres">
      <dgm:prSet presAssocID="{14CA6EF6-616B-FD49-8D0F-B76B9EC3F3AC}" presName="imgShp" presStyleLbl="fgImgPlace1" presStyleIdx="2" presStyleCnt="6"/>
      <dgm:spPr/>
    </dgm:pt>
    <dgm:pt modelId="{5818D139-4AF7-9948-9BA2-B65688CCA2EB}" type="pres">
      <dgm:prSet presAssocID="{14CA6EF6-616B-FD49-8D0F-B76B9EC3F3AC}" presName="txShp" presStyleLbl="node1" presStyleIdx="2" presStyleCnt="6">
        <dgm:presLayoutVars>
          <dgm:bulletEnabled val="1"/>
        </dgm:presLayoutVars>
      </dgm:prSet>
      <dgm:spPr/>
    </dgm:pt>
    <dgm:pt modelId="{64E0CC78-E67C-1D4D-8899-C1022C0EC201}" type="pres">
      <dgm:prSet presAssocID="{6C821BA7-BA31-4548-9E44-4B0CC6A9AB27}" presName="spacing" presStyleCnt="0"/>
      <dgm:spPr/>
    </dgm:pt>
    <dgm:pt modelId="{392F5366-7327-E64A-A54F-B1EF3EA411D7}" type="pres">
      <dgm:prSet presAssocID="{1768F0F3-58A2-9C49-8CBD-E7C748BC32EF}" presName="composite" presStyleCnt="0"/>
      <dgm:spPr/>
    </dgm:pt>
    <dgm:pt modelId="{E3405451-5FB7-FD4E-BA1B-6346268B0153}" type="pres">
      <dgm:prSet presAssocID="{1768F0F3-58A2-9C49-8CBD-E7C748BC32EF}" presName="imgShp" presStyleLbl="fgImgPlace1" presStyleIdx="3" presStyleCnt="6"/>
      <dgm:spPr/>
    </dgm:pt>
    <dgm:pt modelId="{84232569-0167-1C47-9836-1F32F0A35318}" type="pres">
      <dgm:prSet presAssocID="{1768F0F3-58A2-9C49-8CBD-E7C748BC32EF}" presName="txShp" presStyleLbl="node1" presStyleIdx="3" presStyleCnt="6">
        <dgm:presLayoutVars>
          <dgm:bulletEnabled val="1"/>
        </dgm:presLayoutVars>
      </dgm:prSet>
      <dgm:spPr/>
    </dgm:pt>
    <dgm:pt modelId="{457ED75A-7DEA-0D45-AEB4-68509DD98116}" type="pres">
      <dgm:prSet presAssocID="{EEC7F279-1052-BD47-B645-1D05307F1C72}" presName="spacing" presStyleCnt="0"/>
      <dgm:spPr/>
    </dgm:pt>
    <dgm:pt modelId="{B699DFC2-E9A3-0F45-B059-6AF36DB8159C}" type="pres">
      <dgm:prSet presAssocID="{963594E1-D1EF-2749-9F6E-ED05664FFD41}" presName="composite" presStyleCnt="0"/>
      <dgm:spPr/>
    </dgm:pt>
    <dgm:pt modelId="{D95880E0-A677-EB4A-A627-BB13161C07D7}" type="pres">
      <dgm:prSet presAssocID="{963594E1-D1EF-2749-9F6E-ED05664FFD41}" presName="imgShp" presStyleLbl="fgImgPlace1" presStyleIdx="4" presStyleCnt="6"/>
      <dgm:spPr/>
    </dgm:pt>
    <dgm:pt modelId="{55DAF9BC-7A7C-3B41-85D4-4FF506A7CD46}" type="pres">
      <dgm:prSet presAssocID="{963594E1-D1EF-2749-9F6E-ED05664FFD41}" presName="txShp" presStyleLbl="node1" presStyleIdx="4" presStyleCnt="6">
        <dgm:presLayoutVars>
          <dgm:bulletEnabled val="1"/>
        </dgm:presLayoutVars>
      </dgm:prSet>
      <dgm:spPr/>
    </dgm:pt>
    <dgm:pt modelId="{70BF8200-26E8-3342-9111-F4227A06FAB9}" type="pres">
      <dgm:prSet presAssocID="{A3DDF9F7-6225-C048-990A-D40A17E0A82A}" presName="spacing" presStyleCnt="0"/>
      <dgm:spPr/>
    </dgm:pt>
    <dgm:pt modelId="{AB8772BB-E38F-B348-A9D7-0B9D86D6F2F4}" type="pres">
      <dgm:prSet presAssocID="{E4BEF930-C87D-2941-8977-404B7A5A23B4}" presName="composite" presStyleCnt="0"/>
      <dgm:spPr/>
    </dgm:pt>
    <dgm:pt modelId="{039641C1-4866-9A47-B41E-A5DA7E778DEE}" type="pres">
      <dgm:prSet presAssocID="{E4BEF930-C87D-2941-8977-404B7A5A23B4}" presName="imgShp" presStyleLbl="fgImgPlace1" presStyleIdx="5" presStyleCnt="6"/>
      <dgm:spPr/>
    </dgm:pt>
    <dgm:pt modelId="{11F8B4EB-7D80-4940-9EF2-96D0B664290A}" type="pres">
      <dgm:prSet presAssocID="{E4BEF930-C87D-2941-8977-404B7A5A23B4}" presName="txShp" presStyleLbl="node1" presStyleIdx="5" presStyleCnt="6">
        <dgm:presLayoutVars>
          <dgm:bulletEnabled val="1"/>
        </dgm:presLayoutVars>
      </dgm:prSet>
      <dgm:spPr/>
    </dgm:pt>
  </dgm:ptLst>
  <dgm:cxnLst>
    <dgm:cxn modelId="{6B832000-6AD5-884D-B80F-3653BA47156E}" type="presOf" srcId="{B3A0D87F-3AB7-1B45-BA0A-971FB46E9B8C}" destId="{10C337C3-897A-FD4A-8B1A-81CEE1FA5A7C}" srcOrd="0" destOrd="0" presId="urn:microsoft.com/office/officeart/2005/8/layout/vList3"/>
    <dgm:cxn modelId="{23755C11-D34F-C44E-9CB3-6C37D64D5B1A}" srcId="{2D1485EE-1BD2-674F-9AAD-959DA71BAE86}" destId="{14CA6EF6-616B-FD49-8D0F-B76B9EC3F3AC}" srcOrd="2" destOrd="0" parTransId="{97AFB57B-D8AA-5F4E-ABE0-76FCAB55A866}" sibTransId="{6C821BA7-BA31-4548-9E44-4B0CC6A9AB27}"/>
    <dgm:cxn modelId="{35C5C218-490F-E54F-847D-04D91D660E0C}" srcId="{2D1485EE-1BD2-674F-9AAD-959DA71BAE86}" destId="{963594E1-D1EF-2749-9F6E-ED05664FFD41}" srcOrd="4" destOrd="0" parTransId="{164061B2-6F93-CC4D-A388-4B0E72D85911}" sibTransId="{A3DDF9F7-6225-C048-990A-D40A17E0A82A}"/>
    <dgm:cxn modelId="{A096AE2A-302C-184A-8349-5FE55E879E29}" type="presOf" srcId="{963594E1-D1EF-2749-9F6E-ED05664FFD41}" destId="{55DAF9BC-7A7C-3B41-85D4-4FF506A7CD46}" srcOrd="0" destOrd="0" presId="urn:microsoft.com/office/officeart/2005/8/layout/vList3"/>
    <dgm:cxn modelId="{CD6BAD67-D276-014A-8DC6-0806E514B147}" type="presOf" srcId="{E4BEF930-C87D-2941-8977-404B7A5A23B4}" destId="{11F8B4EB-7D80-4940-9EF2-96D0B664290A}" srcOrd="0" destOrd="0" presId="urn:microsoft.com/office/officeart/2005/8/layout/vList3"/>
    <dgm:cxn modelId="{34026D86-EF53-7C4D-958B-66AE398E994F}" type="presOf" srcId="{3C1C0D49-1E84-C340-8894-EEBD41D499CE}" destId="{C8C56DE3-6C8F-ED41-A701-5E4243347C7B}" srcOrd="0" destOrd="0" presId="urn:microsoft.com/office/officeart/2005/8/layout/vList3"/>
    <dgm:cxn modelId="{E320AA8C-4496-2F49-BEBC-A1F9C3EC6080}" srcId="{2D1485EE-1BD2-674F-9AAD-959DA71BAE86}" destId="{E4BEF930-C87D-2941-8977-404B7A5A23B4}" srcOrd="5" destOrd="0" parTransId="{AD0AEDD6-6CD1-744A-A3DC-86C36C2D5CBA}" sibTransId="{209F2E30-F653-EB46-8E60-81D3E0B934FE}"/>
    <dgm:cxn modelId="{1E35068D-A6BE-3543-89E1-DFD3945A0181}" srcId="{2D1485EE-1BD2-674F-9AAD-959DA71BAE86}" destId="{3C1C0D49-1E84-C340-8894-EEBD41D499CE}" srcOrd="1" destOrd="0" parTransId="{CB98F5BB-C69D-B345-9CA4-B1FA516E6990}" sibTransId="{CF47B0B0-ABEF-5347-B8A1-C8F681021411}"/>
    <dgm:cxn modelId="{6A8E2C93-F70E-5E42-8435-4BA68C122438}" type="presOf" srcId="{2D1485EE-1BD2-674F-9AAD-959DA71BAE86}" destId="{5C578E9A-BF5C-2F43-9141-B377B518F841}" srcOrd="0" destOrd="0" presId="urn:microsoft.com/office/officeart/2005/8/layout/vList3"/>
    <dgm:cxn modelId="{6E57F7C1-CE4B-7A4A-8954-20696321935F}" type="presOf" srcId="{1768F0F3-58A2-9C49-8CBD-E7C748BC32EF}" destId="{84232569-0167-1C47-9836-1F32F0A35318}" srcOrd="0" destOrd="0" presId="urn:microsoft.com/office/officeart/2005/8/layout/vList3"/>
    <dgm:cxn modelId="{E5C4A3D3-429F-DF49-B7AB-2C920529D1C9}" type="presOf" srcId="{14CA6EF6-616B-FD49-8D0F-B76B9EC3F3AC}" destId="{5818D139-4AF7-9948-9BA2-B65688CCA2EB}" srcOrd="0" destOrd="0" presId="urn:microsoft.com/office/officeart/2005/8/layout/vList3"/>
    <dgm:cxn modelId="{8D0339E1-5996-4D4A-84AA-318B15893EB9}" srcId="{2D1485EE-1BD2-674F-9AAD-959DA71BAE86}" destId="{B3A0D87F-3AB7-1B45-BA0A-971FB46E9B8C}" srcOrd="0" destOrd="0" parTransId="{3E33A62E-F068-494D-B56C-8CD91965850F}" sibTransId="{286126AB-4D06-0644-B4E4-91873F764A35}"/>
    <dgm:cxn modelId="{875B8DF8-B9E4-D949-9754-46F20934210D}" srcId="{2D1485EE-1BD2-674F-9AAD-959DA71BAE86}" destId="{1768F0F3-58A2-9C49-8CBD-E7C748BC32EF}" srcOrd="3" destOrd="0" parTransId="{0F18A382-58C7-A649-AA0E-FF09C14FDA63}" sibTransId="{EEC7F279-1052-BD47-B645-1D05307F1C72}"/>
    <dgm:cxn modelId="{97F101AC-11C1-F547-A45F-53C4327ABC30}" type="presParOf" srcId="{5C578E9A-BF5C-2F43-9141-B377B518F841}" destId="{C67FD3D8-D05F-3048-A8EE-3B944E8A8F54}" srcOrd="0" destOrd="0" presId="urn:microsoft.com/office/officeart/2005/8/layout/vList3"/>
    <dgm:cxn modelId="{95ED1B9E-CBBD-174D-9BBD-9221894109FC}" type="presParOf" srcId="{C67FD3D8-D05F-3048-A8EE-3B944E8A8F54}" destId="{30DC9B1D-2ADF-9746-815B-4A94891576C3}" srcOrd="0" destOrd="0" presId="urn:microsoft.com/office/officeart/2005/8/layout/vList3"/>
    <dgm:cxn modelId="{62989B20-F591-1B43-9DF9-2BE16C0E9C48}" type="presParOf" srcId="{C67FD3D8-D05F-3048-A8EE-3B944E8A8F54}" destId="{10C337C3-897A-FD4A-8B1A-81CEE1FA5A7C}" srcOrd="1" destOrd="0" presId="urn:microsoft.com/office/officeart/2005/8/layout/vList3"/>
    <dgm:cxn modelId="{BC2A6D7C-2DF6-DE46-8567-D1167C38DBC6}" type="presParOf" srcId="{5C578E9A-BF5C-2F43-9141-B377B518F841}" destId="{598E6802-B418-C24A-815E-D5FBBF608A43}" srcOrd="1" destOrd="0" presId="urn:microsoft.com/office/officeart/2005/8/layout/vList3"/>
    <dgm:cxn modelId="{081D1C35-1BA9-0945-957F-B42A9D8B3E66}" type="presParOf" srcId="{5C578E9A-BF5C-2F43-9141-B377B518F841}" destId="{C03D5149-BE70-6E47-A296-34F461BB151A}" srcOrd="2" destOrd="0" presId="urn:microsoft.com/office/officeart/2005/8/layout/vList3"/>
    <dgm:cxn modelId="{D50DAF6B-85CB-0D48-BECC-3BA9549D680E}" type="presParOf" srcId="{C03D5149-BE70-6E47-A296-34F461BB151A}" destId="{7064731E-B21C-AB49-89CC-793593F1CEC0}" srcOrd="0" destOrd="0" presId="urn:microsoft.com/office/officeart/2005/8/layout/vList3"/>
    <dgm:cxn modelId="{1E074216-A3AA-8F4F-B74F-D1355AB4FD2C}" type="presParOf" srcId="{C03D5149-BE70-6E47-A296-34F461BB151A}" destId="{C8C56DE3-6C8F-ED41-A701-5E4243347C7B}" srcOrd="1" destOrd="0" presId="urn:microsoft.com/office/officeart/2005/8/layout/vList3"/>
    <dgm:cxn modelId="{EC50B024-B62E-4744-BF08-BA560FF8C644}" type="presParOf" srcId="{5C578E9A-BF5C-2F43-9141-B377B518F841}" destId="{3BF7F5AE-499E-0F44-9CDA-79170A0E3586}" srcOrd="3" destOrd="0" presId="urn:microsoft.com/office/officeart/2005/8/layout/vList3"/>
    <dgm:cxn modelId="{04E7E5AD-2D7E-6646-B7D1-97331B3D9E51}" type="presParOf" srcId="{5C578E9A-BF5C-2F43-9141-B377B518F841}" destId="{A4B6AAC6-B76F-FD4F-944E-91327DE0A71D}" srcOrd="4" destOrd="0" presId="urn:microsoft.com/office/officeart/2005/8/layout/vList3"/>
    <dgm:cxn modelId="{80847DA8-76D3-9E43-B598-C473D19163FD}" type="presParOf" srcId="{A4B6AAC6-B76F-FD4F-944E-91327DE0A71D}" destId="{5D294E8F-4C8F-4F41-9F4F-90FF30FD20B3}" srcOrd="0" destOrd="0" presId="urn:microsoft.com/office/officeart/2005/8/layout/vList3"/>
    <dgm:cxn modelId="{A233B7B0-D5BD-B646-A668-EA2C1E3FC70C}" type="presParOf" srcId="{A4B6AAC6-B76F-FD4F-944E-91327DE0A71D}" destId="{5818D139-4AF7-9948-9BA2-B65688CCA2EB}" srcOrd="1" destOrd="0" presId="urn:microsoft.com/office/officeart/2005/8/layout/vList3"/>
    <dgm:cxn modelId="{02DDEA80-59FD-1142-968F-83F2C3A64D2E}" type="presParOf" srcId="{5C578E9A-BF5C-2F43-9141-B377B518F841}" destId="{64E0CC78-E67C-1D4D-8899-C1022C0EC201}" srcOrd="5" destOrd="0" presId="urn:microsoft.com/office/officeart/2005/8/layout/vList3"/>
    <dgm:cxn modelId="{14A4AC38-9DA8-5845-A3ED-D7FC5860BAFD}" type="presParOf" srcId="{5C578E9A-BF5C-2F43-9141-B377B518F841}" destId="{392F5366-7327-E64A-A54F-B1EF3EA411D7}" srcOrd="6" destOrd="0" presId="urn:microsoft.com/office/officeart/2005/8/layout/vList3"/>
    <dgm:cxn modelId="{EF8AE50C-57E2-9140-98C2-2E6DFE042FDF}" type="presParOf" srcId="{392F5366-7327-E64A-A54F-B1EF3EA411D7}" destId="{E3405451-5FB7-FD4E-BA1B-6346268B0153}" srcOrd="0" destOrd="0" presId="urn:microsoft.com/office/officeart/2005/8/layout/vList3"/>
    <dgm:cxn modelId="{AC08AFDE-22C2-8A42-B4ED-B17F5AC0A55B}" type="presParOf" srcId="{392F5366-7327-E64A-A54F-B1EF3EA411D7}" destId="{84232569-0167-1C47-9836-1F32F0A35318}" srcOrd="1" destOrd="0" presId="urn:microsoft.com/office/officeart/2005/8/layout/vList3"/>
    <dgm:cxn modelId="{BFE9EC51-7A4C-4C42-833E-52DF1E96E50F}" type="presParOf" srcId="{5C578E9A-BF5C-2F43-9141-B377B518F841}" destId="{457ED75A-7DEA-0D45-AEB4-68509DD98116}" srcOrd="7" destOrd="0" presId="urn:microsoft.com/office/officeart/2005/8/layout/vList3"/>
    <dgm:cxn modelId="{F38BF651-38B0-BC41-B983-3E5C718E8BB5}" type="presParOf" srcId="{5C578E9A-BF5C-2F43-9141-B377B518F841}" destId="{B699DFC2-E9A3-0F45-B059-6AF36DB8159C}" srcOrd="8" destOrd="0" presId="urn:microsoft.com/office/officeart/2005/8/layout/vList3"/>
    <dgm:cxn modelId="{E0C96922-3A30-084A-BDA2-6E21D40D677B}" type="presParOf" srcId="{B699DFC2-E9A3-0F45-B059-6AF36DB8159C}" destId="{D95880E0-A677-EB4A-A627-BB13161C07D7}" srcOrd="0" destOrd="0" presId="urn:microsoft.com/office/officeart/2005/8/layout/vList3"/>
    <dgm:cxn modelId="{2C8951FA-3382-A94F-AE35-70BEB94D87B3}" type="presParOf" srcId="{B699DFC2-E9A3-0F45-B059-6AF36DB8159C}" destId="{55DAF9BC-7A7C-3B41-85D4-4FF506A7CD46}" srcOrd="1" destOrd="0" presId="urn:microsoft.com/office/officeart/2005/8/layout/vList3"/>
    <dgm:cxn modelId="{CD5808E3-F166-144F-9690-4B9EFE532530}" type="presParOf" srcId="{5C578E9A-BF5C-2F43-9141-B377B518F841}" destId="{70BF8200-26E8-3342-9111-F4227A06FAB9}" srcOrd="9" destOrd="0" presId="urn:microsoft.com/office/officeart/2005/8/layout/vList3"/>
    <dgm:cxn modelId="{6B068A9A-738E-744B-8CEF-1B6ECEF6C55F}" type="presParOf" srcId="{5C578E9A-BF5C-2F43-9141-B377B518F841}" destId="{AB8772BB-E38F-B348-A9D7-0B9D86D6F2F4}" srcOrd="10" destOrd="0" presId="urn:microsoft.com/office/officeart/2005/8/layout/vList3"/>
    <dgm:cxn modelId="{0597326B-143B-1145-B177-5269A110B78C}" type="presParOf" srcId="{AB8772BB-E38F-B348-A9D7-0B9D86D6F2F4}" destId="{039641C1-4866-9A47-B41E-A5DA7E778DEE}" srcOrd="0" destOrd="0" presId="urn:microsoft.com/office/officeart/2005/8/layout/vList3"/>
    <dgm:cxn modelId="{A6690C3C-CF46-2643-A33E-E0FF7C09C905}" type="presParOf" srcId="{AB8772BB-E38F-B348-A9D7-0B9D86D6F2F4}" destId="{11F8B4EB-7D80-4940-9EF2-96D0B66429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337C3-897A-FD4A-8B1A-81CEE1FA5A7C}">
      <dsp:nvSpPr>
        <dsp:cNvPr id="0" name=""/>
        <dsp:cNvSpPr/>
      </dsp:nvSpPr>
      <dsp:spPr>
        <a:xfrm rot="10800000">
          <a:off x="1156442" y="3576"/>
          <a:ext cx="4053840" cy="54145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65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Standard 2: Learning Objectives (Competencies)</a:t>
          </a:r>
        </a:p>
      </dsp:txBody>
      <dsp:txXfrm rot="10800000">
        <a:off x="1291805" y="3576"/>
        <a:ext cx="3918477" cy="541451"/>
      </dsp:txXfrm>
    </dsp:sp>
    <dsp:sp modelId="{30DC9B1D-2ADF-9746-815B-4A94891576C3}">
      <dsp:nvSpPr>
        <dsp:cNvPr id="0" name=""/>
        <dsp:cNvSpPr/>
      </dsp:nvSpPr>
      <dsp:spPr>
        <a:xfrm>
          <a:off x="885717" y="3576"/>
          <a:ext cx="541451" cy="54145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56DE3-6C8F-ED41-A701-5E4243347C7B}">
      <dsp:nvSpPr>
        <dsp:cNvPr id="0" name=""/>
        <dsp:cNvSpPr/>
      </dsp:nvSpPr>
      <dsp:spPr>
        <a:xfrm rot="10800000">
          <a:off x="1156442" y="706655"/>
          <a:ext cx="4053840" cy="54145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65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Standard 3: Assessment and Measurement</a:t>
          </a:r>
        </a:p>
      </dsp:txBody>
      <dsp:txXfrm rot="10800000">
        <a:off x="1291805" y="706655"/>
        <a:ext cx="3918477" cy="541451"/>
      </dsp:txXfrm>
    </dsp:sp>
    <dsp:sp modelId="{7064731E-B21C-AB49-89CC-793593F1CEC0}">
      <dsp:nvSpPr>
        <dsp:cNvPr id="0" name=""/>
        <dsp:cNvSpPr/>
      </dsp:nvSpPr>
      <dsp:spPr>
        <a:xfrm>
          <a:off x="885717" y="706655"/>
          <a:ext cx="541451" cy="54145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8D139-4AF7-9948-9BA2-B65688CCA2EB}">
      <dsp:nvSpPr>
        <dsp:cNvPr id="0" name=""/>
        <dsp:cNvSpPr/>
      </dsp:nvSpPr>
      <dsp:spPr>
        <a:xfrm rot="10800000">
          <a:off x="1156442" y="1409734"/>
          <a:ext cx="4053840" cy="54145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65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Standard 4: Instructional Materials</a:t>
          </a:r>
        </a:p>
      </dsp:txBody>
      <dsp:txXfrm rot="10800000">
        <a:off x="1291805" y="1409734"/>
        <a:ext cx="3918477" cy="541451"/>
      </dsp:txXfrm>
    </dsp:sp>
    <dsp:sp modelId="{5D294E8F-4C8F-4F41-9F4F-90FF30FD20B3}">
      <dsp:nvSpPr>
        <dsp:cNvPr id="0" name=""/>
        <dsp:cNvSpPr/>
      </dsp:nvSpPr>
      <dsp:spPr>
        <a:xfrm>
          <a:off x="885717" y="1409734"/>
          <a:ext cx="541451" cy="54145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32569-0167-1C47-9836-1F32F0A35318}">
      <dsp:nvSpPr>
        <dsp:cNvPr id="0" name=""/>
        <dsp:cNvSpPr/>
      </dsp:nvSpPr>
      <dsp:spPr>
        <a:xfrm rot="10800000">
          <a:off x="1156442" y="2112813"/>
          <a:ext cx="4053840" cy="54145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65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Standard 5: Learning Activities &amp; Learner Interaction</a:t>
          </a:r>
        </a:p>
      </dsp:txBody>
      <dsp:txXfrm rot="10800000">
        <a:off x="1291805" y="2112813"/>
        <a:ext cx="3918477" cy="541451"/>
      </dsp:txXfrm>
    </dsp:sp>
    <dsp:sp modelId="{E3405451-5FB7-FD4E-BA1B-6346268B0153}">
      <dsp:nvSpPr>
        <dsp:cNvPr id="0" name=""/>
        <dsp:cNvSpPr/>
      </dsp:nvSpPr>
      <dsp:spPr>
        <a:xfrm>
          <a:off x="885717" y="2112813"/>
          <a:ext cx="541451" cy="54145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AF9BC-7A7C-3B41-85D4-4FF506A7CD46}">
      <dsp:nvSpPr>
        <dsp:cNvPr id="0" name=""/>
        <dsp:cNvSpPr/>
      </dsp:nvSpPr>
      <dsp:spPr>
        <a:xfrm rot="10800000">
          <a:off x="1156442" y="2815892"/>
          <a:ext cx="4053840" cy="541451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65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Standard 6: Course Technology</a:t>
          </a:r>
        </a:p>
      </dsp:txBody>
      <dsp:txXfrm rot="10800000">
        <a:off x="1291805" y="2815892"/>
        <a:ext cx="3918477" cy="541451"/>
      </dsp:txXfrm>
    </dsp:sp>
    <dsp:sp modelId="{D95880E0-A677-EB4A-A627-BB13161C07D7}">
      <dsp:nvSpPr>
        <dsp:cNvPr id="0" name=""/>
        <dsp:cNvSpPr/>
      </dsp:nvSpPr>
      <dsp:spPr>
        <a:xfrm>
          <a:off x="885717" y="2815892"/>
          <a:ext cx="541451" cy="541451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8B4EB-7D80-4940-9EF2-96D0B664290A}">
      <dsp:nvSpPr>
        <dsp:cNvPr id="0" name=""/>
        <dsp:cNvSpPr/>
      </dsp:nvSpPr>
      <dsp:spPr>
        <a:xfrm rot="10800000">
          <a:off x="1156442" y="3518971"/>
          <a:ext cx="4053840" cy="54145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65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Standard 8: Accessibility &amp; Usability</a:t>
          </a:r>
        </a:p>
      </dsp:txBody>
      <dsp:txXfrm rot="10800000">
        <a:off x="1291805" y="3518971"/>
        <a:ext cx="3918477" cy="541451"/>
      </dsp:txXfrm>
    </dsp:sp>
    <dsp:sp modelId="{039641C1-4866-9A47-B41E-A5DA7E778DEE}">
      <dsp:nvSpPr>
        <dsp:cNvPr id="0" name=""/>
        <dsp:cNvSpPr/>
      </dsp:nvSpPr>
      <dsp:spPr>
        <a:xfrm>
          <a:off x="885717" y="3518971"/>
          <a:ext cx="541451" cy="54145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1f83767f7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71f83767f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9a11b2575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89a11b257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0fee26453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g80fee2645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0fee26453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80fee2645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0fee26453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80fee2645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0fee26453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80fee2645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7997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9a11b2575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89a11b2575_0_2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89a11b2575_0_2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0fee2645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80fee26453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80fee26453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7675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0fee26453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80fee2645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1f83767f7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g71f83767f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1f83767f7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g71f83767f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2004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0fee2645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80fee2645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ctrTitle"/>
          </p:nvPr>
        </p:nvSpPr>
        <p:spPr>
          <a:xfrm>
            <a:off x="538315" y="1880422"/>
            <a:ext cx="8251724" cy="17919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9FF"/>
              </a:buClr>
              <a:buSzPts val="3600"/>
              <a:buFont typeface="Calibri"/>
              <a:buNone/>
              <a:defRPr sz="3600">
                <a:solidFill>
                  <a:srgbClr val="FF29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ubTitle" idx="1"/>
          </p:nvPr>
        </p:nvSpPr>
        <p:spPr>
          <a:xfrm>
            <a:off x="516195" y="3694472"/>
            <a:ext cx="8288592" cy="67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23" descr="E:\websites\free-power-point-templates\2012\logo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9a11b2575_0_278"/>
          <p:cNvSpPr txBox="1">
            <a:spLocks noGrp="1"/>
          </p:cNvSpPr>
          <p:nvPr>
            <p:ph type="ctrTitle"/>
          </p:nvPr>
        </p:nvSpPr>
        <p:spPr>
          <a:xfrm>
            <a:off x="538315" y="1880422"/>
            <a:ext cx="8251800" cy="1791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29FF"/>
              </a:buClr>
              <a:buSzPts val="3600"/>
              <a:buFont typeface="Calibri"/>
              <a:buNone/>
              <a:defRPr sz="3600">
                <a:solidFill>
                  <a:srgbClr val="FF29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89a11b2575_0_278"/>
          <p:cNvSpPr txBox="1">
            <a:spLocks noGrp="1"/>
          </p:cNvSpPr>
          <p:nvPr>
            <p:ph type="subTitle" idx="1"/>
          </p:nvPr>
        </p:nvSpPr>
        <p:spPr>
          <a:xfrm>
            <a:off x="516195" y="3694472"/>
            <a:ext cx="82887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g89a11b2575_0_27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89a11b2575_0_27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89a11b2575_0_27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9a11b2575_0_284"/>
          <p:cNvSpPr txBox="1">
            <a:spLocks noGrp="1"/>
          </p:cNvSpPr>
          <p:nvPr>
            <p:ph type="title"/>
          </p:nvPr>
        </p:nvSpPr>
        <p:spPr>
          <a:xfrm>
            <a:off x="427703" y="320201"/>
            <a:ext cx="825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29FF"/>
              </a:buClr>
              <a:buSzPts val="3600"/>
              <a:buFont typeface="Calibri"/>
              <a:buNone/>
              <a:defRPr sz="3600">
                <a:solidFill>
                  <a:srgbClr val="FF29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89a11b2575_0_284"/>
          <p:cNvSpPr txBox="1">
            <a:spLocks noGrp="1"/>
          </p:cNvSpPr>
          <p:nvPr>
            <p:ph type="body" idx="1"/>
          </p:nvPr>
        </p:nvSpPr>
        <p:spPr>
          <a:xfrm>
            <a:off x="448966" y="1482213"/>
            <a:ext cx="8246100" cy="3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g89a11b2575_0_28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89a11b2575_0_28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89a11b2575_0_28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9a11b2575_0_290"/>
          <p:cNvSpPr txBox="1">
            <a:spLocks noGrp="1"/>
          </p:cNvSpPr>
          <p:nvPr>
            <p:ph type="title"/>
          </p:nvPr>
        </p:nvSpPr>
        <p:spPr>
          <a:xfrm>
            <a:off x="2029901" y="598265"/>
            <a:ext cx="68202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29FF"/>
              </a:buClr>
              <a:buSzPts val="3600"/>
              <a:buFont typeface="Calibri"/>
              <a:buNone/>
              <a:defRPr sz="3600">
                <a:solidFill>
                  <a:srgbClr val="FF29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89a11b2575_0_290"/>
          <p:cNvSpPr txBox="1">
            <a:spLocks noGrp="1"/>
          </p:cNvSpPr>
          <p:nvPr>
            <p:ph type="body" idx="1"/>
          </p:nvPr>
        </p:nvSpPr>
        <p:spPr>
          <a:xfrm>
            <a:off x="2013155" y="1408470"/>
            <a:ext cx="6843300" cy="3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g89a11b2575_0_29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89a11b2575_0_29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89a11b2575_0_29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9a11b2575_0_296"/>
          <p:cNvSpPr txBox="1">
            <a:spLocks noGrp="1"/>
          </p:cNvSpPr>
          <p:nvPr>
            <p:ph type="title"/>
          </p:nvPr>
        </p:nvSpPr>
        <p:spPr>
          <a:xfrm>
            <a:off x="517943" y="293770"/>
            <a:ext cx="8093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29FF"/>
              </a:buClr>
              <a:buSzPts val="3600"/>
              <a:buFont typeface="Calibri"/>
              <a:buNone/>
              <a:defRPr sz="3600">
                <a:solidFill>
                  <a:srgbClr val="FF29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89a11b2575_0_296"/>
          <p:cNvSpPr txBox="1">
            <a:spLocks noGrp="1"/>
          </p:cNvSpPr>
          <p:nvPr>
            <p:ph type="body" idx="1"/>
          </p:nvPr>
        </p:nvSpPr>
        <p:spPr>
          <a:xfrm>
            <a:off x="536879" y="1640768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89a11b2575_0_296"/>
          <p:cNvSpPr txBox="1">
            <a:spLocks noGrp="1"/>
          </p:cNvSpPr>
          <p:nvPr>
            <p:ph type="body" idx="2"/>
          </p:nvPr>
        </p:nvSpPr>
        <p:spPr>
          <a:xfrm>
            <a:off x="536879" y="2113165"/>
            <a:ext cx="4040100" cy="22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2pPr>
            <a:lvl3pPr marL="1371600" lvl="2" indent="-342900" algn="ct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>
                <a:solidFill>
                  <a:schemeClr val="lt1"/>
                </a:solidFill>
              </a:defRPr>
            </a:lvl4pPr>
            <a:lvl5pPr marL="2286000" lvl="4" indent="-33020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>
                <a:solidFill>
                  <a:schemeClr val="lt1"/>
                </a:solidFill>
              </a:defRPr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g89a11b2575_0_296"/>
          <p:cNvSpPr txBox="1">
            <a:spLocks noGrp="1"/>
          </p:cNvSpPr>
          <p:nvPr>
            <p:ph type="body" idx="3"/>
          </p:nvPr>
        </p:nvSpPr>
        <p:spPr>
          <a:xfrm>
            <a:off x="4572000" y="1640768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g89a11b2575_0_296"/>
          <p:cNvSpPr txBox="1">
            <a:spLocks noGrp="1"/>
          </p:cNvSpPr>
          <p:nvPr>
            <p:ph type="body" idx="4"/>
          </p:nvPr>
        </p:nvSpPr>
        <p:spPr>
          <a:xfrm>
            <a:off x="4572000" y="2113165"/>
            <a:ext cx="4041900" cy="22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2pPr>
            <a:lvl3pPr marL="1371600" lvl="2" indent="-342900" algn="ct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>
                <a:solidFill>
                  <a:schemeClr val="lt1"/>
                </a:solidFill>
              </a:defRPr>
            </a:lvl4pPr>
            <a:lvl5pPr marL="2286000" lvl="4" indent="-33020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>
                <a:solidFill>
                  <a:schemeClr val="lt1"/>
                </a:solidFill>
              </a:defRPr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3" name="Google Shape;123;g89a11b2575_0_29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89a11b2575_0_29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89a11b2575_0_29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9a11b2575_0_30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89a11b2575_0_30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89a11b2575_0_30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9a11b2575_0_309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89a11b2575_0_30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g89a11b2575_0_30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89a11b2575_0_30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89a11b2575_0_30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9a11b2575_0_3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89a11b2575_0_3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9" name="Google Shape;139;g89a11b2575_0_31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0" name="Google Shape;140;g89a11b2575_0_3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89a11b2575_0_3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89a11b2575_0_3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2029901" y="598265"/>
            <a:ext cx="6820294" cy="72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9FF"/>
              </a:buClr>
              <a:buSzPts val="3600"/>
              <a:buFont typeface="Calibri"/>
              <a:buNone/>
              <a:defRPr sz="3600">
                <a:solidFill>
                  <a:srgbClr val="FF29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2013155" y="1408470"/>
            <a:ext cx="6843252" cy="330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9a11b2575_0_3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89a11b2575_0_3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89a11b2575_0_3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89a11b2575_0_3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9a11b2575_0_327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89a11b2575_0_327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1" name="Google Shape;151;g89a11b2575_0_327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2" name="Google Shape;152;g89a11b2575_0_3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89a11b2575_0_3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89a11b2575_0_3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9a11b2575_0_33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89a11b2575_0_33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g89a11b2575_0_33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9" name="Google Shape;159;g89a11b2575_0_3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89a11b2575_0_3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89a11b2575_0_3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9a11b2575_0_34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89a11b2575_0_341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g89a11b2575_0_34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89a11b2575_0_34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89a11b2575_0_3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9a11b2575_0_347"/>
          <p:cNvSpPr txBox="1">
            <a:spLocks noGrp="1"/>
          </p:cNvSpPr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g89a11b2575_0_347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g89a11b2575_0_34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g89a11b2575_0_3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89a11b2575_0_34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4" name="Google Shape;174;g89a11b2575_0_347" descr="E:\websites\free-power-point-templates\2012\logo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427703" y="320201"/>
            <a:ext cx="8259098" cy="76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9FF"/>
              </a:buClr>
              <a:buSzPts val="3600"/>
              <a:buFont typeface="Calibri"/>
              <a:buNone/>
              <a:defRPr sz="3600">
                <a:solidFill>
                  <a:srgbClr val="FF29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448966" y="1482213"/>
            <a:ext cx="8246070" cy="33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517943" y="293770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9FF"/>
              </a:buClr>
              <a:buSzPts val="3600"/>
              <a:buFont typeface="Calibri"/>
              <a:buNone/>
              <a:defRPr sz="3600">
                <a:solidFill>
                  <a:srgbClr val="FF29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536879" y="164076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2"/>
          </p:nvPr>
        </p:nvSpPr>
        <p:spPr>
          <a:xfrm>
            <a:off x="536879" y="2113165"/>
            <a:ext cx="4040188" cy="227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>
                <a:solidFill>
                  <a:schemeClr val="lt1"/>
                </a:solidFill>
              </a:defRPr>
            </a:lvl4pPr>
            <a:lvl5pPr marL="2286000" lvl="4" indent="-330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>
                <a:solidFill>
                  <a:schemeClr val="lt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3"/>
          </p:nvPr>
        </p:nvSpPr>
        <p:spPr>
          <a:xfrm>
            <a:off x="4572000" y="164076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4"/>
          </p:nvPr>
        </p:nvSpPr>
        <p:spPr>
          <a:xfrm>
            <a:off x="4572000" y="2113165"/>
            <a:ext cx="4041775" cy="227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>
                <a:solidFill>
                  <a:schemeClr val="lt1"/>
                </a:solidFill>
              </a:defRPr>
            </a:lvl4pPr>
            <a:lvl5pPr marL="2286000" lvl="4" indent="-330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>
                <a:solidFill>
                  <a:schemeClr val="lt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1"/>
          <p:cNvSpPr txBox="1"/>
          <p:nvPr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This presentation uses a free template provided by FPPT.com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www.free-power-point-templates.com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9a11b2575_0_27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g89a11b2575_0_27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g89a11b2575_0_27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g89a11b2575_0_27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g89a11b2575_0_27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g89a11b2575_0_271"/>
          <p:cNvSpPr txBox="1"/>
          <p:nvPr/>
        </p:nvSpPr>
        <p:spPr>
          <a:xfrm>
            <a:off x="-9150" y="5213747"/>
            <a:ext cx="838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This presentation uses a free template provided by FPPT.com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www.free-power-point-templates.com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"/>
          <p:cNvSpPr txBox="1">
            <a:spLocks noGrp="1"/>
          </p:cNvSpPr>
          <p:nvPr>
            <p:ph type="ctrTitle"/>
          </p:nvPr>
        </p:nvSpPr>
        <p:spPr>
          <a:xfrm>
            <a:off x="180752" y="570725"/>
            <a:ext cx="4849167" cy="1725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500"/>
            </a:pPr>
            <a:r>
              <a:rPr lang="en-US" sz="3000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USING A TECHNOLOGY INTEGRATION PLAN</a:t>
            </a:r>
            <a:br>
              <a:rPr lang="en-US" sz="3000" dirty="0">
                <a:latin typeface="Roboto"/>
                <a:ea typeface="Roboto"/>
                <a:cs typeface="Roboto"/>
                <a:sym typeface="Roboto"/>
              </a:rPr>
            </a:b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to </a:t>
            </a:r>
            <a:r>
              <a:rPr lang="en-US" sz="20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ALIGN COURSE COMPONENTS</a:t>
            </a:r>
            <a:br>
              <a:rPr lang="en-US" sz="20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for </a:t>
            </a:r>
            <a:r>
              <a:rPr lang="en-US" sz="20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ENHANCED STUDENT LEARNING</a:t>
            </a:r>
            <a:endParaRPr sz="20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1"/>
          <p:cNvSpPr txBox="1">
            <a:spLocks noGrp="1"/>
          </p:cNvSpPr>
          <p:nvPr>
            <p:ph type="subTitle" idx="1"/>
          </p:nvPr>
        </p:nvSpPr>
        <p:spPr>
          <a:xfrm>
            <a:off x="202019" y="2431420"/>
            <a:ext cx="48279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en-US" sz="1200" dirty="0"/>
              <a:t>Melony </a:t>
            </a:r>
            <a:r>
              <a:rPr lang="en-US" sz="1200" dirty="0" err="1"/>
              <a:t>Shemberger</a:t>
            </a:r>
            <a:r>
              <a:rPr lang="en-US" sz="1200" dirty="0"/>
              <a:t>, Ed.D.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en-US" sz="1200" dirty="0"/>
              <a:t>Associate professor, mass communication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en-US" sz="1200" dirty="0"/>
              <a:t>Murray State University</a:t>
            </a:r>
          </a:p>
        </p:txBody>
      </p:sp>
      <p:pic>
        <p:nvPicPr>
          <p:cNvPr id="181" name="Google Shape;181;p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9555" y="3559421"/>
            <a:ext cx="695142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823" y="3574104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25C7C2-8D71-D149-A830-1404E9C4B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48" y="4379691"/>
            <a:ext cx="1699260" cy="68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27F26F-F394-254B-BE1E-D0BE9880A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2396" y="3574104"/>
            <a:ext cx="656562" cy="656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A404C3-0065-2242-A696-DB9F52C183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4585" y="4411590"/>
            <a:ext cx="559745" cy="68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7EE8B5-7EE9-864D-B5FE-EFC7794ECF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8636" y="4448470"/>
            <a:ext cx="1800217" cy="573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6836C4-A2AF-0744-9A54-442E7F04EA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4891" y="3559421"/>
            <a:ext cx="722846" cy="7228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D58499-2072-1047-B1C2-48F69FA4C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763" y="0"/>
            <a:ext cx="58965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11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1f83767f7_0_8"/>
          <p:cNvSpPr txBox="1">
            <a:spLocks noGrp="1"/>
          </p:cNvSpPr>
          <p:nvPr>
            <p:ph type="title"/>
          </p:nvPr>
        </p:nvSpPr>
        <p:spPr>
          <a:xfrm>
            <a:off x="192825" y="1742021"/>
            <a:ext cx="8779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9FF"/>
              </a:buClr>
              <a:buSzPts val="3600"/>
              <a:buFont typeface="Calibri"/>
              <a:buNone/>
            </a:pPr>
            <a:r>
              <a:rPr lang="en-US" sz="3500" b="1" dirty="0"/>
              <a:t>Elements of a Tech-integrated Instruction Plan</a:t>
            </a:r>
            <a:endParaRPr sz="3500" dirty="0"/>
          </a:p>
        </p:txBody>
      </p:sp>
      <p:sp>
        <p:nvSpPr>
          <p:cNvPr id="234" name="Google Shape;234;g71f83767f7_0_8"/>
          <p:cNvSpPr txBox="1"/>
          <p:nvPr/>
        </p:nvSpPr>
        <p:spPr>
          <a:xfrm>
            <a:off x="3136603" y="2471670"/>
            <a:ext cx="4668905" cy="1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en-US" sz="2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sz="25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en-US" sz="2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endParaRPr sz="25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en-US" sz="2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sz="25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en-US" sz="2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25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808ACC-FC0B-1747-9404-C56D66AFC1BE}"/>
              </a:ext>
            </a:extLst>
          </p:cNvPr>
          <p:cNvSpPr txBox="1"/>
          <p:nvPr/>
        </p:nvSpPr>
        <p:spPr>
          <a:xfrm>
            <a:off x="192825" y="4380411"/>
            <a:ext cx="8779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To transform technology use from instructor centered to learner centered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9a11b2575_0_89"/>
          <p:cNvSpPr txBox="1">
            <a:spLocks noGrp="1"/>
          </p:cNvSpPr>
          <p:nvPr>
            <p:ph type="body" idx="2"/>
          </p:nvPr>
        </p:nvSpPr>
        <p:spPr>
          <a:xfrm>
            <a:off x="976724" y="2151990"/>
            <a:ext cx="2503800" cy="22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 dirty="0"/>
              <a:t>Google Education </a:t>
            </a:r>
            <a:endParaRPr dirty="0"/>
          </a:p>
          <a:p>
            <a:pPr marL="342900" lvl="0" indent="-342900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 dirty="0" err="1"/>
              <a:t>Wakelet</a:t>
            </a:r>
            <a:endParaRPr sz="1700" dirty="0"/>
          </a:p>
          <a:p>
            <a:pPr marL="342900" lvl="0" indent="-342900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 dirty="0"/>
              <a:t>Padlet</a:t>
            </a:r>
            <a:endParaRPr dirty="0"/>
          </a:p>
          <a:p>
            <a:pPr marL="342900" lvl="0" indent="-342900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 dirty="0"/>
              <a:t>Twitter</a:t>
            </a:r>
            <a:endParaRPr dirty="0"/>
          </a:p>
          <a:p>
            <a:pPr marL="342900" lvl="0" indent="-342900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 dirty="0"/>
              <a:t>Wikipedia</a:t>
            </a:r>
            <a:endParaRPr dirty="0"/>
          </a:p>
          <a:p>
            <a:pPr marL="342900" lvl="0" indent="-342900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 dirty="0"/>
              <a:t>Adobe Spark Video</a:t>
            </a:r>
            <a:endParaRPr dirty="0"/>
          </a:p>
          <a:p>
            <a:pPr marL="342900" lvl="0" indent="-342900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 dirty="0" err="1"/>
              <a:t>EdPuzzle</a:t>
            </a:r>
            <a:endParaRPr sz="1700" dirty="0"/>
          </a:p>
          <a:p>
            <a:pPr marL="342900" lvl="0" indent="-234950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 dirty="0"/>
          </a:p>
        </p:txBody>
      </p:sp>
      <p:sp>
        <p:nvSpPr>
          <p:cNvPr id="246" name="Google Shape;246;g89a11b2575_0_89"/>
          <p:cNvSpPr txBox="1">
            <a:spLocks noGrp="1"/>
          </p:cNvSpPr>
          <p:nvPr>
            <p:ph type="body" idx="4"/>
          </p:nvPr>
        </p:nvSpPr>
        <p:spPr>
          <a:xfrm>
            <a:off x="3632925" y="2151990"/>
            <a:ext cx="2721900" cy="22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8450" algn="l" rtl="0">
              <a:spcBef>
                <a:spcPts val="34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Scratch</a:t>
            </a:r>
            <a:endParaRPr sz="1700"/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Kahoot!</a:t>
            </a:r>
            <a:endParaRPr/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Piktochart</a:t>
            </a:r>
            <a:endParaRPr/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Zoom</a:t>
            </a:r>
            <a:endParaRPr/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VoiceThread</a:t>
            </a:r>
            <a:endParaRPr/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Google Trends</a:t>
            </a:r>
            <a:endParaRPr/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BlogTalkRadio</a:t>
            </a:r>
            <a:endParaRPr/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Screencast-O-Matic</a:t>
            </a:r>
            <a:endParaRPr sz="1700"/>
          </a:p>
          <a:p>
            <a:pPr marL="342900" lvl="0" indent="-234950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/>
          </a:p>
        </p:txBody>
      </p:sp>
      <p:sp>
        <p:nvSpPr>
          <p:cNvPr id="247" name="Google Shape;247;g89a11b2575_0_89"/>
          <p:cNvSpPr txBox="1">
            <a:spLocks noGrp="1"/>
          </p:cNvSpPr>
          <p:nvPr>
            <p:ph type="body" idx="3"/>
          </p:nvPr>
        </p:nvSpPr>
        <p:spPr>
          <a:xfrm>
            <a:off x="536880" y="1534443"/>
            <a:ext cx="80745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29FF"/>
              </a:buClr>
              <a:buSzPts val="3500"/>
              <a:buNone/>
            </a:pPr>
            <a:r>
              <a:rPr lang="en-US" sz="3500">
                <a:solidFill>
                  <a:srgbClr val="FF29FF"/>
                </a:solidFill>
              </a:rPr>
              <a:t>Mel’s Tech Toolkit</a:t>
            </a:r>
            <a:endParaRPr/>
          </a:p>
        </p:txBody>
      </p:sp>
      <p:sp>
        <p:nvSpPr>
          <p:cNvPr id="248" name="Google Shape;248;g89a11b2575_0_89"/>
          <p:cNvSpPr txBox="1">
            <a:spLocks noGrp="1"/>
          </p:cNvSpPr>
          <p:nvPr>
            <p:ph type="body" idx="4"/>
          </p:nvPr>
        </p:nvSpPr>
        <p:spPr>
          <a:xfrm>
            <a:off x="6113600" y="2151990"/>
            <a:ext cx="2721900" cy="22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8450" algn="l" rtl="0">
              <a:spcBef>
                <a:spcPts val="340"/>
              </a:spcBef>
              <a:spcAft>
                <a:spcPts val="0"/>
              </a:spcAft>
              <a:buSzPts val="1700"/>
              <a:buChar char="•"/>
            </a:pPr>
            <a:r>
              <a:rPr lang="en-US" sz="1700" dirty="0"/>
              <a:t>Canvas</a:t>
            </a:r>
            <a:endParaRPr sz="1700" dirty="0"/>
          </a:p>
          <a:p>
            <a:pPr marL="342900" lvl="0" indent="-298450" algn="l" rtl="0">
              <a:spcBef>
                <a:spcPts val="340"/>
              </a:spcBef>
              <a:spcAft>
                <a:spcPts val="0"/>
              </a:spcAft>
              <a:buSzPts val="1700"/>
              <a:buChar char="•"/>
            </a:pPr>
            <a:r>
              <a:rPr lang="en-US" sz="1700" dirty="0"/>
              <a:t>Moodle</a:t>
            </a:r>
            <a:endParaRPr sz="1700" dirty="0"/>
          </a:p>
          <a:p>
            <a:pPr marL="342900" lvl="0" indent="-298450" algn="l" rtl="0">
              <a:spcBef>
                <a:spcPts val="340"/>
              </a:spcBef>
              <a:spcAft>
                <a:spcPts val="0"/>
              </a:spcAft>
              <a:buSzPts val="1700"/>
              <a:buChar char="•"/>
            </a:pPr>
            <a:r>
              <a:rPr lang="en-US" sz="1700" dirty="0"/>
              <a:t>YouTube</a:t>
            </a:r>
            <a:endParaRPr sz="1700" dirty="0"/>
          </a:p>
          <a:p>
            <a:pPr marL="342900" lvl="0" indent="-298450" algn="l" rtl="0">
              <a:spcBef>
                <a:spcPts val="340"/>
              </a:spcBef>
              <a:spcAft>
                <a:spcPts val="0"/>
              </a:spcAft>
              <a:buSzPts val="1700"/>
              <a:buChar char="•"/>
            </a:pPr>
            <a:r>
              <a:rPr lang="en-US" sz="1700" dirty="0"/>
              <a:t>Facebook</a:t>
            </a:r>
            <a:endParaRPr sz="1700" dirty="0"/>
          </a:p>
          <a:p>
            <a:pPr marL="342900" lvl="0" indent="-298450" algn="l" rtl="0">
              <a:spcBef>
                <a:spcPts val="340"/>
              </a:spcBef>
              <a:spcAft>
                <a:spcPts val="0"/>
              </a:spcAft>
              <a:buSzPts val="1700"/>
              <a:buChar char="•"/>
            </a:pPr>
            <a:r>
              <a:rPr lang="en-US" sz="1700" dirty="0"/>
              <a:t>Microsoft Office</a:t>
            </a:r>
            <a:endParaRPr sz="1700" dirty="0"/>
          </a:p>
          <a:p>
            <a:pPr marL="342900" lvl="0" indent="-298450" algn="l" rtl="0">
              <a:spcBef>
                <a:spcPts val="340"/>
              </a:spcBef>
              <a:spcAft>
                <a:spcPts val="0"/>
              </a:spcAft>
              <a:buSzPts val="1700"/>
              <a:buChar char="•"/>
            </a:pPr>
            <a:r>
              <a:rPr lang="en-US" sz="1700" dirty="0"/>
              <a:t>Canva</a:t>
            </a:r>
          </a:p>
          <a:p>
            <a:pPr marL="342900" lvl="0" indent="-298450" algn="l" rtl="0">
              <a:spcBef>
                <a:spcPts val="340"/>
              </a:spcBef>
              <a:spcAft>
                <a:spcPts val="0"/>
              </a:spcAft>
              <a:buSzPts val="1700"/>
              <a:buChar char="•"/>
            </a:pPr>
            <a:r>
              <a:rPr lang="en-US" sz="1700" dirty="0"/>
              <a:t>Book Creator</a:t>
            </a:r>
            <a:endParaRPr sz="1700" dirty="0"/>
          </a:p>
          <a:p>
            <a:pPr marL="342900" lvl="0" indent="-234950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0fee26453_0_10"/>
          <p:cNvSpPr txBox="1">
            <a:spLocks noGrp="1"/>
          </p:cNvSpPr>
          <p:nvPr>
            <p:ph type="title"/>
          </p:nvPr>
        </p:nvSpPr>
        <p:spPr>
          <a:xfrm>
            <a:off x="2029901" y="598265"/>
            <a:ext cx="68202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9FF"/>
              </a:buClr>
              <a:buSzPts val="3240"/>
              <a:buFont typeface="Calibri"/>
              <a:buNone/>
            </a:pPr>
            <a:r>
              <a:rPr lang="en-US" sz="3240" b="1"/>
              <a:t>Bottom line</a:t>
            </a:r>
            <a:endParaRPr/>
          </a:p>
        </p:txBody>
      </p:sp>
      <p:sp>
        <p:nvSpPr>
          <p:cNvPr id="222" name="Google Shape;222;g80fee26453_0_10"/>
          <p:cNvSpPr txBox="1">
            <a:spLocks noGrp="1"/>
          </p:cNvSpPr>
          <p:nvPr>
            <p:ph type="body" idx="1"/>
          </p:nvPr>
        </p:nvSpPr>
        <p:spPr>
          <a:xfrm>
            <a:off x="2013155" y="1408470"/>
            <a:ext cx="6843300" cy="3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Whichever technology you use, make sure it’s rooted in pedagogy.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Using technology because it’s “shiny and new,” yet unfounded in pedagogy, is dangerous.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sz="1800" i="1">
                <a:latin typeface="Century Gothic"/>
                <a:ea typeface="Century Gothic"/>
                <a:cs typeface="Century Gothic"/>
                <a:sym typeface="Century Gothic"/>
              </a:rPr>
              <a:t>Technology must </a:t>
            </a:r>
            <a:r>
              <a:rPr lang="en-US" sz="1800" i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</a:t>
            </a:r>
            <a:r>
              <a:rPr lang="en-US" sz="1800" i="1">
                <a:latin typeface="Century Gothic"/>
                <a:ea typeface="Century Gothic"/>
                <a:cs typeface="Century Gothic"/>
                <a:sym typeface="Century Gothic"/>
              </a:rPr>
              <a:t> instruction, not </a:t>
            </a:r>
            <a:r>
              <a:rPr lang="en-US" sz="1800" i="1">
                <a:solidFill>
                  <a:srgbClr val="00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</a:t>
            </a:r>
            <a:r>
              <a:rPr lang="en-US" sz="1800" i="1">
                <a:latin typeface="Century Gothic"/>
                <a:ea typeface="Century Gothic"/>
                <a:cs typeface="Century Gothic"/>
                <a:sym typeface="Century Gothic"/>
              </a:rPr>
              <a:t> the instruction.</a:t>
            </a:r>
            <a:endParaRPr sz="1800"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17843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None/>
            </a:pP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 txBox="1">
            <a:spLocks noGrp="1"/>
          </p:cNvSpPr>
          <p:nvPr>
            <p:ph type="title"/>
          </p:nvPr>
        </p:nvSpPr>
        <p:spPr>
          <a:xfrm>
            <a:off x="427703" y="320201"/>
            <a:ext cx="8535544" cy="76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9FF"/>
              </a:buClr>
              <a:buSzPts val="3240"/>
              <a:buFont typeface="Calibri"/>
              <a:buNone/>
            </a:pPr>
            <a:r>
              <a:rPr lang="en-US" sz="3240" b="1"/>
              <a:t>Alignment</a:t>
            </a:r>
            <a:endParaRPr/>
          </a:p>
        </p:txBody>
      </p:sp>
      <p:sp>
        <p:nvSpPr>
          <p:cNvPr id="228" name="Google Shape;228;p7"/>
          <p:cNvSpPr txBox="1">
            <a:spLocks noGrp="1"/>
          </p:cNvSpPr>
          <p:nvPr>
            <p:ph type="body" idx="1"/>
          </p:nvPr>
        </p:nvSpPr>
        <p:spPr>
          <a:xfrm>
            <a:off x="448966" y="1482213"/>
            <a:ext cx="8246070" cy="33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2800"/>
              <a:buNone/>
            </a:pPr>
            <a:endParaRPr sz="3000"/>
          </a:p>
          <a:p>
            <a:pPr marL="0" lvl="0" indent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2800"/>
              <a:buNone/>
            </a:pPr>
            <a:r>
              <a:rPr lang="en-US" sz="3000"/>
              <a:t>Find the right tech tool for the job. “ … technology tool categories that accomplish specific pedagogical purposes (Darby, </a:t>
            </a:r>
            <a:r>
              <a:rPr lang="en-US" sz="3000" i="1"/>
              <a:t>Small Teaching Online</a:t>
            </a:r>
            <a:r>
              <a:rPr lang="en-US" sz="3000"/>
              <a:t>, 63).”</a:t>
            </a:r>
            <a:endParaRPr sz="3000"/>
          </a:p>
          <a:p>
            <a:pPr marL="742950" lvl="1" indent="-33845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/>
              <a:t>Align to your objectives.</a:t>
            </a:r>
            <a:endParaRPr sz="3000"/>
          </a:p>
          <a:p>
            <a:pPr marL="742950" lvl="1" indent="-33845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/>
              <a:t>Align tech tools with the cognitive domain of Bloom’s taxonomy. </a:t>
            </a:r>
            <a:endParaRPr sz="3000"/>
          </a:p>
          <a:p>
            <a:pPr marL="742950" lvl="1" indent="-33845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/>
              <a:t>Start with LMS tools.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0fee26453_0_48"/>
          <p:cNvSpPr txBox="1">
            <a:spLocks noGrp="1"/>
          </p:cNvSpPr>
          <p:nvPr>
            <p:ph type="title"/>
          </p:nvPr>
        </p:nvSpPr>
        <p:spPr>
          <a:xfrm>
            <a:off x="427703" y="320201"/>
            <a:ext cx="825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9FF"/>
              </a:buClr>
              <a:buSzPts val="3600"/>
              <a:buFont typeface="Calibri"/>
              <a:buNone/>
            </a:pPr>
            <a:r>
              <a:rPr lang="en-US" b="1"/>
              <a:t>Principles</a:t>
            </a:r>
            <a:endParaRPr/>
          </a:p>
        </p:txBody>
      </p:sp>
      <p:sp>
        <p:nvSpPr>
          <p:cNvPr id="240" name="Google Shape;240;g80fee26453_0_48"/>
          <p:cNvSpPr txBox="1">
            <a:spLocks noGrp="1"/>
          </p:cNvSpPr>
          <p:nvPr>
            <p:ph type="body" idx="1"/>
          </p:nvPr>
        </p:nvSpPr>
        <p:spPr>
          <a:xfrm>
            <a:off x="448966" y="1482213"/>
            <a:ext cx="8246100" cy="3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Identify the objective.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Avoid “harmful” technology — difficult log-ins, fees, etc.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Provide alternative means of access — Universal Design for Learning; alternative options (even “unplugged” options)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0fee26453_0_53"/>
          <p:cNvSpPr txBox="1">
            <a:spLocks noGrp="1"/>
          </p:cNvSpPr>
          <p:nvPr>
            <p:ph type="title"/>
          </p:nvPr>
        </p:nvSpPr>
        <p:spPr>
          <a:xfrm>
            <a:off x="427703" y="320201"/>
            <a:ext cx="825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9FF"/>
              </a:buClr>
              <a:buSzPts val="3600"/>
              <a:buFont typeface="Calibri"/>
              <a:buNone/>
            </a:pPr>
            <a:r>
              <a:rPr lang="en-US" b="1"/>
              <a:t>Recap</a:t>
            </a:r>
            <a:endParaRPr/>
          </a:p>
        </p:txBody>
      </p:sp>
      <p:sp>
        <p:nvSpPr>
          <p:cNvPr id="254" name="Google Shape;254;g80fee26453_0_53"/>
          <p:cNvSpPr txBox="1">
            <a:spLocks noGrp="1"/>
          </p:cNvSpPr>
          <p:nvPr>
            <p:ph type="body" idx="1"/>
          </p:nvPr>
        </p:nvSpPr>
        <p:spPr>
          <a:xfrm>
            <a:off x="448966" y="1482213"/>
            <a:ext cx="8246100" cy="3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Use technology to support and re-energize your teaching.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Don’t be afraid to try something new.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Have fun, and always be on the search for what else could work for you and your students.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US" sz="2000" b="1">
                <a:solidFill>
                  <a:srgbClr val="FF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 your goal. Make a plan.</a:t>
            </a:r>
            <a:endParaRPr sz="2000" b="1">
              <a:solidFill>
                <a:srgbClr val="FF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0fee26453_0_1"/>
          <p:cNvSpPr txBox="1">
            <a:spLocks noGrp="1"/>
          </p:cNvSpPr>
          <p:nvPr>
            <p:ph type="body" idx="1"/>
          </p:nvPr>
        </p:nvSpPr>
        <p:spPr>
          <a:xfrm>
            <a:off x="2013150" y="259252"/>
            <a:ext cx="6843300" cy="44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</a:pPr>
            <a:r>
              <a:rPr lang="en-US" sz="2500" dirty="0"/>
              <a:t>Review of session outcomes: </a:t>
            </a:r>
            <a:endParaRPr sz="25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</a:pPr>
            <a:endParaRPr sz="2500" dirty="0"/>
          </a:p>
          <a:p>
            <a:pPr marL="50800" indent="0">
              <a:buNone/>
            </a:pPr>
            <a:r>
              <a:rPr lang="en-US" sz="2500" dirty="0"/>
              <a:t>1. </a:t>
            </a:r>
            <a:r>
              <a:rPr lang="en-US" sz="2400" dirty="0"/>
              <a:t>Select an appropriate technology tool for instruction based on objectives.</a:t>
            </a:r>
          </a:p>
          <a:p>
            <a:pPr marL="50800" indent="0">
              <a:buNone/>
            </a:pPr>
            <a:r>
              <a:rPr lang="en-US" sz="2400" dirty="0"/>
              <a:t>2. Write a technology integration content plan for at least one lesson.</a:t>
            </a:r>
          </a:p>
          <a:p>
            <a:pPr marL="50800" indent="0">
              <a:buNone/>
            </a:pPr>
            <a:r>
              <a:rPr lang="en-US" sz="2400" dirty="0"/>
              <a:t>3. Consider free or less expensive tech tools to use for learner interaction.</a:t>
            </a:r>
          </a:p>
        </p:txBody>
      </p:sp>
    </p:spTree>
    <p:extLst>
      <p:ext uri="{BB962C8B-B14F-4D97-AF65-F5344CB8AC3E}">
        <p14:creationId xmlns:p14="http://schemas.microsoft.com/office/powerpoint/2010/main" val="1950561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9a11b2575_0_266"/>
          <p:cNvSpPr txBox="1"/>
          <p:nvPr/>
        </p:nvSpPr>
        <p:spPr>
          <a:xfrm>
            <a:off x="384764" y="1939416"/>
            <a:ext cx="83745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lesson will you redesign for technology integration for the learner? </a:t>
            </a:r>
            <a:r>
              <a:rPr lang="en-US" sz="30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en-US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What’s in your </a:t>
            </a:r>
            <a:r>
              <a:rPr lang="en-US" sz="3000" b="1" dirty="0">
                <a:solidFill>
                  <a:srgbClr val="FF29FF"/>
                </a:solidFill>
                <a:latin typeface="Calibri"/>
                <a:ea typeface="Calibri"/>
                <a:cs typeface="Calibri"/>
                <a:sym typeface="Calibri"/>
              </a:rPr>
              <a:t>Tech Toolkit</a:t>
            </a:r>
            <a:r>
              <a:rPr lang="en-US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0fee26453_0_58"/>
          <p:cNvSpPr txBox="1"/>
          <p:nvPr/>
        </p:nvSpPr>
        <p:spPr>
          <a:xfrm>
            <a:off x="384764" y="1558416"/>
            <a:ext cx="83745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 information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90C2E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Telephone:</a:t>
            </a:r>
            <a:r>
              <a:rPr lang="en-US" sz="2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270-809-6874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92C3E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Email:</a:t>
            </a:r>
            <a:r>
              <a:rPr lang="en-US" sz="2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mshemberger@murraystate.edu</a:t>
            </a:r>
            <a:endParaRPr sz="2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92C3E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Twitter:</a:t>
            </a:r>
            <a:r>
              <a:rPr lang="en-US" sz="2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@DrMelShemberger</a:t>
            </a:r>
            <a:endParaRPr sz="2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"/>
          <p:cNvSpPr txBox="1">
            <a:spLocks noGrp="1"/>
          </p:cNvSpPr>
          <p:nvPr>
            <p:ph type="body" idx="1"/>
          </p:nvPr>
        </p:nvSpPr>
        <p:spPr>
          <a:xfrm>
            <a:off x="2013150" y="1201782"/>
            <a:ext cx="6843300" cy="358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indent="0">
              <a:buNone/>
            </a:pPr>
            <a:r>
              <a:rPr lang="en-US" dirty="0"/>
              <a:t>Writing a plan that integrates the right technology to align with Quality Matters Standards can assist instructors to design powerful lessons that would encourage and challenge students cognitively.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"/>
          <p:cNvSpPr txBox="1">
            <a:spLocks noGrp="1"/>
          </p:cNvSpPr>
          <p:nvPr>
            <p:ph type="body" idx="1"/>
          </p:nvPr>
        </p:nvSpPr>
        <p:spPr>
          <a:xfrm>
            <a:off x="2013150" y="853440"/>
            <a:ext cx="6843300" cy="39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indent="0">
              <a:buNone/>
            </a:pPr>
            <a:r>
              <a:rPr lang="en-US" dirty="0"/>
              <a:t>In this session, you will be guided on constructing lessons that comprise a unit in which a lesson has a technology anchor. Examples of tech-integrated plans will be provided, and a list of free or least expensive tech tools that instructors and students could use will be available. </a:t>
            </a:r>
          </a:p>
        </p:txBody>
      </p:sp>
    </p:spTree>
    <p:extLst>
      <p:ext uri="{BB962C8B-B14F-4D97-AF65-F5344CB8AC3E}">
        <p14:creationId xmlns:p14="http://schemas.microsoft.com/office/powerpoint/2010/main" val="1862444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0fee26453_0_1"/>
          <p:cNvSpPr txBox="1">
            <a:spLocks noGrp="1"/>
          </p:cNvSpPr>
          <p:nvPr>
            <p:ph type="body" idx="1"/>
          </p:nvPr>
        </p:nvSpPr>
        <p:spPr>
          <a:xfrm>
            <a:off x="2013150" y="259252"/>
            <a:ext cx="6843300" cy="44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</a:pPr>
            <a:r>
              <a:rPr lang="en-US" sz="2500" dirty="0"/>
              <a:t>By the end of this session, you will be equipped to do the following: </a:t>
            </a:r>
            <a:endParaRPr sz="25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</a:pPr>
            <a:endParaRPr sz="2500" dirty="0"/>
          </a:p>
          <a:p>
            <a:pPr marL="50800" indent="0">
              <a:buNone/>
            </a:pPr>
            <a:r>
              <a:rPr lang="en-US" sz="2500" dirty="0"/>
              <a:t>1. </a:t>
            </a:r>
            <a:r>
              <a:rPr lang="en-US" sz="2400" dirty="0"/>
              <a:t>Select an appropriate technology tool for instruction based on objectives.</a:t>
            </a:r>
          </a:p>
          <a:p>
            <a:pPr marL="50800" indent="0">
              <a:buNone/>
            </a:pPr>
            <a:r>
              <a:rPr lang="en-US" sz="2400" dirty="0"/>
              <a:t>2. Write a technology integration content plan for at least one lesson.</a:t>
            </a:r>
          </a:p>
          <a:p>
            <a:pPr marL="50800" indent="0">
              <a:buNone/>
            </a:pPr>
            <a:r>
              <a:rPr lang="en-US" sz="2400" dirty="0"/>
              <a:t>3. Consider free or less expensive tech tools to use for learner interaction.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C70CDF-B1C3-0843-A76D-F379AED10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362" y="2404183"/>
            <a:ext cx="2658139" cy="76352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Quality Matters Standards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AE09D59-9D79-A147-A3D1-8CA3CFACEB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446266"/>
              </p:ext>
            </p:extLst>
          </p:nvPr>
        </p:nvGraphicFramePr>
        <p:xfrm>
          <a:off x="2629788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1f83767f7_0_3"/>
          <p:cNvSpPr txBox="1">
            <a:spLocks noGrp="1"/>
          </p:cNvSpPr>
          <p:nvPr>
            <p:ph type="title"/>
          </p:nvPr>
        </p:nvSpPr>
        <p:spPr>
          <a:xfrm>
            <a:off x="394203" y="2396222"/>
            <a:ext cx="825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b="1" dirty="0"/>
              <a:t>What’s in your </a:t>
            </a:r>
            <a:r>
              <a:rPr lang="en-US" b="1" dirty="0">
                <a:solidFill>
                  <a:srgbClr val="FFFF00"/>
                </a:solidFill>
              </a:rPr>
              <a:t>Tech Toolkit</a:t>
            </a:r>
            <a:r>
              <a:rPr lang="en-US" b="1" dirty="0"/>
              <a:t>?</a:t>
            </a:r>
            <a:br>
              <a:rPr lang="en-US" b="1" dirty="0"/>
            </a:br>
            <a:r>
              <a:rPr lang="en-US" b="1" dirty="0"/>
              <a:t>What problem are you seeking to solve?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14039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0fee26453_0_5"/>
          <p:cNvSpPr txBox="1">
            <a:spLocks noGrp="1"/>
          </p:cNvSpPr>
          <p:nvPr>
            <p:ph type="title"/>
          </p:nvPr>
        </p:nvSpPr>
        <p:spPr>
          <a:xfrm>
            <a:off x="2029901" y="598265"/>
            <a:ext cx="68202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9FF"/>
              </a:buClr>
              <a:buSzPts val="3240"/>
              <a:buFont typeface="Calibri"/>
              <a:buNone/>
            </a:pPr>
            <a:r>
              <a:rPr lang="en-US" sz="3240" b="1"/>
              <a:t>Theoretical approaches</a:t>
            </a:r>
            <a:endParaRPr/>
          </a:p>
        </p:txBody>
      </p:sp>
      <p:sp>
        <p:nvSpPr>
          <p:cNvPr id="205" name="Google Shape;205;g80fee26453_0_5"/>
          <p:cNvSpPr txBox="1">
            <a:spLocks noGrp="1"/>
          </p:cNvSpPr>
          <p:nvPr>
            <p:ph type="body" idx="1"/>
          </p:nvPr>
        </p:nvSpPr>
        <p:spPr>
          <a:xfrm>
            <a:off x="2013155" y="1408470"/>
            <a:ext cx="6843300" cy="3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500" b="1">
                <a:latin typeface="Century Gothic"/>
                <a:ea typeface="Century Gothic"/>
                <a:cs typeface="Century Gothic"/>
                <a:sym typeface="Century Gothic"/>
              </a:rPr>
              <a:t>Web 2.0 Technologies</a:t>
            </a: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 (Tim O’Reilly, 2005) – social networks, media sharing, creative content – all more oriented to participation, collaboration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500" b="1">
                <a:latin typeface="Century Gothic"/>
                <a:ea typeface="Century Gothic"/>
                <a:cs typeface="Century Gothic"/>
                <a:sym typeface="Century Gothic"/>
              </a:rPr>
              <a:t>Connectivism</a:t>
            </a: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 (George Siemens, 2004) – a learning theory for the digital age; knowledge is distributed, cognitive development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Common theme: Creating and sharing; visual learning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75"/>
              <a:buFont typeface="Arial"/>
              <a:buNone/>
            </a:pPr>
            <a:endParaRPr sz="1375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66FF"/>
              </a:buClr>
              <a:buSzPts val="2500"/>
              <a:buFont typeface="Arial"/>
              <a:buNone/>
            </a:pPr>
            <a:r>
              <a:rPr lang="en-US" sz="2500">
                <a:solidFill>
                  <a:srgbClr val="FFD9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Cognition + emotions = learning</a:t>
            </a:r>
            <a:endParaRPr sz="2200">
              <a:solidFill>
                <a:srgbClr val="FFD9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75"/>
              <a:buFont typeface="Arial"/>
              <a:buNone/>
            </a:pPr>
            <a:r>
              <a:rPr lang="en-US" sz="1375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lvl="0" indent="-141286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75"/>
              <a:buFont typeface="Arial"/>
              <a:buNone/>
            </a:pPr>
            <a:endParaRPr sz="1375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75"/>
              <a:buFont typeface="Arial"/>
              <a:buNone/>
            </a:pPr>
            <a:endParaRPr sz="1375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17843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None/>
            </a:pPr>
            <a:endParaRPr sz="259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"/>
          <p:cNvSpPr txBox="1">
            <a:spLocks noGrp="1"/>
          </p:cNvSpPr>
          <p:nvPr>
            <p:ph type="title"/>
          </p:nvPr>
        </p:nvSpPr>
        <p:spPr>
          <a:xfrm>
            <a:off x="2029901" y="598265"/>
            <a:ext cx="6820294" cy="72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9FF"/>
              </a:buClr>
              <a:buSzPts val="3240"/>
              <a:buFont typeface="Calibri"/>
              <a:buNone/>
            </a:pPr>
            <a:r>
              <a:rPr lang="en-US" sz="3240" b="1"/>
              <a:t>Uses of Technology (Dewey Taxonomy)</a:t>
            </a:r>
            <a:endParaRPr/>
          </a:p>
        </p:txBody>
      </p:sp>
      <p:sp>
        <p:nvSpPr>
          <p:cNvPr id="216" name="Google Shape;216;p6"/>
          <p:cNvSpPr txBox="1">
            <a:spLocks noGrp="1"/>
          </p:cNvSpPr>
          <p:nvPr>
            <p:ph type="body" idx="1"/>
          </p:nvPr>
        </p:nvSpPr>
        <p:spPr>
          <a:xfrm>
            <a:off x="2013155" y="1408470"/>
            <a:ext cx="6843252" cy="330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sz="2590"/>
              <a:t>Inquiry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sz="2590"/>
              <a:t>Communication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sz="2590"/>
              <a:t>Construction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sz="2590"/>
              <a:t>Expression</a:t>
            </a:r>
            <a:endParaRPr/>
          </a:p>
          <a:p>
            <a:pPr marL="342900" lvl="0" indent="-17843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None/>
            </a:pPr>
            <a:endParaRPr sz="2590"/>
          </a:p>
          <a:p>
            <a:pPr marL="0" lvl="0" indent="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chemeClr val="lt1"/>
              </a:buClr>
              <a:buSzPts val="1480"/>
              <a:buNone/>
            </a:pPr>
            <a:endParaRPr sz="1480"/>
          </a:p>
          <a:p>
            <a:pPr marL="0" lvl="0" indent="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chemeClr val="lt1"/>
              </a:buClr>
              <a:buSzPts val="1480"/>
              <a:buNone/>
            </a:pPr>
            <a:r>
              <a:rPr lang="en-US" sz="1480"/>
              <a:t>Bruce, B. C., &amp; Levin, J. A. (1997). Educational technology: Media for inquiry, communication, construction, expression. Journal of Educational Computing Research </a:t>
            </a:r>
            <a:r>
              <a:rPr lang="en-US" sz="1480" i="1"/>
              <a:t>17</a:t>
            </a:r>
            <a:r>
              <a:rPr lang="en-US" sz="1480"/>
              <a:t>(1), 79-102.</a:t>
            </a:r>
            <a:endParaRPr/>
          </a:p>
          <a:p>
            <a:pPr marL="342900" lvl="0" indent="-17843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None/>
            </a:pPr>
            <a:endParaRPr sz="259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2238"/>
            <a:ext cx="9144000" cy="4930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651</Words>
  <Application>Microsoft Macintosh PowerPoint</Application>
  <PresentationFormat>On-screen Show (16:9)</PresentationFormat>
  <Paragraphs>108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Roboto</vt:lpstr>
      <vt:lpstr>Calibri</vt:lpstr>
      <vt:lpstr>Arial</vt:lpstr>
      <vt:lpstr>Century Gothic</vt:lpstr>
      <vt:lpstr>Office Theme</vt:lpstr>
      <vt:lpstr>Office Theme</vt:lpstr>
      <vt:lpstr>USING A TECHNOLOGY INTEGRATION PLAN to ALIGN COURSE COMPONENTS for ENHANCED STUDENT LEARNING</vt:lpstr>
      <vt:lpstr>PowerPoint Presentation</vt:lpstr>
      <vt:lpstr>PowerPoint Presentation</vt:lpstr>
      <vt:lpstr>PowerPoint Presentation</vt:lpstr>
      <vt:lpstr>Quality Matters Standards</vt:lpstr>
      <vt:lpstr>What’s in your Tech Toolkit? What problem are you seeking to solve?</vt:lpstr>
      <vt:lpstr>Theoretical approaches</vt:lpstr>
      <vt:lpstr>Uses of Technology (Dewey Taxonomy)</vt:lpstr>
      <vt:lpstr>PowerPoint Presentation</vt:lpstr>
      <vt:lpstr>PowerPoint Presentation</vt:lpstr>
      <vt:lpstr>Elements of a Tech-integrated Instruction Plan</vt:lpstr>
      <vt:lpstr>PowerPoint Presentation</vt:lpstr>
      <vt:lpstr>Bottom line</vt:lpstr>
      <vt:lpstr>Alignment</vt:lpstr>
      <vt:lpstr>Principles</vt:lpstr>
      <vt:lpstr>Recap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ALPHABET SOUP FUSING SAMR and TPACK MODELS to INTEGRATE the RIGHT TECHNOLOGY into INSTRUCTION</dc:title>
  <cp:lastModifiedBy>Microsoft Office User</cp:lastModifiedBy>
  <cp:revision>29</cp:revision>
  <dcterms:created xsi:type="dcterms:W3CDTF">2017-08-01T15:40:51Z</dcterms:created>
  <dcterms:modified xsi:type="dcterms:W3CDTF">2021-04-06T16:26:25Z</dcterms:modified>
</cp:coreProperties>
</file>