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3"/>
  </p:notesMasterIdLst>
  <p:sldIdLst>
    <p:sldId id="256" r:id="rId2"/>
    <p:sldId id="257" r:id="rId3"/>
    <p:sldId id="270" r:id="rId4"/>
    <p:sldId id="275" r:id="rId5"/>
    <p:sldId id="269" r:id="rId6"/>
    <p:sldId id="258" r:id="rId7"/>
    <p:sldId id="259" r:id="rId8"/>
    <p:sldId id="260" r:id="rId9"/>
    <p:sldId id="271" r:id="rId10"/>
    <p:sldId id="261" r:id="rId11"/>
    <p:sldId id="262" r:id="rId12"/>
    <p:sldId id="276" r:id="rId13"/>
    <p:sldId id="265" r:id="rId14"/>
    <p:sldId id="264" r:id="rId15"/>
    <p:sldId id="266" r:id="rId16"/>
    <p:sldId id="267" r:id="rId17"/>
    <p:sldId id="268" r:id="rId18"/>
    <p:sldId id="263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8E8E0-33AB-4A6C-8672-642C673165CB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664C2-82EB-4CAD-A7B1-84497F067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6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52 fully online classes offered in Fall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64C2-82EB-4CAD-A7B1-84497F0679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22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48 newly certified faculty to teach online courses</a:t>
            </a:r>
          </a:p>
          <a:p>
            <a:r>
              <a:rPr lang="en-US" dirty="0" smtClean="0"/>
              <a:t>7 adjuncts</a:t>
            </a:r>
          </a:p>
          <a:p>
            <a:r>
              <a:rPr lang="en-US" dirty="0" smtClean="0"/>
              <a:t>3 faculty completed PRC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64C2-82EB-4CAD-A7B1-84497F0679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62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8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45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74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96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86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8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62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85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00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D8B13-2F87-4C6B-9FF9-1703FF31596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6488D1-366C-4A34-BA20-6F9E71D6947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66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Creating institutional enthusiasm for Quality Matters through a faculty pilot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Constance Oliver</a:t>
            </a:r>
          </a:p>
          <a:p>
            <a:r>
              <a:rPr lang="en-US" dirty="0" smtClean="0"/>
              <a:t>Belmont Abbey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3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778396" cy="3612591"/>
          </a:xfrm>
        </p:spPr>
        <p:txBody>
          <a:bodyPr>
            <a:noAutofit/>
          </a:bodyPr>
          <a:lstStyle/>
          <a:p>
            <a:r>
              <a:rPr lang="en-US" sz="2400" dirty="0" smtClean="0"/>
              <a:t>Lack of technical skills with our faculty</a:t>
            </a:r>
          </a:p>
          <a:p>
            <a:r>
              <a:rPr lang="en-US" sz="2400" dirty="0" smtClean="0"/>
              <a:t>Lack </a:t>
            </a:r>
            <a:r>
              <a:rPr lang="en-US" sz="2400" dirty="0" smtClean="0"/>
              <a:t>of review or accountability for online courses</a:t>
            </a:r>
          </a:p>
          <a:p>
            <a:r>
              <a:rPr lang="en-US" sz="2400" dirty="0" smtClean="0"/>
              <a:t>Lack of awareness about QM resources and concepts</a:t>
            </a:r>
          </a:p>
          <a:p>
            <a:r>
              <a:rPr lang="en-US" sz="2400" dirty="0"/>
              <a:t>Lack of awareness of good online course design</a:t>
            </a:r>
          </a:p>
          <a:p>
            <a:r>
              <a:rPr lang="en-US" sz="2400" dirty="0" smtClean="0"/>
              <a:t>Lack </a:t>
            </a:r>
            <a:r>
              <a:rPr lang="en-US" sz="2400" dirty="0" smtClean="0"/>
              <a:t>of </a:t>
            </a:r>
            <a:r>
              <a:rPr lang="en-US" sz="2400" dirty="0" smtClean="0"/>
              <a:t>awareness </a:t>
            </a:r>
            <a:r>
              <a:rPr lang="en-US" sz="2400" dirty="0" smtClean="0"/>
              <a:t>from key players on campus including department chairs and administration</a:t>
            </a:r>
          </a:p>
          <a:p>
            <a:r>
              <a:rPr lang="en-US" sz="2400" dirty="0" smtClean="0"/>
              <a:t>Lack of identity as an “online school”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buy-in on campus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00" dirty="0" smtClean="0"/>
              <a:t>Marketing department</a:t>
            </a:r>
          </a:p>
          <a:p>
            <a:r>
              <a:rPr lang="en-US" sz="3400" dirty="0" smtClean="0"/>
              <a:t>Administration</a:t>
            </a:r>
            <a:endParaRPr lang="en-US" sz="3400" dirty="0" smtClean="0"/>
          </a:p>
          <a:p>
            <a:r>
              <a:rPr lang="en-US" sz="3400" dirty="0" smtClean="0"/>
              <a:t>Department </a:t>
            </a:r>
            <a:r>
              <a:rPr lang="en-US" sz="3400" dirty="0" smtClean="0"/>
              <a:t>chairs</a:t>
            </a:r>
          </a:p>
          <a:p>
            <a:r>
              <a:rPr lang="en-US" sz="3400" dirty="0"/>
              <a:t>Instructors familiar with online teaching</a:t>
            </a:r>
          </a:p>
          <a:p>
            <a:r>
              <a:rPr lang="en-US" sz="3400" dirty="0" smtClean="0"/>
              <a:t>QM facilitator</a:t>
            </a:r>
            <a:endParaRPr lang="en-US" sz="3400" dirty="0" smtClean="0"/>
          </a:p>
          <a:p>
            <a:endParaRPr lang="en-US" sz="3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11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Selecting enthusiastic pilot members from across campus</a:t>
            </a:r>
          </a:p>
          <a:p>
            <a:r>
              <a:rPr lang="en-US" sz="2400" dirty="0" smtClean="0"/>
              <a:t>Tying in campus “brand”, mission statement, history, goals</a:t>
            </a:r>
          </a:p>
          <a:p>
            <a:r>
              <a:rPr lang="en-US" sz="2400" dirty="0" smtClean="0"/>
              <a:t>Being realistic about expectations</a:t>
            </a:r>
          </a:p>
          <a:p>
            <a:r>
              <a:rPr lang="en-US" sz="2400" dirty="0" smtClean="0"/>
              <a:t>Getting support from academic administration</a:t>
            </a:r>
          </a:p>
          <a:p>
            <a:r>
              <a:rPr lang="en-US" sz="2400" dirty="0" smtClean="0"/>
              <a:t>Keeping costs 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1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90180" y="4271963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Our pilot program </a:t>
            </a:r>
          </a:p>
        </p:txBody>
      </p:sp>
      <p:pic>
        <p:nvPicPr>
          <p:cNvPr id="4" name="Picture 3" title="Abbey FELLOW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54" y="590585"/>
            <a:ext cx="7340253" cy="355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Faculty Engaged Leaders Learning Online Workshop</a:t>
            </a:r>
          </a:p>
          <a:p>
            <a:r>
              <a:rPr lang="en-US" sz="2400" dirty="0" smtClean="0"/>
              <a:t>Six faculty from a range of disciplines hand selected by Vice Provost and Instructional Designer</a:t>
            </a:r>
          </a:p>
          <a:p>
            <a:r>
              <a:rPr lang="en-US" sz="2400" dirty="0" smtClean="0"/>
              <a:t>Sent formal invitation letter from Provost</a:t>
            </a:r>
          </a:p>
          <a:p>
            <a:r>
              <a:rPr lang="en-US" sz="2400" dirty="0" smtClean="0"/>
              <a:t>Stipend for each semester involved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3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FELLOW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Monthly meetings</a:t>
            </a:r>
          </a:p>
          <a:p>
            <a:r>
              <a:rPr lang="en-US" sz="2400" dirty="0" smtClean="0"/>
              <a:t>APPQMR workshop</a:t>
            </a:r>
          </a:p>
          <a:p>
            <a:r>
              <a:rPr lang="en-US" sz="2400" dirty="0" smtClean="0"/>
              <a:t>Informal peer reviewer</a:t>
            </a:r>
          </a:p>
          <a:p>
            <a:r>
              <a:rPr lang="en-US" sz="2400" dirty="0" smtClean="0"/>
              <a:t>QM and online teaching cheerleader!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5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APPQMR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Autofit/>
          </a:bodyPr>
          <a:lstStyle/>
          <a:p>
            <a:r>
              <a:rPr lang="en-US" sz="2400" dirty="0" smtClean="0"/>
              <a:t>Pilot group of 6 completed the APPQMR training in February</a:t>
            </a:r>
          </a:p>
          <a:p>
            <a:r>
              <a:rPr lang="en-US" sz="2400" dirty="0" smtClean="0"/>
              <a:t>While the workshop cannot be adjusted based on the pilot group, we were able to adjust our expectations, messaging, and share enthusiasm. </a:t>
            </a:r>
          </a:p>
          <a:p>
            <a:r>
              <a:rPr lang="en-US" sz="2400" dirty="0" smtClean="0"/>
              <a:t>May 2021 12 successful participants </a:t>
            </a:r>
          </a:p>
          <a:p>
            <a:r>
              <a:rPr lang="en-US" sz="2400" dirty="0" smtClean="0"/>
              <a:t>June 2021 13 successful participants </a:t>
            </a:r>
          </a:p>
          <a:p>
            <a:r>
              <a:rPr lang="en-US" sz="2400" dirty="0" smtClean="0"/>
              <a:t>July 2021 3 successful participants</a:t>
            </a:r>
          </a:p>
          <a:p>
            <a:r>
              <a:rPr lang="en-US" sz="2400" dirty="0" smtClean="0"/>
              <a:t>August 2021 </a:t>
            </a:r>
            <a:r>
              <a:rPr lang="en-US" sz="2400" dirty="0"/>
              <a:t>5</a:t>
            </a:r>
            <a:r>
              <a:rPr lang="en-US" sz="2400" dirty="0" smtClean="0"/>
              <a:t> successful participants </a:t>
            </a:r>
          </a:p>
          <a:p>
            <a:r>
              <a:rPr lang="en-US" sz="2400" dirty="0" smtClean="0"/>
              <a:t>October 2021 9 successful participants </a:t>
            </a:r>
          </a:p>
        </p:txBody>
      </p:sp>
    </p:spTree>
    <p:extLst>
      <p:ext uri="{BB962C8B-B14F-4D97-AF65-F5344CB8AC3E}">
        <p14:creationId xmlns:p14="http://schemas.microsoft.com/office/powerpoint/2010/main" val="4597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Our Next Steps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APPQMR for all faculty teaching hybrid courses</a:t>
            </a:r>
          </a:p>
          <a:p>
            <a:r>
              <a:rPr lang="en-US" sz="2400" dirty="0" smtClean="0"/>
              <a:t>A pilot program for submitting our courses for QM certification</a:t>
            </a:r>
          </a:p>
          <a:p>
            <a:r>
              <a:rPr lang="en-US" sz="2400" dirty="0" smtClean="0"/>
              <a:t>Additional faculty certified as QM Peer Reviewers</a:t>
            </a:r>
          </a:p>
          <a:p>
            <a:r>
              <a:rPr lang="en-US" sz="2400" dirty="0" smtClean="0"/>
              <a:t>FELLOWs continuing to lead quality online instruction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59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a pilot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Does your institution currently </a:t>
            </a:r>
            <a:r>
              <a:rPr lang="en-US" sz="2400" b="1" dirty="0" smtClean="0"/>
              <a:t>require </a:t>
            </a:r>
            <a:r>
              <a:rPr lang="en-US" sz="2400" dirty="0" smtClean="0"/>
              <a:t>any Quality Matters training or certification? </a:t>
            </a:r>
          </a:p>
          <a:p>
            <a:pPr lvl="1"/>
            <a:r>
              <a:rPr lang="en-US" sz="2200" dirty="0" smtClean="0"/>
              <a:t>Yes</a:t>
            </a:r>
          </a:p>
          <a:p>
            <a:pPr lvl="1"/>
            <a:r>
              <a:rPr lang="en-US" sz="2200" dirty="0" smtClean="0"/>
              <a:t>No</a:t>
            </a:r>
          </a:p>
          <a:p>
            <a:pPr lvl="1"/>
            <a:r>
              <a:rPr lang="en-US" sz="2200" dirty="0" smtClean="0"/>
              <a:t>I’m not sure</a:t>
            </a:r>
          </a:p>
          <a:p>
            <a:pPr lvl="1"/>
            <a:r>
              <a:rPr lang="en-US" sz="2200" dirty="0" smtClean="0"/>
              <a:t>In the past but not now</a:t>
            </a:r>
          </a:p>
          <a:p>
            <a:pPr lvl="1"/>
            <a:r>
              <a:rPr lang="en-US" sz="2200" dirty="0" smtClean="0"/>
              <a:t>We are implementing this in the future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957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are the challenges you face?</a:t>
            </a:r>
          </a:p>
          <a:p>
            <a:r>
              <a:rPr lang="en-US" sz="2400" dirty="0" smtClean="0"/>
              <a:t>Whose support do you need? </a:t>
            </a:r>
          </a:p>
          <a:p>
            <a:r>
              <a:rPr lang="en-US" sz="2400" dirty="0" smtClean="0"/>
              <a:t>What resources do you need? </a:t>
            </a:r>
          </a:p>
          <a:p>
            <a:r>
              <a:rPr lang="en-US" sz="2400" dirty="0" smtClean="0"/>
              <a:t>How will your pilot program members be identified and selected? </a:t>
            </a:r>
          </a:p>
          <a:p>
            <a:r>
              <a:rPr lang="en-US" sz="2400" dirty="0" smtClean="0"/>
              <a:t>How will you communicate the program to your campus?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610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successes have you found in implementing QM concepts and programs on your campus?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35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today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Background on our institutional capabilities</a:t>
            </a:r>
          </a:p>
          <a:p>
            <a:r>
              <a:rPr lang="en-US" sz="2400" dirty="0" smtClean="0"/>
              <a:t>The challenges we faced</a:t>
            </a:r>
          </a:p>
          <a:p>
            <a:r>
              <a:rPr lang="en-US" sz="2400" dirty="0" smtClean="0"/>
              <a:t>The pilot program process</a:t>
            </a:r>
          </a:p>
          <a:p>
            <a:r>
              <a:rPr lang="en-US" sz="2400" dirty="0" smtClean="0"/>
              <a:t>Our next steps</a:t>
            </a:r>
          </a:p>
          <a:p>
            <a:r>
              <a:rPr lang="en-US" sz="2400" dirty="0" smtClean="0"/>
              <a:t>Discussion on ways to implement a pilot program at your university </a:t>
            </a:r>
          </a:p>
        </p:txBody>
      </p:sp>
    </p:spTree>
    <p:extLst>
      <p:ext uri="{BB962C8B-B14F-4D97-AF65-F5344CB8AC3E}">
        <p14:creationId xmlns:p14="http://schemas.microsoft.com/office/powerpoint/2010/main" val="547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Explore strategies to create institutional buy-in, involvement, and enthusiasm for Quality </a:t>
            </a:r>
            <a:r>
              <a:rPr lang="en-US" sz="2400" dirty="0" smtClean="0"/>
              <a:t>Matters</a:t>
            </a:r>
          </a:p>
          <a:p>
            <a:r>
              <a:rPr lang="en-US" sz="2400" dirty="0"/>
              <a:t>Discuss what makes an effective plan for faculty participation in QM </a:t>
            </a:r>
            <a:r>
              <a:rPr lang="en-US" sz="2400" dirty="0" smtClean="0"/>
              <a:t>training</a:t>
            </a:r>
          </a:p>
          <a:p>
            <a:r>
              <a:rPr lang="en-US" sz="2400" dirty="0"/>
              <a:t>Evaluate different methods of introducing QM to key campus members</a:t>
            </a:r>
          </a:p>
        </p:txBody>
      </p:sp>
    </p:spTree>
    <p:extLst>
      <p:ext uri="{BB962C8B-B14F-4D97-AF65-F5344CB8AC3E}">
        <p14:creationId xmlns:p14="http://schemas.microsoft.com/office/powerpoint/2010/main" val="314139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Background on our institutional capabilities </a:t>
            </a:r>
            <a:endParaRPr lang="en-US" sz="2400" dirty="0"/>
          </a:p>
        </p:txBody>
      </p:sp>
      <p:pic>
        <p:nvPicPr>
          <p:cNvPr id="6" name="Picture 5" title="Belmont Abbey College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295" y="1302707"/>
            <a:ext cx="3164822" cy="18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Belmont Abbey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Traditional liberal arts college and </a:t>
            </a:r>
            <a:r>
              <a:rPr lang="en-US" sz="2400" dirty="0" smtClean="0"/>
              <a:t>monastery- Benedictine hospitality</a:t>
            </a:r>
            <a:endParaRPr lang="en-US" sz="2400" dirty="0" smtClean="0"/>
          </a:p>
          <a:p>
            <a:r>
              <a:rPr lang="en-US" sz="2400" dirty="0" smtClean="0"/>
              <a:t>84 </a:t>
            </a:r>
            <a:r>
              <a:rPr lang="en-US" sz="2400" dirty="0" smtClean="0"/>
              <a:t>fulltime faculty</a:t>
            </a:r>
          </a:p>
          <a:p>
            <a:r>
              <a:rPr lang="en-US" sz="2400" dirty="0" smtClean="0"/>
              <a:t>1500 Students</a:t>
            </a:r>
          </a:p>
          <a:p>
            <a:r>
              <a:rPr lang="en-US" sz="2400" dirty="0" smtClean="0"/>
              <a:t>Before May 2020, no instructional designer</a:t>
            </a:r>
          </a:p>
          <a:p>
            <a:r>
              <a:rPr lang="en-US" sz="2400" dirty="0" smtClean="0"/>
              <a:t>Before March 2020, offered about 5-7 fully online courses that were created as “canned shells” by an external company</a:t>
            </a:r>
          </a:p>
          <a:p>
            <a:r>
              <a:rPr lang="en-US" sz="2400" dirty="0" smtClean="0"/>
              <a:t>No online training, requirements, or support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13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May 2020 we joined Quality Matters</a:t>
            </a:r>
          </a:p>
          <a:p>
            <a:r>
              <a:rPr lang="en-US" sz="2400" dirty="0" smtClean="0"/>
              <a:t>Some of our “emergency” online courses decided to become fully online courses in Fall 2020. </a:t>
            </a:r>
          </a:p>
          <a:p>
            <a:r>
              <a:rPr lang="en-US" sz="2400" dirty="0" smtClean="0"/>
              <a:t>What </a:t>
            </a:r>
            <a:r>
              <a:rPr lang="en-US" sz="2400" dirty="0" smtClean="0"/>
              <a:t>challenges did we face in improving our online content?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70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challenges does your institution face with a rapid transition of your online courses, online instructors, and use of your QM subscription?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146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 Faced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1909</TotalTime>
  <Words>578</Words>
  <Application>Microsoft Office PowerPoint</Application>
  <PresentationFormat>Widescreen</PresentationFormat>
  <Paragraphs>94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Gill Sans MT</vt:lpstr>
      <vt:lpstr>Gallery</vt:lpstr>
      <vt:lpstr>Creating institutional enthusiasm for Quality Matters through a faculty pilot program</vt:lpstr>
      <vt:lpstr>Poll</vt:lpstr>
      <vt:lpstr>Topics for today </vt:lpstr>
      <vt:lpstr>Objectives</vt:lpstr>
      <vt:lpstr>PowerPoint Presentation</vt:lpstr>
      <vt:lpstr>Belmont Abbey College</vt:lpstr>
      <vt:lpstr>Background</vt:lpstr>
      <vt:lpstr>Discussion</vt:lpstr>
      <vt:lpstr>Challenges Faced</vt:lpstr>
      <vt:lpstr>Our challenges</vt:lpstr>
      <vt:lpstr>Creating buy-in on campus</vt:lpstr>
      <vt:lpstr>How?</vt:lpstr>
      <vt:lpstr>PowerPoint Presentation</vt:lpstr>
      <vt:lpstr>FELLOWS</vt:lpstr>
      <vt:lpstr>FELLOW expectations</vt:lpstr>
      <vt:lpstr>APPQMR</vt:lpstr>
      <vt:lpstr>Our Next Steps</vt:lpstr>
      <vt:lpstr>Next steps</vt:lpstr>
      <vt:lpstr>Implementing a pilot program</vt:lpstr>
      <vt:lpstr>Questions to consider</vt:lpstr>
      <vt:lpstr>Wrap up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institutional enthusiasm for Quality Matters through a faculty pilot program</dc:title>
  <dc:creator>Constance Oliver</dc:creator>
  <cp:lastModifiedBy>Constance Oliver</cp:lastModifiedBy>
  <cp:revision>18</cp:revision>
  <dcterms:created xsi:type="dcterms:W3CDTF">2021-10-26T19:03:00Z</dcterms:created>
  <dcterms:modified xsi:type="dcterms:W3CDTF">2021-10-29T19:13:18Z</dcterms:modified>
</cp:coreProperties>
</file>