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3" r:id="rId4"/>
  </p:sldMasterIdLst>
  <p:notesMasterIdLst>
    <p:notesMasterId r:id="rId6"/>
  </p:notesMasterIdLst>
  <p:sldIdLst>
    <p:sldId id="263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40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C6B"/>
    <a:srgbClr val="F28A21"/>
    <a:srgbClr val="1E376D"/>
    <a:srgbClr val="3AAE26"/>
    <a:srgbClr val="3AA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1522" y="82"/>
      </p:cViewPr>
      <p:guideLst>
        <p:guide orient="horz" pos="10368"/>
        <p:guide pos="14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4D6E3-37F2-C54D-8316-1ABE5134B13B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60236-70A3-B146-B9E4-F93408FFC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0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3A55A-12CC-4F9A-BF4D-8B598D36EBC8}"/>
              </a:ext>
            </a:extLst>
          </p:cNvPr>
          <p:cNvSpPr/>
          <p:nvPr userDrawn="1"/>
        </p:nvSpPr>
        <p:spPr>
          <a:xfrm>
            <a:off x="0" y="12679680"/>
            <a:ext cx="43891200" cy="202387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E5470A-1E80-4DB2-893C-AF911A795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0" y="3301702"/>
            <a:ext cx="14264640" cy="498763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AD8810A-9B0C-4A61-99B6-2B3BAE5D7383}"/>
              </a:ext>
            </a:extLst>
          </p:cNvPr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  <p:extLst>
      <p:ext uri="{BB962C8B-B14F-4D97-AF65-F5344CB8AC3E}">
        <p14:creationId xmlns:p14="http://schemas.microsoft.com/office/powerpoint/2010/main" val="402751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6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73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8529280"/>
            <a:ext cx="43891200" cy="43891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2" y="29199842"/>
            <a:ext cx="8560508" cy="3012917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8404531" y="8115305"/>
            <a:ext cx="26114069" cy="1942801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</p:spPr>
        <p:txBody>
          <a:bodyPr>
            <a:noAutofit/>
          </a:bodyPr>
          <a:lstStyle>
            <a:lvl1pPr>
              <a:defRPr>
                <a:solidFill>
                  <a:srgbClr val="1E376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  <p:extLst>
      <p:ext uri="{BB962C8B-B14F-4D97-AF65-F5344CB8AC3E}">
        <p14:creationId xmlns:p14="http://schemas.microsoft.com/office/powerpoint/2010/main" val="545780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43891200" cy="32918400"/>
          </a:xfrm>
          <a:prstGeom prst="rect">
            <a:avLst/>
          </a:prstGeom>
          <a:solidFill>
            <a:srgbClr val="032C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>
              <a:solidFill>
                <a:srgbClr val="1E376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7524" y="21283010"/>
            <a:ext cx="35196444" cy="5149128"/>
          </a:xfrm>
        </p:spPr>
        <p:txBody>
          <a:bodyPr anchor="b"/>
          <a:lstStyle>
            <a:lvl1pPr algn="l">
              <a:defRPr sz="21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divider title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28529280"/>
            <a:ext cx="43891200" cy="43891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2" y="29199842"/>
            <a:ext cx="8560508" cy="3012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2" y="1752603"/>
            <a:ext cx="29614633" cy="6362702"/>
          </a:xfrm>
        </p:spPr>
        <p:txBody>
          <a:bodyPr>
            <a:noAutofit/>
          </a:bodyPr>
          <a:lstStyle>
            <a:lvl1pPr>
              <a:defRPr>
                <a:solidFill>
                  <a:srgbClr val="1E376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17520" y="8763002"/>
            <a:ext cx="33717506" cy="1405128"/>
          </a:xfrm>
        </p:spPr>
        <p:txBody>
          <a:bodyPr>
            <a:noAutofit/>
          </a:bodyPr>
          <a:lstStyle>
            <a:lvl1pPr marL="0" indent="0">
              <a:buNone/>
              <a:defRPr sz="5760" b="1" i="0" baseline="0">
                <a:solidFill>
                  <a:srgbClr val="3AAE26"/>
                </a:solidFill>
                <a:latin typeface="Calibri"/>
                <a:ea typeface="Adagio_Sans_Script Black" charset="0"/>
                <a:cs typeface="Calibri"/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CLICK TO EDIT SUBHEAD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017520" y="10219476"/>
            <a:ext cx="33717506" cy="6534907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5040" b="0" i="0" baseline="0">
                <a:solidFill>
                  <a:schemeClr val="tx1"/>
                </a:solidFill>
                <a:latin typeface="Calibri"/>
                <a:ea typeface="Adagio_Sans" charset="0"/>
                <a:cs typeface="Calibri"/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Click to add body copy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017520" y="18389635"/>
            <a:ext cx="33717506" cy="1434557"/>
          </a:xfrm>
        </p:spPr>
        <p:txBody>
          <a:bodyPr>
            <a:noAutofit/>
          </a:bodyPr>
          <a:lstStyle>
            <a:lvl1pPr marL="0" indent="0">
              <a:buNone/>
              <a:defRPr sz="5760" b="1" i="0" baseline="0">
                <a:solidFill>
                  <a:schemeClr val="tx1"/>
                </a:solidFill>
                <a:latin typeface="Calibri"/>
                <a:ea typeface="Adagio_Sans_Script Black" charset="0"/>
                <a:cs typeface="Calibri"/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Click to edit subhead 2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3017520" y="19865710"/>
            <a:ext cx="33717506" cy="6534907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5040" b="0" i="0" baseline="0">
                <a:solidFill>
                  <a:schemeClr val="tx1"/>
                </a:solidFill>
                <a:latin typeface="Adagio_Sans" charset="0"/>
                <a:ea typeface="Adagio_Sans" charset="0"/>
                <a:cs typeface="Adagio_Sans" charset="0"/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Click to add body copy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8529280"/>
            <a:ext cx="43891200" cy="43891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2" y="29199842"/>
            <a:ext cx="8560508" cy="3012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E376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017520" y="8763000"/>
            <a:ext cx="16413480" cy="20886422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6480"/>
            </a:lvl1pPr>
            <a:lvl2pPr>
              <a:lnSpc>
                <a:spcPct val="114000"/>
              </a:lnSpc>
              <a:defRPr sz="5760"/>
            </a:lvl2pPr>
            <a:lvl3pPr>
              <a:lnSpc>
                <a:spcPct val="114000"/>
              </a:lnSpc>
              <a:defRPr sz="5040"/>
            </a:lvl3pPr>
            <a:lvl4pPr>
              <a:lnSpc>
                <a:spcPct val="114000"/>
              </a:lnSpc>
              <a:defRPr sz="4320"/>
            </a:lvl4pPr>
            <a:lvl5pPr>
              <a:lnSpc>
                <a:spcPct val="114000"/>
              </a:lnSpc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21461614" y="8763000"/>
            <a:ext cx="16394548" cy="20886422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6480"/>
            </a:lvl1pPr>
            <a:lvl2pPr>
              <a:lnSpc>
                <a:spcPct val="114000"/>
              </a:lnSpc>
              <a:defRPr sz="5760"/>
            </a:lvl2pPr>
            <a:lvl3pPr>
              <a:lnSpc>
                <a:spcPct val="114000"/>
              </a:lnSpc>
              <a:defRPr sz="5040"/>
            </a:lvl3pPr>
            <a:lvl4pPr>
              <a:lnSpc>
                <a:spcPct val="114000"/>
              </a:lnSpc>
              <a:defRPr sz="4320"/>
            </a:lvl4pPr>
            <a:lvl5pPr>
              <a:lnSpc>
                <a:spcPct val="114000"/>
              </a:lnSpc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8529280"/>
            <a:ext cx="43891200" cy="43891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2" y="29199842"/>
            <a:ext cx="8560508" cy="3012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E376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9458077" y="8968745"/>
            <a:ext cx="26477845" cy="19763592"/>
          </a:xfr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28529280"/>
            <a:ext cx="43891200" cy="43891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2" y="29199842"/>
            <a:ext cx="8560508" cy="3012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E376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98160" y="19572134"/>
            <a:ext cx="10224137" cy="8885520"/>
          </a:xfrm>
        </p:spPr>
        <p:txBody>
          <a:bodyPr>
            <a:noAutofit/>
          </a:bodyPr>
          <a:lstStyle>
            <a:lvl1pPr marL="0" indent="0">
              <a:buNone/>
              <a:defRPr sz="8640" baseline="0">
                <a:solidFill>
                  <a:srgbClr val="3AAE26"/>
                </a:solidFill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“Click to add </a:t>
            </a:r>
            <a:br>
              <a:rPr lang="en-US"/>
            </a:br>
            <a:r>
              <a:rPr lang="en-US"/>
              <a:t>quote or snippet </a:t>
            </a:r>
            <a:br>
              <a:rPr lang="en-US"/>
            </a:br>
            <a:r>
              <a:rPr lang="en-US"/>
              <a:t>of information”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17520" y="8763002"/>
            <a:ext cx="26334720" cy="1405128"/>
          </a:xfrm>
        </p:spPr>
        <p:txBody>
          <a:bodyPr>
            <a:noAutofit/>
          </a:bodyPr>
          <a:lstStyle>
            <a:lvl1pPr marL="0" indent="0">
              <a:buNone/>
              <a:defRPr sz="5760" b="1" i="0" baseline="0">
                <a:solidFill>
                  <a:srgbClr val="3AAE26"/>
                </a:solidFill>
                <a:latin typeface="Calibri"/>
                <a:ea typeface="Adagio_Sans_Script Black" charset="0"/>
                <a:cs typeface="Calibri"/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CLICK TO EDIT SUBHEAD 1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017520" y="10219476"/>
            <a:ext cx="26334720" cy="18238181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5040" b="0" i="0" baseline="0">
                <a:solidFill>
                  <a:schemeClr val="tx1"/>
                </a:solidFill>
                <a:latin typeface="Calibri"/>
                <a:ea typeface="Adagio_Sans" charset="0"/>
                <a:cs typeface="Calibri"/>
              </a:defRPr>
            </a:lvl1pPr>
            <a:lvl2pPr marL="1645920" indent="0">
              <a:buNone/>
              <a:defRPr/>
            </a:lvl2pPr>
            <a:lvl3pPr marL="3291840" indent="0">
              <a:buNone/>
              <a:defRPr/>
            </a:lvl3pPr>
            <a:lvl4pPr marL="4937760" indent="0">
              <a:buNone/>
              <a:defRPr/>
            </a:lvl4pPr>
            <a:lvl5pPr marL="6583680" indent="0">
              <a:buNone/>
              <a:defRPr/>
            </a:lvl5pPr>
          </a:lstStyle>
          <a:p>
            <a:pPr lvl="0"/>
            <a:r>
              <a:rPr lang="en-US"/>
              <a:t>Click to add body copy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2FBCBB-679B-421B-ABB1-1E787E8044C2}"/>
              </a:ext>
            </a:extLst>
          </p:cNvPr>
          <p:cNvSpPr/>
          <p:nvPr userDrawn="1"/>
        </p:nvSpPr>
        <p:spPr>
          <a:xfrm>
            <a:off x="0" y="28529280"/>
            <a:ext cx="43891200" cy="4389120"/>
          </a:xfrm>
          <a:prstGeom prst="rect">
            <a:avLst/>
          </a:prstGeom>
          <a:solidFill>
            <a:srgbClr val="3AAE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A75C2F-2DB3-47CD-ABB9-C7D8F051AA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2" y="29199842"/>
            <a:ext cx="8560508" cy="301291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D6ECA7-3DF5-439E-A2E4-D34C2F34E109}"/>
              </a:ext>
            </a:extLst>
          </p:cNvPr>
          <p:cNvSpPr/>
          <p:nvPr userDrawn="1"/>
        </p:nvSpPr>
        <p:spPr>
          <a:xfrm>
            <a:off x="0" y="0"/>
            <a:ext cx="43891200" cy="1097280"/>
          </a:xfrm>
          <a:prstGeom prst="rect">
            <a:avLst/>
          </a:prstGeom>
          <a:solidFill>
            <a:srgbClr val="032C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</p:spTree>
    <p:extLst>
      <p:ext uri="{BB962C8B-B14F-4D97-AF65-F5344CB8AC3E}">
        <p14:creationId xmlns:p14="http://schemas.microsoft.com/office/powerpoint/2010/main" val="217983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1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4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1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6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8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0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3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B98F7-E186-324F-BD80-B8B3A59E3B8C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C907-1398-8844-9C7E-E0CAAC6F5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50" r:id="rId13"/>
    <p:sldLayoutId id="2147483752" r:id="rId14"/>
    <p:sldLayoutId id="2147483742" r:id="rId15"/>
    <p:sldLayoutId id="2147483744" r:id="rId16"/>
    <p:sldLayoutId id="2147483751" r:id="rId17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01185"/>
            <a:ext cx="43891200" cy="2880360"/>
          </a:xfrm>
        </p:spPr>
        <p:txBody>
          <a:bodyPr/>
          <a:lstStyle/>
          <a:p>
            <a:pPr algn="ctr"/>
            <a:r>
              <a:rPr lang="en-US" sz="12000" i="1" dirty="0"/>
              <a:t>You had me at “Hello” – Maximizing the Power of QM Introductions</a:t>
            </a:r>
            <a:br>
              <a:rPr lang="en-US" sz="12000" i="1" dirty="0"/>
            </a:br>
            <a:r>
              <a:rPr lang="en-US" sz="8800" i="1" dirty="0"/>
              <a:t>Social presence, social capital, and use of introductions </a:t>
            </a:r>
            <a:br>
              <a:rPr lang="en-US" sz="8800" i="1" dirty="0"/>
            </a:br>
            <a:r>
              <a:rPr lang="en-US" sz="8000" dirty="0"/>
              <a:t>Vicki Mason, </a:t>
            </a:r>
            <a:r>
              <a:rPr lang="en-US" sz="8000" dirty="0" err="1"/>
              <a:t>D.HSc</a:t>
            </a:r>
            <a:r>
              <a:rPr lang="en-US" sz="8000" dirty="0"/>
              <a:t> and Mary Amick, Ed.D. </a:t>
            </a:r>
            <a:br>
              <a:rPr lang="en-US" sz="9600" dirty="0"/>
            </a:br>
            <a:endParaRPr lang="en-US" sz="9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4290E-57FC-4845-89E3-A7B5F09188BE}"/>
              </a:ext>
            </a:extLst>
          </p:cNvPr>
          <p:cNvSpPr txBox="1"/>
          <p:nvPr/>
        </p:nvSpPr>
        <p:spPr>
          <a:xfrm>
            <a:off x="2926080" y="7955280"/>
            <a:ext cx="4892040" cy="3291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AutoShape 30">
            <a:extLst>
              <a:ext uri="{FF2B5EF4-FFF2-40B4-BE49-F238E27FC236}">
                <a16:creationId xmlns:a16="http://schemas.microsoft.com/office/drawing/2014/main" id="{E63050F6-F5EE-4B3A-8567-BF13FC9FB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4500" y="6324600"/>
            <a:ext cx="17670780" cy="2186920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r>
              <a:rPr lang="en-US" sz="7200" b="1" dirty="0"/>
              <a:t>RESULTS </a:t>
            </a:r>
          </a:p>
          <a:p>
            <a:r>
              <a:rPr lang="en-US" sz="5400" b="1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What is the best introductory question an instructor</a:t>
            </a:r>
          </a:p>
          <a:p>
            <a:r>
              <a:rPr lang="en-US" sz="5400" b="1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 has ever asked and why?</a:t>
            </a:r>
          </a:p>
          <a:p>
            <a:endParaRPr lang="en-US" sz="3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What’s your family holiday tradition? -  </a:t>
            </a:r>
            <a:r>
              <a:rPr lang="en-US" sz="4000" i="1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made the class more personal.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would you bring to a potluck? -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i="1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question and answers made me relax and feel more connected.</a:t>
            </a:r>
            <a:endParaRPr lang="en-US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solidFill>
                <a:srgbClr val="21212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you a dog or cat person? - </a:t>
            </a:r>
            <a:r>
              <a:rPr lang="en-US" sz="4000" i="1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gave me a connection with peers,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i="1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I liked hearing the stories of other people’s pets.</a:t>
            </a:r>
            <a:endParaRPr lang="en-US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algn="l"/>
            <a:endParaRPr lang="en-US" sz="3000" dirty="0"/>
          </a:p>
          <a:p>
            <a:pPr algn="l"/>
            <a:r>
              <a:rPr lang="en-US" sz="7000" b="1" dirty="0"/>
              <a:t>Conclusion</a:t>
            </a:r>
          </a:p>
          <a:p>
            <a:pPr algn="l"/>
            <a:r>
              <a:rPr lang="en-US" sz="4400" b="1" dirty="0"/>
              <a:t>While further investigation is needed </a:t>
            </a:r>
          </a:p>
          <a:p>
            <a:pPr algn="l"/>
            <a:r>
              <a:rPr lang="en-US" sz="4400" b="1" dirty="0"/>
              <a:t>preliminary data suggest that QM</a:t>
            </a:r>
          </a:p>
          <a:p>
            <a:pPr algn="l"/>
            <a:r>
              <a:rPr lang="en-US" sz="4400" b="1" dirty="0"/>
              <a:t>introductions offer benefit in building</a:t>
            </a:r>
          </a:p>
          <a:p>
            <a:pPr algn="l"/>
            <a:r>
              <a:rPr lang="en-US" sz="4400" b="1" dirty="0"/>
              <a:t>social presence and social capital. </a:t>
            </a:r>
          </a:p>
          <a:p>
            <a:r>
              <a:rPr lang="en-US" sz="3200" dirty="0"/>
              <a:t>     </a:t>
            </a:r>
          </a:p>
          <a:p>
            <a:pPr algn="l"/>
            <a:r>
              <a:rPr lang="en-US" sz="3200" dirty="0"/>
              <a:t>                                        Scan the QR code for more information. </a:t>
            </a:r>
            <a:endParaRPr lang="en-US" sz="3200" dirty="0">
              <a:highlight>
                <a:srgbClr val="FFFF00"/>
              </a:highlight>
            </a:endParaRP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algn="r"/>
            <a:r>
              <a:rPr lang="en-US" dirty="0"/>
              <a:t> </a:t>
            </a:r>
          </a:p>
        </p:txBody>
      </p:sp>
      <p:sp>
        <p:nvSpPr>
          <p:cNvPr id="17" name="AutoShape 30">
            <a:extLst>
              <a:ext uri="{FF2B5EF4-FFF2-40B4-BE49-F238E27FC236}">
                <a16:creationId xmlns:a16="http://schemas.microsoft.com/office/drawing/2014/main" id="{4D0DA7BB-DA70-4E86-A492-713E40CE9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99" y="6377745"/>
            <a:ext cx="11673841" cy="2181606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sz="7000" dirty="0"/>
          </a:p>
          <a:p>
            <a:endParaRPr lang="en-US" sz="7000" b="1" dirty="0"/>
          </a:p>
          <a:p>
            <a:r>
              <a:rPr lang="en-US" sz="7000" b="1" dirty="0"/>
              <a:t>Introduction</a:t>
            </a:r>
          </a:p>
          <a:p>
            <a:pPr algn="l"/>
            <a:r>
              <a:rPr lang="en-US" sz="4400" dirty="0"/>
              <a:t>The purpose of this poster is to explore </a:t>
            </a:r>
          </a:p>
          <a:p>
            <a:pPr algn="l"/>
            <a:r>
              <a:rPr lang="en-US" sz="4400" dirty="0"/>
              <a:t>social presence, social capital, and using </a:t>
            </a:r>
          </a:p>
          <a:p>
            <a:pPr algn="l"/>
            <a:r>
              <a:rPr lang="en-US" sz="4400" dirty="0"/>
              <a:t>QM course introductions to build </a:t>
            </a:r>
          </a:p>
          <a:p>
            <a:pPr algn="l"/>
            <a:r>
              <a:rPr lang="en-US" sz="4400" dirty="0"/>
              <a:t>community and assist instructors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presence is related to “the individual’s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perception of how they feel in interaction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others” (Kim, 2011, p. 764) or “a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perception that others are real and there”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(Lowenthal &amp; Dunlap, 2018, p. 282). 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endParaRPr lang="en-US" sz="4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capital reflects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the“ value derived from </a:t>
            </a:r>
          </a:p>
          <a:p>
            <a:pPr algn="l"/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membership” (Jenson &amp; Jetten, 2015., p.2).</a:t>
            </a:r>
          </a:p>
          <a:p>
            <a:pPr algn="l"/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000" b="1" dirty="0"/>
              <a:t>Methods</a:t>
            </a:r>
          </a:p>
          <a:p>
            <a:pPr algn="l"/>
            <a:r>
              <a:rPr lang="en-US" sz="4300" dirty="0"/>
              <a:t>The survey was informed by Kim, (2010), </a:t>
            </a:r>
          </a:p>
          <a:p>
            <a:pPr algn="l"/>
            <a:r>
              <a:rPr lang="en-US" sz="4300" dirty="0"/>
              <a:t>Lowenthal &amp; Dunlap (2018) and McCoy (2021). </a:t>
            </a:r>
          </a:p>
          <a:p>
            <a:pPr algn="l"/>
            <a:endParaRPr lang="en-US" sz="20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200" dirty="0"/>
              <a:t>The survey was piloted with 74 students</a:t>
            </a:r>
          </a:p>
          <a:p>
            <a:pPr algn="l"/>
            <a:r>
              <a:rPr lang="en-US" sz="4200" dirty="0"/>
              <a:t>     and yielded a 16% response. </a:t>
            </a:r>
          </a:p>
          <a:p>
            <a:pPr algn="l"/>
            <a:endParaRPr lang="en-US" sz="20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400" dirty="0"/>
              <a:t>One section focused on perceptions </a:t>
            </a:r>
          </a:p>
          <a:p>
            <a:pPr algn="l"/>
            <a:r>
              <a:rPr lang="en-US" sz="4400" dirty="0"/>
              <a:t>    regarding instructional techniques (i.e.,</a:t>
            </a:r>
          </a:p>
          <a:p>
            <a:pPr algn="l"/>
            <a:r>
              <a:rPr lang="en-US" sz="4400" dirty="0"/>
              <a:t>    synchronous sessions, group projects,</a:t>
            </a:r>
          </a:p>
          <a:p>
            <a:pPr algn="l"/>
            <a:r>
              <a:rPr lang="en-US" sz="4400" dirty="0"/>
              <a:t>    discussions, peer review of projects and </a:t>
            </a:r>
          </a:p>
          <a:p>
            <a:pPr algn="l"/>
            <a:r>
              <a:rPr lang="en-US" sz="4400" dirty="0"/>
              <a:t>    assignments, introductions) and feeling a</a:t>
            </a:r>
          </a:p>
          <a:p>
            <a:pPr algn="l"/>
            <a:r>
              <a:rPr lang="en-US" sz="4400" dirty="0"/>
              <a:t>    part of the learning community.  A 5-point</a:t>
            </a:r>
          </a:p>
          <a:p>
            <a:pPr algn="l"/>
            <a:r>
              <a:rPr lang="en-US" sz="4400" dirty="0"/>
              <a:t>    Likert scale was used. </a:t>
            </a:r>
          </a:p>
          <a:p>
            <a:pPr algn="l"/>
            <a:endParaRPr lang="en-US" sz="1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Open-ended questions were asked     </a:t>
            </a:r>
          </a:p>
          <a:p>
            <a:pPr algn="l"/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follow up.</a:t>
            </a:r>
          </a:p>
          <a:p>
            <a:r>
              <a:rPr lang="en-US" sz="7000" dirty="0"/>
              <a:t> </a:t>
            </a:r>
          </a:p>
        </p:txBody>
      </p:sp>
      <p:sp>
        <p:nvSpPr>
          <p:cNvPr id="18" name="AutoShape 30">
            <a:extLst>
              <a:ext uri="{FF2B5EF4-FFF2-40B4-BE49-F238E27FC236}">
                <a16:creationId xmlns:a16="http://schemas.microsoft.com/office/drawing/2014/main" id="{D00F41E8-9C4D-4BD9-8FF5-7A6C25322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2540" y="6377745"/>
            <a:ext cx="11460480" cy="2181606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389438" eaLnBrk="0" hangingPunct="0">
              <a:lnSpc>
                <a:spcPct val="95000"/>
              </a:lnSpc>
            </a:pPr>
            <a:endParaRPr lang="en-US" sz="7000" b="1" dirty="0"/>
          </a:p>
          <a:p>
            <a:pPr defTabSz="4389438" eaLnBrk="0" hangingPunct="0">
              <a:lnSpc>
                <a:spcPct val="95000"/>
              </a:lnSpc>
            </a:pPr>
            <a:r>
              <a:rPr lang="en-US" sz="7000" b="1" dirty="0"/>
              <a:t>Discussion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 introduction prompts are course-</a:t>
            </a:r>
            <a:endParaRPr lang="en-US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related, course-related fun, </a:t>
            </a: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simply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fun.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erious and humorous approaches gauge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students’ interest and confidence levels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regarding course topics. </a:t>
            </a: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aculty gain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valuable insights to tweak </a:t>
            </a: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emphases 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instructional </a:t>
            </a: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pproaches. Intentional</a:t>
            </a: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of 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topics and judicious use of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audio/video introductions are incorporated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build social presence, and foster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 capital. 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l" defTabSz="4389438" eaLnBrk="0" hangingPunct="0">
              <a:lnSpc>
                <a:spcPct val="95000"/>
              </a:lnSpc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topic in the Table of Contents are you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most interested in? </a:t>
            </a:r>
          </a:p>
          <a:p>
            <a:pPr marL="571500" indent="-571500" algn="l" defTabSz="4389438" eaLnBrk="0" hangingPunct="0">
              <a:lnSpc>
                <a:spcPct val="95000"/>
              </a:lnSpc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Self-confidence ratings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ranging from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 phobic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finance gur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for the finance course</a:t>
            </a:r>
          </a:p>
          <a:p>
            <a:pPr marL="571500" indent="-571500" algn="l" defTabSz="4389438" eaLnBrk="0" hangingPunct="0">
              <a:lnSpc>
                <a:spcPct val="95000"/>
              </a:lnSpc>
              <a:buFont typeface="Wingdings" panose="05000000000000000000" pitchFamily="2" charset="2"/>
              <a:buChar char="v"/>
            </a:pPr>
            <a:r>
              <a:rPr lang="en-US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Favorite cookie</a:t>
            </a:r>
          </a:p>
          <a:p>
            <a:pPr marL="571500" indent="-571500" algn="l" defTabSz="4389438" eaLnBrk="0" hangingPunct="0">
              <a:lnSpc>
                <a:spcPct val="95000"/>
              </a:lnSpc>
              <a:buFont typeface="Wingdings" panose="05000000000000000000" pitchFamily="2" charset="2"/>
              <a:buChar char="v"/>
            </a:pPr>
            <a:r>
              <a:rPr lang="en-US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The most fun you have ever had.., that you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     can talk about</a:t>
            </a:r>
          </a:p>
          <a:p>
            <a:pPr marL="571500" indent="-571500" algn="l" defTabSz="4389438" eaLnBrk="0" hangingPunct="0">
              <a:lnSpc>
                <a:spcPct val="95000"/>
              </a:lnSpc>
              <a:buFont typeface="Wingdings" panose="05000000000000000000" pitchFamily="2" charset="2"/>
              <a:buChar char="v"/>
            </a:pPr>
            <a:r>
              <a:rPr lang="en-US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Two truths and a tall tale</a:t>
            </a:r>
            <a:endParaRPr lang="en-US" sz="4000" dirty="0"/>
          </a:p>
          <a:p>
            <a:pPr algn="l" defTabSz="4389438" eaLnBrk="0" hangingPunct="0">
              <a:lnSpc>
                <a:spcPct val="95000"/>
              </a:lnSpc>
            </a:pPr>
            <a:r>
              <a:rPr lang="en-US" sz="3200" dirty="0">
                <a:solidFill>
                  <a:srgbClr val="FF0000"/>
                </a:solidFill>
              </a:rPr>
              <a:t>   </a:t>
            </a:r>
            <a:endParaRPr lang="en-US" sz="3200" b="1" dirty="0">
              <a:solidFill>
                <a:srgbClr val="FF0000"/>
              </a:solidFill>
            </a:endParaRPr>
          </a:p>
          <a:p>
            <a:pPr algn="l" defTabSz="4389438" eaLnBrk="0" hangingPunct="0">
              <a:lnSpc>
                <a:spcPct val="95000"/>
              </a:lnSpc>
            </a:pPr>
            <a:r>
              <a:rPr lang="en-US" sz="3200" b="1" dirty="0"/>
              <a:t>References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2400" dirty="0"/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b="0" i="0" dirty="0">
                <a:solidFill>
                  <a:srgbClr val="3A3A3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Jensen, D., &amp; Jetten, J. (2015). Bridging and bonding interactions in higher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b="0" i="0" dirty="0">
                <a:solidFill>
                  <a:srgbClr val="3A3A3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education: Social capital and students' academic and professional identity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>
                <a:solidFill>
                  <a:srgbClr val="3A3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formation. Frontiers in Psychology. 6,126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doi:10.3389/fpsyg.2015.00126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2400" b="0" i="0" dirty="0">
              <a:solidFill>
                <a:srgbClr val="3A3A3A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Kim, J. (2010). Developing  an instrument to measure social presence  in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distance higher education. </a:t>
            </a:r>
            <a:r>
              <a:rPr lang="en-US" sz="2400" i="1" dirty="0"/>
              <a:t>British Journal of Educational Technology</a:t>
            </a:r>
            <a:r>
              <a:rPr lang="en-US" sz="2400" dirty="0"/>
              <a:t>. 42(5),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763-777. doi:10.1111/j.1437-8535.2010.01107.x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2400" dirty="0"/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Lowenthal, P.R., &amp; Dunlap, J.C. (2018).  Investigating students’ perceptions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of  instructional strategies to establish social presence. </a:t>
            </a:r>
            <a:r>
              <a:rPr lang="en-US" sz="2400" i="1" dirty="0"/>
              <a:t>Distance Education</a:t>
            </a:r>
            <a:r>
              <a:rPr lang="en-US" sz="2400" dirty="0"/>
              <a:t>.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39 (3), 281-298. doi:10.1080/01587919/.2018.1476844 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2400" dirty="0"/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McCoy, S. (2021). Relationship between the length of the course (term),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collaboration, social presence, and satisfaction among RN-BSN students in a 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cohort-based online environment. Unpublished doctoral thesis.  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2400" b="1" dirty="0"/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Acknowledgement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The authors acknowledge the work of  Morrison (2019)  on poster presentations.</a:t>
            </a:r>
          </a:p>
          <a:p>
            <a:pPr algn="l" defTabSz="4389438" eaLnBrk="0" hangingPunct="0">
              <a:lnSpc>
                <a:spcPct val="95000"/>
              </a:lnSpc>
            </a:pPr>
            <a:r>
              <a:rPr lang="en-US" sz="2400" dirty="0"/>
              <a:t> Accessed at https://www.youtube.com/watch?v=1RwJbhkCA58</a:t>
            </a:r>
          </a:p>
          <a:p>
            <a:pPr algn="l" defTabSz="4389438" eaLnBrk="0" hangingPunct="0">
              <a:lnSpc>
                <a:spcPct val="95000"/>
              </a:lnSpc>
            </a:pP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8B02B9-9537-46E5-8629-5A07F6EE9F3F}"/>
              </a:ext>
            </a:extLst>
          </p:cNvPr>
          <p:cNvSpPr txBox="1"/>
          <p:nvPr/>
        </p:nvSpPr>
        <p:spPr>
          <a:xfrm>
            <a:off x="32485263" y="244564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FC1AB2-B0E9-499E-8743-8E4839C85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534024"/>
              </p:ext>
            </p:extLst>
          </p:nvPr>
        </p:nvGraphicFramePr>
        <p:xfrm>
          <a:off x="14013180" y="14882721"/>
          <a:ext cx="15864840" cy="7091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1713">
                  <a:extLst>
                    <a:ext uri="{9D8B030D-6E8A-4147-A177-3AD203B41FA5}">
                      <a16:colId xmlns:a16="http://schemas.microsoft.com/office/drawing/2014/main" val="1751923266"/>
                    </a:ext>
                  </a:extLst>
                </a:gridCol>
                <a:gridCol w="2435009">
                  <a:extLst>
                    <a:ext uri="{9D8B030D-6E8A-4147-A177-3AD203B41FA5}">
                      <a16:colId xmlns:a16="http://schemas.microsoft.com/office/drawing/2014/main" val="3946997643"/>
                    </a:ext>
                  </a:extLst>
                </a:gridCol>
                <a:gridCol w="2360301">
                  <a:extLst>
                    <a:ext uri="{9D8B030D-6E8A-4147-A177-3AD203B41FA5}">
                      <a16:colId xmlns:a16="http://schemas.microsoft.com/office/drawing/2014/main" val="1784158340"/>
                    </a:ext>
                  </a:extLst>
                </a:gridCol>
                <a:gridCol w="1937830">
                  <a:extLst>
                    <a:ext uri="{9D8B030D-6E8A-4147-A177-3AD203B41FA5}">
                      <a16:colId xmlns:a16="http://schemas.microsoft.com/office/drawing/2014/main" val="277013076"/>
                    </a:ext>
                  </a:extLst>
                </a:gridCol>
                <a:gridCol w="1692970">
                  <a:extLst>
                    <a:ext uri="{9D8B030D-6E8A-4147-A177-3AD203B41FA5}">
                      <a16:colId xmlns:a16="http://schemas.microsoft.com/office/drawing/2014/main" val="2044403071"/>
                    </a:ext>
                  </a:extLst>
                </a:gridCol>
                <a:gridCol w="2237017">
                  <a:extLst>
                    <a:ext uri="{9D8B030D-6E8A-4147-A177-3AD203B41FA5}">
                      <a16:colId xmlns:a16="http://schemas.microsoft.com/office/drawing/2014/main" val="863573874"/>
                    </a:ext>
                  </a:extLst>
                </a:gridCol>
              </a:tblGrid>
              <a:tr h="1967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Strongly disagree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Disagree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Neutral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Agree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Strongly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agree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6451062"/>
                  </a:ext>
                </a:extLst>
              </a:tr>
              <a:tr h="31527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introductions help me feel connected to my instructors and course colleagues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6204926"/>
                  </a:ext>
                </a:extLst>
              </a:tr>
              <a:tr h="18735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feel a part of the learning community in my program</a:t>
                      </a:r>
                      <a:endParaRPr lang="en-US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16.6%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  <a:endParaRPr lang="en-US" sz="4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6708228"/>
                  </a:ext>
                </a:extLst>
              </a:tr>
            </a:tbl>
          </a:graphicData>
        </a:graphic>
      </p:graphicFrame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A59FC1FF-2F59-4164-96B5-627D95F8B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3160" y="23227741"/>
            <a:ext cx="4594860" cy="448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9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A720754480D04A8F29B9A68B8DD727" ma:contentTypeVersion="2" ma:contentTypeDescription="Create a new document." ma:contentTypeScope="" ma:versionID="7e27da14c8ce1ebd676acd1ad3546c01">
  <xsd:schema xmlns:xsd="http://www.w3.org/2001/XMLSchema" xmlns:xs="http://www.w3.org/2001/XMLSchema" xmlns:p="http://schemas.microsoft.com/office/2006/metadata/properties" xmlns:ns2="4a6e7b33-8ace-46f3-b10a-254beab5a132" targetNamespace="http://schemas.microsoft.com/office/2006/metadata/properties" ma:root="true" ma:fieldsID="10177cb572a2c393c242035bdf7234ff" ns2:_="">
    <xsd:import namespace="4a6e7b33-8ace-46f3-b10a-254beab5a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e7b33-8ace-46f3-b10a-254beab5a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562ED-60C7-4212-B85B-731E5750DD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7BE9C7-D186-46C7-B4CE-7DA6C88917BA}">
  <ds:schemaRefs>
    <ds:schemaRef ds:uri="4a6e7b33-8ace-46f3-b10a-254beab5a1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17A1345-FBF2-43F6-AA66-6E230D3334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</TotalTime>
  <Words>707</Words>
  <Application>Microsoft Office PowerPoint</Application>
  <PresentationFormat>Custom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Adagio_Sans</vt:lpstr>
      <vt:lpstr>Arial</vt:lpstr>
      <vt:lpstr>Calibri</vt:lpstr>
      <vt:lpstr>Calibri Light</vt:lpstr>
      <vt:lpstr>Wingdings</vt:lpstr>
      <vt:lpstr>Office Theme</vt:lpstr>
      <vt:lpstr>You had me at “Hello” – Maximizing the Power of QM Introductions Social presence, social capital, and use of introductions  Vicki Mason, D.HSc and Mary Amick, Ed.D.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 Mason</cp:lastModifiedBy>
  <cp:revision>73</cp:revision>
  <dcterms:created xsi:type="dcterms:W3CDTF">2017-06-28T20:40:14Z</dcterms:created>
  <dcterms:modified xsi:type="dcterms:W3CDTF">2021-10-27T16:19:04Z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0x0101000CA720754480D04A8F29B9A68B8DD727</vt:lpwstr>
  </property>
  <property fmtid="{D5CDD505-2E9C-101B-9397-08002B2CF9AE}" pid="3" name="Order">
    <vt:r8>6000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