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SzYIDEp79c7Zs118nY4SAzVOy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45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7655c4d7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f7655c4d7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2098307"/>
            <a:ext cx="9053295" cy="246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905329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1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eadwayio?utm_source=unsplash&amp;utm_medium=referral&amp;utm_content=creditCopyTex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online-discussion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video-creation?utm_source=unsplash&amp;utm_medium=referral&amp;utm_content=creditCopyText" TargetMode="External"/><Relationship Id="rId3" Type="http://schemas.openxmlformats.org/officeDocument/2006/relationships/hyperlink" Target="https://unsplash.com/@mimithian?utm_source=unsplash&amp;utm_medium=referral&amp;utm_content=creditCopyText" TargetMode="External"/><Relationship Id="rId7" Type="http://schemas.openxmlformats.org/officeDocument/2006/relationships/hyperlink" Target="https://unsplash.com/@creativeaxe?utm_source=unsplash&amp;utm_medium=referral&amp;utm_content=creditCopyTex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video-lecture?utm_source=unsplash&amp;utm_medium=referral&amp;utm_content=creditCopyText" TargetMode="External"/><Relationship Id="rId5" Type="http://schemas.openxmlformats.org/officeDocument/2006/relationships/hyperlink" Target="https://unsplash.com/@ralstonhsmith?utm_source=unsplash&amp;utm_medium=referral&amp;utm_content=creditCopyText" TargetMode="External"/><Relationship Id="rId4" Type="http://schemas.openxmlformats.org/officeDocument/2006/relationships/hyperlink" Target="https://unsplash.com/s/photos/online-class-relationships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umby?utm_source=unsplash&amp;utm_medium=referral&amp;utm_content=creditCopyTex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video-chat?utm_source=unsplash&amp;utm_medium=referral&amp;utm_content=creditCopyText" TargetMode="External"/><Relationship Id="rId5" Type="http://schemas.openxmlformats.org/officeDocument/2006/relationships/hyperlink" Target="https://unsplash.com/@dylanferreira?utm_source=unsplash&amp;utm_medium=referral&amp;utm_content=creditCopyText" TargetMode="External"/><Relationship Id="rId4" Type="http://schemas.openxmlformats.org/officeDocument/2006/relationships/hyperlink" Target="https://unsplash.com/s/photos/copyright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gale@athens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anessa.miller@athens.edu" TargetMode="External"/><Relationship Id="rId4" Type="http://schemas.openxmlformats.org/officeDocument/2006/relationships/hyperlink" Target="mailto:letitia.bergantz@athen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So That Is My Instructor!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Using Videos to Improve Asynchronous Courses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5" y="2774805"/>
            <a:ext cx="3804739" cy="3804739"/>
          </a:xfrm>
          <a:prstGeom prst="rect">
            <a:avLst/>
          </a:prstGeom>
        </p:spPr>
      </p:pic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What About Copyright?</a:t>
            </a:r>
            <a:endParaRPr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1418252" y="272785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QM Standard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Creative Commons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Public Domain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Fair Use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Pay for the Clips You Need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Copyright on Supplemental Media: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Resources for Supplemental Media</a:t>
            </a:r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Unsplash (Creative Commons)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Flickr (Searchable Creative Commons)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Shutterstock (Pay and Creative Commons)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Thinkstock (Pay and Creative Commons)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Stock Media Websites (Images):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Resources for Supplemental Media</a:t>
            </a:r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YouTube Audio Library (Creative Commons)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Sound Bible (Pay and Creative Commons)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Videvo (Pay and Creative Commons)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Stock Media Websites (Video and Audio):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15" y="2774805"/>
            <a:ext cx="3804739" cy="3804739"/>
          </a:xfrm>
          <a:prstGeom prst="rect">
            <a:avLst/>
          </a:prstGeom>
        </p:spPr>
      </p:pic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Development Process</a:t>
            </a:r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Camtasia Primary Software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Follow Storyboard for Layout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Camtasia Assets for </a:t>
            </a:r>
            <a:r>
              <a:rPr lang="en-US" dirty="0" smtClean="0"/>
              <a:t>Effects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Site Sources at End of Video</a:t>
            </a:r>
            <a:endParaRPr dirty="0"/>
          </a:p>
        </p:txBody>
      </p:sp>
      <p:sp>
        <p:nvSpPr>
          <p:cNvPr id="197" name="Google Shape;197;p13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Editing and Enhancing a Video: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15" y="2774805"/>
            <a:ext cx="3804739" cy="3804739"/>
          </a:xfrm>
          <a:prstGeom prst="rect">
            <a:avLst/>
          </a:prstGeom>
        </p:spPr>
      </p:pic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Tips on Creating Course Videos</a:t>
            </a:r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1418252" y="272785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Tell a Story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15 Minutes of Less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Setting the Scene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Formal vs. Informal</a:t>
            </a:r>
            <a:endParaRPr dirty="0"/>
          </a:p>
          <a:p>
            <a:pPr marL="228600" lvl="0" indent="-228600">
              <a:lnSpc>
                <a:spcPct val="150000"/>
              </a:lnSpc>
            </a:pPr>
            <a:r>
              <a:rPr lang="en-US" dirty="0" smtClean="0"/>
              <a:t>Course Placement</a:t>
            </a:r>
            <a:endParaRPr dirty="0"/>
          </a:p>
        </p:txBody>
      </p:sp>
      <p:sp>
        <p:nvSpPr>
          <p:cNvPr id="205" name="Google Shape;205;p14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When Creating Videos, Remember the Following: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38" y="2553534"/>
            <a:ext cx="2842442" cy="2842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78" y="3974755"/>
            <a:ext cx="2721461" cy="2721461"/>
          </a:xfrm>
          <a:prstGeom prst="rect">
            <a:avLst/>
          </a:prstGeom>
        </p:spPr>
      </p:pic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 smtClean="0"/>
              <a:t>Additional Readings</a:t>
            </a:r>
            <a:endParaRPr dirty="0"/>
          </a:p>
        </p:txBody>
      </p:sp>
      <p:sp>
        <p:nvSpPr>
          <p:cNvPr id="125" name="Google Shape;125;p4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Books that Inspired Us: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103339" y="2625327"/>
            <a:ext cx="6671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99 Tips for Creating Simple and Sustainable Educational Videos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3920" y="4143819"/>
            <a:ext cx="6671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How to Shoot Video that Doesn’t Suck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7846" y="329398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by Karen Costa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66" y="4527585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by Steve Stockman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83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Wrapping Up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4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Lecture Objectives</a:t>
            </a: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1"/>
          </p:nvPr>
        </p:nvSpPr>
        <p:spPr>
          <a:xfrm>
            <a:off x="1395102" y="2792910"/>
            <a:ext cx="9935547" cy="349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Video Development Journey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Compare Results of Video Journey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 Creation Tools and Techniques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Resource Sites for Video Creation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By the end, we’ll cover:</a:t>
            </a:r>
            <a:endParaRPr/>
          </a:p>
        </p:txBody>
      </p:sp>
      <p:pic>
        <p:nvPicPr>
          <p:cNvPr id="220" name="Google Shape;220;p16" descr="Aesthetic Image of Flowchart" title="Aesthetic Image of Flow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50" y="2289128"/>
            <a:ext cx="3168967" cy="316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Works Cited</a:t>
            </a:r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395102" y="2792910"/>
            <a:ext cx="9935547" cy="3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5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Slide 2, 16</a:t>
            </a:r>
            <a:r>
              <a:rPr lang="en-US" dirty="0"/>
              <a:t>: Flowchart Image</a:t>
            </a:r>
            <a:endParaRPr dirty="0"/>
          </a:p>
          <a:p>
            <a:pPr marL="685800" lvl="1" indent="-2171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https://www.vectorstock.com/royalty-free-vector/cloud-flowchart-charts-vector-1013538</a:t>
            </a:r>
            <a:endParaRPr dirty="0"/>
          </a:p>
          <a:p>
            <a:pPr marL="228600" lvl="0" indent="-2152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Slide 3</a:t>
            </a:r>
            <a:r>
              <a:rPr lang="en-US" dirty="0"/>
              <a:t>: Quality Matters Logo</a:t>
            </a:r>
            <a:endParaRPr dirty="0"/>
          </a:p>
          <a:p>
            <a:pPr marL="685800" lvl="1" indent="-2171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Image found in Wikimedia Commons</a:t>
            </a:r>
            <a:endParaRPr dirty="0"/>
          </a:p>
          <a:p>
            <a:pPr marL="228600" lvl="0" indent="-228600">
              <a:lnSpc>
                <a:spcPct val="100000"/>
              </a:lnSpc>
            </a:pPr>
            <a:r>
              <a:rPr lang="en-US" b="1" dirty="0"/>
              <a:t>Slide 4</a:t>
            </a:r>
            <a:r>
              <a:rPr lang="en-US" dirty="0"/>
              <a:t>: </a:t>
            </a:r>
            <a:r>
              <a:rPr lang="en-US" dirty="0" smtClean="0"/>
              <a:t>Speaker Hand </a:t>
            </a:r>
            <a:r>
              <a:rPr lang="en-US" dirty="0"/>
              <a:t>at computer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dirty="0"/>
              <a:t>Photo by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Headway</a:t>
            </a:r>
            <a:r>
              <a:rPr lang="en-US" dirty="0"/>
              <a:t> on</a:t>
            </a:r>
            <a:r>
              <a:rPr lang="en-US" dirty="0">
                <a:uFill>
                  <a:noFill/>
                </a:uFill>
                <a:hlinkClick r:id="rId4"/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u="sng" dirty="0" smtClean="0">
              <a:solidFill>
                <a:srgbClr val="0000FF"/>
              </a:solidFill>
            </a:endParaRPr>
          </a:p>
          <a:p>
            <a:pPr marL="228600" lvl="0" indent="-228600">
              <a:lnSpc>
                <a:spcPct val="100000"/>
              </a:lnSpc>
            </a:pPr>
            <a:r>
              <a:rPr lang="en-US" b="1" dirty="0"/>
              <a:t>Slide 4</a:t>
            </a:r>
            <a:r>
              <a:rPr lang="en-US" dirty="0"/>
              <a:t>: Camtasia screenshot</a:t>
            </a: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27" name="Google Shape;227;p17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Images Used: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Works Cited (p. 2)</a:t>
            </a:r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1395102" y="2792910"/>
            <a:ext cx="9935547" cy="37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5265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b="1" dirty="0"/>
              <a:t>Slide 5</a:t>
            </a:r>
            <a:r>
              <a:rPr lang="en-US" dirty="0"/>
              <a:t>: Instructor video screen</a:t>
            </a:r>
          </a:p>
          <a:p>
            <a:pPr marL="685800" lvl="1" indent="-217169">
              <a:lnSpc>
                <a:spcPct val="100000"/>
              </a:lnSpc>
              <a:buSzPct val="100000"/>
            </a:pPr>
            <a:r>
              <a:rPr lang="en-US" dirty="0"/>
              <a:t>Photo by </a:t>
            </a:r>
            <a:r>
              <a:rPr lang="en-US" dirty="0" err="1"/>
              <a:t>mohamed</a:t>
            </a:r>
            <a:r>
              <a:rPr lang="en-US" dirty="0"/>
              <a:t> Hassan on </a:t>
            </a:r>
            <a:r>
              <a:rPr lang="en-US" dirty="0" err="1"/>
              <a:t>Pixabay</a:t>
            </a:r>
            <a:endParaRPr lang="en-US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smtClean="0"/>
              <a:t>Slide </a:t>
            </a:r>
            <a:r>
              <a:rPr lang="en-US" b="1" dirty="0"/>
              <a:t>6</a:t>
            </a:r>
            <a:r>
              <a:rPr lang="en-US" dirty="0"/>
              <a:t>: Students at computer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Photo by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Mimi </a:t>
            </a:r>
            <a:r>
              <a:rPr lang="en-US" u="sng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Thian</a:t>
            </a:r>
            <a:r>
              <a:rPr lang="en-US" dirty="0"/>
              <a:t> on</a:t>
            </a:r>
            <a:r>
              <a:rPr lang="en-US" dirty="0">
                <a:uFill>
                  <a:noFill/>
                </a:uFill>
                <a:hlinkClick r:id="rId4"/>
              </a:rPr>
              <a:t> </a:t>
            </a:r>
            <a:r>
              <a:rPr lang="en-US" u="sng" dirty="0" err="1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smtClean="0"/>
              <a:t>Slide </a:t>
            </a:r>
            <a:r>
              <a:rPr lang="en-US" b="1" dirty="0"/>
              <a:t>8</a:t>
            </a:r>
            <a:r>
              <a:rPr lang="en-US" dirty="0"/>
              <a:t>: Student watching lecture</a:t>
            </a:r>
            <a:endParaRPr dirty="0"/>
          </a:p>
          <a:p>
            <a:pPr marL="685800" lvl="1" indent="-2381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50"/>
              <a:buChar char="•"/>
            </a:pPr>
            <a:r>
              <a:rPr lang="en-US" sz="2550" dirty="0"/>
              <a:t>Photo by</a:t>
            </a:r>
            <a:r>
              <a:rPr lang="en-US" sz="2550" dirty="0">
                <a:uFill>
                  <a:noFill/>
                </a:uFill>
                <a:hlinkClick r:id="rId5"/>
              </a:rPr>
              <a:t> </a:t>
            </a:r>
            <a:r>
              <a:rPr lang="en-US" sz="2550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Ralston Smith</a:t>
            </a:r>
            <a:r>
              <a:rPr lang="en-US" sz="2550" dirty="0"/>
              <a:t> on</a:t>
            </a:r>
            <a:r>
              <a:rPr lang="en-US" sz="2550" dirty="0">
                <a:uFill>
                  <a:noFill/>
                </a:uFill>
                <a:hlinkClick r:id="rId6"/>
              </a:rPr>
              <a:t> </a:t>
            </a:r>
            <a:r>
              <a:rPr lang="en-US" sz="2550" u="sng" dirty="0" err="1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sz="255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Slide 9</a:t>
            </a:r>
            <a:r>
              <a:rPr lang="en-US" dirty="0"/>
              <a:t>: Video editing software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Photo by</a:t>
            </a:r>
            <a:r>
              <a:rPr lang="en-US" dirty="0">
                <a:uFill>
                  <a:noFill/>
                </a:uFill>
                <a:hlinkClick r:id="rId7"/>
              </a:rPr>
              <a:t> </a:t>
            </a:r>
            <a:r>
              <a:rPr lang="en-US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Axel Vazquez</a:t>
            </a:r>
            <a:r>
              <a:rPr lang="en-US" dirty="0"/>
              <a:t> on</a:t>
            </a:r>
            <a:r>
              <a:rPr lang="en-US" dirty="0">
                <a:uFill>
                  <a:noFill/>
                </a:uFill>
                <a:hlinkClick r:id="rId8"/>
              </a:rPr>
              <a:t> </a:t>
            </a:r>
            <a:r>
              <a:rPr lang="en-US" u="sng" dirty="0" err="1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4" name="Google Shape;234;p18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Images Used: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Lecture Objectives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1395102" y="2792910"/>
            <a:ext cx="9935547" cy="349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Video Development Journey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Compare Results of Video Journey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 Creation Tools and Techniques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Resource Sites for Video Creation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By the end, we’ll cover:</a:t>
            </a:r>
            <a:endParaRPr/>
          </a:p>
        </p:txBody>
      </p:sp>
      <p:pic>
        <p:nvPicPr>
          <p:cNvPr id="110" name="Google Shape;110;p2" descr="Aesthetic Image of Flowchart" title="Aesthetic Image of Flow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50" y="2289128"/>
            <a:ext cx="3168967" cy="316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7655c4d7b_0_3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Works Cited (p. 3)</a:t>
            </a:r>
            <a:endParaRPr/>
          </a:p>
        </p:txBody>
      </p:sp>
      <p:sp>
        <p:nvSpPr>
          <p:cNvPr id="240" name="Google Shape;240;gf7655c4d7b_0_3"/>
          <p:cNvSpPr txBox="1">
            <a:spLocks noGrp="1"/>
          </p:cNvSpPr>
          <p:nvPr>
            <p:ph type="body" idx="1"/>
          </p:nvPr>
        </p:nvSpPr>
        <p:spPr>
          <a:xfrm>
            <a:off x="1395100" y="2553749"/>
            <a:ext cx="99354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Slide 10</a:t>
            </a:r>
            <a:r>
              <a:rPr lang="en-US" dirty="0"/>
              <a:t>: Creative Commons logo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Photo by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Umberto</a:t>
            </a:r>
            <a:r>
              <a:rPr lang="en-US" dirty="0"/>
              <a:t> on</a:t>
            </a:r>
            <a:r>
              <a:rPr lang="en-US" dirty="0">
                <a:uFill>
                  <a:noFill/>
                </a:uFill>
                <a:hlinkClick r:id="rId4"/>
              </a:rPr>
              <a:t> </a:t>
            </a:r>
            <a:r>
              <a:rPr lang="en-US" u="sng" dirty="0" err="1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dirty="0"/>
          </a:p>
          <a:p>
            <a:pPr marL="228600" lvl="0" indent="-228600">
              <a:lnSpc>
                <a:spcPct val="100000"/>
              </a:lnSpc>
            </a:pPr>
            <a:r>
              <a:rPr lang="en-US" b="1" dirty="0" smtClean="0"/>
              <a:t>Slide </a:t>
            </a:r>
            <a:r>
              <a:rPr lang="en-US" b="1" dirty="0"/>
              <a:t>13</a:t>
            </a:r>
            <a:r>
              <a:rPr lang="en-US" dirty="0" smtClean="0"/>
              <a:t>:</a:t>
            </a:r>
            <a:r>
              <a:rPr lang="en-US" sz="2400" dirty="0"/>
              <a:t> </a:t>
            </a:r>
            <a:r>
              <a:rPr lang="en-US" dirty="0"/>
              <a:t>Camtasia screenshot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Slide 14</a:t>
            </a:r>
            <a:r>
              <a:rPr lang="en-US" dirty="0"/>
              <a:t>: Online course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550" dirty="0"/>
              <a:t>Photo by</a:t>
            </a:r>
            <a:r>
              <a:rPr lang="en-US" sz="2550" dirty="0">
                <a:uFill>
                  <a:noFill/>
                </a:uFill>
                <a:hlinkClick r:id="rId5"/>
              </a:rPr>
              <a:t> </a:t>
            </a:r>
            <a:r>
              <a:rPr lang="en-US" sz="2550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Dylan Ferreira</a:t>
            </a:r>
            <a:r>
              <a:rPr lang="en-US" sz="2550" dirty="0"/>
              <a:t> on</a:t>
            </a:r>
            <a:r>
              <a:rPr lang="en-US" sz="2550" dirty="0">
                <a:uFill>
                  <a:noFill/>
                </a:uFill>
                <a:hlinkClick r:id="rId6"/>
              </a:rPr>
              <a:t> </a:t>
            </a:r>
            <a:r>
              <a:rPr lang="en-US" sz="2550" u="sng" dirty="0" err="1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dirty="0"/>
          </a:p>
          <a:p>
            <a:pPr marL="685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50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41" name="Google Shape;241;gf7655c4d7b_0_3"/>
          <p:cNvSpPr txBox="1"/>
          <p:nvPr/>
        </p:nvSpPr>
        <p:spPr>
          <a:xfrm>
            <a:off x="838200" y="1968759"/>
            <a:ext cx="1051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Images Used: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Mark Gale -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mark.gale@athens.edu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Letitia Bergantz –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letitia.bergantz@athens.edu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</a:t>
            </a:r>
            <a:r>
              <a:rPr lang="en-US" dirty="0" smtClean="0"/>
              <a:t>Gary Valcana – </a:t>
            </a:r>
            <a:r>
              <a:rPr lang="en-US" u="sng" dirty="0" smtClean="0">
                <a:solidFill>
                  <a:schemeClr val="hlink"/>
                </a:solidFill>
              </a:rPr>
              <a:t>gary.valcana</a:t>
            </a:r>
            <a:r>
              <a:rPr lang="en-US" u="sng" dirty="0" smtClean="0">
                <a:solidFill>
                  <a:schemeClr val="hlink"/>
                </a:solidFill>
                <a:hlinkClick r:id="rId5"/>
              </a:rPr>
              <a:t>@athens.edu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5" y="2774805"/>
            <a:ext cx="3804739" cy="3804739"/>
          </a:xfrm>
          <a:prstGeom prst="rect">
            <a:avLst/>
          </a:prstGeom>
        </p:spPr>
      </p:pic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Exploring Video Pros and Cons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418252" y="2757254"/>
            <a:ext cx="9935547" cy="409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Videos vs. Text Based Material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QM Standards 4, 5, and 6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Materials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Activities and Engagement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Technology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Impact on Standard 8 (ADA)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Video Benefits and QM Alignment: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02" y="2796838"/>
            <a:ext cx="3804739" cy="3804739"/>
          </a:xfrm>
          <a:prstGeom prst="rect">
            <a:avLst/>
          </a:prstGeom>
        </p:spPr>
      </p:pic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Creation – Version 1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The World of Screencasting: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2779285"/>
            <a:ext cx="3822291" cy="38222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140500" y="4280566"/>
            <a:ext cx="1861851" cy="8372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15" y="2774805"/>
            <a:ext cx="3804739" cy="3804739"/>
          </a:xfrm>
          <a:prstGeom prst="rect">
            <a:avLst/>
          </a:prstGeom>
        </p:spPr>
      </p:pic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Creation – Version 2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0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Triggers: Camtasia and ACUE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Face on Camera / No </a:t>
            </a:r>
            <a:r>
              <a:rPr lang="en-US" dirty="0" smtClean="0"/>
              <a:t>PPT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Personalization / Story Telling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Begin Use of Stock Media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Are You Ready for Your Close Up: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5" y="2774805"/>
            <a:ext cx="3804739" cy="3804739"/>
          </a:xfrm>
          <a:prstGeom prst="rect">
            <a:avLst/>
          </a:prstGeom>
        </p:spPr>
      </p:pic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Creation – Version 2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0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Personalization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Quicker Assistance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Increased Approachability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Build Stronger Relationship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Benefits of Being on Camera: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Creation – Version 3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1418252" y="2885505"/>
            <a:ext cx="9935547" cy="30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Increase Creation Efficiency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Repository / Collaboration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Quizzing Features / Discussions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Grading Feedback and Clarification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Areas of Exploration: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5" y="2774805"/>
            <a:ext cx="3804739" cy="3804739"/>
          </a:xfrm>
          <a:prstGeom prst="rect">
            <a:avLst/>
          </a:prstGeom>
        </p:spPr>
      </p:pic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for Every Occasion 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1418252" y="272785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Lectures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Content Introductions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Instructions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Grading Feedback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Others???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When to Use Videos in a Course: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5" y="2774805"/>
            <a:ext cx="3804739" cy="3804739"/>
          </a:xfrm>
          <a:prstGeom prst="rect">
            <a:avLst/>
          </a:prstGeom>
        </p:spPr>
      </p:pic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2685448" y="442762"/>
            <a:ext cx="8668352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Video Development Process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1418252" y="2717345"/>
            <a:ext cx="9935547" cy="391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Storyboard Your Idea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Capture Video Clips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Danger of Perfectionism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Gather Supplemental Media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Graphics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Video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Audio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838200" y="1968759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Preparing and Capturing Video: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hens - 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575</Words>
  <Application>Microsoft Office PowerPoint</Application>
  <PresentationFormat>Widescreen</PresentationFormat>
  <Paragraphs>129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Athens - Titles</vt:lpstr>
      <vt:lpstr>So That Is My Instructor!</vt:lpstr>
      <vt:lpstr>Lecture Objectives</vt:lpstr>
      <vt:lpstr>Exploring Video Pros and Cons</vt:lpstr>
      <vt:lpstr>Video Creation – Version 1</vt:lpstr>
      <vt:lpstr>Video Creation – Version 2</vt:lpstr>
      <vt:lpstr>Video Creation – Version 2</vt:lpstr>
      <vt:lpstr>Video Creation – Version 3</vt:lpstr>
      <vt:lpstr>Video for Every Occasion </vt:lpstr>
      <vt:lpstr>Video Development Process</vt:lpstr>
      <vt:lpstr>What About Copyright?</vt:lpstr>
      <vt:lpstr>Resources for Supplemental Media</vt:lpstr>
      <vt:lpstr>Resources for Supplemental Media</vt:lpstr>
      <vt:lpstr>Video Development Process</vt:lpstr>
      <vt:lpstr>Tips on Creating Course Videos</vt:lpstr>
      <vt:lpstr>Additional Readings</vt:lpstr>
      <vt:lpstr>Wrapping Up</vt:lpstr>
      <vt:lpstr>Lecture Objectives</vt:lpstr>
      <vt:lpstr>Works Cited</vt:lpstr>
      <vt:lpstr>Works Cited (p. 2)</vt:lpstr>
      <vt:lpstr>Works Cited (p. 3)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That Is My Instructor!</dc:title>
  <dc:creator>Mark Gale</dc:creator>
  <cp:lastModifiedBy>Mark Gale</cp:lastModifiedBy>
  <cp:revision>5</cp:revision>
  <dcterms:created xsi:type="dcterms:W3CDTF">2021-08-14T17:43:45Z</dcterms:created>
  <dcterms:modified xsi:type="dcterms:W3CDTF">2021-10-28T15:16:13Z</dcterms:modified>
</cp:coreProperties>
</file>