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m4a" ContentType="audio/mp4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5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ags/tag6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21"/>
  </p:notesMasterIdLst>
  <p:handoutMasterIdLst>
    <p:handoutMasterId r:id="rId22"/>
  </p:handoutMasterIdLst>
  <p:sldIdLst>
    <p:sldId id="256" r:id="rId2"/>
    <p:sldId id="289" r:id="rId3"/>
    <p:sldId id="292" r:id="rId4"/>
    <p:sldId id="300" r:id="rId5"/>
    <p:sldId id="279" r:id="rId6"/>
    <p:sldId id="297" r:id="rId7"/>
    <p:sldId id="296" r:id="rId8"/>
    <p:sldId id="298" r:id="rId9"/>
    <p:sldId id="310" r:id="rId10"/>
    <p:sldId id="311" r:id="rId11"/>
    <p:sldId id="308" r:id="rId12"/>
    <p:sldId id="299" r:id="rId13"/>
    <p:sldId id="302" r:id="rId14"/>
    <p:sldId id="304" r:id="rId15"/>
    <p:sldId id="277" r:id="rId16"/>
    <p:sldId id="282" r:id="rId17"/>
    <p:sldId id="309" r:id="rId18"/>
    <p:sldId id="294" r:id="rId19"/>
    <p:sldId id="286" r:id="rId20"/>
  </p:sldIdLst>
  <p:sldSz cx="9144000" cy="6858000" type="screen4x3"/>
  <p:notesSz cx="6985000" cy="9283700"/>
  <p:custDataLst>
    <p:tags r:id="rId23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63D"/>
    <a:srgbClr val="134F2B"/>
    <a:srgbClr val="1440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13" autoAdjust="0"/>
    <p:restoredTop sz="64142" autoAdjust="0"/>
  </p:normalViewPr>
  <p:slideViewPr>
    <p:cSldViewPr snapToGrid="0">
      <p:cViewPr varScale="1">
        <p:scale>
          <a:sx n="44" d="100"/>
          <a:sy n="44" d="100"/>
        </p:scale>
        <p:origin x="1522" y="62"/>
      </p:cViewPr>
      <p:guideLst>
        <p:guide orient="horz"/>
        <p:guide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655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>
              <a:defRPr sz="1200"/>
            </a:lvl1pPr>
          </a:lstStyle>
          <a:p>
            <a:fld id="{54163B40-B794-864B-934C-13607D1EE108}" type="datetimeFigureOut">
              <a:rPr lang="en-US" smtClean="0"/>
              <a:pPr/>
              <a:t>10/15/2018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655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>
              <a:defRPr sz="1200"/>
            </a:lvl1pPr>
          </a:lstStyle>
          <a:p>
            <a:fld id="{74A55DDB-1DCD-2840-B904-B96B85735B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80229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55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>
              <a:defRPr sz="1200"/>
            </a:lvl1pPr>
          </a:lstStyle>
          <a:p>
            <a:fld id="{841CBF15-CF49-D04F-9AE3-26C813C56629}" type="datetimeFigureOut">
              <a:rPr lang="en-US" smtClean="0"/>
              <a:pPr/>
              <a:t>10/15/2018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6913"/>
            <a:ext cx="4641850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8" tIns="46479" rIns="92958" bIns="4647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09758"/>
            <a:ext cx="5588000" cy="4177665"/>
          </a:xfrm>
          <a:prstGeom prst="rect">
            <a:avLst/>
          </a:prstGeom>
        </p:spPr>
        <p:txBody>
          <a:bodyPr vert="horz" lIns="92958" tIns="46479" rIns="92958" bIns="4647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55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>
              <a:defRPr sz="1200"/>
            </a:lvl1pPr>
          </a:lstStyle>
          <a:p>
            <a:fld id="{F07FD02B-6EA2-3749-8AF6-A9FC796289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32922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FD02B-6EA2-3749-8AF6-A9FC7962896E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8601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Pump up Your Online lectures and Discussions with </a:t>
            </a:r>
            <a:r>
              <a:rPr lang="en-US" dirty="0" err="1" smtClean="0"/>
              <a:t>VoiceThread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4EA38C-A26E-401B-A03C-4ADF0E57290C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66494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FD02B-6EA2-3749-8AF6-A9FC7962896E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3908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FD02B-6EA2-3749-8AF6-A9FC7962896E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7385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16704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97278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Planning a Blended Learning Course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E786437-E638-2D43-8720-99565FD1B391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533132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54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054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</a:defRPr>
            </a:lvl9pPr>
          </a:lstStyle>
          <a:p>
            <a:fld id="{3E359951-7E30-465B-BFB7-6291628A7C1A}" type="slidenum">
              <a:rPr lang="en-US" sz="1200" smtClean="0"/>
              <a:pPr/>
              <a:t>18</a:t>
            </a:fld>
            <a:endParaRPr lang="en-US" sz="1200" smtClean="0"/>
          </a:p>
        </p:txBody>
      </p:sp>
    </p:spTree>
    <p:extLst>
      <p:ext uri="{BB962C8B-B14F-4D97-AF65-F5344CB8AC3E}">
        <p14:creationId xmlns:p14="http://schemas.microsoft.com/office/powerpoint/2010/main" val="294804236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endParaRPr dirty="0"/>
          </a:p>
          <a:p>
            <a:pPr>
              <a:buClr>
                <a:schemeClr val="dk1"/>
              </a:buClr>
            </a:pPr>
            <a:endParaRPr dirty="0"/>
          </a:p>
          <a:p>
            <a:pPr>
              <a:buClr>
                <a:schemeClr val="dk1"/>
              </a:buClr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065533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FD02B-6EA2-3749-8AF6-A9FC7962896E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410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FD02B-6EA2-3749-8AF6-A9FC7962896E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1790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FD02B-6EA2-3749-8AF6-A9FC7962896E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3424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7170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Length</a:t>
            </a:r>
            <a:r>
              <a:rPr lang="en-US" baseline="0" dirty="0" smtClean="0"/>
              <a:t> really matters!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FD02B-6EA2-3749-8AF6-A9FC7962896E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1998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Researchers from MIT,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edX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the University of Rochester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FD02B-6EA2-3749-8AF6-A9FC7962896E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093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FD02B-6EA2-3749-8AF6-A9FC7962896E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0766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FD02B-6EA2-3749-8AF6-A9FC7962896E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5724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Relationship Id="rId4" Type="http://schemas.openxmlformats.org/officeDocument/2006/relationships/image" Target="../media/image4.em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96850" y="1304810"/>
            <a:ext cx="8763000" cy="499917"/>
          </a:xfrm>
          <a:prstGeom prst="rect">
            <a:avLst/>
          </a:prstGeom>
        </p:spPr>
        <p:txBody>
          <a:bodyPr/>
          <a:lstStyle>
            <a:lvl1pPr algn="ctr">
              <a:defRPr sz="2800" baseline="0"/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20" name="Rectangle 19"/>
          <p:cNvSpPr/>
          <p:nvPr userDrawn="1"/>
        </p:nvSpPr>
        <p:spPr>
          <a:xfrm>
            <a:off x="0" y="1997881"/>
            <a:ext cx="9143999" cy="3236860"/>
          </a:xfrm>
          <a:prstGeom prst="rect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Picture 30" descr="CoverDesign2.jpg"/>
          <p:cNvPicPr>
            <a:picLocks noChangeAspect="1"/>
          </p:cNvPicPr>
          <p:nvPr userDrawn="1"/>
        </p:nvPicPr>
        <p:blipFill>
          <a:blip r:embed="rId2"/>
          <a:srcRect l="760" r="801"/>
          <a:stretch>
            <a:fillRect/>
          </a:stretch>
        </p:blipFill>
        <p:spPr>
          <a:xfrm>
            <a:off x="85187" y="1998463"/>
            <a:ext cx="8967818" cy="3213036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2287588" y="5497513"/>
            <a:ext cx="4489594" cy="1089025"/>
          </a:xfrm>
          <a:prstGeom prst="rect">
            <a:avLst/>
          </a:prstGeom>
        </p:spPr>
        <p:txBody>
          <a:bodyPr vert="horz"/>
          <a:lstStyle>
            <a:lvl1pPr algn="ctr"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5" name="Picture 4" descr="DivITLogo_Horizontal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0454" y="127000"/>
            <a:ext cx="2470727" cy="9882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6120582"/>
            <a:ext cx="9144000" cy="737418"/>
          </a:xfrm>
          <a:prstGeom prst="rect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 descr="CoverDesign2.jpg"/>
          <p:cNvPicPr>
            <a:picLocks noChangeAspect="1"/>
          </p:cNvPicPr>
          <p:nvPr userDrawn="1"/>
        </p:nvPicPr>
        <p:blipFill>
          <a:blip r:embed="rId3"/>
          <a:srcRect l="2598" t="72804" b="1382"/>
          <a:stretch>
            <a:fillRect/>
          </a:stretch>
        </p:blipFill>
        <p:spPr>
          <a:xfrm>
            <a:off x="0" y="6115666"/>
            <a:ext cx="8292898" cy="74233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397" y="205924"/>
            <a:ext cx="8789838" cy="351984"/>
          </a:xfrm>
          <a:prstGeom prst="rect">
            <a:avLst/>
          </a:prstGeom>
        </p:spPr>
        <p:txBody>
          <a:bodyPr/>
          <a:lstStyle>
            <a:lvl1pPr algn="ctr">
              <a:defRPr sz="2800" b="1">
                <a:solidFill>
                  <a:srgbClr val="C0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57200" y="973468"/>
            <a:ext cx="8229600" cy="4909500"/>
          </a:xfrm>
          <a:prstGeom prst="rect">
            <a:avLst/>
          </a:prstGeom>
        </p:spPr>
        <p:txBody>
          <a:bodyPr vert="horz"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300"/>
            </a:lvl2pPr>
            <a:lvl3pPr>
              <a:defRPr sz="20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223953" y="6257480"/>
            <a:ext cx="1388530" cy="250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Date Placeholder 3"/>
          <p:cNvSpPr txBox="1">
            <a:spLocks/>
          </p:cNvSpPr>
          <p:nvPr userDrawn="1"/>
        </p:nvSpPr>
        <p:spPr>
          <a:xfrm>
            <a:off x="633413" y="836754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242044-97E1-DB4E-8DA8-22A9181C77ED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10/15/2018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Slide Number Placeholder 5"/>
          <p:cNvSpPr txBox="1">
            <a:spLocks/>
          </p:cNvSpPr>
          <p:nvPr userDrawn="1"/>
        </p:nvSpPr>
        <p:spPr>
          <a:xfrm>
            <a:off x="6729413" y="836754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C6050B-E9E3-7D4D-8D05-8F696F63696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5" name="TextBox 24"/>
          <p:cNvSpPr txBox="1"/>
          <p:nvPr userDrawn="1"/>
        </p:nvSpPr>
        <p:spPr>
          <a:xfrm>
            <a:off x="6210241" y="6247537"/>
            <a:ext cx="24640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schemeClr val="bg1"/>
                </a:solidFill>
              </a:rPr>
              <a:t>Division of Information Technology</a:t>
            </a:r>
            <a:endParaRPr lang="en-US" sz="1200" dirty="0">
              <a:solidFill>
                <a:schemeClr val="bg1"/>
              </a:solidFill>
            </a:endParaRPr>
          </a:p>
        </p:txBody>
      </p:sp>
      <p:cxnSp>
        <p:nvCxnSpPr>
          <p:cNvPr id="27" name="Straight Connector 26"/>
          <p:cNvCxnSpPr/>
          <p:nvPr userDrawn="1"/>
        </p:nvCxnSpPr>
        <p:spPr>
          <a:xfrm>
            <a:off x="3" y="761119"/>
            <a:ext cx="9144000" cy="1589"/>
          </a:xfrm>
          <a:prstGeom prst="line">
            <a:avLst/>
          </a:prstGeom>
          <a:ln>
            <a:solidFill>
              <a:srgbClr val="134F2B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268288"/>
            <a:ext cx="7391401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0314"/>
            <a:ext cx="3566160" cy="468603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82440" y="1670314"/>
            <a:ext cx="3566160" cy="468603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7199313" y="6356350"/>
            <a:ext cx="1752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8494C1-55A6-43D4-8526-A3A6CF2A3B74}" type="datetime1">
              <a:rPr lang="en-US"/>
              <a:pPr>
                <a:defRPr/>
              </a:pPr>
              <a:t>10/15/2018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4625" y="6356350"/>
            <a:ext cx="60071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6588" y="360363"/>
            <a:ext cx="506412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FAB9C7-631B-491B-8722-0919636203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2937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/>
        </p:nvSpPr>
        <p:spPr>
          <a:xfrm>
            <a:off x="0" y="6727600"/>
            <a:ext cx="9144000" cy="130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sz="1800" dirty="0"/>
          </a:p>
        </p:txBody>
      </p:sp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1" y="421234"/>
            <a:ext cx="8520599" cy="11083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1" y="1633633"/>
            <a:ext cx="8520599" cy="4472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8472458" y="6217621"/>
            <a:ext cx="548699" cy="52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5879532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311701" y="421234"/>
            <a:ext cx="8520599" cy="11083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8" y="6217621"/>
            <a:ext cx="548699" cy="52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0639838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/>
          <p:nvPr/>
        </p:nvSpPr>
        <p:spPr>
          <a:xfrm>
            <a:off x="0" y="6727600"/>
            <a:ext cx="9144000" cy="130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sz="1800" dirty="0"/>
          </a:p>
        </p:txBody>
      </p:sp>
      <p:sp>
        <p:nvSpPr>
          <p:cNvPr id="38" name="Shape 38"/>
          <p:cNvSpPr txBox="1">
            <a:spLocks noGrp="1"/>
          </p:cNvSpPr>
          <p:nvPr>
            <p:ph type="title"/>
          </p:nvPr>
        </p:nvSpPr>
        <p:spPr>
          <a:xfrm>
            <a:off x="490251" y="600200"/>
            <a:ext cx="5878799" cy="54544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>
              <a:spcBef>
                <a:spcPts val="0"/>
              </a:spcBef>
              <a:buSzPct val="100000"/>
              <a:defRPr sz="4800"/>
            </a:lvl1pPr>
            <a:lvl2pPr>
              <a:spcBef>
                <a:spcPts val="0"/>
              </a:spcBef>
              <a:buSzPct val="100000"/>
              <a:defRPr sz="4800"/>
            </a:lvl2pPr>
            <a:lvl3pPr>
              <a:spcBef>
                <a:spcPts val="0"/>
              </a:spcBef>
              <a:buSzPct val="100000"/>
              <a:defRPr sz="4800"/>
            </a:lvl3pPr>
            <a:lvl4pPr>
              <a:spcBef>
                <a:spcPts val="0"/>
              </a:spcBef>
              <a:buSzPct val="100000"/>
              <a:defRPr sz="4800"/>
            </a:lvl4pPr>
            <a:lvl5pPr>
              <a:spcBef>
                <a:spcPts val="0"/>
              </a:spcBef>
              <a:buSzPct val="100000"/>
              <a:defRPr sz="4800"/>
            </a:lvl5pPr>
            <a:lvl6pPr>
              <a:spcBef>
                <a:spcPts val="0"/>
              </a:spcBef>
              <a:buSzPct val="100000"/>
              <a:defRPr sz="4800"/>
            </a:lvl6pPr>
            <a:lvl7pPr>
              <a:spcBef>
                <a:spcPts val="0"/>
              </a:spcBef>
              <a:buSzPct val="100000"/>
              <a:defRPr sz="4800"/>
            </a:lvl7pPr>
            <a:lvl8pPr>
              <a:spcBef>
                <a:spcPts val="0"/>
              </a:spcBef>
              <a:buSzPct val="100000"/>
              <a:defRPr sz="4800"/>
            </a:lvl8pPr>
            <a:lvl9pPr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sldNum" idx="12"/>
          </p:nvPr>
        </p:nvSpPr>
        <p:spPr>
          <a:xfrm>
            <a:off x="8472458" y="6217621"/>
            <a:ext cx="548699" cy="52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9769376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Unclassified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B8D385-68D8-4F8E-847A-6BBF31164CE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4319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7" r:id="rId3"/>
    <p:sldLayoutId id="2147483688" r:id="rId4"/>
    <p:sldLayoutId id="2147483689" r:id="rId5"/>
    <p:sldLayoutId id="2147483690" r:id="rId6"/>
    <p:sldLayoutId id="2147483692" r:id="rId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2000" kern="1200">
          <a:solidFill>
            <a:srgbClr val="0000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None/>
        <a:defRPr sz="1600" kern="1200" baseline="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None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None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5" Type="http://schemas.openxmlformats.org/officeDocument/2006/relationships/hyperlink" Target="https://voicethread.com/#q.b908650.i4836718" TargetMode="External"/><Relationship Id="rId4" Type="http://schemas.openxmlformats.org/officeDocument/2006/relationships/hyperlink" Target="https://voicethread.com/about/library/Higher_Ed_from_Della_Curtis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p8.demo.knowhow.s3-website-us-east-1.amazonaws.com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umd-files.instructure.com/courses/1203256/files/44067992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6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notesSlide" Target="../notesSlides/notesSlide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381000" y="1004185"/>
            <a:ext cx="8763000" cy="499917"/>
          </a:xfrm>
        </p:spPr>
        <p:txBody>
          <a:bodyPr/>
          <a:lstStyle/>
          <a:p>
            <a:r>
              <a:rPr lang="en-US" sz="2400" b="1" dirty="0">
                <a:solidFill>
                  <a:schemeClr val="tx1"/>
                </a:solidFill>
              </a:rPr>
              <a:t>Content </a:t>
            </a:r>
            <a:r>
              <a:rPr lang="en-US" sz="2400" b="1" dirty="0" smtClean="0">
                <a:solidFill>
                  <a:schemeClr val="tx1"/>
                </a:solidFill>
              </a:rPr>
              <a:t>Engagement</a:t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>5 </a:t>
            </a:r>
            <a:r>
              <a:rPr lang="en-US" sz="2400" b="1" dirty="0">
                <a:solidFill>
                  <a:schemeClr val="tx1"/>
                </a:solidFill>
              </a:rPr>
              <a:t>Simple Tricks to </a:t>
            </a:r>
            <a:r>
              <a:rPr lang="en-US" sz="2400" b="1" dirty="0" smtClean="0">
                <a:solidFill>
                  <a:schemeClr val="tx1"/>
                </a:solidFill>
              </a:rPr>
              <a:t>Engaging </a:t>
            </a:r>
            <a:r>
              <a:rPr lang="en-US" sz="2400" b="1" dirty="0">
                <a:solidFill>
                  <a:schemeClr val="tx1"/>
                </a:solidFill>
              </a:rPr>
              <a:t>Online Video Lectures/Tutorials </a:t>
            </a:r>
            <a:br>
              <a:rPr lang="en-US" sz="2400" b="1" dirty="0">
                <a:solidFill>
                  <a:schemeClr val="tx1"/>
                </a:solidFill>
              </a:rPr>
            </a:br>
            <a:endParaRPr lang="en-US" sz="26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1628776" y="5368926"/>
            <a:ext cx="5986462" cy="1089025"/>
          </a:xfrm>
        </p:spPr>
        <p:txBody>
          <a:bodyPr/>
          <a:lstStyle/>
          <a:p>
            <a:r>
              <a:rPr lang="en-US" dirty="0" smtClean="0"/>
              <a:t>Jun Yang</a:t>
            </a:r>
          </a:p>
          <a:p>
            <a:r>
              <a:rPr lang="en-US" dirty="0" smtClean="0"/>
              <a:t>Instructional Designer</a:t>
            </a:r>
          </a:p>
          <a:p>
            <a:r>
              <a:rPr lang="en-US" dirty="0" smtClean="0"/>
              <a:t>University of Maryland</a:t>
            </a:r>
          </a:p>
          <a:p>
            <a:r>
              <a:rPr lang="en-US" dirty="0" smtClean="0"/>
              <a:t>QM </a:t>
            </a:r>
            <a:r>
              <a:rPr lang="en-US" dirty="0"/>
              <a:t>Connect </a:t>
            </a:r>
            <a:r>
              <a:rPr lang="en-US" dirty="0" smtClean="0"/>
              <a:t>2018</a:t>
            </a:r>
          </a:p>
          <a:p>
            <a:r>
              <a:rPr lang="en-US" dirty="0"/>
              <a:t>St. Louis, Missouri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411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Seminar-style instruction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>
                <a:hlinkClick r:id="rId4"/>
              </a:rPr>
              <a:t>https://voicethread.com/about/library/Higher_Ed_from_Della_Curtis</a:t>
            </a:r>
            <a:r>
              <a:rPr lang="en-US" dirty="0" smtClean="0">
                <a:hlinkClick r:id="rId4"/>
              </a:rPr>
              <a:t>/</a:t>
            </a:r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The Seminar-style instruction</a:t>
            </a:r>
            <a:endParaRPr lang="en-US" dirty="0"/>
          </a:p>
          <a:p>
            <a:pPr marL="0" indent="0">
              <a:buNone/>
            </a:pPr>
            <a:r>
              <a:rPr lang="en-US" dirty="0">
                <a:hlinkClick r:id="rId5"/>
              </a:rPr>
              <a:t>https://voicethread.com/#</a:t>
            </a:r>
            <a:r>
              <a:rPr lang="en-US" dirty="0" smtClean="0">
                <a:hlinkClick r:id="rId5"/>
              </a:rPr>
              <a:t>q.b908650.i4836718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55499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Tip 3</a:t>
            </a:r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A2198942-3878-4909-884B-7CA0E318DFD7}"/>
              </a:ext>
            </a:extLst>
          </p:cNvPr>
          <p:cNvGrpSpPr/>
          <p:nvPr/>
        </p:nvGrpSpPr>
        <p:grpSpPr>
          <a:xfrm>
            <a:off x="7870116" y="64215"/>
            <a:ext cx="1354081" cy="1420513"/>
            <a:chOff x="6381342" y="2182683"/>
            <a:chExt cx="1805441" cy="1894017"/>
          </a:xfrm>
        </p:grpSpPr>
        <p:sp>
          <p:nvSpPr>
            <p:cNvPr id="5" name="Rectangle: Top Corners Rounded 18">
              <a:extLst>
                <a:ext uri="{FF2B5EF4-FFF2-40B4-BE49-F238E27FC236}">
                  <a16:creationId xmlns:a16="http://schemas.microsoft.com/office/drawing/2014/main" xmlns="" id="{4B2E4077-565B-48E9-A42E-57895BC5AA27}"/>
                </a:ext>
              </a:extLst>
            </p:cNvPr>
            <p:cNvSpPr/>
            <p:nvPr/>
          </p:nvSpPr>
          <p:spPr>
            <a:xfrm>
              <a:off x="6488272" y="2209800"/>
              <a:ext cx="1591582" cy="1866900"/>
            </a:xfrm>
            <a:prstGeom prst="round2SameRect">
              <a:avLst>
                <a:gd name="adj1" fmla="val 12063"/>
                <a:gd name="adj2" fmla="val 0"/>
              </a:avLst>
            </a:prstGeom>
            <a:solidFill>
              <a:srgbClr val="EE95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2ABFDA63-D1BE-4B0B-A1BF-19B81E35575F}"/>
                </a:ext>
              </a:extLst>
            </p:cNvPr>
            <p:cNvSpPr txBox="1"/>
            <p:nvPr/>
          </p:nvSpPr>
          <p:spPr>
            <a:xfrm>
              <a:off x="6381342" y="2182683"/>
              <a:ext cx="1805441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700" b="1" dirty="0" smtClean="0">
                  <a:solidFill>
                    <a:srgbClr val="E6E7E9"/>
                  </a:solidFill>
                  <a:latin typeface="Tw Cen MT" panose="020B0602020104020603" pitchFamily="34" charset="0"/>
                </a:rPr>
                <a:t>Tip</a:t>
              </a:r>
              <a:endParaRPr lang="en-US" sz="2700" b="1" dirty="0">
                <a:solidFill>
                  <a:srgbClr val="E6E7E9"/>
                </a:solidFill>
                <a:latin typeface="Tw Cen MT" panose="020B0602020104020603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2F047EE7-AD08-45DB-A65A-9FA74A775764}"/>
                </a:ext>
              </a:extLst>
            </p:cNvPr>
            <p:cNvSpPr txBox="1"/>
            <p:nvPr/>
          </p:nvSpPr>
          <p:spPr>
            <a:xfrm>
              <a:off x="6836846" y="2563851"/>
              <a:ext cx="894432" cy="1046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500" b="1" dirty="0">
                  <a:solidFill>
                    <a:srgbClr val="E6E7E9"/>
                  </a:solidFill>
                  <a:latin typeface="Tw Cen MT" panose="020B0602020104020603" pitchFamily="34" charset="0"/>
                </a:rPr>
                <a:t>3</a:t>
              </a:r>
            </a:p>
          </p:txBody>
        </p:sp>
      </p:grpSp>
      <p:sp>
        <p:nvSpPr>
          <p:cNvPr id="8" name="Freeform: Shape 19">
            <a:extLst>
              <a:ext uri="{FF2B5EF4-FFF2-40B4-BE49-F238E27FC236}">
                <a16:creationId xmlns:a16="http://schemas.microsoft.com/office/drawing/2014/main" xmlns="" id="{B2992BDF-F7C4-4374-886A-86270F68E5B1}"/>
              </a:ext>
            </a:extLst>
          </p:cNvPr>
          <p:cNvSpPr/>
          <p:nvPr/>
        </p:nvSpPr>
        <p:spPr>
          <a:xfrm flipV="1">
            <a:off x="7950313" y="784639"/>
            <a:ext cx="1193687" cy="2273990"/>
          </a:xfrm>
          <a:custGeom>
            <a:avLst/>
            <a:gdLst>
              <a:gd name="connsiteX0" fmla="*/ 0 w 1591582"/>
              <a:gd name="connsiteY0" fmla="*/ 3031986 h 3031986"/>
              <a:gd name="connsiteX1" fmla="*/ 357641 w 1591582"/>
              <a:gd name="connsiteY1" fmla="*/ 3031986 h 3031986"/>
              <a:gd name="connsiteX2" fmla="*/ 795791 w 1591582"/>
              <a:gd name="connsiteY2" fmla="*/ 2593836 h 3031986"/>
              <a:gd name="connsiteX3" fmla="*/ 1233941 w 1591582"/>
              <a:gd name="connsiteY3" fmla="*/ 3031986 h 3031986"/>
              <a:gd name="connsiteX4" fmla="*/ 1591582 w 1591582"/>
              <a:gd name="connsiteY4" fmla="*/ 3031986 h 3031986"/>
              <a:gd name="connsiteX5" fmla="*/ 1591582 w 1591582"/>
              <a:gd name="connsiteY5" fmla="*/ 314242 h 3031986"/>
              <a:gd name="connsiteX6" fmla="*/ 1277340 w 1591582"/>
              <a:gd name="connsiteY6" fmla="*/ 0 h 3031986"/>
              <a:gd name="connsiteX7" fmla="*/ 314242 w 1591582"/>
              <a:gd name="connsiteY7" fmla="*/ 0 h 3031986"/>
              <a:gd name="connsiteX8" fmla="*/ 0 w 1591582"/>
              <a:gd name="connsiteY8" fmla="*/ 314242 h 3031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91582" h="3031986">
                <a:moveTo>
                  <a:pt x="0" y="3031986"/>
                </a:moveTo>
                <a:lnTo>
                  <a:pt x="357641" y="3031986"/>
                </a:lnTo>
                <a:cubicBezTo>
                  <a:pt x="357641" y="2790002"/>
                  <a:pt x="553807" y="2593836"/>
                  <a:pt x="795791" y="2593836"/>
                </a:cubicBezTo>
                <a:cubicBezTo>
                  <a:pt x="1037775" y="2593836"/>
                  <a:pt x="1233941" y="2790002"/>
                  <a:pt x="1233941" y="3031986"/>
                </a:cubicBezTo>
                <a:lnTo>
                  <a:pt x="1591582" y="3031986"/>
                </a:lnTo>
                <a:lnTo>
                  <a:pt x="1591582" y="314242"/>
                </a:lnTo>
                <a:cubicBezTo>
                  <a:pt x="1591582" y="140691"/>
                  <a:pt x="1450891" y="0"/>
                  <a:pt x="1277340" y="0"/>
                </a:cubicBezTo>
                <a:lnTo>
                  <a:pt x="314242" y="0"/>
                </a:lnTo>
                <a:cubicBezTo>
                  <a:pt x="140691" y="0"/>
                  <a:pt x="0" y="140691"/>
                  <a:pt x="0" y="314242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>
            <a:outerShdw blurRad="127000" sx="107000" sy="107000" algn="ctr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E45F41EB-76B8-4D33-BDB3-4A3E0743A1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7492" y="2113208"/>
            <a:ext cx="679328" cy="67932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94CFAA18-F935-43EC-B7D9-4E19F5F37090}"/>
              </a:ext>
            </a:extLst>
          </p:cNvPr>
          <p:cNvSpPr txBox="1"/>
          <p:nvPr/>
        </p:nvSpPr>
        <p:spPr>
          <a:xfrm>
            <a:off x="7950313" y="1537321"/>
            <a:ext cx="11936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A6A6A6"/>
                </a:solidFill>
                <a:latin typeface="Tw Cen MT" panose="020B0602020104020603" pitchFamily="34" charset="0"/>
              </a:rPr>
              <a:t>Watch-Try-DO</a:t>
            </a:r>
            <a:endParaRPr lang="en-US" sz="1600" b="1" dirty="0">
              <a:solidFill>
                <a:srgbClr val="A6A6A6"/>
              </a:solidFill>
              <a:latin typeface="Tw Cen MT" panose="020B0602020104020603" pitchFamily="34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7D884BCA-1978-49CC-8588-5399D7CABDE7}"/>
              </a:ext>
            </a:extLst>
          </p:cNvPr>
          <p:cNvGrpSpPr/>
          <p:nvPr/>
        </p:nvGrpSpPr>
        <p:grpSpPr>
          <a:xfrm>
            <a:off x="8009222" y="1306103"/>
            <a:ext cx="1075867" cy="142875"/>
            <a:chOff x="4679586" y="878988"/>
            <a:chExt cx="1434489" cy="190500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xmlns="" id="{3701A590-ABA9-4BD2-BD64-376A4C227798}"/>
                </a:ext>
              </a:extLst>
            </p:cNvPr>
            <p:cNvSpPr/>
            <p:nvPr/>
          </p:nvSpPr>
          <p:spPr>
            <a:xfrm>
              <a:off x="4679586" y="878988"/>
              <a:ext cx="190500" cy="190500"/>
            </a:xfrm>
            <a:prstGeom prst="ellipse">
              <a:avLst/>
            </a:prstGeom>
            <a:solidFill>
              <a:srgbClr val="03A1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xmlns="" id="{3E53B434-A2A6-4C16-99DD-292CE4FD62C4}"/>
                </a:ext>
              </a:extLst>
            </p:cNvPr>
            <p:cNvSpPr/>
            <p:nvPr/>
          </p:nvSpPr>
          <p:spPr>
            <a:xfrm>
              <a:off x="4990736" y="878988"/>
              <a:ext cx="190500" cy="190500"/>
            </a:xfrm>
            <a:prstGeom prst="ellipse">
              <a:avLst/>
            </a:prstGeom>
            <a:solidFill>
              <a:srgbClr val="EE95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xmlns="" id="{F3E5BC96-17A2-4BD5-BA51-10270687E851}"/>
                </a:ext>
              </a:extLst>
            </p:cNvPr>
            <p:cNvSpPr/>
            <p:nvPr/>
          </p:nvSpPr>
          <p:spPr>
            <a:xfrm>
              <a:off x="5301522" y="878988"/>
              <a:ext cx="190500" cy="190500"/>
            </a:xfrm>
            <a:prstGeom prst="ellipse">
              <a:avLst/>
            </a:prstGeom>
            <a:solidFill>
              <a:srgbClr val="EF30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xmlns="" id="{1A06ACCC-548D-4873-BD3B-AD3CA2C095B0}"/>
                </a:ext>
              </a:extLst>
            </p:cNvPr>
            <p:cNvSpPr/>
            <p:nvPr/>
          </p:nvSpPr>
          <p:spPr>
            <a:xfrm>
              <a:off x="5612308" y="878988"/>
              <a:ext cx="190500" cy="190500"/>
            </a:xfrm>
            <a:prstGeom prst="ellipse">
              <a:avLst/>
            </a:prstGeom>
            <a:solidFill>
              <a:srgbClr val="1C7C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xmlns="" id="{7CBDE4C1-DAF9-476F-B807-27BE954F6C82}"/>
                </a:ext>
              </a:extLst>
            </p:cNvPr>
            <p:cNvSpPr/>
            <p:nvPr/>
          </p:nvSpPr>
          <p:spPr>
            <a:xfrm>
              <a:off x="5923575" y="878988"/>
              <a:ext cx="190500" cy="190500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sp>
        <p:nvSpPr>
          <p:cNvPr id="19" name="Text Placeholder 18"/>
          <p:cNvSpPr>
            <a:spLocks noGrp="1"/>
          </p:cNvSpPr>
          <p:nvPr>
            <p:ph type="body" sz="quarter" idx="14"/>
          </p:nvPr>
        </p:nvSpPr>
        <p:spPr>
          <a:xfrm>
            <a:off x="457201" y="873260"/>
            <a:ext cx="8485012" cy="4437776"/>
          </a:xfrm>
        </p:spPr>
        <p:txBody>
          <a:bodyPr/>
          <a:lstStyle/>
          <a:p>
            <a:r>
              <a:rPr lang="en-US" dirty="0" smtClean="0"/>
              <a:t>Add clickable areas in the lectures to enable users engage with the content or simulate the process.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Camtasia: 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dirty="0" smtClean="0"/>
              <a:t>Camtasia Hotspots: 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dirty="0" smtClean="0"/>
              <a:t>Camtasia Quiz Branching off to other related content</a:t>
            </a:r>
            <a:br>
              <a:rPr lang="en-US" dirty="0" smtClean="0"/>
            </a:br>
            <a:r>
              <a:rPr lang="en-US" dirty="0" smtClean="0"/>
              <a:t>based on the quiz result. 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dirty="0" smtClean="0"/>
              <a:t>Captions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dirty="0" smtClean="0"/>
              <a:t>Table of Content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Adobe Captivate Simulations: “</a:t>
            </a:r>
            <a:r>
              <a:rPr lang="en-US" dirty="0" smtClean="0">
                <a:solidFill>
                  <a:schemeClr val="tx1"/>
                </a:solidFill>
              </a:rPr>
              <a:t>Watch-Try-Do”</a:t>
            </a:r>
            <a:endParaRPr lang="en-US" dirty="0" smtClean="0">
              <a:hlinkClick r:id="rId4"/>
            </a:endParaRPr>
          </a:p>
          <a:p>
            <a:r>
              <a:rPr lang="en-US" dirty="0" smtClean="0">
                <a:hlinkClick r:id="rId4"/>
              </a:rPr>
              <a:t>http</a:t>
            </a:r>
            <a:r>
              <a:rPr lang="en-US" dirty="0">
                <a:hlinkClick r:id="rId4"/>
              </a:rPr>
              <a:t>://</a:t>
            </a:r>
            <a:r>
              <a:rPr lang="en-US" dirty="0" smtClean="0">
                <a:hlinkClick r:id="rId4"/>
              </a:rPr>
              <a:t>cp8.demo.knowhow.s3-website-us-east-1.amazonaws.com/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Demo</a:t>
            </a:r>
            <a:r>
              <a:rPr lang="en-US" dirty="0"/>
              <a:t>: Training Simulation &amp; Assessment Simulation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089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Tip 4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b="1" dirty="0" smtClean="0"/>
              <a:t>Embed </a:t>
            </a:r>
            <a:r>
              <a:rPr lang="en-US" b="1" dirty="0"/>
              <a:t>guided </a:t>
            </a:r>
            <a:r>
              <a:rPr lang="en-US" b="1" dirty="0" smtClean="0"/>
              <a:t>questions in the video lectures</a:t>
            </a:r>
          </a:p>
          <a:p>
            <a:r>
              <a:rPr lang="en-US" dirty="0" smtClean="0">
                <a:cs typeface="Times New Roman" panose="02020603050405020304" pitchFamily="18" charset="0"/>
              </a:rPr>
              <a:t>Build </a:t>
            </a:r>
            <a:r>
              <a:rPr lang="en-US" dirty="0">
                <a:cs typeface="Times New Roman" panose="02020603050405020304" pitchFamily="18" charset="0"/>
              </a:rPr>
              <a:t>break points and reflective activities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8219989C-6534-4081-88F9-01A1845F375C}"/>
              </a:ext>
            </a:extLst>
          </p:cNvPr>
          <p:cNvGrpSpPr/>
          <p:nvPr/>
        </p:nvGrpSpPr>
        <p:grpSpPr>
          <a:xfrm>
            <a:off x="7878731" y="89266"/>
            <a:ext cx="1354081" cy="1420513"/>
            <a:chOff x="8985148" y="2182683"/>
            <a:chExt cx="1805441" cy="1894017"/>
          </a:xfrm>
        </p:grpSpPr>
        <p:sp>
          <p:nvSpPr>
            <p:cNvPr id="5" name="Rectangle: Top Corners Rounded 22">
              <a:extLst>
                <a:ext uri="{FF2B5EF4-FFF2-40B4-BE49-F238E27FC236}">
                  <a16:creationId xmlns:a16="http://schemas.microsoft.com/office/drawing/2014/main" xmlns="" id="{303A4C65-5C87-4C63-A0E1-4DF161B02937}"/>
                </a:ext>
              </a:extLst>
            </p:cNvPr>
            <p:cNvSpPr/>
            <p:nvPr/>
          </p:nvSpPr>
          <p:spPr>
            <a:xfrm>
              <a:off x="9092078" y="2209800"/>
              <a:ext cx="1591582" cy="1866900"/>
            </a:xfrm>
            <a:prstGeom prst="round2SameRect">
              <a:avLst>
                <a:gd name="adj1" fmla="val 12063"/>
                <a:gd name="adj2" fmla="val 0"/>
              </a:avLst>
            </a:prstGeom>
            <a:solidFill>
              <a:srgbClr val="1C7C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EC447283-DB73-4C8A-99DE-552ACE3319FB}"/>
                </a:ext>
              </a:extLst>
            </p:cNvPr>
            <p:cNvSpPr txBox="1"/>
            <p:nvPr/>
          </p:nvSpPr>
          <p:spPr>
            <a:xfrm>
              <a:off x="9440652" y="2563851"/>
              <a:ext cx="894432" cy="1046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500" b="1" dirty="0">
                  <a:solidFill>
                    <a:srgbClr val="E6E7E9"/>
                  </a:solidFill>
                  <a:latin typeface="Tw Cen MT" panose="020B0602020104020603" pitchFamily="34" charset="0"/>
                </a:rPr>
                <a:t>4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6BEC5E5B-C4A7-4BE2-9DAD-E90FC41E4DCA}"/>
                </a:ext>
              </a:extLst>
            </p:cNvPr>
            <p:cNvSpPr txBox="1"/>
            <p:nvPr/>
          </p:nvSpPr>
          <p:spPr>
            <a:xfrm>
              <a:off x="8985148" y="2182683"/>
              <a:ext cx="1805441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700" b="1" dirty="0" smtClean="0">
                  <a:solidFill>
                    <a:srgbClr val="E6E7E9"/>
                  </a:solidFill>
                  <a:latin typeface="Tw Cen MT" panose="020B0602020104020603" pitchFamily="34" charset="0"/>
                </a:rPr>
                <a:t>Tip</a:t>
              </a:r>
              <a:endParaRPr lang="en-US" sz="2700" b="1" dirty="0">
                <a:solidFill>
                  <a:srgbClr val="E6E7E9"/>
                </a:solidFill>
                <a:latin typeface="Tw Cen MT" panose="020B0602020104020603" pitchFamily="34" charset="0"/>
              </a:endParaRPr>
            </a:p>
          </p:txBody>
        </p:sp>
      </p:grpSp>
      <p:sp>
        <p:nvSpPr>
          <p:cNvPr id="8" name="Freeform: Shape 23">
            <a:extLst>
              <a:ext uri="{FF2B5EF4-FFF2-40B4-BE49-F238E27FC236}">
                <a16:creationId xmlns:a16="http://schemas.microsoft.com/office/drawing/2014/main" xmlns="" id="{C066C7CC-77EF-41CA-B323-66B868940684}"/>
              </a:ext>
            </a:extLst>
          </p:cNvPr>
          <p:cNvSpPr/>
          <p:nvPr/>
        </p:nvSpPr>
        <p:spPr>
          <a:xfrm flipV="1">
            <a:off x="7958928" y="809690"/>
            <a:ext cx="1193687" cy="2273990"/>
          </a:xfrm>
          <a:custGeom>
            <a:avLst/>
            <a:gdLst>
              <a:gd name="connsiteX0" fmla="*/ 0 w 1591582"/>
              <a:gd name="connsiteY0" fmla="*/ 3031986 h 3031986"/>
              <a:gd name="connsiteX1" fmla="*/ 357641 w 1591582"/>
              <a:gd name="connsiteY1" fmla="*/ 3031986 h 3031986"/>
              <a:gd name="connsiteX2" fmla="*/ 795791 w 1591582"/>
              <a:gd name="connsiteY2" fmla="*/ 2593836 h 3031986"/>
              <a:gd name="connsiteX3" fmla="*/ 1233941 w 1591582"/>
              <a:gd name="connsiteY3" fmla="*/ 3031986 h 3031986"/>
              <a:gd name="connsiteX4" fmla="*/ 1591582 w 1591582"/>
              <a:gd name="connsiteY4" fmla="*/ 3031986 h 3031986"/>
              <a:gd name="connsiteX5" fmla="*/ 1591582 w 1591582"/>
              <a:gd name="connsiteY5" fmla="*/ 314242 h 3031986"/>
              <a:gd name="connsiteX6" fmla="*/ 1277340 w 1591582"/>
              <a:gd name="connsiteY6" fmla="*/ 0 h 3031986"/>
              <a:gd name="connsiteX7" fmla="*/ 314242 w 1591582"/>
              <a:gd name="connsiteY7" fmla="*/ 0 h 3031986"/>
              <a:gd name="connsiteX8" fmla="*/ 0 w 1591582"/>
              <a:gd name="connsiteY8" fmla="*/ 314242 h 3031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91582" h="3031986">
                <a:moveTo>
                  <a:pt x="0" y="3031986"/>
                </a:moveTo>
                <a:lnTo>
                  <a:pt x="357641" y="3031986"/>
                </a:lnTo>
                <a:cubicBezTo>
                  <a:pt x="357641" y="2790002"/>
                  <a:pt x="553807" y="2593836"/>
                  <a:pt x="795791" y="2593836"/>
                </a:cubicBezTo>
                <a:cubicBezTo>
                  <a:pt x="1037775" y="2593836"/>
                  <a:pt x="1233941" y="2790002"/>
                  <a:pt x="1233941" y="3031986"/>
                </a:cubicBezTo>
                <a:lnTo>
                  <a:pt x="1591582" y="3031986"/>
                </a:lnTo>
                <a:lnTo>
                  <a:pt x="1591582" y="314242"/>
                </a:lnTo>
                <a:cubicBezTo>
                  <a:pt x="1591582" y="140691"/>
                  <a:pt x="1450891" y="0"/>
                  <a:pt x="1277340" y="0"/>
                </a:cubicBezTo>
                <a:lnTo>
                  <a:pt x="314242" y="0"/>
                </a:lnTo>
                <a:cubicBezTo>
                  <a:pt x="140691" y="0"/>
                  <a:pt x="0" y="140691"/>
                  <a:pt x="0" y="314242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>
            <a:outerShdw blurRad="127000" sx="107000" sy="107000" algn="ctr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82320AA8-1E5E-496F-9945-24C0399B8D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6226" y="2111706"/>
            <a:ext cx="699090" cy="69909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390ABEF2-EA94-4E61-B642-F3A2B133F939}"/>
              </a:ext>
            </a:extLst>
          </p:cNvPr>
          <p:cNvSpPr txBox="1"/>
          <p:nvPr/>
        </p:nvSpPr>
        <p:spPr>
          <a:xfrm>
            <a:off x="7955301" y="1562372"/>
            <a:ext cx="11936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A6A6A6"/>
                </a:solidFill>
                <a:latin typeface="Tw Cen MT" panose="020B0602020104020603" pitchFamily="34" charset="0"/>
              </a:rPr>
              <a:t>Embed Assessment</a:t>
            </a:r>
            <a:endParaRPr lang="en-US" sz="1600" b="1" dirty="0">
              <a:solidFill>
                <a:srgbClr val="A6A6A6"/>
              </a:solidFill>
              <a:latin typeface="Tw Cen MT" panose="020B0602020104020603" pitchFamily="34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7D884BCA-1978-49CC-8588-5399D7CABDE7}"/>
              </a:ext>
            </a:extLst>
          </p:cNvPr>
          <p:cNvGrpSpPr/>
          <p:nvPr/>
        </p:nvGrpSpPr>
        <p:grpSpPr>
          <a:xfrm>
            <a:off x="8014210" y="1302749"/>
            <a:ext cx="1075867" cy="142875"/>
            <a:chOff x="4679586" y="878988"/>
            <a:chExt cx="1434489" cy="190500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xmlns="" id="{3701A590-ABA9-4BD2-BD64-376A4C227798}"/>
                </a:ext>
              </a:extLst>
            </p:cNvPr>
            <p:cNvSpPr/>
            <p:nvPr/>
          </p:nvSpPr>
          <p:spPr>
            <a:xfrm>
              <a:off x="4679586" y="878988"/>
              <a:ext cx="190500" cy="190500"/>
            </a:xfrm>
            <a:prstGeom prst="ellipse">
              <a:avLst/>
            </a:prstGeom>
            <a:solidFill>
              <a:srgbClr val="03A1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xmlns="" id="{3E53B434-A2A6-4C16-99DD-292CE4FD62C4}"/>
                </a:ext>
              </a:extLst>
            </p:cNvPr>
            <p:cNvSpPr/>
            <p:nvPr/>
          </p:nvSpPr>
          <p:spPr>
            <a:xfrm>
              <a:off x="4990736" y="878988"/>
              <a:ext cx="190500" cy="190500"/>
            </a:xfrm>
            <a:prstGeom prst="ellipse">
              <a:avLst/>
            </a:prstGeom>
            <a:solidFill>
              <a:srgbClr val="EE95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xmlns="" id="{F3E5BC96-17A2-4BD5-BA51-10270687E851}"/>
                </a:ext>
              </a:extLst>
            </p:cNvPr>
            <p:cNvSpPr/>
            <p:nvPr/>
          </p:nvSpPr>
          <p:spPr>
            <a:xfrm>
              <a:off x="5301522" y="878988"/>
              <a:ext cx="190500" cy="190500"/>
            </a:xfrm>
            <a:prstGeom prst="ellipse">
              <a:avLst/>
            </a:prstGeom>
            <a:solidFill>
              <a:srgbClr val="EF30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xmlns="" id="{1A06ACCC-548D-4873-BD3B-AD3CA2C095B0}"/>
                </a:ext>
              </a:extLst>
            </p:cNvPr>
            <p:cNvSpPr/>
            <p:nvPr/>
          </p:nvSpPr>
          <p:spPr>
            <a:xfrm>
              <a:off x="5612308" y="878988"/>
              <a:ext cx="190500" cy="190500"/>
            </a:xfrm>
            <a:prstGeom prst="ellipse">
              <a:avLst/>
            </a:prstGeom>
            <a:solidFill>
              <a:srgbClr val="1C7C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xmlns="" id="{7CBDE4C1-DAF9-476F-B807-27BE954F6C82}"/>
                </a:ext>
              </a:extLst>
            </p:cNvPr>
            <p:cNvSpPr/>
            <p:nvPr/>
          </p:nvSpPr>
          <p:spPr>
            <a:xfrm>
              <a:off x="5923575" y="878988"/>
              <a:ext cx="190500" cy="190500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</p:spTree>
    <p:extLst>
      <p:ext uri="{BB962C8B-B14F-4D97-AF65-F5344CB8AC3E}">
        <p14:creationId xmlns:p14="http://schemas.microsoft.com/office/powerpoint/2010/main" val="2569094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Tip	 5	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Using interactive templates: </a:t>
            </a:r>
          </a:p>
          <a:p>
            <a:endParaRPr lang="en-US" dirty="0"/>
          </a:p>
          <a:p>
            <a:r>
              <a:rPr lang="en-US" dirty="0" smtClean="0"/>
              <a:t>eLearning Brothers Templates</a:t>
            </a:r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8219989C-6534-4081-88F9-01A1845F375C}"/>
              </a:ext>
            </a:extLst>
          </p:cNvPr>
          <p:cNvGrpSpPr/>
          <p:nvPr/>
        </p:nvGrpSpPr>
        <p:grpSpPr>
          <a:xfrm>
            <a:off x="7870116" y="89267"/>
            <a:ext cx="1354081" cy="1420513"/>
            <a:chOff x="8985148" y="2182683"/>
            <a:chExt cx="1805441" cy="1894017"/>
          </a:xfrm>
        </p:grpSpPr>
        <p:sp>
          <p:nvSpPr>
            <p:cNvPr id="5" name="Rectangle: Top Corners Rounded 22">
              <a:extLst>
                <a:ext uri="{FF2B5EF4-FFF2-40B4-BE49-F238E27FC236}">
                  <a16:creationId xmlns:a16="http://schemas.microsoft.com/office/drawing/2014/main" xmlns="" id="{303A4C65-5C87-4C63-A0E1-4DF161B02937}"/>
                </a:ext>
              </a:extLst>
            </p:cNvPr>
            <p:cNvSpPr/>
            <p:nvPr/>
          </p:nvSpPr>
          <p:spPr>
            <a:xfrm>
              <a:off x="9092078" y="2209800"/>
              <a:ext cx="1591582" cy="1866900"/>
            </a:xfrm>
            <a:prstGeom prst="round2SameRect">
              <a:avLst>
                <a:gd name="adj1" fmla="val 12063"/>
                <a:gd name="adj2" fmla="val 0"/>
              </a:avLst>
            </a:prstGeom>
            <a:solidFill>
              <a:srgbClr val="1C7C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EC447283-DB73-4C8A-99DE-552ACE3319FB}"/>
                </a:ext>
              </a:extLst>
            </p:cNvPr>
            <p:cNvSpPr txBox="1"/>
            <p:nvPr/>
          </p:nvSpPr>
          <p:spPr>
            <a:xfrm>
              <a:off x="9440652" y="2563851"/>
              <a:ext cx="894432" cy="104644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500" b="1" dirty="0" smtClean="0">
                  <a:solidFill>
                    <a:srgbClr val="E6E7E9"/>
                  </a:solidFill>
                  <a:latin typeface="Tw Cen MT" panose="020B0602020104020603" pitchFamily="34" charset="0"/>
                </a:rPr>
                <a:t>5</a:t>
              </a:r>
              <a:endParaRPr lang="en-US" sz="4500" b="1" dirty="0">
                <a:solidFill>
                  <a:srgbClr val="E6E7E9"/>
                </a:solidFill>
                <a:latin typeface="Tw Cen MT" panose="020B0602020104020603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6BEC5E5B-C4A7-4BE2-9DAD-E90FC41E4DCA}"/>
                </a:ext>
              </a:extLst>
            </p:cNvPr>
            <p:cNvSpPr txBox="1"/>
            <p:nvPr/>
          </p:nvSpPr>
          <p:spPr>
            <a:xfrm>
              <a:off x="8985148" y="2182683"/>
              <a:ext cx="1805441" cy="67710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700" b="1" dirty="0" smtClean="0">
                  <a:solidFill>
                    <a:srgbClr val="E6E7E9"/>
                  </a:solidFill>
                  <a:latin typeface="Tw Cen MT" panose="020B0602020104020603" pitchFamily="34" charset="0"/>
                </a:rPr>
                <a:t>Tip</a:t>
              </a:r>
              <a:endParaRPr lang="en-US" sz="2700" b="1" dirty="0">
                <a:solidFill>
                  <a:srgbClr val="E6E7E9"/>
                </a:solidFill>
                <a:latin typeface="Tw Cen MT" panose="020B0602020104020603" pitchFamily="34" charset="0"/>
              </a:endParaRPr>
            </a:p>
          </p:txBody>
        </p:sp>
      </p:grpSp>
      <p:sp>
        <p:nvSpPr>
          <p:cNvPr id="8" name="Freeform: Shape 23">
            <a:extLst>
              <a:ext uri="{FF2B5EF4-FFF2-40B4-BE49-F238E27FC236}">
                <a16:creationId xmlns:a16="http://schemas.microsoft.com/office/drawing/2014/main" xmlns="" id="{C066C7CC-77EF-41CA-B323-66B868940684}"/>
              </a:ext>
            </a:extLst>
          </p:cNvPr>
          <p:cNvSpPr/>
          <p:nvPr/>
        </p:nvSpPr>
        <p:spPr>
          <a:xfrm flipV="1">
            <a:off x="7950313" y="809691"/>
            <a:ext cx="1193687" cy="2273990"/>
          </a:xfrm>
          <a:custGeom>
            <a:avLst/>
            <a:gdLst>
              <a:gd name="connsiteX0" fmla="*/ 0 w 1591582"/>
              <a:gd name="connsiteY0" fmla="*/ 3031986 h 3031986"/>
              <a:gd name="connsiteX1" fmla="*/ 357641 w 1591582"/>
              <a:gd name="connsiteY1" fmla="*/ 3031986 h 3031986"/>
              <a:gd name="connsiteX2" fmla="*/ 795791 w 1591582"/>
              <a:gd name="connsiteY2" fmla="*/ 2593836 h 3031986"/>
              <a:gd name="connsiteX3" fmla="*/ 1233941 w 1591582"/>
              <a:gd name="connsiteY3" fmla="*/ 3031986 h 3031986"/>
              <a:gd name="connsiteX4" fmla="*/ 1591582 w 1591582"/>
              <a:gd name="connsiteY4" fmla="*/ 3031986 h 3031986"/>
              <a:gd name="connsiteX5" fmla="*/ 1591582 w 1591582"/>
              <a:gd name="connsiteY5" fmla="*/ 314242 h 3031986"/>
              <a:gd name="connsiteX6" fmla="*/ 1277340 w 1591582"/>
              <a:gd name="connsiteY6" fmla="*/ 0 h 3031986"/>
              <a:gd name="connsiteX7" fmla="*/ 314242 w 1591582"/>
              <a:gd name="connsiteY7" fmla="*/ 0 h 3031986"/>
              <a:gd name="connsiteX8" fmla="*/ 0 w 1591582"/>
              <a:gd name="connsiteY8" fmla="*/ 314242 h 3031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91582" h="3031986">
                <a:moveTo>
                  <a:pt x="0" y="3031986"/>
                </a:moveTo>
                <a:lnTo>
                  <a:pt x="357641" y="3031986"/>
                </a:lnTo>
                <a:cubicBezTo>
                  <a:pt x="357641" y="2790002"/>
                  <a:pt x="553807" y="2593836"/>
                  <a:pt x="795791" y="2593836"/>
                </a:cubicBezTo>
                <a:cubicBezTo>
                  <a:pt x="1037775" y="2593836"/>
                  <a:pt x="1233941" y="2790002"/>
                  <a:pt x="1233941" y="3031986"/>
                </a:cubicBezTo>
                <a:lnTo>
                  <a:pt x="1591582" y="3031986"/>
                </a:lnTo>
                <a:lnTo>
                  <a:pt x="1591582" y="314242"/>
                </a:lnTo>
                <a:cubicBezTo>
                  <a:pt x="1591582" y="140691"/>
                  <a:pt x="1450891" y="0"/>
                  <a:pt x="1277340" y="0"/>
                </a:cubicBezTo>
                <a:lnTo>
                  <a:pt x="314242" y="0"/>
                </a:lnTo>
                <a:cubicBezTo>
                  <a:pt x="140691" y="0"/>
                  <a:pt x="0" y="140691"/>
                  <a:pt x="0" y="314242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>
            <a:outerShdw blurRad="127000" sx="107000" sy="107000" algn="ctr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82320AA8-1E5E-496F-9945-24C0399B8D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7611" y="2111707"/>
            <a:ext cx="699090" cy="69909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390ABEF2-EA94-4E61-B642-F3A2B133F939}"/>
              </a:ext>
            </a:extLst>
          </p:cNvPr>
          <p:cNvSpPr txBox="1"/>
          <p:nvPr/>
        </p:nvSpPr>
        <p:spPr>
          <a:xfrm>
            <a:off x="7946686" y="1562373"/>
            <a:ext cx="11936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A6A6A6"/>
                </a:solidFill>
                <a:latin typeface="Tw Cen MT" panose="020B0602020104020603" pitchFamily="34" charset="0"/>
              </a:rPr>
              <a:t>Templates</a:t>
            </a:r>
            <a:endParaRPr lang="en-US" sz="1600" b="1" dirty="0">
              <a:solidFill>
                <a:srgbClr val="A6A6A6"/>
              </a:solidFill>
              <a:latin typeface="Tw Cen MT" panose="020B0602020104020603" pitchFamily="34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7D884BCA-1978-49CC-8588-5399D7CABDE7}"/>
              </a:ext>
            </a:extLst>
          </p:cNvPr>
          <p:cNvGrpSpPr/>
          <p:nvPr/>
        </p:nvGrpSpPr>
        <p:grpSpPr>
          <a:xfrm>
            <a:off x="8005595" y="1302751"/>
            <a:ext cx="1075867" cy="142875"/>
            <a:chOff x="4679586" y="878988"/>
            <a:chExt cx="1434489" cy="190500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xmlns="" id="{3701A590-ABA9-4BD2-BD64-376A4C227798}"/>
                </a:ext>
              </a:extLst>
            </p:cNvPr>
            <p:cNvSpPr/>
            <p:nvPr/>
          </p:nvSpPr>
          <p:spPr>
            <a:xfrm>
              <a:off x="4679586" y="878988"/>
              <a:ext cx="190500" cy="190500"/>
            </a:xfrm>
            <a:prstGeom prst="ellipse">
              <a:avLst/>
            </a:prstGeom>
            <a:solidFill>
              <a:srgbClr val="03A1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xmlns="" id="{3E53B434-A2A6-4C16-99DD-292CE4FD62C4}"/>
                </a:ext>
              </a:extLst>
            </p:cNvPr>
            <p:cNvSpPr/>
            <p:nvPr/>
          </p:nvSpPr>
          <p:spPr>
            <a:xfrm>
              <a:off x="4990736" y="878988"/>
              <a:ext cx="190500" cy="190500"/>
            </a:xfrm>
            <a:prstGeom prst="ellipse">
              <a:avLst/>
            </a:prstGeom>
            <a:solidFill>
              <a:srgbClr val="EE95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xmlns="" id="{F3E5BC96-17A2-4BD5-BA51-10270687E851}"/>
                </a:ext>
              </a:extLst>
            </p:cNvPr>
            <p:cNvSpPr/>
            <p:nvPr/>
          </p:nvSpPr>
          <p:spPr>
            <a:xfrm>
              <a:off x="5301522" y="878988"/>
              <a:ext cx="190500" cy="190500"/>
            </a:xfrm>
            <a:prstGeom prst="ellipse">
              <a:avLst/>
            </a:prstGeom>
            <a:solidFill>
              <a:srgbClr val="EF30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xmlns="" id="{1A06ACCC-548D-4873-BD3B-AD3CA2C095B0}"/>
                </a:ext>
              </a:extLst>
            </p:cNvPr>
            <p:cNvSpPr/>
            <p:nvPr/>
          </p:nvSpPr>
          <p:spPr>
            <a:xfrm>
              <a:off x="5612308" y="878988"/>
              <a:ext cx="190500" cy="190500"/>
            </a:xfrm>
            <a:prstGeom prst="ellipse">
              <a:avLst/>
            </a:prstGeom>
            <a:solidFill>
              <a:srgbClr val="1C7C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xmlns="" id="{7CBDE4C1-DAF9-476F-B807-27BE954F6C82}"/>
                </a:ext>
              </a:extLst>
            </p:cNvPr>
            <p:cNvSpPr/>
            <p:nvPr/>
          </p:nvSpPr>
          <p:spPr>
            <a:xfrm>
              <a:off x="5923575" y="878988"/>
              <a:ext cx="190500" cy="190500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</p:spTree>
    <p:extLst>
      <p:ext uri="{BB962C8B-B14F-4D97-AF65-F5344CB8AC3E}">
        <p14:creationId xmlns:p14="http://schemas.microsoft.com/office/powerpoint/2010/main" val="368799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161" y="1171576"/>
            <a:ext cx="6368423" cy="46896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9464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1554" y="2020074"/>
            <a:ext cx="4252598" cy="3126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264941"/>
            <a:ext cx="5313213" cy="435825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642517" y="1080274"/>
            <a:ext cx="29472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Interactive Tutorial Examples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8743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Final Advices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  <a:defRPr/>
            </a:pPr>
            <a:r>
              <a:rPr lang="en-US" sz="2800" dirty="0" smtClean="0"/>
              <a:t>Don’t </a:t>
            </a:r>
            <a:r>
              <a:rPr lang="en-US" sz="2800" dirty="0"/>
              <a:t>be afraid to try something new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sz="2800" dirty="0" smtClean="0"/>
              <a:t>Leave </a:t>
            </a:r>
            <a:r>
              <a:rPr lang="en-US" sz="2800" dirty="0"/>
              <a:t>plenty of time for </a:t>
            </a:r>
            <a:r>
              <a:rPr lang="en-US" sz="2800" dirty="0" smtClean="0"/>
              <a:t>development </a:t>
            </a:r>
            <a:endParaRPr lang="en-US" sz="2800" dirty="0" smtClean="0"/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sz="3200" b="1" dirty="0" smtClean="0"/>
              <a:t>Make </a:t>
            </a:r>
            <a:r>
              <a:rPr lang="en-US" sz="3200" b="1" dirty="0" smtClean="0"/>
              <a:t>your multiple lectures accessible </a:t>
            </a:r>
            <a:endParaRPr lang="en-US" sz="3200" b="1" dirty="0"/>
          </a:p>
          <a:p>
            <a:pPr>
              <a:buFont typeface="Arial" panose="020B0604020202020204" pitchFamily="34" charset="0"/>
              <a:buChar char="•"/>
              <a:defRPr/>
            </a:pPr>
            <a:endParaRPr lang="en-US" sz="2000" dirty="0"/>
          </a:p>
          <a:p>
            <a:pPr>
              <a:buFont typeface="Arial" panose="020B0604020202020204" pitchFamily="34" charset="0"/>
              <a:buChar char="•"/>
              <a:defRPr/>
            </a:pPr>
            <a:endParaRPr lang="en-US" sz="2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53279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DF431B-3BB8-49B3-A50D-E7E4D7693F18}" type="datetime1">
              <a:rPr lang="en-US"/>
              <a:pPr>
                <a:defRPr/>
              </a:pPr>
              <a:t>10/15/2018</a:t>
            </a:fld>
            <a:endParaRPr lang="en-US" dirty="0"/>
          </a:p>
        </p:txBody>
      </p:sp>
      <p:pic>
        <p:nvPicPr>
          <p:cNvPr id="64515" name="Picture 2" descr="http://www.google.com/url?source=imgres&amp;ct=img&amp;q=http://ndreadon.utma.com/catnhat2.gif&amp;sa=X&amp;ei=1wbhTI9LgaCUB9-uxIkN&amp;ved=0CAQQ8wc&amp;usg=AFQjCNE-ZSue_QAU6uPaejzKAGiLrO2sLQ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950" y="609600"/>
            <a:ext cx="2914650" cy="551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4" descr="http://www.google.com/url?source=imgres&amp;ct=img&amp;q=http://1.bp.blogspot.com/_vmpSO2BbYCE/S6sIQQ4qQvI/AAAAAAAALcE/rMrtWmqu7Zc/s1600/Thank%2Byou.jpg&amp;sa=X&amp;ei=PwfhTPPrJMT6lwfLna2BDQ&amp;ved=0CAQQ8wc4HA&amp;usg=AFQjCNGGptthXQCMft86_3Cm9n-JclPzb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590800"/>
            <a:ext cx="4114800" cy="275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loud Callout 7"/>
          <p:cNvSpPr/>
          <p:nvPr/>
        </p:nvSpPr>
        <p:spPr>
          <a:xfrm>
            <a:off x="2716697" y="152400"/>
            <a:ext cx="3551582" cy="2438400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i="1" dirty="0">
                <a:solidFill>
                  <a:schemeClr val="tx1"/>
                </a:solidFill>
                <a:latin typeface="High Tower Text" pitchFamily="18" charset="0"/>
                <a:cs typeface="Aharoni" pitchFamily="2" charset="-79"/>
              </a:rPr>
              <a:t>“Don’t cry because </a:t>
            </a:r>
            <a:r>
              <a:rPr lang="en-US" sz="2400" b="1" i="1" dirty="0" smtClean="0">
                <a:solidFill>
                  <a:schemeClr val="tx1"/>
                </a:solidFill>
                <a:latin typeface="High Tower Text" pitchFamily="18" charset="0"/>
                <a:cs typeface="Aharoni" pitchFamily="2" charset="-79"/>
              </a:rPr>
              <a:t>it’s over.”</a:t>
            </a:r>
            <a:endParaRPr lang="en-US" sz="2400" b="1" i="1" dirty="0">
              <a:solidFill>
                <a:schemeClr val="tx1"/>
              </a:solidFill>
              <a:latin typeface="High Tower Text" pitchFamily="18" charset="0"/>
              <a:cs typeface="Aharoni" pitchFamily="2" charset="-79"/>
            </a:endParaRPr>
          </a:p>
          <a:p>
            <a:pPr algn="ctr">
              <a:defRPr/>
            </a:pPr>
            <a:r>
              <a:rPr lang="en-US" sz="2400" b="1" i="1" dirty="0">
                <a:solidFill>
                  <a:schemeClr val="tx1"/>
                </a:solidFill>
                <a:latin typeface="High Tower Text" pitchFamily="18" charset="0"/>
                <a:cs typeface="Aharoni" pitchFamily="2" charset="-79"/>
              </a:rPr>
              <a:t>  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485318" y="1460291"/>
            <a:ext cx="197457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</a:defRPr>
            </a:lvl9pPr>
          </a:lstStyle>
          <a:p>
            <a:r>
              <a:rPr lang="en-US" b="1" i="1" dirty="0" smtClean="0">
                <a:latin typeface="High Tower Text" pitchFamily="18" charset="0"/>
                <a:cs typeface="Aharoni" pitchFamily="2" charset="-79"/>
              </a:rPr>
              <a:t>“Smile because </a:t>
            </a:r>
            <a:r>
              <a:rPr lang="en-US" b="1" i="1" dirty="0">
                <a:latin typeface="High Tower Text" pitchFamily="18" charset="0"/>
                <a:cs typeface="Aharoni" pitchFamily="2" charset="-79"/>
              </a:rPr>
              <a:t>it happened.”</a:t>
            </a:r>
            <a:endParaRPr lang="en-US" dirty="0"/>
          </a:p>
        </p:txBody>
      </p:sp>
      <p:sp>
        <p:nvSpPr>
          <p:cNvPr id="11" name="Rectangle 14"/>
          <p:cNvSpPr>
            <a:spLocks noChangeArrowheads="1"/>
          </p:cNvSpPr>
          <p:nvPr/>
        </p:nvSpPr>
        <p:spPr bwMode="auto">
          <a:xfrm>
            <a:off x="0" y="6611938"/>
            <a:ext cx="67056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000" dirty="0">
                <a:latin typeface="Times New Roman" pitchFamily="18" charset="0"/>
              </a:rPr>
              <a:t>© </a:t>
            </a:r>
            <a:r>
              <a:rPr lang="en-US" sz="1000" dirty="0" smtClean="0">
                <a:latin typeface="Times New Roman" pitchFamily="18" charset="0"/>
              </a:rPr>
              <a:t>2012 All </a:t>
            </a:r>
            <a:r>
              <a:rPr lang="en-US" sz="1000" dirty="0">
                <a:latin typeface="Times New Roman" pitchFamily="18" charset="0"/>
              </a:rPr>
              <a:t>Rights Reserved. </a:t>
            </a:r>
            <a:r>
              <a:rPr lang="en-US" sz="1000" i="1" dirty="0" smtClean="0">
                <a:latin typeface="Tahoma" pitchFamily="34" charset="0"/>
              </a:rPr>
              <a:t>ForensIQ, Inc. </a:t>
            </a:r>
            <a:r>
              <a:rPr lang="en-US" sz="1000" i="1" dirty="0">
                <a:latin typeface="Tahoma" pitchFamily="34" charset="0"/>
              </a:rPr>
              <a:t>- </a:t>
            </a:r>
            <a:r>
              <a:rPr lang="en-US" sz="1000" dirty="0">
                <a:latin typeface="Tahoma" pitchFamily="34" charset="0"/>
              </a:rPr>
              <a:t>Thomas P. Mauriello</a:t>
            </a:r>
            <a:endParaRPr lang="en-US" sz="1000" dirty="0"/>
          </a:p>
        </p:txBody>
      </p:sp>
      <p:pic>
        <p:nvPicPr>
          <p:cNvPr id="4" name="Bonanza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fade in="500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443118" y="6302374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2081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5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072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8" grpId="0" build="allAtOnce" animBg="1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/>
          <p:nvPr/>
        </p:nvSpPr>
        <p:spPr>
          <a:xfrm>
            <a:off x="0" y="828403"/>
            <a:ext cx="9161099" cy="2199115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endParaRPr dirty="0"/>
          </a:p>
        </p:txBody>
      </p:sp>
      <p:sp>
        <p:nvSpPr>
          <p:cNvPr id="121" name="Shape 121"/>
          <p:cNvSpPr txBox="1">
            <a:spLocks noGrp="1"/>
          </p:cNvSpPr>
          <p:nvPr>
            <p:ph type="title"/>
          </p:nvPr>
        </p:nvSpPr>
        <p:spPr>
          <a:xfrm>
            <a:off x="177081" y="288518"/>
            <a:ext cx="8789838" cy="35198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Thank You and Questions</a:t>
            </a:r>
            <a:r>
              <a:rPr lang="e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sp>
        <p:nvSpPr>
          <p:cNvPr id="138" name="Shape 138"/>
          <p:cNvSpPr txBox="1">
            <a:spLocks noGrp="1"/>
          </p:cNvSpPr>
          <p:nvPr>
            <p:ph type="body" sz="quarter" idx="14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" dirty="0">
                <a:latin typeface="Times New Roman" panose="02020603050405020304" pitchFamily="18" charset="0"/>
                <a:cs typeface="Times New Roman" panose="02020603050405020304" pitchFamily="18" charset="0"/>
              </a:rPr>
              <a:t>Jun Yang</a:t>
            </a:r>
          </a:p>
        </p:txBody>
      </p:sp>
      <p:sp>
        <p:nvSpPr>
          <p:cNvPr id="140" name="Shape 140"/>
          <p:cNvSpPr txBox="1">
            <a:spLocks noGrp="1"/>
          </p:cNvSpPr>
          <p:nvPr>
            <p:ph type="body" idx="4294967295"/>
          </p:nvPr>
        </p:nvSpPr>
        <p:spPr>
          <a:xfrm>
            <a:off x="0" y="4235450"/>
            <a:ext cx="2035175" cy="12366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Instructional Designer </a:t>
            </a:r>
            <a:br>
              <a:rPr lang="e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Quality Assurance</a:t>
            </a:r>
            <a:br>
              <a:rPr lang="e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University of Maryland</a:t>
            </a:r>
          </a:p>
          <a:p>
            <a:pPr algn="ctr">
              <a:spcBef>
                <a:spcPts val="0"/>
              </a:spcBef>
            </a:pPr>
            <a:endParaRPr sz="1200" dirty="0"/>
          </a:p>
        </p:txBody>
      </p:sp>
      <p:pic>
        <p:nvPicPr>
          <p:cNvPr id="137" name="Shape 1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47988" y="1941205"/>
            <a:ext cx="1465123" cy="1487013"/>
          </a:xfrm>
          <a:prstGeom prst="ellipse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3491850" y="5070530"/>
            <a:ext cx="31243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Email: junyang8@umd.edu</a:t>
            </a:r>
          </a:p>
        </p:txBody>
      </p:sp>
      <p:sp>
        <p:nvSpPr>
          <p:cNvPr id="3" name="Rectangle 2"/>
          <p:cNvSpPr/>
          <p:nvPr/>
        </p:nvSpPr>
        <p:spPr>
          <a:xfrm>
            <a:off x="2294550" y="3930451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Instructional Designer </a:t>
            </a:r>
            <a:br>
              <a:rPr lang="en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Quality Assurance</a:t>
            </a:r>
            <a:br>
              <a:rPr lang="en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University of Maryland</a:t>
            </a:r>
          </a:p>
        </p:txBody>
      </p:sp>
    </p:spTree>
    <p:extLst>
      <p:ext uri="{BB962C8B-B14F-4D97-AF65-F5344CB8AC3E}">
        <p14:creationId xmlns:p14="http://schemas.microsoft.com/office/powerpoint/2010/main" val="1131609720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37786" y="205924"/>
            <a:ext cx="9419573" cy="483008"/>
          </a:xfrm>
        </p:spPr>
        <p:txBody>
          <a:bodyPr/>
          <a:lstStyle/>
          <a:p>
            <a:r>
              <a:rPr lang="en-US" sz="2400" dirty="0" smtClean="0"/>
              <a:t>What Are the Greatest </a:t>
            </a:r>
            <a:r>
              <a:rPr lang="en-US" sz="2400" dirty="0"/>
              <a:t>C</a:t>
            </a:r>
            <a:r>
              <a:rPr lang="en-US" sz="2400" dirty="0" smtClean="0"/>
              <a:t>hallenges </a:t>
            </a:r>
            <a:r>
              <a:rPr lang="en-US" sz="2400" dirty="0"/>
              <a:t>with </a:t>
            </a:r>
            <a:r>
              <a:rPr lang="en-US" sz="2400" dirty="0" smtClean="0"/>
              <a:t>Online </a:t>
            </a:r>
            <a:r>
              <a:rPr lang="en-US" sz="2400" dirty="0"/>
              <a:t>V</a:t>
            </a:r>
            <a:r>
              <a:rPr lang="en-US" sz="2400" dirty="0" smtClean="0"/>
              <a:t>ideo </a:t>
            </a:r>
            <a:r>
              <a:rPr lang="en-US" sz="2400" dirty="0"/>
              <a:t>L</a:t>
            </a:r>
            <a:r>
              <a:rPr lang="en-US" sz="2400" dirty="0" smtClean="0"/>
              <a:t>ectures</a:t>
            </a:r>
            <a:r>
              <a:rPr lang="en-US" sz="2400" dirty="0"/>
              <a:t>? </a:t>
            </a:r>
            <a:br>
              <a:rPr lang="en-US" sz="2400" dirty="0"/>
            </a:br>
            <a:endParaRPr lang="en-US" sz="2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If you produce them, will they watch them?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5072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397" y="126412"/>
            <a:ext cx="8789838" cy="351984"/>
          </a:xfrm>
        </p:spPr>
        <p:txBody>
          <a:bodyPr/>
          <a:lstStyle/>
          <a:p>
            <a:r>
              <a:rPr lang="en-US" dirty="0" smtClean="0"/>
              <a:t>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Video Lecture Issues	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Passive Learning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experience: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engagement between content and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students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Too long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Have students watched videos? 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How well do they understand video lectures?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 marL="0" indent="0"/>
            <a:endParaRPr lang="en-US" dirty="0"/>
          </a:p>
        </p:txBody>
      </p:sp>
      <p:pic>
        <p:nvPicPr>
          <p:cNvPr id="2054" name="Picture 6" descr="https://encrypted-tbn3.gstatic.com/images?q=tbn:ANd9GcTERcCXJ4dt4ahDmClC-j_-ACSL6PtA64FXVUQUszMtITK0wtu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7803" y="973468"/>
            <a:ext cx="2276197" cy="1576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encrypted-tbn2.gstatic.com/images?q=tbn:ANd9GcQHVFKPaw7AwjX_x5QuqT8mH8kHeRYI9Mu5ybvmiSacsT4S3ocF1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6638" y="3248241"/>
            <a:ext cx="2417362" cy="1644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12" descr="data:image/jpeg;base64,/9j/4AAQSkZJRgABAQAAAQABAAD/2wCEAAkGBxITEhUSExQWExUVFxoZFxYVFxYcFBcaGxIYHhgXGBgdHyggHRwqGxoXITEhJSkrLy4uFx8zODMsNygtLisBCgoKDg0OGxAQGzAlICQ0NSwsNCwvLDcsMCw0LC8sLCwsLC8sLCwsLCwxLCwsLCwsLywsLCwsLCwsLSwsLSwsLP/AABEIAOQAyQMBIgACEQEDEQH/xAAcAAEAAgMBAQEAAAAAAAAAAAAABQYDBAcBAgj/xABFEAACAQMCAwUGAgYIAwkAAAABAgMABBESIQUGMRMiQVFhBxQycYGRI6FCUlNikrEVJDNygqLB0UNjshclVHOTpOHw8f/EABoBAQADAQEBAAAAAAAAAAAAAAACAwQBBQb/xAAyEQACAQIEAQsEAQUAAAAAAAAAAQIDEQQSITFBBRMUIlFhcYGRobEV0eHwUiMzQsHx/9oADAMBAAIRAxEAPwDuNKUoBSlKAUpSgFKUoBSlKAUpSgFKUoBSlKAUpSgFKUoBSlKAUpSgFKUoBSlKAUpSgFKUoBSlKAUpSgFKUoBSlKAUpSgFKUoBSlKAUpSgFKUoBSlKAUpSgFKUoBSlKAUpSgFM0NUTm7idxdStYWUgiCY96uB8UYbpDF/zSNz5AjzoCwcX5usLZtE91DG36pcax81G4r74PzTY3R029zDK36quNf8AD1/Kq1wLlKytR+FAjMSSZJQJJWJ6kswrb4jwK1nULLbxHG6lVCOp80dMMp9QajnRLKy5Uql2d9LYlRJI1xaFlXXIQZ7cs2F1sABJFkgajgrnfI3q5g1K5E9pSlAKUpQClKUApSlAKUpQClKUApSlAKUpQClKUApSlAQXO/GWtLKadADIF0xA75kYhUGPHvEbVz32fR3FvJ7vNJ2varLIxwO7OkwE2ds4w8YBOckNjGBUx7ZOPRRW6Qh17btoZAhBJVRLtIR0ABG2T1WoLlIE3iuZM4NxGoJHe7kEkjAeILSfF+6orktjq3L1bXiyM6oGPZnSWKkIWxuFJ+LHiRtnatgmtYyzduU0J7uIlKyasyGQsdSlc91QMeH18KxycSVbmO2bIaSN5FPh3HUMvzwwNVWLLnwlxHdW75ikRHV0ZZo2RmGkgnQ2+CDUryLdGXh9pIxyWgQk+fdG9aPvErTXCGIJEmnsZAwPagxZfIzkENkdBWb2b3CScMtGTp2Kj5EbMD65zVkSEiy0pSpERSlKAUpSgFKUoBSlKAUpSgFKUoBSlKAUpSgFKUoDnvPnDQlwJnQSQXapbTA47rhn7Inxw2srt0Ok+JqD5W5Y7KUTidZotJ7LbvJkBdGrOCoVV9SRvXVOI2Ec8bRSoHRhurDI9D8wd651yha9kLmJcCJLqQRKOiqFUMB6aw+1Vz20LKe5aoegqtc3NcGSA29rLLLDIsiy9wQgNlJI2LMCcoW6DY4NfXPXvC2geBpFMbq0nZnv9nuGPmcZDfSucnjlycab2dmJwgSRWLEnZVGDnJqmVVQaTT1L4UXUTaa0Ovca4gIIJJm2EaM5x17qk4HrW37OLQxcNtVYEMYlZs9dTd45+pqo8RsZbpbPhkrF5SEkvWBHdjRctq8O+40gfM9Aa6jGgAAGwAwB6Cr4ozSZ9UpSpkRSlKAUpSgFKh+N8fjgZIgDJPLns4l6kD4nY9FQeLHzA6moi/52MEcklxaTIFHdZDHIjMeikocp4d5wB60uCf4txmG309qxBckKqqzucDLHSoJ0gbk4wPGty3nV1V0YOrAMrKcqwIyCCOoxXM4wt66BJ0lvZk7R54JD2dlAduzjwRrJ6aWzqbLEYGK6Lwrh6W8McEYISJFRcnJwowMnxNAbdKUoBSlKAUpSgFKgeY+cLGxx71OsbNjCbtIQTjOhQWx64qOtfaJZynEK3MpxnuWs/Tz3UCgLfUdx3jcFnC09xII416k5JJ8AoG5J8hUJPz5Ckbyvb3qogJZmtnAAA3J8cevSucX19PxKVbu5UpACfdYGB0lM47ZgernpnwH51V60aMHORKEXN2R8c2e0m9vFc2GbW2TrMcCWU5AAUeAyRsPv4Vqcmcaa1E1vdsw0zEi4IOjU4DEO2+k57wJ2OTXvMeAkSdFaVCxCnSqK4LEkDb515Pxl7aaZkVXFxHEEDDXE7rKFfXjp3GArBh8bKrJKSsnf2tx9S+VLLsX2HmJxj8ITj9eCSI59SjMN/kTVZ5s5090KtFw8LPLqCPJ2OrOOumMljvjqRnpVW5rubfUE9xt7W40mZ5I5nVHRVbuLgAqxYdAPDrUdLYywBZ30oZGiARS0jEI4clnkJIwAT3SK18/Tsmnvt3nHRqa3jtv3Fu5M9pD2seZbCeXtXZpbhTqd31YPd0jAUDSFzsFFdC4F7TLC4ZUZnt5HwFS4Qpknooc90n61z20Gi4lTOFkAlXy1fDIB4/qn/FWzf2qToY5RrUjGD4fI+Brz/qtn1o6EujXWjO2A17XBrG1vYu4nErpIh8KgqSBjplvpW375xELvxKfCg/oQ52ydyV6+tavqWH7fZlfR59h23NYLm+ijGXkRAOpZlA+5r82cG4rd3JjFzcTyxs7Jp7V1xmEyI3dwTtkb7b1ZI+CW4IbslZh0Z8uw+rEmmI5Qp0ZZbNsQoSkrnRuIe0vh0ZwsrTk9OwjkkB+TAaT96i/+0mad5o7OzZmhh7ZveH7Ilckd1cEk7beHqKr2o7b9OlYeFXRhubyTSDq4e2k537jtq+XxDwqvDcoc/VyZbIlUoZI3uWHgisYH4kxEtxdIJC2SFjjK5SFC3woo6k9Tk1Q+DX9wZZryZZysh3eymy0Cjuoz2xUl0IGQ5BBFWHhXHLYWEVjdM9sywRq2pjESCgIZZPhYHOepznBFR/L90iskbTreNB3bWS27RrtYwdopOyBDpjbDHAx9vQKiRtrYW6RSRTxzLPcxyW8+jTdPK1wvaK2NnUxtLnYacdPLstUfl7l2SeaO/uwVMYPu9sQB2Wf+I4/aEeA+EHHWrxUkiLFKUrpwUpSgFKUoDjHtgt8cSt3IyrQxkn/yr1Sfycfep7njmG7tpraG1hSUz9pnUM40aSAo1qOhPj4Vq+28ALDJ4iG5A+0LZ+hUVsc1tmbhk2djNpJ8xJbNj88UlJxg2uBCW5Teb+P8RlVbO5jSGO4ZVJUDWQO865ErgDAHhUpH8KjwAAHptWpzfJ2l/EP2UTt9XcKP+lvvW4BXznKNaVRxzdn+zfhYpRuQPEryZLpo4xq7W3zGCe6JFZh9txXnBrSOVLFDlEdzBIQcMrSKyFt9iwm0t6kV9ce2ubVvE9qn3QHH3FaxlMYnUbtGyXaDI/RkUkD/ABRn712g7ZHbsb9XElPj+950WPlG3so4DMiXk81zFHNNOgYnWxGEB+BR4AevWof2k8hWdtavc2/aRsuAsfaMYRrkVThGzp69AcelXLnSTVFZv0zfWZ+WZ12/PFRXtllzaJCNzLNEuPEjtQT+S17cXaOvAyXbfiUSyUvdSNI2HiASOMdOzZVPa58csCPTTUxUXJhrxQB/ZQsWPj32ARc+I7rHHyrR514o0EUZQ4Jk9cEKpODjwO1fNODq1IxjxX767+ZvzZYtssJPnXhIIxtvUDNY8W7aK3EEMjzRmWMLLgFQV1bsQMjUDjyqVPJPHGIAitYxkZJkLbfIVpXJdch0mBjteHRRElcAHRgE7KUTSpB6504FZbi/jQZZgB5kgD7mt1vZXxNz3r+JBtkRxeu+D1qV4P7HLdWV7qVrorgkNqCsd+ozjT029Ku+l1G7zlfw/NiHSIpaIpqcfWRtFsj3L/qwoz/dh3R96nuC8i8QuZBNOTYL2bxkAo8zo+NSFcFEG3qflXW7KxiiULFGkajYBFAGPpWfFejh8FSovNHconWlPRmjacJiSGODSHSNFjGvDEqqgDUT1O1bEFpGnwIq566VAz9qz0rYVClKUApSlAKUpQClKUBy325LqW1QdXFyP/aMf5gVh4/cD+jbKU7mOa0Pj+ug8PQ1se27I/o5gM/1rR9JE0kfbNQLuJOXQdyYoon675ikUH+VdteLRCW6KpzLxWeLicnZAHESKUcAh1U6u6eqnfb61Z+H36zRCWPJBB7vQ6h1U56HO1U/n5tHEY5AMCSJST57sP5aa3OU8F7m3IJRgsmxI+IYYAjcdOorwsbSUqcZdiXpszZh5W0MfGONK9xbIyNFIku4LIwwyleqkjOfCpK4iHaxnb8RJYT66k1L+Yb7moLmTltolM0WB2ZDk9M4bOFQbADzJJNTJuRJbxygEuWiaNV2Z31jCD57j5VXKMHGDp7arzf/AEtTd3m8TqHELnteH8OkKkFrixOD1B7ZBk1D+0qXXe2sP6naTfwoFXP1c/aty14E0CWwnlLBpIwxyezhkW5EsCqudkJzFnqSVz6V7m6/xPezDd0SGFR4FzrcAf4pEB+VelWl/SbXFfOhmgusiO4N3jPN11ylV/uxgIB/EGqB51ZWubWJxlGD5Hqw0g/TrVpsLYRRpGP0VAPqfE/U5P1qr8yQl7st+whicHHQtdKCf4c15OBaeKT4L42RpraUzp9hJqm4LOdmdXQ/47Bmx90FdHxXMeGyL7vwpxj8O6WMH6TRGun19Kzz47ClKVwkKUpQClKUApSlAKUpQClKUApSlAc89t0GbKGXp2N1C+fLLaf9arfJdqJuG3VrnYtdxD07xK/mQau/tbg18Ju/3UDfwsDmqd7O5iguQoDEOsqqMDV2lqhxn1ZSKlEhMpPMto1zwq3uAdTwoCx8cYAff0IB+lanIdyXmLH9iqn562qwcvz+8cKm0DBZblQvlnWyrv6MBVH4HdC0kRiSYpUUsR+gxJwT9jt5V5dSDnSnTW6vb5L6MrSuzqFxCHUowyrqQR5ggg/61qex/hBa4kErKz2IKxxkb98nE3l8PdHl9a2baYOoYb7VDTcZNvdpdWylniYRzEEBJVY493A6vLgggLuNq87k+7m6dt/bvNVddW52m5tUlRopBqSQaWGSDg+II3BGxBG4IBrmPNnLc1vcIZSZIHm7VrgnYusYEaygDCNlV72ynT1BOK6JwvjFvcZ7GRXK/EnSRCfB0PeU/MVi5j4wIYtBbBkznIJIQEayqjdm3Cqo6u6itVJqzo1L/YovZ5kUJWyMjfPlUH2XaScTI302ugf3hC7j89JqT7IQSdj2ehdmWNd2gVtR0zOMqzABc7g5I+Ldj8ciRe8Q3UpG1xJN06aez0Lj86z0KPMzk73ta3m/wTr1M0EbnC1P9CwuPigvVkI8v+8d/wDLJmu0VxLla9L8HvwQdUa9pj191jk/6lNdns5NUaN5qp+4FfRyMcTNSlKiSFKUoBSlKAUpSgFKUoBSlKAUpSgILnm1MvDryMDJa3lwPXsyR+YFcp9mN3mZdxiS0gb5tHI6Nt6V2+eIOrIejAg/IjBr8+8mW/u91bJk9w3lsc+JSXWo+2ftUo7kZrQk+WbMKLy2OV03MqkKSMBiCNB6gaSPrmorkji1pPFJwqeFEUyMIWAVe13wqyMOswx3X8elTsCiK/4iuMd5Zhk7kNH/ACypqhcqWQYKT3jIXYgdc6QdsehznrXnVHldTy2LKauyfbgV7ZdpCNclpguJ0wZY0A7yBdj2h2VfDJz51aPZzw63fF24TtVJWKIZ02ijqmD/AMbOSzkZyTWzy5x8EpBcMVc4WOfbRJnZVk/Vk8M9G26HaoPnniVrbSdpbOPe0YM7R6lWRVPfjl8HJAI6HGOoph6kZPSO+7XEnJNb8C0cw9lLPGYjouo2ZY50OGSUIHSCUfpRyLnrkHw3Iql2/Hrm9nM7kK22QPhixnCD1XJ265JJPlg/pTUxER1l0Cw4z3WgvVkgL4HdCrJImo/oxeNS/D4CiYbSGZndtPw6nkZiAcDIGcdPCoY7EKlDKt3+3J0qed3exqcfn7G0mYE5CNgk7lm2yT55NWzkrh4htYo9tkUHHTOMsfqSTVL5uXVCkf7SaJfvIOtdI4eMRrjw/wBDXm0f7N3xf2/JzFPrJFa5Ai1e8xMBpliZceZS5uIm/wAoj+9dG5MmZ7C1ZjluxQMR01KoDfmDVC5WHZ3zIdvxrlFHmHSKcY+z/nVw9nrYtniPWG5uU+nvLuo/hcCvpIu8EzLHcs9KUoTFKUoBSlKAUpSgFKUoBSlKAUpSgFcK47CtnxCbW2Al7FcamzpWOdCjn7lgfp5V3WqvzPyJZ30omuBJqCBO5IygqGLAMB1wSa6mcauc75jgdrp7mHs5VltexYCaNXDd7S41bEaSPHzqD5Y5cu4AzAJqB7re8Rh9OgDGxI8POulReyDhS/DHKpPiJpAf519/9knC85KSn5zSf71XUpQqXut+87FyjsUOXhN2QR2CMDsR28RBz5+ladpylOsplMK6yCNUlyrYHkM5OMbfKpv2hcjcPtBb9isiNLKQ34r7IsTM7bnwwDmqvNyootrVyJO0lkt0YFiQTK6hgM9M5qqODpJNJPv1ZJ1p31+Cx2XDXhGnsI1z4xTQBfm2cH8jWX3afB3tQfAG4OT8yI8Va09kvDwMKZx69qSfzFfaey+0UYWSZc+qH8iuKrfJ+Gbu4+7Jc9V7fYo11weabsu0a0TRIsn9uzZ0HOnGgZz5+HrVgTijKMG4s1AH6zsc58RkffNTZ9msP/iJsf3Lf+fZ1mj9m1kPiM7enbOq/wAKYFWrC0FHKo6eZVJyk7tlNiv4/fYrh7y1aOM6iqqwfPYSJkYLDOJP8tXH2ecRime+MLakNwHBww3e3j1DBA8VP3FZz7O7A9RMR5G4nII8iNXT0qwcJ4XFbRLDCgSNeijJ/M7n61folZHErG5SlKEhSlKAUpSgFKUoBSlKAUpSgFKUzQEdx7jMNpA9xO+iNBknxJ8FUeLHoBXA4faJfIjrC9yXk1MHucPga/w2iGNmPdQqMrufKpP2z8TZ+K29uzfgxxhkH6JkYt3j4E7Af/tbS38LiJzCGli2UnouDkdOu+4BGx3rLXxEabVzdhsDPERzR7ToPI/N63KiCbVHeRqO0SRNGvbd4xk5X8x5Vbs1+fOJ3bm5tZ1LdutxGI9GxI1DWhI/QKas+mc+NX3n32gtD/VrOH3mV42LYYgxDoCygZyc5G/hUqGIjVXeV4zCvD1Ml7lf5luG4jxPSp/q6IU1DqYhJ+Mw8hI4EXqsbH5z0dr7zf29vuEttN1JjbdXxbp8tYZj/dA8aonKNnxEqyxzW0BbQDnvzKqIAqBPADc4PiTWna31yLm4ROITPK8fZSt2McLhRkqEZ5FK4JbvAeO2a18LGH/K5+jxSuE23BwyBpru8mOrbVekhsfo/hhyPDpk1u/0dIVyXmA65e54kT4gAalQbf7VGxLMjtNaB43baipniDA4IMiAgjqCM1x5uDEAkzvpJ7olyQe7jSrSXgHruKj7rhdqmPwrck/pO9kCTk5yuJcn1zSwzHdDxa3/AG0X/qJ/vWxb3COoZGV1PRlIIPyIrgR4Q5UPCtmMHOPdhKpBGCrdnaDOQSNmqR4FzRNYgokZtogwGmVZvcGZsn8N3USwEk9CpXIPTOaWO3O40qmcO54EjdkUCTLuY2O7L+tGRkOv7wz9DU5Bx+I9dS/MZH3FZel0lLLJ2ffoWc3K10S9KwW92j/CwPyO9Z60KSkrogKUpXQKUpQClKUApSlAfEpODjrg4z06VQeLcRl7N3y8hCkhV38PBcgH5eNdAIqJueARscglPQdPtWDG0KlW2Thui6lNRvc/OPNd3e3QAlsWLp/ZyxxyqwHXGMHIzWlHxy9jTSbdsjqzxvvjqcY+9foubl+UfCysPsawtwSfHQH01CsznUSyyo6LxNFKrKm24Ttc/NtrzRdRT9vsZACAHU6UB66V8D61YeW+dl94le5U9pOUGqJe6NK4AIznr5ZrrPGeGEgCW1aYZ6aFYDcdcn/7iqhdcmWjZK8Plz5BtAzv+9t/8irKeMhF3dOz24fgqqQlPeVzah47ZyafxIm1Y06xvnqMatwflXnGOAxXIHaDVjoWAYj0DnvY+tVW85BncKIYOyXPeD3WoEeWAm3zrJYch8TiI7O8WNfIPIRjw7uMGtqx9G2sl++FzP0eXA27/lUgj+tzJGuMEu7QxqNyJIywYJsd1J69Nq2ks7uJgr2kEyYyklvHHLqPqZ27mR6GvZeX+LshjN3BgqQTpIY5GOoXbxrYh4FxQKqm6t1xttEThQNtz67YrnTsP/IczU7D2WS+UALatgHZTJZIg9QEhyPDx8K9DcSODpjjI8Gvbk/5Y8LWObl3ihHdv4s+XZYH3wa+7bk/iLbycRfHlFD/ACbb+Vc6fh/5fP2HMVOw+5rXiExHazWeAMZMc8jac5/SODWnLyjI2S12gB6hLGEDr5sc9PzqXt+SgBmW5vJSepMrop9AFrKeSrI/FG7+jySN9ME1VLlOiuDZJYafaiIXh9vb2vYSXGVQlkkcoskR/wCVp3UegPifPFVHlvmzibT6Ime8VSchl205IDMwGoDx+ldSt/ZranGLNN/Fs4+u9WjhvJ6RLpTREuclY0AH32z9qhUq88urSv4kowybyIbhwlKprCiY9RESV1fuk4OOnWr9bBgiht2wM/PG9YbLh8cQ7o38z1P1rbqeDwro3cnq/QVambYUpStxUKUpQClKUApSlAKUpQHmKYr2lAeYpivaUB86B5VjNrHjGhceWkVmpXHFPcXNZ7CIjBRcfIUj4fEOka/YVs0qPNQvey9Dt2Y+wTppXHlgYr7VQNhXtKkkkcPMV8G3TVq0jV54GfvWSlGk9wKYpSugUpSgFKUoBSlKAUpSgFKUoBSlKAUpSgFKUoBSlKAUpSgFKUoBSlKAUpSgFKUoBSlKAUpSgFKUo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14" descr="data:image/jpeg;base64,/9j/4AAQSkZJRgABAQAAAQABAAD/2wCEAAkGBxITEhUSExQWExUVFxoZFxYVFxYcFBcaGxIYHhgXGBgdHyggHRwqGxoXITEhJSkrLy4uFx8zODMsNygtLisBCgoKDg0OGxAQGzAlICQ0NSwsNCwvLDcsMCw0LC8sLCwsLC8sLCwsLCwxLCwsLCwsLywsLCwsLCwsLSwsLSwsLP/AABEIAOQAyQMBIgACEQEDEQH/xAAcAAEAAgMBAQEAAAAAAAAAAAAABQYDBAcBAgj/xABFEAACAQMCAwUGAgYIAwkAAAABAgMABBESIQUGMRMiQVFhBxQycYGRI6FCUlNikrEVJDNygqLB0UNjshclVHOTpOHw8f/EABoBAQADAQEBAAAAAAAAAAAAAAACAwQBBQb/xAAyEQACAQIEAQsEAQUAAAAAAAAAAQIDEQQSITFBBRMUIlFhcYGRobEV0eHwUiMzQsHx/9oADAMBAAIRAxEAPwDuNKUoBSlKAUpSgFKUoBSlKAUpSgFKUoBSlKAUpSgFKUoBSlKAUpSgFKUoBSlKAUpSgFKUoBSlKAUpSgFKUoBSlKAUpSgFKUoBSlKAUpSgFKUoBSlKAUpSgFKUoBSlKAUpSgFM0NUTm7idxdStYWUgiCY96uB8UYbpDF/zSNz5AjzoCwcX5usLZtE91DG36pcax81G4r74PzTY3R029zDK36quNf8AD1/Kq1wLlKytR+FAjMSSZJQJJWJ6kswrb4jwK1nULLbxHG6lVCOp80dMMp9QajnRLKy5Uql2d9LYlRJI1xaFlXXIQZ7cs2F1sABJFkgajgrnfI3q5g1K5E9pSlAKUpQClKUApSlAKUpQClKUApSlAKUpQClKUApSlAQXO/GWtLKadADIF0xA75kYhUGPHvEbVz32fR3FvJ7vNJ2varLIxwO7OkwE2ds4w8YBOckNjGBUx7ZOPRRW6Qh17btoZAhBJVRLtIR0ABG2T1WoLlIE3iuZM4NxGoJHe7kEkjAeILSfF+6orktjq3L1bXiyM6oGPZnSWKkIWxuFJ+LHiRtnatgmtYyzduU0J7uIlKyasyGQsdSlc91QMeH18KxycSVbmO2bIaSN5FPh3HUMvzwwNVWLLnwlxHdW75ikRHV0ZZo2RmGkgnQ2+CDUryLdGXh9pIxyWgQk+fdG9aPvErTXCGIJEmnsZAwPagxZfIzkENkdBWb2b3CScMtGTp2Kj5EbMD65zVkSEiy0pSpERSlKAUpSgFKUoBSlKAUpSgFKUoBSlKAUpSgFKUoDnvPnDQlwJnQSQXapbTA47rhn7Inxw2srt0Ok+JqD5W5Y7KUTidZotJ7LbvJkBdGrOCoVV9SRvXVOI2Ec8bRSoHRhurDI9D8wd651yha9kLmJcCJLqQRKOiqFUMB6aw+1Vz20LKe5aoegqtc3NcGSA29rLLLDIsiy9wQgNlJI2LMCcoW6DY4NfXPXvC2geBpFMbq0nZnv9nuGPmcZDfSucnjlycab2dmJwgSRWLEnZVGDnJqmVVQaTT1L4UXUTaa0Ovca4gIIJJm2EaM5x17qk4HrW37OLQxcNtVYEMYlZs9dTd45+pqo8RsZbpbPhkrF5SEkvWBHdjRctq8O+40gfM9Aa6jGgAAGwAwB6Cr4ozSZ9UpSpkRSlKAUpSgFKh+N8fjgZIgDJPLns4l6kD4nY9FQeLHzA6moi/52MEcklxaTIFHdZDHIjMeikocp4d5wB60uCf4txmG309qxBckKqqzucDLHSoJ0gbk4wPGty3nV1V0YOrAMrKcqwIyCCOoxXM4wt66BJ0lvZk7R54JD2dlAduzjwRrJ6aWzqbLEYGK6Lwrh6W8McEYISJFRcnJwowMnxNAbdKUoBSlKAUpSgFKgeY+cLGxx71OsbNjCbtIQTjOhQWx64qOtfaJZynEK3MpxnuWs/Tz3UCgLfUdx3jcFnC09xII416k5JJ8AoG5J8hUJPz5Ckbyvb3qogJZmtnAAA3J8cevSucX19PxKVbu5UpACfdYGB0lM47ZgernpnwH51V60aMHORKEXN2R8c2e0m9vFc2GbW2TrMcCWU5AAUeAyRsPv4Vqcmcaa1E1vdsw0zEi4IOjU4DEO2+k57wJ2OTXvMeAkSdFaVCxCnSqK4LEkDb515Pxl7aaZkVXFxHEEDDXE7rKFfXjp3GArBh8bKrJKSsnf2tx9S+VLLsX2HmJxj8ITj9eCSI59SjMN/kTVZ5s5090KtFw8LPLqCPJ2OrOOumMljvjqRnpVW5rubfUE9xt7W40mZ5I5nVHRVbuLgAqxYdAPDrUdLYywBZ30oZGiARS0jEI4clnkJIwAT3SK18/Tsmnvt3nHRqa3jtv3Fu5M9pD2seZbCeXtXZpbhTqd31YPd0jAUDSFzsFFdC4F7TLC4ZUZnt5HwFS4Qpknooc90n61z20Gi4lTOFkAlXy1fDIB4/qn/FWzf2qToY5RrUjGD4fI+Brz/qtn1o6EujXWjO2A17XBrG1vYu4nErpIh8KgqSBjplvpW375xELvxKfCg/oQ52ydyV6+tavqWH7fZlfR59h23NYLm+ijGXkRAOpZlA+5r82cG4rd3JjFzcTyxs7Jp7V1xmEyI3dwTtkb7b1ZI+CW4IbslZh0Z8uw+rEmmI5Qp0ZZbNsQoSkrnRuIe0vh0ZwsrTk9OwjkkB+TAaT96i/+0mad5o7OzZmhh7ZveH7Ilckd1cEk7beHqKr2o7b9OlYeFXRhubyTSDq4e2k537jtq+XxDwqvDcoc/VyZbIlUoZI3uWHgisYH4kxEtxdIJC2SFjjK5SFC3woo6k9Tk1Q+DX9wZZryZZysh3eymy0Cjuoz2xUl0IGQ5BBFWHhXHLYWEVjdM9sywRq2pjESCgIZZPhYHOepznBFR/L90iskbTreNB3bWS27RrtYwdopOyBDpjbDHAx9vQKiRtrYW6RSRTxzLPcxyW8+jTdPK1wvaK2NnUxtLnYacdPLstUfl7l2SeaO/uwVMYPu9sQB2Wf+I4/aEeA+EHHWrxUkiLFKUrpwUpSgFKUoDjHtgt8cSt3IyrQxkn/yr1Sfycfep7njmG7tpraG1hSUz9pnUM40aSAo1qOhPj4Vq+28ALDJ4iG5A+0LZ+hUVsc1tmbhk2djNpJ8xJbNj88UlJxg2uBCW5Teb+P8RlVbO5jSGO4ZVJUDWQO865ErgDAHhUpH8KjwAAHptWpzfJ2l/EP2UTt9XcKP+lvvW4BXznKNaVRxzdn+zfhYpRuQPEryZLpo4xq7W3zGCe6JFZh9txXnBrSOVLFDlEdzBIQcMrSKyFt9iwm0t6kV9ce2ubVvE9qn3QHH3FaxlMYnUbtGyXaDI/RkUkD/ABRn712g7ZHbsb9XElPj+950WPlG3so4DMiXk81zFHNNOgYnWxGEB+BR4AevWof2k8hWdtavc2/aRsuAsfaMYRrkVThGzp69AcelXLnSTVFZv0zfWZ+WZ12/PFRXtllzaJCNzLNEuPEjtQT+S17cXaOvAyXbfiUSyUvdSNI2HiASOMdOzZVPa58csCPTTUxUXJhrxQB/ZQsWPj32ARc+I7rHHyrR514o0EUZQ4Jk9cEKpODjwO1fNODq1IxjxX767+ZvzZYtssJPnXhIIxtvUDNY8W7aK3EEMjzRmWMLLgFQV1bsQMjUDjyqVPJPHGIAitYxkZJkLbfIVpXJdch0mBjteHRRElcAHRgE7KUTSpB6504FZbi/jQZZgB5kgD7mt1vZXxNz3r+JBtkRxeu+D1qV4P7HLdWV7qVrorgkNqCsd+ozjT029Ku+l1G7zlfw/NiHSIpaIpqcfWRtFsj3L/qwoz/dh3R96nuC8i8QuZBNOTYL2bxkAo8zo+NSFcFEG3qflXW7KxiiULFGkajYBFAGPpWfFejh8FSovNHconWlPRmjacJiSGODSHSNFjGvDEqqgDUT1O1bEFpGnwIq566VAz9qz0rYVClKUApSlAKUpQClKUBy325LqW1QdXFyP/aMf5gVh4/cD+jbKU7mOa0Pj+ug8PQ1se27I/o5gM/1rR9JE0kfbNQLuJOXQdyYoon675ikUH+VdteLRCW6KpzLxWeLicnZAHESKUcAh1U6u6eqnfb61Z+H36zRCWPJBB7vQ6h1U56HO1U/n5tHEY5AMCSJST57sP5aa3OU8F7m3IJRgsmxI+IYYAjcdOorwsbSUqcZdiXpszZh5W0MfGONK9xbIyNFIku4LIwwyleqkjOfCpK4iHaxnb8RJYT66k1L+Yb7moLmTltolM0WB2ZDk9M4bOFQbADzJJNTJuRJbxygEuWiaNV2Z31jCD57j5VXKMHGDp7arzf/AEtTd3m8TqHELnteH8OkKkFrixOD1B7ZBk1D+0qXXe2sP6naTfwoFXP1c/aty14E0CWwnlLBpIwxyezhkW5EsCqudkJzFnqSVz6V7m6/xPezDd0SGFR4FzrcAf4pEB+VelWl/SbXFfOhmgusiO4N3jPN11ylV/uxgIB/EGqB51ZWubWJxlGD5Hqw0g/TrVpsLYRRpGP0VAPqfE/U5P1qr8yQl7st+whicHHQtdKCf4c15OBaeKT4L42RpraUzp9hJqm4LOdmdXQ/47Bmx90FdHxXMeGyL7vwpxj8O6WMH6TRGun19Kzz47ClKVwkKUpQClKUApSlAKUpQClKUApSlAc89t0GbKGXp2N1C+fLLaf9arfJdqJuG3VrnYtdxD07xK/mQau/tbg18Ju/3UDfwsDmqd7O5iguQoDEOsqqMDV2lqhxn1ZSKlEhMpPMto1zwq3uAdTwoCx8cYAff0IB+lanIdyXmLH9iqn562qwcvz+8cKm0DBZblQvlnWyrv6MBVH4HdC0kRiSYpUUsR+gxJwT9jt5V5dSDnSnTW6vb5L6MrSuzqFxCHUowyrqQR5ggg/61qex/hBa4kErKz2IKxxkb98nE3l8PdHl9a2baYOoYb7VDTcZNvdpdWylniYRzEEBJVY493A6vLgggLuNq87k+7m6dt/bvNVddW52m5tUlRopBqSQaWGSDg+II3BGxBG4IBrmPNnLc1vcIZSZIHm7VrgnYusYEaygDCNlV72ynT1BOK6JwvjFvcZ7GRXK/EnSRCfB0PeU/MVi5j4wIYtBbBkznIJIQEayqjdm3Cqo6u6itVJqzo1L/YovZ5kUJWyMjfPlUH2XaScTI302ugf3hC7j89JqT7IQSdj2ehdmWNd2gVtR0zOMqzABc7g5I+Ldj8ciRe8Q3UpG1xJN06aez0Lj86z0KPMzk73ta3m/wTr1M0EbnC1P9CwuPigvVkI8v+8d/wDLJmu0VxLla9L8HvwQdUa9pj191jk/6lNdns5NUaN5qp+4FfRyMcTNSlKiSFKUoBSlKAUpSgFKUoBSlKAUpSgILnm1MvDryMDJa3lwPXsyR+YFcp9mN3mZdxiS0gb5tHI6Nt6V2+eIOrIejAg/IjBr8+8mW/u91bJk9w3lsc+JSXWo+2ftUo7kZrQk+WbMKLy2OV03MqkKSMBiCNB6gaSPrmorkji1pPFJwqeFEUyMIWAVe13wqyMOswx3X8elTsCiK/4iuMd5Zhk7kNH/ACypqhcqWQYKT3jIXYgdc6QdsehznrXnVHldTy2LKauyfbgV7ZdpCNclpguJ0wZY0A7yBdj2h2VfDJz51aPZzw63fF24TtVJWKIZ02ijqmD/AMbOSzkZyTWzy5x8EpBcMVc4WOfbRJnZVk/Vk8M9G26HaoPnniVrbSdpbOPe0YM7R6lWRVPfjl8HJAI6HGOoph6kZPSO+7XEnJNb8C0cw9lLPGYjouo2ZY50OGSUIHSCUfpRyLnrkHw3Iql2/Hrm9nM7kK22QPhixnCD1XJ265JJPlg/pTUxER1l0Cw4z3WgvVkgL4HdCrJImo/oxeNS/D4CiYbSGZndtPw6nkZiAcDIGcdPCoY7EKlDKt3+3J0qed3exqcfn7G0mYE5CNgk7lm2yT55NWzkrh4htYo9tkUHHTOMsfqSTVL5uXVCkf7SaJfvIOtdI4eMRrjw/wBDXm0f7N3xf2/JzFPrJFa5Ai1e8xMBpliZceZS5uIm/wAoj+9dG5MmZ7C1ZjluxQMR01KoDfmDVC5WHZ3zIdvxrlFHmHSKcY+z/nVw9nrYtniPWG5uU+nvLuo/hcCvpIu8EzLHcs9KUoTFKUoBSlKAUpSgFKUoBSlKAUpSgFcK47CtnxCbW2Al7FcamzpWOdCjn7lgfp5V3WqvzPyJZ30omuBJqCBO5IygqGLAMB1wSa6mcauc75jgdrp7mHs5VltexYCaNXDd7S41bEaSPHzqD5Y5cu4AzAJqB7re8Rh9OgDGxI8POulReyDhS/DHKpPiJpAf519/9knC85KSn5zSf71XUpQqXut+87FyjsUOXhN2QR2CMDsR28RBz5+ladpylOsplMK6yCNUlyrYHkM5OMbfKpv2hcjcPtBb9isiNLKQ34r7IsTM7bnwwDmqvNyootrVyJO0lkt0YFiQTK6hgM9M5qqODpJNJPv1ZJ1p31+Cx2XDXhGnsI1z4xTQBfm2cH8jWX3afB3tQfAG4OT8yI8Va09kvDwMKZx69qSfzFfaey+0UYWSZc+qH8iuKrfJ+Gbu4+7Jc9V7fYo11weabsu0a0TRIsn9uzZ0HOnGgZz5+HrVgTijKMG4s1AH6zsc58RkffNTZ9msP/iJsf3Lf+fZ1mj9m1kPiM7enbOq/wAKYFWrC0FHKo6eZVJyk7tlNiv4/fYrh7y1aOM6iqqwfPYSJkYLDOJP8tXH2ecRime+MLakNwHBww3e3j1DBA8VP3FZz7O7A9RMR5G4nII8iNXT0qwcJ4XFbRLDCgSNeijJ/M7n61folZHErG5SlKEhSlKAUpSgFKUoBSlKAUpSgFKUzQEdx7jMNpA9xO+iNBknxJ8FUeLHoBXA4faJfIjrC9yXk1MHucPga/w2iGNmPdQqMrufKpP2z8TZ+K29uzfgxxhkH6JkYt3j4E7Af/tbS38LiJzCGli2UnouDkdOu+4BGx3rLXxEabVzdhsDPERzR7ToPI/N63KiCbVHeRqO0SRNGvbd4xk5X8x5Vbs1+fOJ3bm5tZ1LdutxGI9GxI1DWhI/QKas+mc+NX3n32gtD/VrOH3mV42LYYgxDoCygZyc5G/hUqGIjVXeV4zCvD1Ml7lf5luG4jxPSp/q6IU1DqYhJ+Mw8hI4EXqsbH5z0dr7zf29vuEttN1JjbdXxbp8tYZj/dA8aonKNnxEqyxzW0BbQDnvzKqIAqBPADc4PiTWna31yLm4ROITPK8fZSt2McLhRkqEZ5FK4JbvAeO2a18LGH/K5+jxSuE23BwyBpru8mOrbVekhsfo/hhyPDpk1u/0dIVyXmA65e54kT4gAalQbf7VGxLMjtNaB43baipniDA4IMiAgjqCM1x5uDEAkzvpJ7olyQe7jSrSXgHruKj7rhdqmPwrck/pO9kCTk5yuJcn1zSwzHdDxa3/AG0X/qJ/vWxb3COoZGV1PRlIIPyIrgR4Q5UPCtmMHOPdhKpBGCrdnaDOQSNmqR4FzRNYgokZtogwGmVZvcGZsn8N3USwEk9CpXIPTOaWO3O40qmcO54EjdkUCTLuY2O7L+tGRkOv7wz9DU5Bx+I9dS/MZH3FZel0lLLJ2ffoWc3K10S9KwW92j/CwPyO9Z60KSkrogKUpXQKUpQClKUApSlAfEpODjrg4z06VQeLcRl7N3y8hCkhV38PBcgH5eNdAIqJueARscglPQdPtWDG0KlW2Thui6lNRvc/OPNd3e3QAlsWLp/ZyxxyqwHXGMHIzWlHxy9jTSbdsjqzxvvjqcY+9foubl+UfCysPsawtwSfHQH01CsznUSyyo6LxNFKrKm24Ttc/NtrzRdRT9vsZACAHU6UB66V8D61YeW+dl94le5U9pOUGqJe6NK4AIznr5ZrrPGeGEgCW1aYZ6aFYDcdcn/7iqhdcmWjZK8Plz5BtAzv+9t/8irKeMhF3dOz24fgqqQlPeVzah47ZyafxIm1Y06xvnqMatwflXnGOAxXIHaDVjoWAYj0DnvY+tVW85BncKIYOyXPeD3WoEeWAm3zrJYch8TiI7O8WNfIPIRjw7uMGtqx9G2sl++FzP0eXA27/lUgj+tzJGuMEu7QxqNyJIywYJsd1J69Nq2ks7uJgr2kEyYyklvHHLqPqZ27mR6GvZeX+LshjN3BgqQTpIY5GOoXbxrYh4FxQKqm6t1xttEThQNtz67YrnTsP/IczU7D2WS+UALatgHZTJZIg9QEhyPDx8K9DcSODpjjI8Gvbk/5Y8LWObl3ihHdv4s+XZYH3wa+7bk/iLbycRfHlFD/ACbb+Vc6fh/5fP2HMVOw+5rXiExHazWeAMZMc8jac5/SODWnLyjI2S12gB6hLGEDr5sc9PzqXt+SgBmW5vJSepMrop9AFrKeSrI/FG7+jySN9ME1VLlOiuDZJYafaiIXh9vb2vYSXGVQlkkcoskR/wCVp3UegPifPFVHlvmzibT6Ime8VSchl205IDMwGoDx+ldSt/ZranGLNN/Fs4+u9WjhvJ6RLpTREuclY0AH32z9qhUq88urSv4kowybyIbhwlKprCiY9RESV1fuk4OOnWr9bBgiht2wM/PG9YbLh8cQ7o38z1P1rbqeDwro3cnq/QVambYUpStxUKUpQClKUApSlAKUpQHmKYr2lAeYpivaUB86B5VjNrHjGhceWkVmpXHFPcXNZ7CIjBRcfIUj4fEOka/YVs0qPNQvey9Dt2Y+wTppXHlgYr7VQNhXtKkkkcPMV8G3TVq0jV54GfvWSlGk9wKYpSugUpSgFKUoBSlKAUpSgFKUoBSlKAUpSgFKUoBSlKAUpSgFKUoBSlKAUpSgFKUoBSlKAUpSgFKUoD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61110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Instructional Videos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Two things with instructional videos: </a:t>
            </a:r>
          </a:p>
          <a:p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You want your students to actually watch </a:t>
            </a:r>
            <a:r>
              <a:rPr lang="en-US" dirty="0"/>
              <a:t>the video all the way </a:t>
            </a:r>
            <a:r>
              <a:rPr lang="en-US" dirty="0" smtClean="0"/>
              <a:t>through.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In order to achieve the # 1, you </a:t>
            </a:r>
            <a:r>
              <a:rPr lang="en-US" dirty="0"/>
              <a:t>need to </a:t>
            </a:r>
            <a:r>
              <a:rPr lang="en-US" dirty="0" smtClean="0"/>
              <a:t>get your students </a:t>
            </a:r>
            <a:r>
              <a:rPr lang="en-US" dirty="0"/>
              <a:t>to follow-up the video </a:t>
            </a:r>
            <a:r>
              <a:rPr lang="en-US" dirty="0" smtClean="0"/>
              <a:t>with some kind of activities. </a:t>
            </a:r>
          </a:p>
          <a:p>
            <a:pPr marL="0" indent="0"/>
            <a:endParaRPr lang="en-US" dirty="0"/>
          </a:p>
          <a:p>
            <a:pPr marL="0" indent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4986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Makes an Engaging Online Lecture?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What does engagement mean to you? </a:t>
            </a:r>
          </a:p>
          <a:p>
            <a:endParaRPr lang="en-US" dirty="0"/>
          </a:p>
          <a:p>
            <a:r>
              <a:rPr lang="en-US" dirty="0" smtClean="0"/>
              <a:t>Group Pair/Share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8719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Tip 1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1491247" y="1058627"/>
            <a:ext cx="8229600" cy="4909500"/>
          </a:xfrm>
        </p:spPr>
        <p:txBody>
          <a:bodyPr/>
          <a:lstStyle/>
          <a:p>
            <a:r>
              <a:rPr lang="en-US" dirty="0" smtClean="0"/>
              <a:t>Keep  the video lectures 6 </a:t>
            </a:r>
            <a:r>
              <a:rPr lang="en-US" dirty="0"/>
              <a:t>minutes or </a:t>
            </a:r>
            <a:r>
              <a:rPr lang="en-US" dirty="0" smtClean="0"/>
              <a:t>less  long.</a:t>
            </a:r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71DA1449-9BBE-4FB5-854D-B6D832CCD806}"/>
              </a:ext>
            </a:extLst>
          </p:cNvPr>
          <p:cNvGrpSpPr/>
          <p:nvPr/>
        </p:nvGrpSpPr>
        <p:grpSpPr>
          <a:xfrm>
            <a:off x="-93945" y="125261"/>
            <a:ext cx="1354081" cy="1420513"/>
            <a:chOff x="1387588" y="2182683"/>
            <a:chExt cx="1805441" cy="1894017"/>
          </a:xfrm>
        </p:grpSpPr>
        <p:sp>
          <p:nvSpPr>
            <p:cNvPr id="5" name="Rectangle: Top Corners Rounded 11">
              <a:extLst>
                <a:ext uri="{FF2B5EF4-FFF2-40B4-BE49-F238E27FC236}">
                  <a16:creationId xmlns:a16="http://schemas.microsoft.com/office/drawing/2014/main" xmlns="" id="{E176DFE6-E6EE-4CBF-AB55-962516DAF6EF}"/>
                </a:ext>
              </a:extLst>
            </p:cNvPr>
            <p:cNvSpPr/>
            <p:nvPr/>
          </p:nvSpPr>
          <p:spPr>
            <a:xfrm>
              <a:off x="1494518" y="2209800"/>
              <a:ext cx="1591582" cy="1866900"/>
            </a:xfrm>
            <a:prstGeom prst="round2SameRect">
              <a:avLst>
                <a:gd name="adj1" fmla="val 12063"/>
                <a:gd name="adj2" fmla="val 0"/>
              </a:avLst>
            </a:prstGeom>
            <a:solidFill>
              <a:srgbClr val="EF30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0F2352D7-E64D-4683-8555-4BBBFBED2197}"/>
                </a:ext>
              </a:extLst>
            </p:cNvPr>
            <p:cNvSpPr txBox="1"/>
            <p:nvPr/>
          </p:nvSpPr>
          <p:spPr>
            <a:xfrm>
              <a:off x="1387588" y="2182683"/>
              <a:ext cx="1805441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700" b="1" dirty="0" smtClean="0">
                  <a:solidFill>
                    <a:srgbClr val="E6E7E9"/>
                  </a:solidFill>
                  <a:latin typeface="Tw Cen MT" panose="020B0602020104020603" pitchFamily="34" charset="0"/>
                </a:rPr>
                <a:t>Tip</a:t>
              </a:r>
              <a:endParaRPr lang="en-US" sz="2700" b="1" dirty="0">
                <a:solidFill>
                  <a:srgbClr val="E6E7E9"/>
                </a:solidFill>
                <a:latin typeface="Tw Cen MT" panose="020B0602020104020603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CCE8E3AC-C1DA-4857-8AA2-283A2C840A70}"/>
                </a:ext>
              </a:extLst>
            </p:cNvPr>
            <p:cNvSpPr txBox="1"/>
            <p:nvPr/>
          </p:nvSpPr>
          <p:spPr>
            <a:xfrm>
              <a:off x="1843092" y="2563851"/>
              <a:ext cx="894432" cy="1046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500" b="1" dirty="0">
                  <a:solidFill>
                    <a:srgbClr val="E6E7E9"/>
                  </a:solidFill>
                  <a:latin typeface="Tw Cen MT" panose="020B0602020104020603" pitchFamily="34" charset="0"/>
                </a:rPr>
                <a:t>1</a:t>
              </a:r>
            </a:p>
          </p:txBody>
        </p:sp>
      </p:grpSp>
      <p:sp>
        <p:nvSpPr>
          <p:cNvPr id="8" name="Freeform: Shape 10">
            <a:extLst>
              <a:ext uri="{FF2B5EF4-FFF2-40B4-BE49-F238E27FC236}">
                <a16:creationId xmlns:a16="http://schemas.microsoft.com/office/drawing/2014/main" xmlns="" id="{BA10DECE-FB54-4F98-9472-6CE168F86075}"/>
              </a:ext>
            </a:extLst>
          </p:cNvPr>
          <p:cNvSpPr/>
          <p:nvPr/>
        </p:nvSpPr>
        <p:spPr>
          <a:xfrm flipV="1">
            <a:off x="-13748" y="845685"/>
            <a:ext cx="1193687" cy="2273990"/>
          </a:xfrm>
          <a:custGeom>
            <a:avLst/>
            <a:gdLst>
              <a:gd name="connsiteX0" fmla="*/ 0 w 1591582"/>
              <a:gd name="connsiteY0" fmla="*/ 3031986 h 3031986"/>
              <a:gd name="connsiteX1" fmla="*/ 357641 w 1591582"/>
              <a:gd name="connsiteY1" fmla="*/ 3031986 h 3031986"/>
              <a:gd name="connsiteX2" fmla="*/ 795791 w 1591582"/>
              <a:gd name="connsiteY2" fmla="*/ 2593836 h 3031986"/>
              <a:gd name="connsiteX3" fmla="*/ 1233941 w 1591582"/>
              <a:gd name="connsiteY3" fmla="*/ 3031986 h 3031986"/>
              <a:gd name="connsiteX4" fmla="*/ 1591582 w 1591582"/>
              <a:gd name="connsiteY4" fmla="*/ 3031986 h 3031986"/>
              <a:gd name="connsiteX5" fmla="*/ 1591582 w 1591582"/>
              <a:gd name="connsiteY5" fmla="*/ 314242 h 3031986"/>
              <a:gd name="connsiteX6" fmla="*/ 1277340 w 1591582"/>
              <a:gd name="connsiteY6" fmla="*/ 0 h 3031986"/>
              <a:gd name="connsiteX7" fmla="*/ 314242 w 1591582"/>
              <a:gd name="connsiteY7" fmla="*/ 0 h 3031986"/>
              <a:gd name="connsiteX8" fmla="*/ 0 w 1591582"/>
              <a:gd name="connsiteY8" fmla="*/ 314242 h 3031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91582" h="3031986">
                <a:moveTo>
                  <a:pt x="0" y="3031986"/>
                </a:moveTo>
                <a:lnTo>
                  <a:pt x="357641" y="3031986"/>
                </a:lnTo>
                <a:cubicBezTo>
                  <a:pt x="357641" y="2790002"/>
                  <a:pt x="553807" y="2593836"/>
                  <a:pt x="795791" y="2593836"/>
                </a:cubicBezTo>
                <a:cubicBezTo>
                  <a:pt x="1037775" y="2593836"/>
                  <a:pt x="1233941" y="2790002"/>
                  <a:pt x="1233941" y="3031986"/>
                </a:cubicBezTo>
                <a:lnTo>
                  <a:pt x="1591582" y="3031986"/>
                </a:lnTo>
                <a:lnTo>
                  <a:pt x="1591582" y="314242"/>
                </a:lnTo>
                <a:cubicBezTo>
                  <a:pt x="1591582" y="140691"/>
                  <a:pt x="1450891" y="0"/>
                  <a:pt x="1277340" y="0"/>
                </a:cubicBezTo>
                <a:lnTo>
                  <a:pt x="314242" y="0"/>
                </a:lnTo>
                <a:cubicBezTo>
                  <a:pt x="140691" y="0"/>
                  <a:pt x="0" y="140691"/>
                  <a:pt x="0" y="314242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>
            <a:outerShdw blurRad="127000" sx="107000" sy="107000" algn="ctr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0149AF21-2235-48F7-BCB5-97AAA5BB76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181" y="2167465"/>
            <a:ext cx="679326" cy="67932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DAFD7EC4-BD0C-414A-BAC7-6A87FBE0FD33}"/>
              </a:ext>
            </a:extLst>
          </p:cNvPr>
          <p:cNvSpPr txBox="1"/>
          <p:nvPr/>
        </p:nvSpPr>
        <p:spPr>
          <a:xfrm>
            <a:off x="-17999" y="1598370"/>
            <a:ext cx="11936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A6A6A6"/>
                </a:solidFill>
                <a:latin typeface="Tw Cen MT" panose="020B0602020104020603" pitchFamily="34" charset="0"/>
              </a:rPr>
              <a:t>Short Chunks</a:t>
            </a:r>
            <a:endParaRPr lang="en-US" sz="1600" b="1" dirty="0">
              <a:solidFill>
                <a:srgbClr val="A6A6A6"/>
              </a:solidFill>
              <a:latin typeface="Tw Cen MT" panose="020B0602020104020603" pitchFamily="34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7D884BCA-1978-49CC-8588-5399D7CABDE7}"/>
              </a:ext>
            </a:extLst>
          </p:cNvPr>
          <p:cNvGrpSpPr/>
          <p:nvPr/>
        </p:nvGrpSpPr>
        <p:grpSpPr>
          <a:xfrm>
            <a:off x="40910" y="1358483"/>
            <a:ext cx="1075867" cy="142875"/>
            <a:chOff x="4679586" y="878988"/>
            <a:chExt cx="1434489" cy="190500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xmlns="" id="{3701A590-ABA9-4BD2-BD64-376A4C227798}"/>
                </a:ext>
              </a:extLst>
            </p:cNvPr>
            <p:cNvSpPr/>
            <p:nvPr/>
          </p:nvSpPr>
          <p:spPr>
            <a:xfrm>
              <a:off x="4679586" y="878988"/>
              <a:ext cx="190500" cy="190500"/>
            </a:xfrm>
            <a:prstGeom prst="ellipse">
              <a:avLst/>
            </a:prstGeom>
            <a:solidFill>
              <a:srgbClr val="03A1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xmlns="" id="{3E53B434-A2A6-4C16-99DD-292CE4FD62C4}"/>
                </a:ext>
              </a:extLst>
            </p:cNvPr>
            <p:cNvSpPr/>
            <p:nvPr/>
          </p:nvSpPr>
          <p:spPr>
            <a:xfrm>
              <a:off x="4990736" y="878988"/>
              <a:ext cx="190500" cy="190500"/>
            </a:xfrm>
            <a:prstGeom prst="ellipse">
              <a:avLst/>
            </a:prstGeom>
            <a:solidFill>
              <a:srgbClr val="EE95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xmlns="" id="{F3E5BC96-17A2-4BD5-BA51-10270687E851}"/>
                </a:ext>
              </a:extLst>
            </p:cNvPr>
            <p:cNvSpPr/>
            <p:nvPr/>
          </p:nvSpPr>
          <p:spPr>
            <a:xfrm>
              <a:off x="5301522" y="878988"/>
              <a:ext cx="190500" cy="190500"/>
            </a:xfrm>
            <a:prstGeom prst="ellipse">
              <a:avLst/>
            </a:prstGeom>
            <a:solidFill>
              <a:srgbClr val="EF30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xmlns="" id="{1A06ACCC-548D-4873-BD3B-AD3CA2C095B0}"/>
                </a:ext>
              </a:extLst>
            </p:cNvPr>
            <p:cNvSpPr/>
            <p:nvPr/>
          </p:nvSpPr>
          <p:spPr>
            <a:xfrm>
              <a:off x="5612308" y="878988"/>
              <a:ext cx="190500" cy="190500"/>
            </a:xfrm>
            <a:prstGeom prst="ellipse">
              <a:avLst/>
            </a:prstGeom>
            <a:solidFill>
              <a:srgbClr val="1C7C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xmlns="" id="{7CBDE4C1-DAF9-476F-B807-27BE954F6C82}"/>
                </a:ext>
              </a:extLst>
            </p:cNvPr>
            <p:cNvSpPr/>
            <p:nvPr/>
          </p:nvSpPr>
          <p:spPr>
            <a:xfrm>
              <a:off x="5923575" y="878988"/>
              <a:ext cx="190500" cy="190500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</p:spTree>
    <p:extLst>
      <p:ext uri="{BB962C8B-B14F-4D97-AF65-F5344CB8AC3E}">
        <p14:creationId xmlns:p14="http://schemas.microsoft.com/office/powerpoint/2010/main" val="957227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Research-based Findings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fontAlgn="base">
              <a:buFont typeface="Arial" panose="020B0604020202020204" pitchFamily="34" charset="0"/>
              <a:buChar char="•"/>
            </a:pPr>
            <a:r>
              <a:rPr lang="en-US" b="1" dirty="0"/>
              <a:t>Shorter is </a:t>
            </a:r>
            <a:r>
              <a:rPr lang="en-US" b="1" dirty="0" smtClean="0"/>
              <a:t>better: </a:t>
            </a:r>
            <a:r>
              <a:rPr lang="en-US" dirty="0" smtClean="0"/>
              <a:t>By </a:t>
            </a:r>
            <a:r>
              <a:rPr lang="en-US" dirty="0"/>
              <a:t>far, the biggest factor in engagement is the length of your videos</a:t>
            </a:r>
            <a:r>
              <a:rPr lang="en-US" dirty="0" smtClean="0"/>
              <a:t>. </a:t>
            </a:r>
            <a:r>
              <a:rPr lang="en-US" sz="2000" i="1" dirty="0" smtClean="0"/>
              <a:t>(</a:t>
            </a:r>
            <a:r>
              <a:rPr lang="en-US" sz="2000" i="1" dirty="0">
                <a:solidFill>
                  <a:schemeClr val="tx1"/>
                </a:solidFill>
              </a:rPr>
              <a:t>Researchers from MIT, </a:t>
            </a:r>
            <a:r>
              <a:rPr lang="en-US" sz="2000" i="1" dirty="0" err="1">
                <a:solidFill>
                  <a:schemeClr val="tx1"/>
                </a:solidFill>
              </a:rPr>
              <a:t>edX</a:t>
            </a:r>
            <a:r>
              <a:rPr lang="en-US" sz="2000" i="1" dirty="0">
                <a:solidFill>
                  <a:schemeClr val="tx1"/>
                </a:solidFill>
              </a:rPr>
              <a:t> and the University of </a:t>
            </a:r>
            <a:r>
              <a:rPr lang="en-US" sz="2000" i="1" dirty="0" smtClean="0">
                <a:solidFill>
                  <a:schemeClr val="tx1"/>
                </a:solidFill>
              </a:rPr>
              <a:t>Rochester)</a:t>
            </a:r>
            <a:endParaRPr lang="en-US" i="1" dirty="0"/>
          </a:p>
          <a:p>
            <a:pPr fontAlgn="base">
              <a:buFont typeface="Arial" panose="020B0604020202020204" pitchFamily="34" charset="0"/>
              <a:buChar char="•"/>
            </a:pPr>
            <a:endParaRPr lang="en-US" dirty="0" smtClean="0"/>
          </a:p>
          <a:p>
            <a:pPr fontAlgn="base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628650" y="2629694"/>
          <a:ext cx="7886700" cy="2743200"/>
        </p:xfrm>
        <a:graphic>
          <a:graphicData uri="http://schemas.openxmlformats.org/drawingml/2006/table">
            <a:tbl>
              <a:tblPr/>
              <a:tblGrid>
                <a:gridCol w="3943350"/>
                <a:gridCol w="3943350"/>
              </a:tblGrid>
              <a:tr h="0">
                <a:tc>
                  <a:txBody>
                    <a:bodyPr/>
                    <a:lstStyle/>
                    <a:p>
                      <a:pPr algn="l" fontAlgn="base"/>
                      <a:r>
                        <a:rPr lang="en-US" b="1" cap="all">
                          <a:effectLst/>
                          <a:latin typeface="inherit"/>
                        </a:rPr>
                        <a:t>VIDEO LENGTH</a:t>
                      </a:r>
                    </a:p>
                  </a:txBody>
                  <a:tcPr marT="68580" marB="68580" anchor="ctr">
                    <a:lnL w="7620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b="1" cap="all">
                          <a:effectLst/>
                          <a:latin typeface="inherit"/>
                        </a:rPr>
                        <a:t>% OF STUDENTS ATTEMPTING THE ACTIVITY</a:t>
                      </a:r>
                    </a:p>
                  </a:txBody>
                  <a:tcPr marT="68580" marB="68580" anchor="ctr">
                    <a:lnL w="7620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C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fontAlgn="base"/>
                      <a:r>
                        <a:rPr lang="en-US" b="1">
                          <a:solidFill>
                            <a:srgbClr val="000000"/>
                          </a:solidFill>
                          <a:effectLst/>
                          <a:latin typeface="inherit"/>
                        </a:rPr>
                        <a:t> 0-3 mins</a:t>
                      </a:r>
                      <a:endParaRPr lang="en-US">
                        <a:effectLst/>
                        <a:latin typeface="inherit"/>
                      </a:endParaRPr>
                    </a:p>
                  </a:txBody>
                  <a:tcPr marT="68580" marB="68580" anchor="ctr">
                    <a:lnL w="7620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b="1">
                          <a:solidFill>
                            <a:srgbClr val="000000"/>
                          </a:solidFill>
                          <a:effectLst/>
                          <a:latin typeface="inherit"/>
                        </a:rPr>
                        <a:t> 56%</a:t>
                      </a:r>
                      <a:endParaRPr lang="en-US">
                        <a:effectLst/>
                        <a:latin typeface="inherit"/>
                      </a:endParaRPr>
                    </a:p>
                  </a:txBody>
                  <a:tcPr marT="68580" marB="68580" anchor="ctr">
                    <a:lnL w="7620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fontAlgn="base"/>
                      <a:r>
                        <a:rPr lang="en-US" b="1">
                          <a:solidFill>
                            <a:srgbClr val="000000"/>
                          </a:solidFill>
                          <a:effectLst/>
                          <a:latin typeface="inherit"/>
                        </a:rPr>
                        <a:t>3-6 mins</a:t>
                      </a:r>
                      <a:endParaRPr lang="en-US">
                        <a:effectLst/>
                        <a:latin typeface="inherit"/>
                      </a:endParaRPr>
                    </a:p>
                  </a:txBody>
                  <a:tcPr marT="68580" marB="68580" anchor="ctr">
                    <a:lnL w="7620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C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b="1">
                          <a:solidFill>
                            <a:srgbClr val="000000"/>
                          </a:solidFill>
                          <a:effectLst/>
                          <a:latin typeface="inherit"/>
                        </a:rPr>
                        <a:t>48%</a:t>
                      </a:r>
                      <a:endParaRPr lang="en-US">
                        <a:effectLst/>
                        <a:latin typeface="inherit"/>
                      </a:endParaRPr>
                    </a:p>
                  </a:txBody>
                  <a:tcPr marT="68580" marB="68580" anchor="ctr">
                    <a:lnL w="7620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C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fontAlgn="base"/>
                      <a:r>
                        <a:rPr lang="en-US">
                          <a:effectLst/>
                          <a:latin typeface="inherit"/>
                        </a:rPr>
                        <a:t> 6-9 mins</a:t>
                      </a:r>
                    </a:p>
                  </a:txBody>
                  <a:tcPr marT="68580" marB="68580" anchor="ctr">
                    <a:lnL w="7620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>
                          <a:effectLst/>
                          <a:latin typeface="inherit"/>
                        </a:rPr>
                        <a:t> 43%</a:t>
                      </a:r>
                    </a:p>
                  </a:txBody>
                  <a:tcPr marT="68580" marB="68580" anchor="ctr">
                    <a:lnL w="7620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fontAlgn="base"/>
                      <a:r>
                        <a:rPr lang="en-US">
                          <a:effectLst/>
                          <a:latin typeface="inherit"/>
                        </a:rPr>
                        <a:t> 9-12 mins</a:t>
                      </a:r>
                    </a:p>
                  </a:txBody>
                  <a:tcPr marT="68580" marB="68580" anchor="ctr">
                    <a:lnL w="7620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C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>
                          <a:effectLst/>
                          <a:latin typeface="inherit"/>
                        </a:rPr>
                        <a:t> 41%</a:t>
                      </a:r>
                    </a:p>
                  </a:txBody>
                  <a:tcPr marT="68580" marB="68580" anchor="ctr">
                    <a:lnL w="7620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C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fontAlgn="base"/>
                      <a:r>
                        <a:rPr lang="en-US">
                          <a:effectLst/>
                          <a:latin typeface="inherit"/>
                        </a:rPr>
                        <a:t> 12+ mins</a:t>
                      </a:r>
                    </a:p>
                  </a:txBody>
                  <a:tcPr marT="68580" marB="68580" anchor="ctr">
                    <a:lnL w="7620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dirty="0">
                          <a:effectLst/>
                          <a:latin typeface="inherit"/>
                        </a:rPr>
                        <a:t> 31%</a:t>
                      </a:r>
                    </a:p>
                  </a:txBody>
                  <a:tcPr marT="68580" marB="68580" anchor="ctr">
                    <a:lnL w="7620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85275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Tip 2</a:t>
            </a:r>
            <a:endParaRPr lang="en-US" b="1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A430A81F-25E0-4239-B494-46C9D4937700}"/>
              </a:ext>
            </a:extLst>
          </p:cNvPr>
          <p:cNvGrpSpPr/>
          <p:nvPr/>
        </p:nvGrpSpPr>
        <p:grpSpPr>
          <a:xfrm>
            <a:off x="7911236" y="89266"/>
            <a:ext cx="1354081" cy="1420513"/>
            <a:chOff x="3884465" y="2182683"/>
            <a:chExt cx="1805441" cy="1894017"/>
          </a:xfrm>
        </p:grpSpPr>
        <p:sp>
          <p:nvSpPr>
            <p:cNvPr id="5" name="Rectangle: Top Corners Rounded 14">
              <a:extLst>
                <a:ext uri="{FF2B5EF4-FFF2-40B4-BE49-F238E27FC236}">
                  <a16:creationId xmlns:a16="http://schemas.microsoft.com/office/drawing/2014/main" xmlns="" id="{6C90D299-5340-438E-A62B-883CADA51767}"/>
                </a:ext>
              </a:extLst>
            </p:cNvPr>
            <p:cNvSpPr/>
            <p:nvPr/>
          </p:nvSpPr>
          <p:spPr>
            <a:xfrm>
              <a:off x="3991395" y="2209800"/>
              <a:ext cx="1591582" cy="1866900"/>
            </a:xfrm>
            <a:prstGeom prst="round2SameRect">
              <a:avLst>
                <a:gd name="adj1" fmla="val 12063"/>
                <a:gd name="adj2" fmla="val 0"/>
              </a:avLst>
            </a:prstGeom>
            <a:solidFill>
              <a:srgbClr val="03A1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74B84361-FFCA-4952-9762-BC2B8113DC6B}"/>
                </a:ext>
              </a:extLst>
            </p:cNvPr>
            <p:cNvSpPr txBox="1"/>
            <p:nvPr/>
          </p:nvSpPr>
          <p:spPr>
            <a:xfrm>
              <a:off x="3884465" y="2182683"/>
              <a:ext cx="1805441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700" b="1" dirty="0" smtClean="0">
                  <a:solidFill>
                    <a:srgbClr val="E6E7E9"/>
                  </a:solidFill>
                  <a:latin typeface="Tw Cen MT" panose="020B0602020104020603" pitchFamily="34" charset="0"/>
                </a:rPr>
                <a:t>Tip</a:t>
              </a:r>
              <a:endParaRPr lang="en-US" sz="2700" b="1" dirty="0">
                <a:solidFill>
                  <a:srgbClr val="E6E7E9"/>
                </a:solidFill>
                <a:latin typeface="Tw Cen MT" panose="020B0602020104020603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AFA9CFCB-2E2A-4E69-B807-A8DE80F4F84C}"/>
                </a:ext>
              </a:extLst>
            </p:cNvPr>
            <p:cNvSpPr txBox="1"/>
            <p:nvPr/>
          </p:nvSpPr>
          <p:spPr>
            <a:xfrm>
              <a:off x="4339969" y="2563851"/>
              <a:ext cx="894432" cy="1046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500" b="1" dirty="0">
                  <a:solidFill>
                    <a:srgbClr val="E6E7E9"/>
                  </a:solidFill>
                  <a:latin typeface="Tw Cen MT" panose="020B0602020104020603" pitchFamily="34" charset="0"/>
                </a:rPr>
                <a:t>2</a:t>
              </a:r>
            </a:p>
          </p:txBody>
        </p:sp>
      </p:grpSp>
      <p:sp>
        <p:nvSpPr>
          <p:cNvPr id="8" name="Freeform: Shape 15">
            <a:extLst>
              <a:ext uri="{FF2B5EF4-FFF2-40B4-BE49-F238E27FC236}">
                <a16:creationId xmlns:a16="http://schemas.microsoft.com/office/drawing/2014/main" xmlns="" id="{FD33F448-D5EA-4698-93DE-C12876411D16}"/>
              </a:ext>
            </a:extLst>
          </p:cNvPr>
          <p:cNvSpPr/>
          <p:nvPr/>
        </p:nvSpPr>
        <p:spPr>
          <a:xfrm flipV="1">
            <a:off x="7991433" y="809690"/>
            <a:ext cx="1193687" cy="2273990"/>
          </a:xfrm>
          <a:custGeom>
            <a:avLst/>
            <a:gdLst>
              <a:gd name="connsiteX0" fmla="*/ 0 w 1591582"/>
              <a:gd name="connsiteY0" fmla="*/ 3031986 h 3031986"/>
              <a:gd name="connsiteX1" fmla="*/ 357641 w 1591582"/>
              <a:gd name="connsiteY1" fmla="*/ 3031986 h 3031986"/>
              <a:gd name="connsiteX2" fmla="*/ 795791 w 1591582"/>
              <a:gd name="connsiteY2" fmla="*/ 2593836 h 3031986"/>
              <a:gd name="connsiteX3" fmla="*/ 1233941 w 1591582"/>
              <a:gd name="connsiteY3" fmla="*/ 3031986 h 3031986"/>
              <a:gd name="connsiteX4" fmla="*/ 1591582 w 1591582"/>
              <a:gd name="connsiteY4" fmla="*/ 3031986 h 3031986"/>
              <a:gd name="connsiteX5" fmla="*/ 1591582 w 1591582"/>
              <a:gd name="connsiteY5" fmla="*/ 314242 h 3031986"/>
              <a:gd name="connsiteX6" fmla="*/ 1277340 w 1591582"/>
              <a:gd name="connsiteY6" fmla="*/ 0 h 3031986"/>
              <a:gd name="connsiteX7" fmla="*/ 314242 w 1591582"/>
              <a:gd name="connsiteY7" fmla="*/ 0 h 3031986"/>
              <a:gd name="connsiteX8" fmla="*/ 0 w 1591582"/>
              <a:gd name="connsiteY8" fmla="*/ 314242 h 3031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91582" h="3031986">
                <a:moveTo>
                  <a:pt x="0" y="3031986"/>
                </a:moveTo>
                <a:lnTo>
                  <a:pt x="357641" y="3031986"/>
                </a:lnTo>
                <a:cubicBezTo>
                  <a:pt x="357641" y="2790002"/>
                  <a:pt x="553807" y="2593836"/>
                  <a:pt x="795791" y="2593836"/>
                </a:cubicBezTo>
                <a:cubicBezTo>
                  <a:pt x="1037775" y="2593836"/>
                  <a:pt x="1233941" y="2790002"/>
                  <a:pt x="1233941" y="3031986"/>
                </a:cubicBezTo>
                <a:lnTo>
                  <a:pt x="1591582" y="3031986"/>
                </a:lnTo>
                <a:lnTo>
                  <a:pt x="1591582" y="314242"/>
                </a:lnTo>
                <a:cubicBezTo>
                  <a:pt x="1591582" y="140691"/>
                  <a:pt x="1450891" y="0"/>
                  <a:pt x="1277340" y="0"/>
                </a:cubicBezTo>
                <a:lnTo>
                  <a:pt x="314242" y="0"/>
                </a:lnTo>
                <a:cubicBezTo>
                  <a:pt x="140691" y="0"/>
                  <a:pt x="0" y="140691"/>
                  <a:pt x="0" y="314242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>
            <a:outerShdw blurRad="127000" sx="107000" sy="107000" algn="ctr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9E50AA9A-FAB8-4A36-BCFC-AE5A9E8105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2864" y="2138259"/>
            <a:ext cx="675122" cy="67512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1F2BC42F-0899-4CCE-A35A-4E495A05687C}"/>
              </a:ext>
            </a:extLst>
          </p:cNvPr>
          <p:cNvSpPr txBox="1"/>
          <p:nvPr/>
        </p:nvSpPr>
        <p:spPr>
          <a:xfrm>
            <a:off x="7981142" y="1562372"/>
            <a:ext cx="11936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A6A6A6"/>
                </a:solidFill>
                <a:latin typeface="Tw Cen MT" panose="020B0602020104020603" pitchFamily="34" charset="0"/>
              </a:rPr>
              <a:t>Personality &amp; Visuals</a:t>
            </a:r>
            <a:endParaRPr lang="en-US" sz="1600" b="1" dirty="0">
              <a:solidFill>
                <a:srgbClr val="A6A6A6"/>
              </a:solidFill>
              <a:latin typeface="Tw Cen MT" panose="020B0602020104020603" pitchFamily="34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7D884BCA-1978-49CC-8588-5399D7CABDE7}"/>
              </a:ext>
            </a:extLst>
          </p:cNvPr>
          <p:cNvGrpSpPr/>
          <p:nvPr/>
        </p:nvGrpSpPr>
        <p:grpSpPr>
          <a:xfrm>
            <a:off x="8050342" y="1366904"/>
            <a:ext cx="1075867" cy="142875"/>
            <a:chOff x="4679586" y="878988"/>
            <a:chExt cx="1434489" cy="190500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xmlns="" id="{3701A590-ABA9-4BD2-BD64-376A4C227798}"/>
                </a:ext>
              </a:extLst>
            </p:cNvPr>
            <p:cNvSpPr/>
            <p:nvPr/>
          </p:nvSpPr>
          <p:spPr>
            <a:xfrm>
              <a:off x="4679586" y="878988"/>
              <a:ext cx="190500" cy="190500"/>
            </a:xfrm>
            <a:prstGeom prst="ellipse">
              <a:avLst/>
            </a:prstGeom>
            <a:solidFill>
              <a:srgbClr val="03A1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xmlns="" id="{3E53B434-A2A6-4C16-99DD-292CE4FD62C4}"/>
                </a:ext>
              </a:extLst>
            </p:cNvPr>
            <p:cNvSpPr/>
            <p:nvPr/>
          </p:nvSpPr>
          <p:spPr>
            <a:xfrm>
              <a:off x="4990736" y="878988"/>
              <a:ext cx="190500" cy="190500"/>
            </a:xfrm>
            <a:prstGeom prst="ellipse">
              <a:avLst/>
            </a:prstGeom>
            <a:solidFill>
              <a:srgbClr val="EE95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xmlns="" id="{F3E5BC96-17A2-4BD5-BA51-10270687E851}"/>
                </a:ext>
              </a:extLst>
            </p:cNvPr>
            <p:cNvSpPr/>
            <p:nvPr/>
          </p:nvSpPr>
          <p:spPr>
            <a:xfrm>
              <a:off x="5301522" y="878988"/>
              <a:ext cx="190500" cy="190500"/>
            </a:xfrm>
            <a:prstGeom prst="ellipse">
              <a:avLst/>
            </a:prstGeom>
            <a:solidFill>
              <a:srgbClr val="EF30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xmlns="" id="{1A06ACCC-548D-4873-BD3B-AD3CA2C095B0}"/>
                </a:ext>
              </a:extLst>
            </p:cNvPr>
            <p:cNvSpPr/>
            <p:nvPr/>
          </p:nvSpPr>
          <p:spPr>
            <a:xfrm>
              <a:off x="5612308" y="878988"/>
              <a:ext cx="190500" cy="190500"/>
            </a:xfrm>
            <a:prstGeom prst="ellipse">
              <a:avLst/>
            </a:prstGeom>
            <a:solidFill>
              <a:srgbClr val="1C7C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xmlns="" id="{7CBDE4C1-DAF9-476F-B807-27BE954F6C82}"/>
                </a:ext>
              </a:extLst>
            </p:cNvPr>
            <p:cNvSpPr/>
            <p:nvPr/>
          </p:nvSpPr>
          <p:spPr>
            <a:xfrm>
              <a:off x="5923575" y="878988"/>
              <a:ext cx="190500" cy="190500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sp>
        <p:nvSpPr>
          <p:cNvPr id="19" name="Text Placeholder 2"/>
          <p:cNvSpPr txBox="1">
            <a:spLocks/>
          </p:cNvSpPr>
          <p:nvPr/>
        </p:nvSpPr>
        <p:spPr>
          <a:xfrm>
            <a:off x="334108" y="1125868"/>
            <a:ext cx="8809892" cy="4909500"/>
          </a:xfrm>
          <a:prstGeom prst="rect">
            <a:avLst/>
          </a:prstGeom>
        </p:spPr>
        <p:txBody>
          <a:bodyPr vert="horz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None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r>
              <a:rPr lang="en-US" dirty="0" smtClean="0"/>
              <a:t>Instructor’s tone and enthusiasm  (this may not be a tip, yet </a:t>
            </a:r>
          </a:p>
          <a:p>
            <a:pPr marL="0" indent="0"/>
            <a:r>
              <a:rPr lang="en-US" dirty="0"/>
              <a:t>m</a:t>
            </a:r>
            <a:r>
              <a:rPr lang="en-US" dirty="0" smtClean="0"/>
              <a:t>any of us forget.)</a:t>
            </a:r>
          </a:p>
          <a:p>
            <a:pPr marL="400050" lvl="1" indent="0"/>
            <a:r>
              <a:rPr lang="en-US" dirty="0" smtClean="0"/>
              <a:t>Keep an exciting, passionate, positive,  and upbeat tone </a:t>
            </a:r>
          </a:p>
          <a:p>
            <a:pPr lvl="1"/>
            <a:r>
              <a:rPr lang="en-US" dirty="0" smtClean="0"/>
              <a:t>In your lectures will make your students react </a:t>
            </a:r>
            <a:r>
              <a:rPr lang="en-US" dirty="0"/>
              <a:t>in a</a:t>
            </a:r>
          </a:p>
          <a:p>
            <a:pPr lvl="1"/>
            <a:r>
              <a:rPr lang="en-US" dirty="0"/>
              <a:t>more engaged manner.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marL="0" indent="0"/>
            <a:r>
              <a:rPr lang="en-US" dirty="0" smtClean="0"/>
              <a:t>Add visuals and visual signposts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Talking head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Whiteboard style videos work better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The </a:t>
            </a:r>
            <a:r>
              <a:rPr lang="en-US" dirty="0" smtClean="0"/>
              <a:t>Seminar-style: with discussions on the lectures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Vary the presentation format</a:t>
            </a:r>
            <a:endParaRPr lang="en-US" dirty="0"/>
          </a:p>
          <a:p>
            <a:pPr marL="0" indent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92318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Course Content Video Formats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PowerPoint Slide Presentation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PowerPoint Slide Presentation with Instructor’s Talking Head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Classroom Lecture Capture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Tutorials + Screencasts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Talking Head Videos (best used for marketing “about” videos)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err="1" smtClean="0"/>
              <a:t>Khan_Style</a:t>
            </a:r>
            <a:r>
              <a:rPr lang="en-US" dirty="0" smtClean="0"/>
              <a:t> with Digital Table Drawing Tutorials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Seminar style of instruction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 marL="0" indent="0"/>
            <a:r>
              <a:rPr lang="en-US" dirty="0" smtClean="0"/>
              <a:t>Vary the presentation format</a:t>
            </a:r>
          </a:p>
          <a:p>
            <a:pPr marL="0" indent="0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7055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1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IT Theme 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3335</TotalTime>
  <Words>457</Words>
  <Application>Microsoft Office PowerPoint</Application>
  <PresentationFormat>On-screen Show (4:3)</PresentationFormat>
  <Paragraphs>136</Paragraphs>
  <Slides>19</Slides>
  <Notes>17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9" baseType="lpstr">
      <vt:lpstr>Aharoni</vt:lpstr>
      <vt:lpstr>Arial</vt:lpstr>
      <vt:lpstr>Calibri</vt:lpstr>
      <vt:lpstr>High Tower Text</vt:lpstr>
      <vt:lpstr>inherit</vt:lpstr>
      <vt:lpstr>Tahoma</vt:lpstr>
      <vt:lpstr>Times</vt:lpstr>
      <vt:lpstr>Times New Roman</vt:lpstr>
      <vt:lpstr>Tw Cen MT</vt:lpstr>
      <vt:lpstr>OIT Theme 1</vt:lpstr>
      <vt:lpstr>Content Engagement 5 Simple Tricks to Engaging Online Video Lectures/Tutorials  </vt:lpstr>
      <vt:lpstr>What Are the Greatest Challenges with Online Video Lectures?  </vt:lpstr>
      <vt:lpstr> Video Lecture Issues  </vt:lpstr>
      <vt:lpstr>Instructional Videos</vt:lpstr>
      <vt:lpstr>What Makes an Engaging Online Lecture? </vt:lpstr>
      <vt:lpstr>Tip 1</vt:lpstr>
      <vt:lpstr>Research-based Findings</vt:lpstr>
      <vt:lpstr>Tip 2</vt:lpstr>
      <vt:lpstr>Course Content Video Formats</vt:lpstr>
      <vt:lpstr>Examples</vt:lpstr>
      <vt:lpstr>The Seminar-style instruction </vt:lpstr>
      <vt:lpstr>Tip 3</vt:lpstr>
      <vt:lpstr>Tip 4</vt:lpstr>
      <vt:lpstr>Tip  5 </vt:lpstr>
      <vt:lpstr>Examples</vt:lpstr>
      <vt:lpstr>Examples</vt:lpstr>
      <vt:lpstr>Final Advices</vt:lpstr>
      <vt:lpstr>PowerPoint Presentation</vt:lpstr>
      <vt:lpstr>Thank You and Questions? </vt:lpstr>
    </vt:vector>
  </TitlesOfParts>
  <Company>University of Maryland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Cheryl White</dc:creator>
  <cp:lastModifiedBy>Jun Yang</cp:lastModifiedBy>
  <cp:revision>191</cp:revision>
  <cp:lastPrinted>2015-04-23T18:48:12Z</cp:lastPrinted>
  <dcterms:created xsi:type="dcterms:W3CDTF">2010-08-31T14:11:22Z</dcterms:created>
  <dcterms:modified xsi:type="dcterms:W3CDTF">2018-10-15T13:28:46Z</dcterms:modified>
  <cp:contentStatus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DC042A22-19D2-4D83-A5D5-EADF20049C00</vt:lpwstr>
  </property>
  <property fmtid="{D5CDD505-2E9C-101B-9397-08002B2CF9AE}" pid="3" name="ArticulatePath">
    <vt:lpwstr>Template_2</vt:lpwstr>
  </property>
</Properties>
</file>