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64" r:id="rId3"/>
    <p:sldId id="267" r:id="rId4"/>
    <p:sldId id="266" r:id="rId5"/>
    <p:sldId id="268" r:id="rId6"/>
    <p:sldId id="284" r:id="rId7"/>
    <p:sldId id="285" r:id="rId8"/>
    <p:sldId id="286" r:id="rId9"/>
    <p:sldId id="271" r:id="rId10"/>
    <p:sldId id="288" r:id="rId11"/>
    <p:sldId id="276" r:id="rId12"/>
    <p:sldId id="273" r:id="rId13"/>
    <p:sldId id="272" r:id="rId14"/>
    <p:sldId id="274" r:id="rId15"/>
    <p:sldId id="281" r:id="rId16"/>
    <p:sldId id="282" r:id="rId17"/>
    <p:sldId id="283" r:id="rId18"/>
    <p:sldId id="259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7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1B16B-2D52-4847-9260-B42403405A0D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92E37-5516-443E-A7B9-0DAAC7253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3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292E37-5516-443E-A7B9-0DAAC72530A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131475-63B1-46F7-B926-237C0E102BBE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39612A-ED40-44D9-8493-030E7337D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cooke@broward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mailto:ygao@broward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 descr="C:\Users\QM_DLJ\Desktop\Logo, Tax form, other prospectus\QM_10YearsLog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133" y="76200"/>
            <a:ext cx="1907208" cy="116455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28600" y="1600200"/>
            <a:ext cx="8686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Competency-Based</a:t>
            </a:r>
            <a:r>
              <a:rPr lang="en-US" sz="4800" dirty="0"/>
              <a:t> </a:t>
            </a:r>
            <a:br>
              <a:rPr lang="en-US" sz="4800" dirty="0"/>
            </a:br>
            <a:r>
              <a:rPr lang="en-US" sz="4400" dirty="0"/>
              <a:t>Assessments &amp; Course Development 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400" dirty="0"/>
              <a:t>with </a:t>
            </a:r>
            <a:r>
              <a:rPr lang="en-US" sz="4400" dirty="0">
                <a:solidFill>
                  <a:srgbClr val="C00000"/>
                </a:solidFill>
              </a:rPr>
              <a:t>QM</a:t>
            </a:r>
            <a:r>
              <a:rPr lang="en-US" sz="4400" dirty="0"/>
              <a:t> as Guide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1200" y="4114800"/>
            <a:ext cx="50969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George Cooke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smtClean="0"/>
              <a:t>Professor of Computer </a:t>
            </a:r>
            <a:r>
              <a:rPr lang="en-US" sz="2400" dirty="0"/>
              <a:t>Science</a:t>
            </a:r>
          </a:p>
          <a:p>
            <a:pPr algn="ctr"/>
            <a:r>
              <a:rPr lang="en-US" sz="3200" b="1" dirty="0"/>
              <a:t>Yaping Gao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/>
              <a:t>District Director, Instructional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Course Design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Change how assessments are developed for each Unit Evaluation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Assessment developed to evaluate mastery of competency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Demonstration of Competency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Skills Assessment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Course Design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  <a:cs typeface="Arial" pitchFamily="34" charset="0"/>
              </a:rPr>
              <a:t>QM</a:t>
            </a:r>
            <a:r>
              <a:rPr lang="en-US" sz="3200" dirty="0" smtClean="0">
                <a:cs typeface="Arial" pitchFamily="34" charset="0"/>
              </a:rPr>
              <a:t> HE 2011-2013 Rubric standards </a:t>
            </a:r>
            <a:br>
              <a:rPr lang="en-US" sz="3200" dirty="0" smtClean="0">
                <a:cs typeface="Arial" pitchFamily="34" charset="0"/>
              </a:rPr>
            </a:br>
            <a:r>
              <a:rPr lang="en-US" sz="3200" dirty="0" smtClean="0">
                <a:cs typeface="Arial" pitchFamily="34" charset="0"/>
              </a:rPr>
              <a:t>for quality assurance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Which standard does not apply well to competency-based courses and why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943100" lvl="3" indent="-571500">
              <a:buFont typeface="Arial" pitchFamily="34" charset="0"/>
              <a:buChar char="•"/>
            </a:pPr>
            <a:r>
              <a:rPr lang="en-US" sz="2400" dirty="0"/>
              <a:t>Standard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/>
              <a:t>5.2 Learning activities provide opportunities for interaction that support active </a:t>
            </a:r>
            <a:r>
              <a:rPr lang="en-US" sz="2400" dirty="0" smtClean="0"/>
              <a:t>learning – specifically student-student interaction</a:t>
            </a:r>
            <a:endParaRPr lang="en-US" sz="24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3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Course Delivery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One course at a time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Self-paced completion within 2-15 weeks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Unit Challenge Assessments (pass/fail)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Proctored Unit Evaluations to ensure students proficiency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Achieve 81% or higher (=B; =3.0 GPA)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First Cohort, Fall 2013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Classes started August 26, 2013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46 students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70% working – cannot attend F2F classes</a:t>
            </a: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Lessons Learned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Start </a:t>
            </a:r>
            <a:r>
              <a:rPr lang="en-US" sz="3200" dirty="0" smtClean="0">
                <a:cs typeface="Arial" pitchFamily="34" charset="0"/>
              </a:rPr>
              <a:t>developing early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Test functionality in student mode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Track data points early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Embrace </a:t>
            </a:r>
            <a:r>
              <a:rPr lang="en-US" sz="3200" dirty="0" smtClean="0">
                <a:cs typeface="Arial" pitchFamily="34" charset="0"/>
              </a:rPr>
              <a:t>automation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Requires progressive leadership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Developers need to be forward thinking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Institutional</a:t>
            </a:r>
            <a:r>
              <a:rPr lang="en-US" sz="4000" dirty="0" smtClean="0"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Challenges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Student Recruitment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Semester based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Student Registration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Financial Aid &amp; Attendance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Advising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Grading (&gt; 81% = Satisfactory)</a:t>
            </a: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What’s Ahead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Instructor training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Faculty Advisor evaluations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Second phase of course development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Student satisfaction surveys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Instructor surveys</a:t>
            </a: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Course Demo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Program Orientation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Start Here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Units</a:t>
            </a:r>
            <a:endParaRPr lang="en-US" sz="3200" dirty="0">
              <a:cs typeface="Arial" pitchFamily="34" charset="0"/>
            </a:endParaRPr>
          </a:p>
          <a:p>
            <a:pPr marL="1943100" lvl="3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Challenge</a:t>
            </a:r>
            <a:endParaRPr lang="en-US" sz="3200" dirty="0">
              <a:cs typeface="Arial" pitchFamily="34" charset="0"/>
            </a:endParaRPr>
          </a:p>
          <a:p>
            <a:pPr marL="1943100" lvl="3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Content	</a:t>
            </a:r>
            <a:endParaRPr lang="en-US" sz="3200" dirty="0">
              <a:cs typeface="Arial" pitchFamily="34" charset="0"/>
            </a:endParaRPr>
          </a:p>
          <a:p>
            <a:pPr marL="1943100" lvl="3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Evaluation</a:t>
            </a:r>
            <a:endParaRPr lang="en-US" sz="3200" dirty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7526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George Cooke</a:t>
            </a:r>
            <a:br>
              <a:rPr lang="en-US" sz="3600" dirty="0" smtClean="0"/>
            </a:br>
            <a:r>
              <a:rPr lang="en-US" sz="3600" dirty="0" smtClean="0">
                <a:hlinkClick r:id="rId3"/>
              </a:rPr>
              <a:t>gcooke@broward.edu</a:t>
            </a:r>
            <a:endParaRPr lang="en-US" sz="3600" dirty="0" smtClean="0"/>
          </a:p>
          <a:p>
            <a:pPr algn="ctr"/>
            <a:r>
              <a:rPr lang="en-US" sz="3600" dirty="0" smtClean="0"/>
              <a:t>Yaping Gao</a:t>
            </a:r>
            <a:br>
              <a:rPr lang="en-US" sz="3600" dirty="0" smtClean="0"/>
            </a:br>
            <a:r>
              <a:rPr lang="en-US" sz="3600" dirty="0" smtClean="0">
                <a:hlinkClick r:id="rId4"/>
              </a:rPr>
              <a:t>ygao@broward.edu</a:t>
            </a:r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pPr algn="ctr"/>
            <a:r>
              <a:rPr lang="en-US" sz="3600" smtClean="0">
                <a:latin typeface="Arial" pitchFamily="34" charset="0"/>
                <a:cs typeface="Arial" pitchFamily="34" charset="0"/>
              </a:rPr>
              <a:t>Questions?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0" y="1600200"/>
            <a:ext cx="8001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Broward College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Multiple campuses &amp; county centers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Various international affiliates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68,000+ student accounts annually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/>
              <a:t>O</a:t>
            </a:r>
            <a:r>
              <a:rPr lang="en-US" sz="3200" dirty="0" smtClean="0"/>
              <a:t>nline learning since 2000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18 Online Programs &amp; Certificates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QM subscriber since 2008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Broward College Online since January 2013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3400" y="160020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TAACCCT Grant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b="1" u="sng" dirty="0"/>
              <a:t>T</a:t>
            </a:r>
            <a:r>
              <a:rPr lang="en-US" sz="2800" dirty="0"/>
              <a:t>rade </a:t>
            </a:r>
            <a:r>
              <a:rPr lang="en-US" sz="2800" b="1" u="sng" dirty="0"/>
              <a:t>A</a:t>
            </a:r>
            <a:r>
              <a:rPr lang="en-US" sz="2800" dirty="0"/>
              <a:t>djustment </a:t>
            </a:r>
            <a:r>
              <a:rPr lang="en-US" sz="2800" b="1" u="sng" dirty="0"/>
              <a:t>A</a:t>
            </a:r>
            <a:r>
              <a:rPr lang="en-US" sz="2800" dirty="0"/>
              <a:t>ssistance </a:t>
            </a:r>
            <a:r>
              <a:rPr lang="en-US" sz="2800" b="1" u="sng" dirty="0"/>
              <a:t>C</a:t>
            </a:r>
            <a:r>
              <a:rPr lang="en-US" sz="2800" dirty="0"/>
              <a:t>ommunity </a:t>
            </a:r>
            <a:r>
              <a:rPr lang="en-US" sz="2800" b="1" u="sng" dirty="0"/>
              <a:t>C</a:t>
            </a:r>
            <a:r>
              <a:rPr lang="en-US" sz="2800" dirty="0"/>
              <a:t>ollege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b="1" u="sng" dirty="0"/>
              <a:t>C</a:t>
            </a:r>
            <a:r>
              <a:rPr lang="en-US" sz="2800" dirty="0"/>
              <a:t>areer </a:t>
            </a:r>
            <a:r>
              <a:rPr lang="en-US" sz="2800" b="1" u="sng" dirty="0"/>
              <a:t>T</a:t>
            </a:r>
            <a:r>
              <a:rPr lang="en-US" sz="2800" dirty="0"/>
              <a:t>raining </a:t>
            </a:r>
            <a:r>
              <a:rPr lang="en-US" sz="2800" dirty="0" smtClean="0"/>
              <a:t>grant from </a:t>
            </a:r>
            <a:r>
              <a:rPr lang="en-US" sz="2800" dirty="0"/>
              <a:t>the United States Department of Labor. </a:t>
            </a:r>
            <a:r>
              <a:rPr lang="en-US" sz="2800" dirty="0" smtClean="0"/>
              <a:t>($3.2 million over 3 years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485900" lvl="2" indent="-571500">
              <a:buFont typeface="Wingdings" pitchFamily="2" charset="2"/>
              <a:buChar char="ü"/>
            </a:pPr>
            <a:r>
              <a:rPr lang="en-US" sz="2400" b="1" dirty="0" smtClean="0">
                <a:cs typeface="Arial" pitchFamily="34" charset="0"/>
              </a:rPr>
              <a:t>Broward College </a:t>
            </a:r>
            <a:r>
              <a:rPr lang="en-US" sz="2400" dirty="0" smtClean="0">
                <a:cs typeface="Arial" pitchFamily="34" charset="0"/>
              </a:rPr>
              <a:t>(FL)</a:t>
            </a:r>
          </a:p>
          <a:p>
            <a:pPr marL="1485900" lvl="2" indent="-571500">
              <a:buFont typeface="Wingdings" pitchFamily="2" charset="2"/>
              <a:buChar char="ü"/>
            </a:pPr>
            <a:r>
              <a:rPr lang="en-US" sz="2400" b="1" dirty="0" smtClean="0">
                <a:cs typeface="Arial" pitchFamily="34" charset="0"/>
              </a:rPr>
              <a:t>Austin Community College </a:t>
            </a:r>
            <a:r>
              <a:rPr lang="en-US" sz="2400" dirty="0" smtClean="0">
                <a:cs typeface="Arial" pitchFamily="34" charset="0"/>
              </a:rPr>
              <a:t>(TX)</a:t>
            </a:r>
          </a:p>
          <a:p>
            <a:pPr marL="1485900" lvl="2" indent="-571500">
              <a:buFont typeface="Wingdings" pitchFamily="2" charset="2"/>
              <a:buChar char="ü"/>
            </a:pPr>
            <a:r>
              <a:rPr lang="en-US" sz="2400" b="1" dirty="0" smtClean="0">
                <a:cs typeface="Arial" pitchFamily="34" charset="0"/>
              </a:rPr>
              <a:t>Sinclair Community College </a:t>
            </a:r>
            <a:r>
              <a:rPr lang="en-US" sz="2400" dirty="0" smtClean="0">
                <a:cs typeface="Arial" pitchFamily="34" charset="0"/>
              </a:rPr>
              <a:t>(OH)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/>
              <a:t>To adapt Western Governors University’s (WGU) competency-based model to accelerate completion in some IT programs.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Groundwork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WGU onsite training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Program development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Content </a:t>
            </a:r>
            <a:r>
              <a:rPr lang="en-US" sz="3200" dirty="0" smtClean="0">
                <a:cs typeface="Arial" pitchFamily="34" charset="0"/>
              </a:rPr>
              <a:t>Developers </a:t>
            </a:r>
            <a:r>
              <a:rPr lang="en-US" sz="3200" dirty="0" smtClean="0">
                <a:cs typeface="Arial" pitchFamily="34" charset="0"/>
              </a:rPr>
              <a:t>vs. </a:t>
            </a:r>
            <a:r>
              <a:rPr lang="en-US" sz="3200" dirty="0" smtClean="0">
                <a:cs typeface="Arial" pitchFamily="34" charset="0"/>
              </a:rPr>
              <a:t>Assessors</a:t>
            </a:r>
            <a:endParaRPr lang="en-US" sz="3200" dirty="0" smtClean="0">
              <a:cs typeface="Arial" pitchFamily="34" charset="0"/>
            </a:endParaRP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Faculty selection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QM as guide and quality assurance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Program Overview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21 courses (with 7 General </a:t>
            </a:r>
            <a:r>
              <a:rPr lang="en-US" sz="3200" dirty="0" err="1" smtClean="0">
                <a:cs typeface="Arial" pitchFamily="34" charset="0"/>
              </a:rPr>
              <a:t>Edu</a:t>
            </a:r>
            <a:r>
              <a:rPr lang="en-US" sz="3200" dirty="0" smtClean="0">
                <a:cs typeface="Arial" pitchFamily="34" charset="0"/>
              </a:rPr>
              <a:t>. courses)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Prescribed sequence/One course at a time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Course completion within 2 – 15 weeks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Faculty Advisor assigned to each student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Educational Plan/Coaching Agreement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Mandatory student orientation course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69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 err="1" smtClean="0"/>
              <a:t>vs</a:t>
            </a:r>
            <a:r>
              <a:rPr lang="en-US" dirty="0" smtClean="0"/>
              <a:t> TAACCCT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Little to no </a:t>
            </a:r>
            <a:r>
              <a:rPr lang="en-US" dirty="0" smtClean="0"/>
              <a:t>acceptance restrictions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Students are responsible for obtaining advising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Courses can be taken in any order provided pre/co-requisites are met.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500" dirty="0"/>
              <a:t>Requires acceptance</a:t>
            </a:r>
            <a:br>
              <a:rPr lang="en-US" sz="2500" dirty="0"/>
            </a:br>
            <a:endParaRPr lang="en-US" sz="2500" dirty="0"/>
          </a:p>
          <a:p>
            <a:r>
              <a:rPr lang="en-US" sz="2500" dirty="0"/>
              <a:t>Advisors are responsible for helping students through the program.</a:t>
            </a:r>
          </a:p>
          <a:p>
            <a:r>
              <a:rPr lang="en-US" sz="2500" dirty="0"/>
              <a:t>Courses must be completed in the prescribed order.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Traditional Programs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TAACCCT Program</a:t>
            </a:r>
            <a:endParaRPr lang="en-US" dirty="0"/>
          </a:p>
        </p:txBody>
      </p:sp>
      <p:pic>
        <p:nvPicPr>
          <p:cNvPr id="7" name="Picture 6" descr="hires_QM_ConfBtn2013_10y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9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 err="1" smtClean="0"/>
              <a:t>vs</a:t>
            </a:r>
            <a:r>
              <a:rPr lang="en-US" dirty="0" smtClean="0"/>
              <a:t> TAACCCT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Prescribed start and end dates</a:t>
            </a:r>
            <a:r>
              <a:rPr lang="en-US" sz="2200" dirty="0" smtClean="0"/>
              <a:t>.</a:t>
            </a:r>
            <a:br>
              <a:rPr lang="en-US" sz="2200" dirty="0" smtClean="0"/>
            </a:br>
            <a:endParaRPr lang="en-US" sz="2200" dirty="0"/>
          </a:p>
          <a:p>
            <a:r>
              <a:rPr lang="en-US" sz="2200" dirty="0"/>
              <a:t>6, 8, 12 and 16 weeks based on term and session</a:t>
            </a:r>
            <a:r>
              <a:rPr lang="en-US" sz="2200" dirty="0" smtClean="0"/>
              <a:t>.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  <a:p>
            <a:r>
              <a:rPr lang="en-US" sz="2200" dirty="0"/>
              <a:t>Assignments, Assessments and Discussions have due dates.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 start or end dates. Students start a course based on when they are ready to take a course</a:t>
            </a:r>
            <a:r>
              <a:rPr lang="en-US" dirty="0" smtClean="0"/>
              <a:t>.</a:t>
            </a:r>
          </a:p>
          <a:p>
            <a:r>
              <a:rPr lang="en-US" dirty="0"/>
              <a:t>Students can complete a course in as little as two (2) weeks, but must complete a course within fifteen (15) weeks</a:t>
            </a:r>
            <a:r>
              <a:rPr lang="en-US" dirty="0" smtClean="0"/>
              <a:t>.</a:t>
            </a:r>
          </a:p>
          <a:p>
            <a:r>
              <a:rPr lang="en-US" dirty="0"/>
              <a:t>No due dates. Students submit work at their own pace.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Traditional Programs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TAACCCT Program</a:t>
            </a:r>
            <a:endParaRPr lang="en-US" dirty="0"/>
          </a:p>
        </p:txBody>
      </p:sp>
      <p:pic>
        <p:nvPicPr>
          <p:cNvPr id="7" name="Picture 6" descr="hires_QM_ConfBtn2013_10y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8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 err="1" smtClean="0"/>
              <a:t>vs</a:t>
            </a:r>
            <a:r>
              <a:rPr lang="en-US" dirty="0" smtClean="0"/>
              <a:t> TAACCCT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All work in a course submitted for grade may count toward Final Grade.</a:t>
            </a:r>
            <a:br>
              <a:rPr lang="en-US" sz="2700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  <a:p>
            <a:r>
              <a:rPr lang="en-US" sz="2700" dirty="0"/>
              <a:t>A, B, C, D, 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Only Unit Evaluations in a course count for the Final Grade and all Unit Evaluations in a course must be passed to pass the course</a:t>
            </a:r>
            <a:r>
              <a:rPr lang="en-US" dirty="0" smtClean="0"/>
              <a:t>.</a:t>
            </a:r>
          </a:p>
          <a:p>
            <a:r>
              <a:rPr lang="en-US" dirty="0"/>
              <a:t>Pass/Fail (81% or greater to pass)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Traditional Programs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TAACCCT Program</a:t>
            </a:r>
            <a:endParaRPr lang="en-US" dirty="0"/>
          </a:p>
        </p:txBody>
      </p:sp>
      <p:pic>
        <p:nvPicPr>
          <p:cNvPr id="7" name="Picture 6" descr="hires_QM_ConfBtn2013_10y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_QM_ConfBtn2013_10y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62198" y="76200"/>
            <a:ext cx="1144735" cy="1143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6066416"/>
            <a:ext cx="3013202" cy="63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5165" y="1524000"/>
            <a:ext cx="867833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4000" dirty="0" smtClean="0">
                <a:cs typeface="Arial" pitchFamily="34" charset="0"/>
              </a:rPr>
              <a:t>A. S. in Computer System Specialist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i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Course Design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>
                <a:cs typeface="Arial" pitchFamily="34" charset="0"/>
              </a:rPr>
              <a:t>Template </a:t>
            </a:r>
            <a:r>
              <a:rPr lang="en-US" sz="3200" dirty="0" smtClean="0">
                <a:cs typeface="Arial" pitchFamily="34" charset="0"/>
              </a:rPr>
              <a:t>based / 1-4 units per course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Content </a:t>
            </a:r>
            <a:r>
              <a:rPr lang="en-US" sz="3200" dirty="0">
                <a:cs typeface="Arial" pitchFamily="34" charset="0"/>
              </a:rPr>
              <a:t>Developer(s) </a:t>
            </a:r>
            <a:r>
              <a:rPr lang="en-US" sz="3200" dirty="0" err="1">
                <a:cs typeface="Arial" pitchFamily="34" charset="0"/>
              </a:rPr>
              <a:t>vs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smtClean="0">
                <a:cs typeface="Arial" pitchFamily="34" charset="0"/>
              </a:rPr>
              <a:t>Assessor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Unit Challenge </a:t>
            </a:r>
            <a:r>
              <a:rPr lang="en-US" sz="3200" dirty="0" err="1" smtClean="0">
                <a:cs typeface="Arial" pitchFamily="34" charset="0"/>
              </a:rPr>
              <a:t>vs</a:t>
            </a:r>
            <a:r>
              <a:rPr lang="en-US" sz="3200" dirty="0" smtClean="0">
                <a:cs typeface="Arial" pitchFamily="34" charset="0"/>
              </a:rPr>
              <a:t> Proctored Unit Evaluation</a:t>
            </a:r>
          </a:p>
          <a:p>
            <a:pPr marL="1485900" lvl="2" indent="-5715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  <a:cs typeface="Arial" pitchFamily="34" charset="0"/>
              </a:rPr>
              <a:t>QM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>
                <a:cs typeface="Arial" pitchFamily="34" charset="0"/>
              </a:rPr>
              <a:t>HE 2011-2013 Rubric standards </a:t>
            </a:r>
            <a:br>
              <a:rPr lang="en-US" sz="3200" dirty="0">
                <a:cs typeface="Arial" pitchFamily="34" charset="0"/>
              </a:rPr>
            </a:br>
            <a:r>
              <a:rPr lang="en-US" sz="3200" dirty="0">
                <a:cs typeface="Arial" pitchFamily="34" charset="0"/>
              </a:rPr>
              <a:t>for quality assurance</a:t>
            </a:r>
          </a:p>
          <a:p>
            <a:pPr marL="1485900" lvl="2" indent="-571500">
              <a:buFont typeface="Arial" pitchFamily="34" charset="0"/>
              <a:buChar char="•"/>
            </a:pPr>
            <a:endParaRPr lang="en-US" sz="3200" dirty="0" smtClean="0"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dirty="0" smtClean="0"/>
              <a:t>Competency-Based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3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f780c2e95aaa77d628421c22e32696136e5874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th Annual QM conf template">
  <a:themeElements>
    <a:clrScheme name="Custom 7">
      <a:dk1>
        <a:sysClr val="windowText" lastClr="000000"/>
      </a:dk1>
      <a:lt1>
        <a:sysClr val="window" lastClr="FFFFFF"/>
      </a:lt1>
      <a:dk2>
        <a:srgbClr val="002295"/>
      </a:dk2>
      <a:lt2>
        <a:srgbClr val="F7F1E5"/>
      </a:lt2>
      <a:accent1>
        <a:srgbClr val="A80C35"/>
      </a:accent1>
      <a:accent2>
        <a:srgbClr val="FCD856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315</Words>
  <Application>Microsoft Office PowerPoint</Application>
  <PresentationFormat>On-screen Show (4:3)</PresentationFormat>
  <Paragraphs>139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5th Annual QM conf template</vt:lpstr>
      <vt:lpstr>PowerPoint Presentation</vt:lpstr>
      <vt:lpstr>Background</vt:lpstr>
      <vt:lpstr>Background</vt:lpstr>
      <vt:lpstr>Competency-Based</vt:lpstr>
      <vt:lpstr>Competency-Based</vt:lpstr>
      <vt:lpstr>Traditional vs TAACCCT</vt:lpstr>
      <vt:lpstr>Traditional vs TAACCCT (cont)</vt:lpstr>
      <vt:lpstr>Traditional vs TAACCCT (cont)</vt:lpstr>
      <vt:lpstr>Competency-Based</vt:lpstr>
      <vt:lpstr>Skills Assessment Development</vt:lpstr>
      <vt:lpstr>Competency-Based</vt:lpstr>
      <vt:lpstr>Competency-Based</vt:lpstr>
      <vt:lpstr>Competency-Based</vt:lpstr>
      <vt:lpstr>Competency-Based</vt:lpstr>
      <vt:lpstr>Competency-Based</vt:lpstr>
      <vt:lpstr>Competency-Based</vt:lpstr>
      <vt:lpstr>Competency-Based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QM_DLJ</dc:creator>
  <cp:lastModifiedBy>staff</cp:lastModifiedBy>
  <cp:revision>46</cp:revision>
  <dcterms:created xsi:type="dcterms:W3CDTF">2013-04-18T16:28:47Z</dcterms:created>
  <dcterms:modified xsi:type="dcterms:W3CDTF">2013-09-24T18:31:33Z</dcterms:modified>
</cp:coreProperties>
</file>