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301" r:id="rId3"/>
    <p:sldId id="257" r:id="rId4"/>
    <p:sldId id="316" r:id="rId5"/>
    <p:sldId id="300" r:id="rId6"/>
    <p:sldId id="318" r:id="rId7"/>
    <p:sldId id="258" r:id="rId8"/>
    <p:sldId id="315" r:id="rId9"/>
    <p:sldId id="259" r:id="rId10"/>
    <p:sldId id="260" r:id="rId11"/>
    <p:sldId id="266" r:id="rId12"/>
    <p:sldId id="314" r:id="rId13"/>
    <p:sldId id="317" r:id="rId14"/>
    <p:sldId id="299" r:id="rId15"/>
    <p:sldId id="273" r:id="rId16"/>
    <p:sldId id="274" r:id="rId17"/>
    <p:sldId id="278" r:id="rId18"/>
    <p:sldId id="262" r:id="rId19"/>
    <p:sldId id="309" r:id="rId20"/>
    <p:sldId id="308" r:id="rId21"/>
    <p:sldId id="310" r:id="rId22"/>
    <p:sldId id="311" r:id="rId23"/>
    <p:sldId id="275" r:id="rId24"/>
    <p:sldId id="263" r:id="rId25"/>
    <p:sldId id="294" r:id="rId26"/>
    <p:sldId id="295" r:id="rId27"/>
    <p:sldId id="296" r:id="rId28"/>
    <p:sldId id="265" r:id="rId29"/>
    <p:sldId id="312" r:id="rId30"/>
    <p:sldId id="297" r:id="rId31"/>
    <p:sldId id="271" r:id="rId32"/>
    <p:sldId id="272" r:id="rId33"/>
    <p:sldId id="298" r:id="rId34"/>
    <p:sldId id="321" r:id="rId35"/>
    <p:sldId id="304" r:id="rId36"/>
    <p:sldId id="305" r:id="rId37"/>
    <p:sldId id="306" r:id="rId38"/>
    <p:sldId id="307" r:id="rId39"/>
    <p:sldId id="284" r:id="rId40"/>
    <p:sldId id="283" r:id="rId41"/>
    <p:sldId id="313" r:id="rId42"/>
    <p:sldId id="320" r:id="rId43"/>
    <p:sldId id="286" r:id="rId44"/>
    <p:sldId id="322" r:id="rId45"/>
    <p:sldId id="323" r:id="rId46"/>
    <p:sldId id="324" r:id="rId47"/>
    <p:sldId id="325" r:id="rId48"/>
    <p:sldId id="326" r:id="rId49"/>
    <p:sldId id="327" r:id="rId5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87626" autoAdjust="0"/>
  </p:normalViewPr>
  <p:slideViewPr>
    <p:cSldViewPr>
      <p:cViewPr varScale="1">
        <p:scale>
          <a:sx n="50" d="100"/>
          <a:sy n="50" d="100"/>
        </p:scale>
        <p:origin x="-13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F5764D4F-0B9D-4708-9521-2C96382610FD}" type="datetimeFigureOut">
              <a:rPr lang="en-US" smtClean="0"/>
              <a:t>10/19/2016</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A7E77CD8-8CD2-4BA9-8EA6-38A4D568DD17}" type="slidenum">
              <a:rPr lang="en-US" smtClean="0"/>
              <a:t>‹#›</a:t>
            </a:fld>
            <a:endParaRPr lang="en-US"/>
          </a:p>
        </p:txBody>
      </p:sp>
    </p:spTree>
    <p:extLst>
      <p:ext uri="{BB962C8B-B14F-4D97-AF65-F5344CB8AC3E}">
        <p14:creationId xmlns:p14="http://schemas.microsoft.com/office/powerpoint/2010/main" val="2741826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dc.gov/nchs/fastats/"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blackboard.ualr.edu/bbcswebdav/pid-2500165-dt-content-rid-7548777_1/xid-7548777_1" TargetMode="External"/><Relationship Id="rId2" Type="http://schemas.openxmlformats.org/officeDocument/2006/relationships/slide" Target="../slides/slide32.xml"/><Relationship Id="rId1" Type="http://schemas.openxmlformats.org/officeDocument/2006/relationships/notesMaster" Target="../notesMasters/notesMaster1.xml"/><Relationship Id="rId5" Type="http://schemas.openxmlformats.org/officeDocument/2006/relationships/hyperlink" Target="https://blackboard.ualr.edu/bbcswebdav/pid-2500165-dt-content-rid-8031285_1/xid-8031285_1" TargetMode="External"/><Relationship Id="rId4" Type="http://schemas.openxmlformats.org/officeDocument/2006/relationships/hyperlink" Target="http://www.bls.gov/news.release/ecopro.t08.ht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Educational Theory The associate of applied science program and the RN-BSN program utilize a combination of learning theories in the design and implementation of the curriculum. Both programs utilize </a:t>
            </a:r>
            <a:r>
              <a:rPr lang="en-US" b="1" dirty="0" smtClean="0"/>
              <a:t>Adult Learning Theory/Andragogy, Cognitivism, and Constructivism</a:t>
            </a:r>
            <a:r>
              <a:rPr lang="en-US" dirty="0" smtClean="0"/>
              <a:t>. Cognitivism 1). Student Centered 2). Mental processes such as thinking, memory, knowing and problem solving require active participation 3). Knowledge seen as mental construction. 4). Learning defined as change. 5). Changes in behavior are observable, not just behavior modification. 6). Learning promoted through disciplined inquiry. 7). Information acquired, processed, leading to learning outcomes. Constructivism 1). Student Centered 2). Learning actively constructed through interactions with environment, reflections and actions. 3). Goals are problem solving, reasoning, critical thinking, and active and reflective use of knowledge. 4). Learning is a search for meaning. 5). Learner constructs meaning. 6). Promotes interactivity among students. 7). Focuses on concepts, not facts and understanding the whole, as well as the parts. 8). Authentic learning in realistic environments. 9). Promotes learning contexts where learner plays an active role. 10). Guided discovery and goal based scenarios. 10). Educators collaborate and facilitate learning. </a:t>
            </a:r>
            <a:r>
              <a:rPr lang="en-US" b="1" dirty="0" smtClean="0"/>
              <a:t>Adult Learning Theory/Andragogy 1). Students have multiple life demands. 2). Educators facilitate learning, students are autonomous and </a:t>
            </a:r>
            <a:r>
              <a:rPr lang="en-US" b="1" dirty="0" err="1" smtClean="0"/>
              <a:t>selfdirected</a:t>
            </a:r>
            <a:r>
              <a:rPr lang="en-US" b="1" dirty="0" smtClean="0"/>
              <a:t>. 3). Integrated life experiences, to bring and share with peers. 4). Goal directed and self-initiated. 5). Authentic interactivity; active processing of experience and internalization of information; personally meaningful and conceptually coherent. 6). Recognize value in learning. 7). Must translate to practice environment</a:t>
            </a:r>
            <a:r>
              <a:rPr lang="en-US" dirty="0" smtClean="0"/>
              <a:t>. </a:t>
            </a:r>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5</a:t>
            </a:fld>
            <a:endParaRPr lang="en-US"/>
          </a:p>
        </p:txBody>
      </p:sp>
    </p:spTree>
    <p:extLst>
      <p:ext uri="{BB962C8B-B14F-4D97-AF65-F5344CB8AC3E}">
        <p14:creationId xmlns:p14="http://schemas.microsoft.com/office/powerpoint/2010/main" val="3437011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Moved this to the self-intro video: Give statistics from the </a:t>
            </a:r>
            <a:r>
              <a:rPr lang="en-US" b="0" u="sng" dirty="0" smtClean="0">
                <a:hlinkClick r:id="rId3" tooltip="CDC fast stats"/>
              </a:rPr>
              <a:t>Centers for Disease Control Fast Stats</a:t>
            </a:r>
            <a:r>
              <a:rPr lang="en-US" b="0" dirty="0" smtClean="0"/>
              <a:t> or other credible source about how big the PIO/PICO problem is and how many people are affected. </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20</a:t>
            </a:fld>
            <a:endParaRPr lang="en-US"/>
          </a:p>
        </p:txBody>
      </p:sp>
    </p:spTree>
    <p:extLst>
      <p:ext uri="{BB962C8B-B14F-4D97-AF65-F5344CB8AC3E}">
        <p14:creationId xmlns:p14="http://schemas.microsoft.com/office/powerpoint/2010/main" val="106572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E77CD8-8CD2-4BA9-8EA6-38A4D568DD17}" type="slidenum">
              <a:rPr lang="en-US" smtClean="0"/>
              <a:t>21</a:t>
            </a:fld>
            <a:endParaRPr lang="en-US"/>
          </a:p>
        </p:txBody>
      </p:sp>
    </p:spTree>
    <p:extLst>
      <p:ext uri="{BB962C8B-B14F-4D97-AF65-F5344CB8AC3E}">
        <p14:creationId xmlns:p14="http://schemas.microsoft.com/office/powerpoint/2010/main" val="247295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ctr" latinLnBrk="0" hangingPunct="1"/>
            <a:r>
              <a:rPr lang="en-US" sz="1200" b="0" i="0" u="none" strike="noStrike" kern="1200" dirty="0" smtClean="0">
                <a:solidFill>
                  <a:schemeClr val="tx1"/>
                </a:solidFill>
                <a:effectLst/>
                <a:latin typeface="+mn-lt"/>
                <a:ea typeface="+mn-ea"/>
                <a:cs typeface="+mn-cs"/>
              </a:rPr>
              <a:t> </a:t>
            </a:r>
          </a:p>
          <a:p>
            <a:pPr rtl="0" eaLnBrk="1" fontAlgn="ctr" latinLnBrk="0" hangingPunct="1"/>
            <a:r>
              <a:rPr lang="en-US" sz="1200" b="1" i="0" u="none" strike="noStrike" kern="1200" dirty="0" smtClean="0">
                <a:solidFill>
                  <a:schemeClr val="tx1"/>
                </a:solidFill>
                <a:effectLst/>
                <a:latin typeface="+mn-lt"/>
                <a:ea typeface="+mn-ea"/>
                <a:cs typeface="+mn-cs"/>
              </a:rPr>
              <a:t>Criteria</a:t>
            </a:r>
            <a:endParaRPr lang="en-US" sz="1200" b="0" i="0" u="none" strike="noStrike" kern="1200" dirty="0" smtClean="0">
              <a:solidFill>
                <a:schemeClr val="tx1"/>
              </a:solidFill>
              <a:effectLst/>
              <a:latin typeface="+mn-lt"/>
              <a:ea typeface="+mn-ea"/>
              <a:cs typeface="+mn-cs"/>
            </a:endParaRPr>
          </a:p>
          <a:p>
            <a:pPr rtl="0" eaLnBrk="1" fontAlgn="ctr" latinLnBrk="0" hangingPunct="1"/>
            <a:r>
              <a:rPr lang="en-US" sz="1200" b="1" i="0" u="none" strike="noStrike" kern="1200" dirty="0" smtClean="0">
                <a:solidFill>
                  <a:schemeClr val="tx1"/>
                </a:solidFill>
                <a:effectLst/>
                <a:latin typeface="+mn-lt"/>
                <a:ea typeface="+mn-ea"/>
                <a:cs typeface="+mn-cs"/>
              </a:rPr>
              <a:t>Exemplary</a:t>
            </a:r>
            <a:endParaRPr lang="en-US" sz="1200" b="0" i="0" u="none" strike="noStrike" kern="1200" dirty="0" smtClean="0">
              <a:solidFill>
                <a:schemeClr val="tx1"/>
              </a:solidFill>
              <a:effectLst/>
              <a:latin typeface="+mn-lt"/>
              <a:ea typeface="+mn-ea"/>
              <a:cs typeface="+mn-cs"/>
            </a:endParaRPr>
          </a:p>
          <a:p>
            <a:pPr rtl="0" eaLnBrk="1" fontAlgn="ctr" latinLnBrk="0" hangingPunct="1"/>
            <a:r>
              <a:rPr lang="en-US" sz="1200" b="1" i="0" u="none" strike="noStrike" kern="1200" dirty="0" smtClean="0">
                <a:solidFill>
                  <a:schemeClr val="tx1"/>
                </a:solidFill>
                <a:effectLst/>
                <a:latin typeface="+mn-lt"/>
                <a:ea typeface="+mn-ea"/>
                <a:cs typeface="+mn-cs"/>
              </a:rPr>
              <a:t>Above Expectations</a:t>
            </a:r>
            <a:endParaRPr lang="en-US" sz="1200" b="0" i="0" u="none" strike="noStrike" kern="1200" dirty="0" smtClean="0">
              <a:solidFill>
                <a:schemeClr val="tx1"/>
              </a:solidFill>
              <a:effectLst/>
              <a:latin typeface="+mn-lt"/>
              <a:ea typeface="+mn-ea"/>
              <a:cs typeface="+mn-cs"/>
            </a:endParaRPr>
          </a:p>
          <a:p>
            <a:pPr rtl="0" eaLnBrk="1" fontAlgn="ctr" latinLnBrk="0" hangingPunct="1"/>
            <a:r>
              <a:rPr lang="en-US" sz="1200" b="1" i="0" u="none" strike="noStrike" kern="1200" dirty="0" smtClean="0">
                <a:solidFill>
                  <a:schemeClr val="tx1"/>
                </a:solidFill>
                <a:effectLst/>
                <a:latin typeface="+mn-lt"/>
                <a:ea typeface="+mn-ea"/>
                <a:cs typeface="+mn-cs"/>
              </a:rPr>
              <a:t>Meets Expectations</a:t>
            </a:r>
            <a:endParaRPr lang="en-US" sz="1200" b="0" i="0" u="none" strike="noStrike" kern="1200" dirty="0" smtClean="0">
              <a:solidFill>
                <a:schemeClr val="tx1"/>
              </a:solidFill>
              <a:effectLst/>
              <a:latin typeface="+mn-lt"/>
              <a:ea typeface="+mn-ea"/>
              <a:cs typeface="+mn-cs"/>
            </a:endParaRPr>
          </a:p>
          <a:p>
            <a:pPr rtl="0" eaLnBrk="1" fontAlgn="ctr" latinLnBrk="0" hangingPunct="1"/>
            <a:r>
              <a:rPr lang="en-US" sz="1200" b="1" i="0" u="none" strike="noStrike" kern="1200" dirty="0" smtClean="0">
                <a:solidFill>
                  <a:schemeClr val="tx1"/>
                </a:solidFill>
                <a:effectLst/>
                <a:latin typeface="+mn-lt"/>
                <a:ea typeface="+mn-ea"/>
                <a:cs typeface="+mn-cs"/>
              </a:rPr>
              <a:t>Below Expectations</a:t>
            </a:r>
            <a:endParaRPr lang="en-US" sz="1200" b="0" i="0" u="none" strike="noStrike" kern="1200" dirty="0" smtClean="0">
              <a:solidFill>
                <a:schemeClr val="tx1"/>
              </a:solidFill>
              <a:effectLst/>
              <a:latin typeface="+mn-lt"/>
              <a:ea typeface="+mn-ea"/>
              <a:cs typeface="+mn-cs"/>
            </a:endParaRPr>
          </a:p>
          <a:p>
            <a:pPr rtl="0" eaLnBrk="1" fontAlgn="ctr" latinLnBrk="0" hangingPunct="1"/>
            <a:r>
              <a:rPr lang="en-US" sz="1200" b="1" i="0" u="none" strike="noStrike" kern="1200" dirty="0" smtClean="0">
                <a:solidFill>
                  <a:schemeClr val="tx1"/>
                </a:solidFill>
                <a:effectLst/>
                <a:latin typeface="+mn-lt"/>
                <a:ea typeface="+mn-ea"/>
                <a:cs typeface="+mn-cs"/>
              </a:rPr>
              <a:t>Failing</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Initial post </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*States clear, exemplary PICO *Exhibits exemplary incorporation of instructions /feedback *Addresses the topic/critique in an exemplary manner *Uses 1 exemplary, current (&lt; 5 years), and relevant type of research article requested for the module</a:t>
            </a:r>
          </a:p>
          <a:p>
            <a:pPr rtl="0" eaLnBrk="1" fontAlgn="t" latinLnBrk="0" hangingPunct="1"/>
            <a:r>
              <a:rPr lang="en-US" sz="1200" b="1" i="0" u="none" strike="noStrike" kern="1200" dirty="0" smtClean="0">
                <a:solidFill>
                  <a:schemeClr val="tx1"/>
                </a:solidFill>
                <a:effectLst/>
                <a:latin typeface="+mn-lt"/>
                <a:ea typeface="+mn-ea"/>
                <a:cs typeface="+mn-cs"/>
              </a:rPr>
              <a:t>4.5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*States good PICO *Exhibits good incorporation of instructions /feedback *Addresses the topic/critique well *Uses 1 good , current (&lt; 5 years), and relevant type of research article requested for the module</a:t>
            </a:r>
          </a:p>
          <a:p>
            <a:pPr rtl="0" eaLnBrk="1" fontAlgn="t" latinLnBrk="0" hangingPunct="1"/>
            <a:r>
              <a:rPr lang="en-US" sz="1200" b="1" i="0" u="none" strike="noStrike" kern="1200" dirty="0" smtClean="0">
                <a:solidFill>
                  <a:schemeClr val="tx1"/>
                </a:solidFill>
                <a:effectLst/>
                <a:latin typeface="+mn-lt"/>
                <a:ea typeface="+mn-ea"/>
                <a:cs typeface="+mn-cs"/>
              </a:rPr>
              <a:t>4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*States adequate PICO *Exhibits adequate incorporation of instructions /feedback *Addresses the topic/critique adequately *Uses 1 adequate , current (&lt; 5 years), and relevant type of research article requested for the module</a:t>
            </a:r>
          </a:p>
          <a:p>
            <a:pPr rtl="0" eaLnBrk="1" fontAlgn="t" latinLnBrk="0" hangingPunct="1"/>
            <a:r>
              <a:rPr lang="en-US" sz="1200" b="1" i="0" u="none" strike="noStrike" kern="1200" dirty="0" smtClean="0">
                <a:solidFill>
                  <a:schemeClr val="tx1"/>
                </a:solidFill>
                <a:effectLst/>
                <a:latin typeface="+mn-lt"/>
                <a:ea typeface="+mn-ea"/>
                <a:cs typeface="+mn-cs"/>
              </a:rPr>
              <a:t>3.5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*States inadequate PICO *Exhibits need for growth in incorporating instructions /feedback *Addresses the topic/critique inadequately *Uses 1 weaker source or not the type requested</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later than 48 hours after due date or plagiarizes</a:t>
            </a:r>
          </a:p>
          <a:p>
            <a:pPr rtl="0" eaLnBrk="1" fontAlgn="t" latinLnBrk="0" hangingPunct="1"/>
            <a:r>
              <a:rPr lang="en-US" sz="1200" b="1" i="0" u="none" strike="noStrike" kern="1200" dirty="0" smtClean="0">
                <a:solidFill>
                  <a:schemeClr val="tx1"/>
                </a:solidFill>
                <a:effectLst/>
                <a:latin typeface="+mn-lt"/>
                <a:ea typeface="+mn-ea"/>
                <a:cs typeface="+mn-cs"/>
              </a:rPr>
              <a:t>Interactive post </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*Responds 1 time to peer post *Addresses the topic in an exemplary manner *Uses 1 exemplary current scholarly source that is not a research article.</a:t>
            </a:r>
          </a:p>
          <a:p>
            <a:pPr rtl="0" eaLnBrk="1" fontAlgn="t" latinLnBrk="0" hangingPunct="1"/>
            <a:r>
              <a:rPr lang="en-US" sz="1200" b="1" i="0" u="none" strike="noStrike" kern="1200" dirty="0" smtClean="0">
                <a:solidFill>
                  <a:schemeClr val="tx1"/>
                </a:solidFill>
                <a:effectLst/>
                <a:latin typeface="+mn-lt"/>
                <a:ea typeface="+mn-ea"/>
                <a:cs typeface="+mn-cs"/>
              </a:rPr>
              <a:t>4.5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*Responds 1 time to peer post *Addresses the topic well *Uses 1 good current scholarly source that is not a research article.</a:t>
            </a:r>
          </a:p>
          <a:p>
            <a:pPr rtl="0" eaLnBrk="1" fontAlgn="t" latinLnBrk="0" hangingPunct="1"/>
            <a:r>
              <a:rPr lang="en-US" sz="1200" b="1" i="0" u="none" strike="noStrike" kern="1200" dirty="0" smtClean="0">
                <a:solidFill>
                  <a:schemeClr val="tx1"/>
                </a:solidFill>
                <a:effectLst/>
                <a:latin typeface="+mn-lt"/>
                <a:ea typeface="+mn-ea"/>
                <a:cs typeface="+mn-cs"/>
              </a:rPr>
              <a:t>4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*Responds 1 time to peer post *Addresses the topic in an adequate manner *Uses 1 adequate current scholarly source that is not a research article.</a:t>
            </a:r>
          </a:p>
          <a:p>
            <a:pPr rtl="0" eaLnBrk="1" fontAlgn="t" latinLnBrk="0" hangingPunct="1"/>
            <a:r>
              <a:rPr lang="en-US" sz="1200" b="1" i="0" u="none" strike="noStrike" kern="1200" dirty="0" smtClean="0">
                <a:solidFill>
                  <a:schemeClr val="tx1"/>
                </a:solidFill>
                <a:effectLst/>
                <a:latin typeface="+mn-lt"/>
                <a:ea typeface="+mn-ea"/>
                <a:cs typeface="+mn-cs"/>
              </a:rPr>
              <a:t>3.5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*Responds 1 time to peer post *Exhibits need for growth *Addresses the topic inadequately *Uses 1 weaker source or not the type requested</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later than 48 hours after due date or plagiarizes</a:t>
            </a:r>
          </a:p>
          <a:p>
            <a:pPr rtl="0" eaLnBrk="1" fontAlgn="t" latinLnBrk="0" hangingPunct="1"/>
            <a:r>
              <a:rPr lang="en-US" sz="1200" b="1" i="0" u="none" strike="noStrike" kern="1200" dirty="0" smtClean="0">
                <a:solidFill>
                  <a:schemeClr val="tx1"/>
                </a:solidFill>
                <a:effectLst/>
                <a:latin typeface="+mn-lt"/>
                <a:ea typeface="+mn-ea"/>
                <a:cs typeface="+mn-cs"/>
              </a:rPr>
              <a:t>Spelling &amp; Grammar</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2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near perfect spelling/grammar errors</a:t>
            </a:r>
          </a:p>
          <a:p>
            <a:pPr rtl="0" eaLnBrk="1" fontAlgn="t" latinLnBrk="0" hangingPunct="1"/>
            <a:r>
              <a:rPr lang="en-US" sz="1200" b="1" i="0" u="none" strike="noStrike" kern="1200" dirty="0" smtClean="0">
                <a:solidFill>
                  <a:schemeClr val="tx1"/>
                </a:solidFill>
                <a:effectLst/>
                <a:latin typeface="+mn-lt"/>
                <a:ea typeface="+mn-ea"/>
                <a:cs typeface="+mn-cs"/>
              </a:rPr>
              <a:t>1.8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no more than 2 spelling/grammar errors</a:t>
            </a:r>
          </a:p>
          <a:p>
            <a:pPr rtl="0" eaLnBrk="1" fontAlgn="t" latinLnBrk="0" hangingPunct="1"/>
            <a:r>
              <a:rPr lang="en-US" sz="1200" b="1" i="0" u="none" strike="noStrike" kern="1200" dirty="0" smtClean="0">
                <a:solidFill>
                  <a:schemeClr val="tx1"/>
                </a:solidFill>
                <a:effectLst/>
                <a:latin typeface="+mn-lt"/>
                <a:ea typeface="+mn-ea"/>
                <a:cs typeface="+mn-cs"/>
              </a:rPr>
              <a:t>1.6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no more than 3 spelling/grammar errors</a:t>
            </a:r>
          </a:p>
          <a:p>
            <a:pPr rtl="0" eaLnBrk="1" fontAlgn="t" latinLnBrk="0" hangingPunct="1"/>
            <a:r>
              <a:rPr lang="en-US" sz="1200" b="1" i="0" u="none" strike="noStrike" kern="1200" dirty="0" smtClean="0">
                <a:solidFill>
                  <a:schemeClr val="tx1"/>
                </a:solidFill>
                <a:effectLst/>
                <a:latin typeface="+mn-lt"/>
                <a:ea typeface="+mn-ea"/>
                <a:cs typeface="+mn-cs"/>
              </a:rPr>
              <a:t>1.4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no more than 4 spelling/grammar errors</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5 or more spelling/grammar errors, submits later than 48 hours after due date, or plagiarizes</a:t>
            </a:r>
          </a:p>
          <a:p>
            <a:pPr rtl="0" eaLnBrk="1" fontAlgn="t" latinLnBrk="0" hangingPunct="1"/>
            <a:r>
              <a:rPr lang="en-US" sz="1200" b="1" i="0" u="none" strike="noStrike" kern="1200" dirty="0" smtClean="0">
                <a:solidFill>
                  <a:schemeClr val="tx1"/>
                </a:solidFill>
                <a:effectLst/>
                <a:latin typeface="+mn-lt"/>
                <a:ea typeface="+mn-ea"/>
                <a:cs typeface="+mn-cs"/>
              </a:rPr>
              <a:t>APA style</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3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near perfect APA style</a:t>
            </a:r>
          </a:p>
          <a:p>
            <a:pPr rtl="0" eaLnBrk="1" fontAlgn="t" latinLnBrk="0" hangingPunct="1"/>
            <a:r>
              <a:rPr lang="en-US" sz="1200" b="1" i="0" u="none" strike="noStrike" kern="1200" dirty="0" smtClean="0">
                <a:solidFill>
                  <a:schemeClr val="tx1"/>
                </a:solidFill>
                <a:effectLst/>
                <a:latin typeface="+mn-lt"/>
                <a:ea typeface="+mn-ea"/>
                <a:cs typeface="+mn-cs"/>
              </a:rPr>
              <a:t>2.7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no more than 2 APA style errors</a:t>
            </a:r>
          </a:p>
          <a:p>
            <a:pPr rtl="0" eaLnBrk="1" fontAlgn="t" latinLnBrk="0" hangingPunct="1"/>
            <a:r>
              <a:rPr lang="en-US" sz="1200" b="1" i="0" u="none" strike="noStrike" kern="1200" dirty="0" smtClean="0">
                <a:solidFill>
                  <a:schemeClr val="tx1"/>
                </a:solidFill>
                <a:effectLst/>
                <a:latin typeface="+mn-lt"/>
                <a:ea typeface="+mn-ea"/>
                <a:cs typeface="+mn-cs"/>
              </a:rPr>
              <a:t>2.4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no more than 3 APA style errors</a:t>
            </a:r>
          </a:p>
          <a:p>
            <a:pPr rtl="0" eaLnBrk="1" fontAlgn="t" latinLnBrk="0" hangingPunct="1"/>
            <a:r>
              <a:rPr lang="en-US" sz="1200" b="1" i="0" u="none" strike="noStrike" kern="1200" dirty="0" smtClean="0">
                <a:solidFill>
                  <a:schemeClr val="tx1"/>
                </a:solidFill>
                <a:effectLst/>
                <a:latin typeface="+mn-lt"/>
                <a:ea typeface="+mn-ea"/>
                <a:cs typeface="+mn-cs"/>
              </a:rPr>
              <a:t>2.1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no more than 4 APA style errors</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Has 5 or more APA style errors, submits later than 48 hours after due date, or plagiarizes</a:t>
            </a:r>
          </a:p>
          <a:p>
            <a:pPr rtl="0" eaLnBrk="1" fontAlgn="t" latinLnBrk="0" hangingPunct="1"/>
            <a:r>
              <a:rPr lang="en-US" sz="1200" b="1" i="0" u="none" strike="noStrike" kern="1200" dirty="0" smtClean="0">
                <a:solidFill>
                  <a:schemeClr val="tx1"/>
                </a:solidFill>
                <a:effectLst/>
                <a:latin typeface="+mn-lt"/>
                <a:ea typeface="+mn-ea"/>
                <a:cs typeface="+mn-cs"/>
              </a:rPr>
              <a:t>Late work penalty</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on time</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on time</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on time</a:t>
            </a:r>
          </a:p>
          <a:p>
            <a:pPr rtl="0" eaLnBrk="1" fontAlgn="t" latinLnBrk="0" hangingPunct="1"/>
            <a:r>
              <a:rPr lang="en-US" sz="1200" b="1" i="0" u="none" strike="noStrike" kern="1200" dirty="0" smtClean="0">
                <a:solidFill>
                  <a:schemeClr val="tx1"/>
                </a:solidFill>
                <a:effectLst/>
                <a:latin typeface="+mn-lt"/>
                <a:ea typeface="+mn-ea"/>
                <a:cs typeface="+mn-cs"/>
              </a:rPr>
              <a:t>-2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within 48 hours after due date</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later than 48 hours after due date</a:t>
            </a:r>
          </a:p>
          <a:p>
            <a:pPr rtl="0" eaLnBrk="1" fontAlgn="t" latinLnBrk="0" hangingPunct="1"/>
            <a:r>
              <a:rPr lang="en-US" sz="1200" b="1" i="0" u="none" strike="noStrike" kern="1200" dirty="0" smtClean="0">
                <a:solidFill>
                  <a:schemeClr val="tx1"/>
                </a:solidFill>
                <a:effectLst/>
                <a:latin typeface="+mn-lt"/>
                <a:ea typeface="+mn-ea"/>
                <a:cs typeface="+mn-cs"/>
              </a:rPr>
              <a:t>Group work site</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1" i="0" u="none" strike="noStrike" kern="1200" dirty="0" smtClean="0">
                <a:solidFill>
                  <a:schemeClr val="tx1"/>
                </a:solidFill>
                <a:effectLst/>
                <a:latin typeface="+mn-lt"/>
                <a:ea typeface="+mn-ea"/>
                <a:cs typeface="+mn-cs"/>
              </a:rPr>
              <a:t>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*Exemplary contribution to group work site.</a:t>
            </a:r>
          </a:p>
          <a:p>
            <a:pPr rtl="0" eaLnBrk="1" fontAlgn="t" latinLnBrk="0" hangingPunct="1"/>
            <a:r>
              <a:rPr lang="en-US" sz="1200" b="1" i="0" u="none" strike="noStrike" kern="1200" dirty="0" smtClean="0">
                <a:solidFill>
                  <a:schemeClr val="tx1"/>
                </a:solidFill>
                <a:effectLst/>
                <a:latin typeface="+mn-lt"/>
                <a:ea typeface="+mn-ea"/>
                <a:cs typeface="+mn-cs"/>
              </a:rPr>
              <a:t>4.5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*Good contribution to group work site.</a:t>
            </a:r>
          </a:p>
          <a:p>
            <a:pPr rtl="0" eaLnBrk="1" fontAlgn="t" latinLnBrk="0" hangingPunct="1"/>
            <a:r>
              <a:rPr lang="en-US" sz="1200" b="1" i="0" u="none" strike="noStrike" kern="1200" dirty="0" smtClean="0">
                <a:solidFill>
                  <a:schemeClr val="tx1"/>
                </a:solidFill>
                <a:effectLst/>
                <a:latin typeface="+mn-lt"/>
                <a:ea typeface="+mn-ea"/>
                <a:cs typeface="+mn-cs"/>
              </a:rPr>
              <a:t>4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*Adequate contribution to group work site.</a:t>
            </a:r>
          </a:p>
          <a:p>
            <a:pPr rtl="0" eaLnBrk="1" fontAlgn="t" latinLnBrk="0" hangingPunct="1"/>
            <a:r>
              <a:rPr lang="en-US" sz="1200" b="1" i="0" u="none" strike="noStrike" kern="1200" dirty="0" smtClean="0">
                <a:solidFill>
                  <a:schemeClr val="tx1"/>
                </a:solidFill>
                <a:effectLst/>
                <a:latin typeface="+mn-lt"/>
                <a:ea typeface="+mn-ea"/>
                <a:cs typeface="+mn-cs"/>
              </a:rPr>
              <a:t>3.5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*Inadequate contribution to group work site.</a:t>
            </a:r>
          </a:p>
          <a:p>
            <a:pPr rtl="0" eaLnBrk="1" fontAlgn="t" latinLnBrk="0" hangingPunct="1"/>
            <a:r>
              <a:rPr lang="en-US" sz="1200" b="1" i="0" u="none" strike="noStrike" kern="1200" dirty="0" smtClean="0">
                <a:solidFill>
                  <a:schemeClr val="tx1"/>
                </a:solidFill>
                <a:effectLst/>
                <a:latin typeface="+mn-lt"/>
                <a:ea typeface="+mn-ea"/>
                <a:cs typeface="+mn-cs"/>
              </a:rPr>
              <a:t>0 Points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Submits later than 48 hours after due date or plagiarizes</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22</a:t>
            </a:fld>
            <a:endParaRPr lang="en-US"/>
          </a:p>
        </p:txBody>
      </p:sp>
    </p:spTree>
    <p:extLst>
      <p:ext uri="{BB962C8B-B14F-4D97-AF65-F5344CB8AC3E}">
        <p14:creationId xmlns:p14="http://schemas.microsoft.com/office/powerpoint/2010/main" val="1257338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 QM week-3:</a:t>
            </a:r>
          </a:p>
          <a:p>
            <a:r>
              <a:rPr lang="en-US" sz="1200" b="0" dirty="0" smtClean="0"/>
              <a:t>Quantitative rigor, validity, reliability</a:t>
            </a:r>
          </a:p>
          <a:p>
            <a:r>
              <a:rPr lang="en-US" sz="1200" b="0" dirty="0" smtClean="0"/>
              <a:t>DB#2 initial post with attached </a:t>
            </a:r>
            <a:r>
              <a:rPr lang="en-US" sz="1200" b="1" dirty="0" smtClean="0"/>
              <a:t>20 question quantitative critique</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23</a:t>
            </a:fld>
            <a:endParaRPr lang="en-US"/>
          </a:p>
        </p:txBody>
      </p:sp>
    </p:spTree>
    <p:extLst>
      <p:ext uri="{BB962C8B-B14F-4D97-AF65-F5344CB8AC3E}">
        <p14:creationId xmlns:p14="http://schemas.microsoft.com/office/powerpoint/2010/main" val="3764854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Initial post</a:t>
            </a:r>
            <a:r>
              <a:rPr lang="en-US" b="0" dirty="0" smtClean="0"/>
              <a:t>: Describe the protection of participants in your quantitative article and discuss whether the social, culture, and diverse characteristics of the sample make the study’s findings more or less generalizable to other populations. </a:t>
            </a:r>
            <a:r>
              <a:rPr lang="en-US" dirty="0" smtClean="0"/>
              <a:t>Attach your completed </a:t>
            </a:r>
            <a:r>
              <a:rPr lang="en-US" dirty="0" smtClean="0">
                <a:solidFill>
                  <a:srgbClr val="FF0000"/>
                </a:solidFill>
              </a:rPr>
              <a:t>20 question quantitative critique</a:t>
            </a:r>
            <a:r>
              <a:rPr lang="en-US" b="0" dirty="0" smtClean="0">
                <a:solidFill>
                  <a:srgbClr val="FF0000"/>
                </a:solidFill>
              </a:rPr>
              <a:t>. </a:t>
            </a:r>
            <a:r>
              <a:rPr lang="en-US" b="0" dirty="0" smtClean="0"/>
              <a:t>Correct APA reference of your quantitative article in your post will count as the required research article for this week. The initial post is due Friday 11:59 pm.</a:t>
            </a:r>
          </a:p>
          <a:p>
            <a:r>
              <a:rPr lang="en-US" dirty="0" smtClean="0"/>
              <a:t>Interactive peer post</a:t>
            </a:r>
            <a:r>
              <a:rPr lang="en-US" b="0" dirty="0" smtClean="0"/>
              <a:t>: After reading your peers’ posts, respond to one. Use a scholarly source that does not qualify as a research article to support your opinion. Guidelines, expert opinion commentaries, and organizational whitepapers can be used for this interactivity post to peers. The interactive peer post is due Sunday 11:59 pm.</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24</a:t>
            </a:fld>
            <a:endParaRPr lang="en-US"/>
          </a:p>
        </p:txBody>
      </p:sp>
    </p:spTree>
    <p:extLst>
      <p:ext uri="{BB962C8B-B14F-4D97-AF65-F5344CB8AC3E}">
        <p14:creationId xmlns:p14="http://schemas.microsoft.com/office/powerpoint/2010/main" val="3296587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25</a:t>
            </a:fld>
            <a:endParaRPr lang="en-US"/>
          </a:p>
        </p:txBody>
      </p:sp>
    </p:spTree>
    <p:extLst>
      <p:ext uri="{BB962C8B-B14F-4D97-AF65-F5344CB8AC3E}">
        <p14:creationId xmlns:p14="http://schemas.microsoft.com/office/powerpoint/2010/main" val="1813747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 QM week 5:</a:t>
            </a:r>
          </a:p>
          <a:p>
            <a:r>
              <a:rPr lang="en-US" sz="1200" dirty="0" smtClean="0"/>
              <a:t>Qualitative </a:t>
            </a:r>
            <a:r>
              <a:rPr lang="en-US" sz="1200" b="0" dirty="0" smtClean="0"/>
              <a:t>trustworthiness </a:t>
            </a:r>
          </a:p>
          <a:p>
            <a:r>
              <a:rPr lang="en-US" sz="1200" b="0" dirty="0" smtClean="0"/>
              <a:t>DB#3 with </a:t>
            </a:r>
            <a:r>
              <a:rPr lang="en-US" sz="1200" b="0" dirty="0" smtClean="0">
                <a:solidFill>
                  <a:srgbClr val="FF0000"/>
                </a:solidFill>
              </a:rPr>
              <a:t>20 question </a:t>
            </a:r>
            <a:r>
              <a:rPr lang="en-US" sz="1200" dirty="0" smtClean="0">
                <a:solidFill>
                  <a:srgbClr val="FF0000"/>
                </a:solidFill>
              </a:rPr>
              <a:t>qualitative critique</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26</a:t>
            </a:fld>
            <a:endParaRPr lang="en-US"/>
          </a:p>
        </p:txBody>
      </p:sp>
    </p:spTree>
    <p:extLst>
      <p:ext uri="{BB962C8B-B14F-4D97-AF65-F5344CB8AC3E}">
        <p14:creationId xmlns:p14="http://schemas.microsoft.com/office/powerpoint/2010/main" val="2880773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Systematic reviews and guidelines</a:t>
            </a:r>
            <a:r>
              <a:rPr lang="en-US" sz="1200" b="0" dirty="0" smtClean="0"/>
              <a:t>; </a:t>
            </a:r>
          </a:p>
          <a:p>
            <a:r>
              <a:rPr lang="en-US" sz="1200" dirty="0" smtClean="0"/>
              <a:t>EBP paper</a:t>
            </a:r>
            <a:r>
              <a:rPr lang="en-US" sz="1200" b="0" dirty="0" smtClean="0"/>
              <a:t> </a:t>
            </a:r>
          </a:p>
          <a:p>
            <a:r>
              <a:rPr lang="en-US" sz="1200" b="0" dirty="0" smtClean="0"/>
              <a:t>DB#4 a systematic review and a guideline</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27</a:t>
            </a:fld>
            <a:endParaRPr lang="en-US"/>
          </a:p>
        </p:txBody>
      </p:sp>
    </p:spTree>
    <p:extLst>
      <p:ext uri="{BB962C8B-B14F-4D97-AF65-F5344CB8AC3E}">
        <p14:creationId xmlns:p14="http://schemas.microsoft.com/office/powerpoint/2010/main" val="3384731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Please only write one paper per group with each individual team members contributing to their group's paper.  (Place your name beside the sections of the paper you wrote to make it easier to see individual contribution to the team paper.)</a:t>
            </a:r>
          </a:p>
          <a:p>
            <a:r>
              <a:rPr lang="en-US" b="0" dirty="0" smtClean="0"/>
              <a:t>Each individual in a group is to submit the same copy of their EBP paper for grading. See template, rubric, and former student example.</a:t>
            </a:r>
          </a:p>
          <a:p>
            <a:r>
              <a:rPr lang="en-US" b="0" dirty="0" smtClean="0"/>
              <a:t>Learning to work as a team on a project and paper is a skill that is needed in the workplace.</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28</a:t>
            </a:fld>
            <a:endParaRPr lang="en-US"/>
          </a:p>
        </p:txBody>
      </p:sp>
    </p:spTree>
    <p:extLst>
      <p:ext uri="{BB962C8B-B14F-4D97-AF65-F5344CB8AC3E}">
        <p14:creationId xmlns:p14="http://schemas.microsoft.com/office/powerpoint/2010/main" val="11325515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29</a:t>
            </a:fld>
            <a:endParaRPr lang="en-US"/>
          </a:p>
        </p:txBody>
      </p:sp>
    </p:spTree>
    <p:extLst>
      <p:ext uri="{BB962C8B-B14F-4D97-AF65-F5344CB8AC3E}">
        <p14:creationId xmlns:p14="http://schemas.microsoft.com/office/powerpoint/2010/main" val="166529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7</a:t>
            </a:fld>
            <a:endParaRPr lang="en-US"/>
          </a:p>
        </p:txBody>
      </p:sp>
    </p:spTree>
    <p:extLst>
      <p:ext uri="{BB962C8B-B14F-4D97-AF65-F5344CB8AC3E}">
        <p14:creationId xmlns:p14="http://schemas.microsoft.com/office/powerpoint/2010/main" val="1720949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 QM week 7:</a:t>
            </a:r>
          </a:p>
          <a:p>
            <a:r>
              <a:rPr lang="en-US" sz="1200" b="0" dirty="0" smtClean="0"/>
              <a:t>Code of ethics on plagiarism</a:t>
            </a:r>
          </a:p>
          <a:p>
            <a:r>
              <a:rPr lang="en-US" sz="1200" dirty="0" smtClean="0"/>
              <a:t>EBP poster</a:t>
            </a:r>
          </a:p>
          <a:p>
            <a:r>
              <a:rPr lang="en-US" sz="1200" dirty="0" smtClean="0"/>
              <a:t>Reflective summary</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30</a:t>
            </a:fld>
            <a:endParaRPr lang="en-US"/>
          </a:p>
        </p:txBody>
      </p:sp>
    </p:spTree>
    <p:extLst>
      <p:ext uri="{BB962C8B-B14F-4D97-AF65-F5344CB8AC3E}">
        <p14:creationId xmlns:p14="http://schemas.microsoft.com/office/powerpoint/2010/main" val="3688116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5600" b="0" dirty="0" smtClean="0"/>
              <a:t>See poster instructions and grading rubric.</a:t>
            </a:r>
            <a:r>
              <a:rPr lang="en-US" sz="5600" b="0" i="1" dirty="0" smtClean="0"/>
              <a:t> </a:t>
            </a:r>
            <a:r>
              <a:rPr lang="en-US" sz="5600" b="0" i="1" u="sng" dirty="0" smtClean="0">
                <a:hlinkClick r:id="rId3"/>
              </a:rPr>
              <a:t>1 Placement of poster IMRD sections for easy reading.docx</a:t>
            </a:r>
            <a:endParaRPr lang="en-US" sz="5600" b="0" dirty="0" smtClean="0"/>
          </a:p>
          <a:p>
            <a:r>
              <a:rPr lang="en-US" sz="5600" b="0" dirty="0" smtClean="0"/>
              <a:t>Please do not use black backgrounds or ones that are difficult to read and grade. </a:t>
            </a:r>
          </a:p>
          <a:p>
            <a:r>
              <a:rPr lang="en-US" sz="5600" b="0" dirty="0" smtClean="0"/>
              <a:t>To save space, posters use superscript numbering for citations/references, such as:</a:t>
            </a:r>
          </a:p>
          <a:p>
            <a:pPr lvl="2"/>
            <a:r>
              <a:rPr lang="en-US" sz="5600" b="0" dirty="0" smtClean="0"/>
              <a:t>In 2012, there were 2.71 million registered nurses</a:t>
            </a:r>
            <a:r>
              <a:rPr lang="en-US" sz="5600" b="0" baseline="30000" dirty="0" smtClean="0"/>
              <a:t>1</a:t>
            </a:r>
            <a:endParaRPr lang="en-US" sz="5600" b="0" dirty="0" smtClean="0"/>
          </a:p>
          <a:p>
            <a:pPr lvl="2"/>
            <a:r>
              <a:rPr lang="en-US" sz="5600" b="0" baseline="30000" dirty="0" smtClean="0"/>
              <a:t>1</a:t>
            </a:r>
            <a:r>
              <a:rPr lang="en-US" sz="5600" b="0" dirty="0" smtClean="0"/>
              <a:t>U.S. Department of Labor. (2013, December). </a:t>
            </a:r>
            <a:r>
              <a:rPr lang="en-US" sz="5600" b="0" i="1" dirty="0" smtClean="0"/>
              <a:t>Bureau of Labor Statistics’ employment projections 2012-2022</a:t>
            </a:r>
            <a:r>
              <a:rPr lang="en-US" sz="5600" b="0" dirty="0" smtClean="0"/>
              <a:t>. Retrieved from </a:t>
            </a:r>
            <a:r>
              <a:rPr lang="en-US" sz="5600" b="0" u="sng" dirty="0" smtClean="0">
                <a:hlinkClick r:id="rId4"/>
              </a:rPr>
              <a:t>http://www.bls.gov/news.release/ecopro.t08.htm</a:t>
            </a:r>
            <a:endParaRPr lang="en-US" sz="5600" b="0" dirty="0" smtClean="0"/>
          </a:p>
          <a:p>
            <a:r>
              <a:rPr lang="en-US" sz="5600" b="0" dirty="0" smtClean="0"/>
              <a:t>See UALR student poster example and related pretest/posttest scores below </a:t>
            </a:r>
            <a:r>
              <a:rPr lang="en-US" sz="5600" b="0" u="sng" dirty="0" smtClean="0">
                <a:hlinkClick r:id="rId5"/>
              </a:rPr>
              <a:t>EBP Poster Example </a:t>
            </a:r>
            <a:r>
              <a:rPr lang="en-US" sz="5600" b="0" u="sng" dirty="0" err="1" smtClean="0">
                <a:hlinkClick r:id="rId5"/>
              </a:rPr>
              <a:t>Rio_Bruno</a:t>
            </a:r>
            <a:r>
              <a:rPr lang="en-US" sz="5600" b="0" u="sng" dirty="0" smtClean="0">
                <a:hlinkClick r:id="rId5"/>
              </a:rPr>
              <a:t> by permission 9-9-15.pdf</a:t>
            </a:r>
            <a:r>
              <a:rPr lang="en-US" sz="5600" b="0" dirty="0" smtClean="0"/>
              <a:t> </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32</a:t>
            </a:fld>
            <a:endParaRPr lang="en-US"/>
          </a:p>
        </p:txBody>
      </p:sp>
    </p:spTree>
    <p:extLst>
      <p:ext uri="{BB962C8B-B14F-4D97-AF65-F5344CB8AC3E}">
        <p14:creationId xmlns:p14="http://schemas.microsoft.com/office/powerpoint/2010/main" val="2598743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9</a:t>
            </a:fld>
            <a:endParaRPr lang="en-US"/>
          </a:p>
        </p:txBody>
      </p:sp>
    </p:spTree>
    <p:extLst>
      <p:ext uri="{BB962C8B-B14F-4D97-AF65-F5344CB8AC3E}">
        <p14:creationId xmlns:p14="http://schemas.microsoft.com/office/powerpoint/2010/main" val="3170469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smtClean="0"/>
              <a:t>Describe the relationships among nursing theory, practice, and research (T/C, EBP, QI, S, PCC)</a:t>
            </a:r>
          </a:p>
          <a:p>
            <a:r>
              <a:rPr lang="en-US" sz="1200" b="0" dirty="0" smtClean="0"/>
              <a:t>Collaboratively discuss evidence based practice, quality improvement, safety and patient centered care issues in health care environments and formulate a structured question to guide the online search for related research (T/C, EBP, QI, S, PCC, I)</a:t>
            </a:r>
          </a:p>
          <a:p>
            <a:r>
              <a:rPr lang="en-US" sz="1200" b="0" dirty="0" smtClean="0"/>
              <a:t>Identify national and international online resources committed to social, culture, and diverse evidence based practice (I, EBP)</a:t>
            </a:r>
          </a:p>
          <a:p>
            <a:r>
              <a:rPr lang="en-US" sz="1200" b="0" dirty="0" smtClean="0"/>
              <a:t>Collaboratively perform a systematic online literature review of a priority topic involving evidence based practice, quality improvement, safety, or patient centered care (T/C, I, EBP, QI, S, PCC)</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14</a:t>
            </a:fld>
            <a:endParaRPr lang="en-US"/>
          </a:p>
        </p:txBody>
      </p:sp>
    </p:spTree>
    <p:extLst>
      <p:ext uri="{BB962C8B-B14F-4D97-AF65-F5344CB8AC3E}">
        <p14:creationId xmlns:p14="http://schemas.microsoft.com/office/powerpoint/2010/main" val="534885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 QM course content</a:t>
            </a:r>
          </a:p>
          <a:p>
            <a:r>
              <a:rPr lang="en-US" sz="1200" b="1" dirty="0" smtClean="0"/>
              <a:t>Orientation course overview and introduction</a:t>
            </a:r>
          </a:p>
          <a:p>
            <a:r>
              <a:rPr lang="en-US" sz="1200" b="1" dirty="0" smtClean="0"/>
              <a:t>Syllabus and Schedule</a:t>
            </a:r>
          </a:p>
          <a:p>
            <a:r>
              <a:rPr lang="en-US" sz="1200" b="1" dirty="0" err="1" smtClean="0"/>
              <a:t>MyGrades</a:t>
            </a:r>
            <a:endParaRPr lang="en-US" sz="1200" b="1" dirty="0" smtClean="0"/>
          </a:p>
          <a:p>
            <a:r>
              <a:rPr lang="en-US" sz="1200" b="0" dirty="0" smtClean="0"/>
              <a:t>Self-introduction written blog on hot topics in nursing</a:t>
            </a:r>
          </a:p>
          <a:p>
            <a:r>
              <a:rPr lang="en-US" sz="1200" b="0" dirty="0" smtClean="0"/>
              <a:t>Ungraded group worksite</a:t>
            </a:r>
          </a:p>
          <a:p>
            <a:r>
              <a:rPr lang="en-US" sz="1200" b="0" dirty="0" smtClean="0"/>
              <a:t>Overview on types of research and guidelines</a:t>
            </a:r>
          </a:p>
          <a:p>
            <a:r>
              <a:rPr lang="en-US" sz="1200" b="0" dirty="0" smtClean="0"/>
              <a:t>Discussion board (DB)#1</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15</a:t>
            </a:fld>
            <a:endParaRPr lang="en-US"/>
          </a:p>
        </p:txBody>
      </p:sp>
    </p:spTree>
    <p:extLst>
      <p:ext uri="{BB962C8B-B14F-4D97-AF65-F5344CB8AC3E}">
        <p14:creationId xmlns:p14="http://schemas.microsoft.com/office/powerpoint/2010/main" val="1652075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 QM</a:t>
            </a:r>
            <a:r>
              <a:rPr lang="en-US" baseline="0" dirty="0" smtClean="0"/>
              <a:t> content:</a:t>
            </a:r>
          </a:p>
          <a:p>
            <a:r>
              <a:rPr lang="en-US" sz="1200" dirty="0" smtClean="0"/>
              <a:t>Quantitative</a:t>
            </a:r>
            <a:r>
              <a:rPr lang="en-US" sz="1200" b="0" dirty="0" smtClean="0"/>
              <a:t> designs</a:t>
            </a:r>
          </a:p>
          <a:p>
            <a:r>
              <a:rPr lang="en-US" sz="1200" b="0" dirty="0" smtClean="0"/>
              <a:t>Statistics refresher</a:t>
            </a:r>
          </a:p>
          <a:p>
            <a:r>
              <a:rPr lang="en-US" sz="1200" b="0" dirty="0" smtClean="0"/>
              <a:t>Ungraded quantitative critique blog</a:t>
            </a:r>
          </a:p>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16</a:t>
            </a:fld>
            <a:endParaRPr lang="en-US"/>
          </a:p>
        </p:txBody>
      </p:sp>
    </p:spTree>
    <p:extLst>
      <p:ext uri="{BB962C8B-B14F-4D97-AF65-F5344CB8AC3E}">
        <p14:creationId xmlns:p14="http://schemas.microsoft.com/office/powerpoint/2010/main" val="201071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(Hint: Research articles only appear in print or online peer reviewed professional journals plus they contain the four sections of scientific manuscripts: introduction, methods, results, and discussion. If there are no results, then an article cannot be a completed research study.) If in doubt, please ask. Articles that do not qualify as research will not be accepted for the initial post. The initial post is due Friday 11:59 pm.</a:t>
            </a:r>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17</a:t>
            </a:fld>
            <a:endParaRPr lang="en-US"/>
          </a:p>
        </p:txBody>
      </p:sp>
    </p:spTree>
    <p:extLst>
      <p:ext uri="{BB962C8B-B14F-4D97-AF65-F5344CB8AC3E}">
        <p14:creationId xmlns:p14="http://schemas.microsoft.com/office/powerpoint/2010/main" val="2222467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18</a:t>
            </a:fld>
            <a:endParaRPr lang="en-US"/>
          </a:p>
        </p:txBody>
      </p:sp>
    </p:spTree>
    <p:extLst>
      <p:ext uri="{BB962C8B-B14F-4D97-AF65-F5344CB8AC3E}">
        <p14:creationId xmlns:p14="http://schemas.microsoft.com/office/powerpoint/2010/main" val="1843305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E77CD8-8CD2-4BA9-8EA6-38A4D568DD17}" type="slidenum">
              <a:rPr lang="en-US" smtClean="0"/>
              <a:t>19</a:t>
            </a:fld>
            <a:endParaRPr lang="en-US"/>
          </a:p>
        </p:txBody>
      </p:sp>
    </p:spTree>
    <p:extLst>
      <p:ext uri="{BB962C8B-B14F-4D97-AF65-F5344CB8AC3E}">
        <p14:creationId xmlns:p14="http://schemas.microsoft.com/office/powerpoint/2010/main" val="209833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3A4C57-5C7A-4390-9E29-0768ECEABDB1}"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3A4C57-5C7A-4390-9E29-0768ECEABDB1}"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3A4C57-5C7A-4390-9E29-0768ECEABDB1}"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3A4C57-5C7A-4390-9E29-0768ECEABDB1}"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7A3A4C57-5C7A-4390-9E29-0768ECEABDB1}"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3A4C57-5C7A-4390-9E29-0768ECEABDB1}"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C74D-734F-4D39-99CD-85E3E17F74A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3A4C57-5C7A-4390-9E29-0768ECEABDB1}"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3A4C57-5C7A-4390-9E29-0768ECEABDB1}"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A4C57-5C7A-4390-9E29-0768ECEABDB1}"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7A3A4C57-5C7A-4390-9E29-0768ECEABDB1}" type="datetimeFigureOut">
              <a:rPr lang="en-US" smtClean="0"/>
              <a:t>10/19/2016</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007C74D-734F-4D39-99CD-85E3E17F74A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3A4C57-5C7A-4390-9E29-0768ECEABDB1}"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7C74D-734F-4D39-99CD-85E3E17F74A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A3A4C57-5C7A-4390-9E29-0768ECEABDB1}" type="datetimeFigureOut">
              <a:rPr lang="en-US" smtClean="0"/>
              <a:t>10/19/2016</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007C74D-734F-4D39-99CD-85E3E17F74A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27224" y="1011794"/>
            <a:ext cx="7690048" cy="1670017"/>
          </a:xfrm>
        </p:spPr>
        <p:txBody>
          <a:bodyPr/>
          <a:lstStyle/>
          <a:p>
            <a:r>
              <a:rPr lang="en-US" dirty="0" smtClean="0"/>
              <a:t>Comparing RN-BSN </a:t>
            </a:r>
            <a:br>
              <a:rPr lang="en-US" dirty="0" smtClean="0"/>
            </a:br>
            <a:r>
              <a:rPr lang="en-US" dirty="0" smtClean="0"/>
              <a:t>Research course changes </a:t>
            </a:r>
            <a:br>
              <a:rPr lang="en-US" dirty="0" smtClean="0"/>
            </a:br>
            <a:r>
              <a:rPr lang="en-US" dirty="0" smtClean="0"/>
              <a:t>pre/post QM certification</a:t>
            </a:r>
            <a:endParaRPr lang="en-US" dirty="0"/>
          </a:p>
        </p:txBody>
      </p:sp>
      <p:sp>
        <p:nvSpPr>
          <p:cNvPr id="3" name="Subtitle 2"/>
          <p:cNvSpPr>
            <a:spLocks noGrp="1"/>
          </p:cNvSpPr>
          <p:nvPr>
            <p:ph type="subTitle" idx="1"/>
          </p:nvPr>
        </p:nvSpPr>
        <p:spPr>
          <a:xfrm rot="19140000">
            <a:off x="1656255" y="2655949"/>
            <a:ext cx="6680072" cy="917515"/>
          </a:xfrm>
        </p:spPr>
        <p:txBody>
          <a:bodyPr>
            <a:noAutofit/>
          </a:bodyPr>
          <a:lstStyle/>
          <a:p>
            <a:r>
              <a:rPr lang="en-US" sz="1600" dirty="0" smtClean="0"/>
              <a:t>Elizabeth Lee PhD, APRN, ACNS-BC</a:t>
            </a:r>
          </a:p>
          <a:p>
            <a:r>
              <a:rPr lang="en-US" sz="1600" dirty="0" smtClean="0"/>
              <a:t>Elaine Gardner PHD, Rn</a:t>
            </a:r>
          </a:p>
          <a:p>
            <a:r>
              <a:rPr lang="en-US" sz="1600" dirty="0" smtClean="0"/>
              <a:t>Sheila COX Sullivan PhD, RN</a:t>
            </a:r>
            <a:endParaRPr lang="en-US" sz="1600" dirty="0"/>
          </a:p>
        </p:txBody>
      </p:sp>
      <p:pic>
        <p:nvPicPr>
          <p:cNvPr id="1026" name="Picture 2" descr="http://i.forbesimg.com/media/lists/colleges/university-of-arkansas-at-little-rock_416x4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029199"/>
            <a:ext cx="1828800" cy="1828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006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Pre-QM Student Challenges in 3440</a:t>
            </a:r>
            <a:endParaRPr lang="en-US" dirty="0"/>
          </a:p>
        </p:txBody>
      </p:sp>
      <p:sp>
        <p:nvSpPr>
          <p:cNvPr id="3" name="Content Placeholder 2"/>
          <p:cNvSpPr>
            <a:spLocks noGrp="1"/>
          </p:cNvSpPr>
          <p:nvPr>
            <p:ph idx="1"/>
          </p:nvPr>
        </p:nvSpPr>
        <p:spPr/>
        <p:txBody>
          <a:bodyPr>
            <a:normAutofit/>
          </a:bodyPr>
          <a:lstStyle/>
          <a:p>
            <a:r>
              <a:rPr lang="en-US" b="0" dirty="0" smtClean="0"/>
              <a:t>Student fear of research</a:t>
            </a:r>
            <a:r>
              <a:rPr lang="en-US" b="0" dirty="0"/>
              <a:t>, confusion, and </a:t>
            </a:r>
            <a:r>
              <a:rPr lang="en-US" b="0" dirty="0" smtClean="0"/>
              <a:t>struggle to:</a:t>
            </a:r>
          </a:p>
          <a:p>
            <a:pPr>
              <a:buFont typeface="Arial" panose="020B0604020202020204" pitchFamily="34" charset="0"/>
              <a:buChar char="•"/>
            </a:pPr>
            <a:r>
              <a:rPr lang="en-US" b="0" dirty="0" smtClean="0"/>
              <a:t>Identify what is and is not research  </a:t>
            </a:r>
          </a:p>
          <a:p>
            <a:pPr>
              <a:buFont typeface="Arial" panose="020B0604020202020204" pitchFamily="34" charset="0"/>
              <a:buChar char="•"/>
            </a:pPr>
            <a:r>
              <a:rPr lang="en-US" b="0" dirty="0" smtClean="0"/>
              <a:t>Recognize what Introduction/Methods/Results/Discussion (IMRD) sections content is expected in scientific research articles</a:t>
            </a:r>
          </a:p>
          <a:p>
            <a:pPr>
              <a:buFont typeface="Arial" panose="020B0604020202020204" pitchFamily="34" charset="0"/>
              <a:buChar char="•"/>
            </a:pPr>
            <a:r>
              <a:rPr lang="en-US" b="0" dirty="0" smtClean="0"/>
              <a:t>Use </a:t>
            </a:r>
            <a:r>
              <a:rPr lang="en-US" b="0" dirty="0"/>
              <a:t>a</a:t>
            </a:r>
            <a:r>
              <a:rPr lang="en-US" b="0" dirty="0" smtClean="0"/>
              <a:t> group process to form a guiding population, intervention, comparison, outcomes, time (PICOT) or </a:t>
            </a:r>
            <a:r>
              <a:rPr lang="en-US" b="0" dirty="0"/>
              <a:t>population, intervention, </a:t>
            </a:r>
            <a:r>
              <a:rPr lang="en-US" b="0" dirty="0" smtClean="0"/>
              <a:t>and outcomes (PIO) question for selecting research articles for the discussions, paper, and poster</a:t>
            </a:r>
          </a:p>
          <a:p>
            <a:pPr>
              <a:buFont typeface="Arial" panose="020B0604020202020204" pitchFamily="34" charset="0"/>
              <a:buChar char="•"/>
            </a:pPr>
            <a:r>
              <a:rPr lang="en-US" b="0" dirty="0" smtClean="0"/>
              <a:t>Recognize quantitative and qualitative research differences</a:t>
            </a:r>
          </a:p>
          <a:p>
            <a:pPr>
              <a:buFont typeface="Arial" panose="020B0604020202020204" pitchFamily="34" charset="0"/>
              <a:buChar char="•"/>
            </a:pPr>
            <a:r>
              <a:rPr lang="en-US" b="0" dirty="0" smtClean="0"/>
              <a:t>Distinguish between systematic reviews and a literature review</a:t>
            </a:r>
          </a:p>
          <a:p>
            <a:pPr>
              <a:buFont typeface="Arial" panose="020B0604020202020204" pitchFamily="34" charset="0"/>
              <a:buChar char="•"/>
            </a:pPr>
            <a:r>
              <a:rPr lang="en-US" b="0" dirty="0" smtClean="0"/>
              <a:t>Compare current research to existing guidelines</a:t>
            </a:r>
          </a:p>
        </p:txBody>
      </p:sp>
      <p:sp>
        <p:nvSpPr>
          <p:cNvPr id="4" name="AutoShape 2" descr="Image result for animated face afrai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75" y="4694093"/>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019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Pre-QM </a:t>
            </a:r>
            <a:r>
              <a:rPr lang="en-US" dirty="0" smtClean="0"/>
              <a:t>Grading Challenges </a:t>
            </a:r>
            <a:r>
              <a:rPr lang="en-US" dirty="0"/>
              <a:t>in 3440</a:t>
            </a:r>
          </a:p>
        </p:txBody>
      </p:sp>
      <p:sp>
        <p:nvSpPr>
          <p:cNvPr id="3" name="Content Placeholder 2"/>
          <p:cNvSpPr>
            <a:spLocks noGrp="1"/>
          </p:cNvSpPr>
          <p:nvPr>
            <p:ph idx="1"/>
          </p:nvPr>
        </p:nvSpPr>
        <p:spPr/>
        <p:txBody>
          <a:bodyPr/>
          <a:lstStyle/>
          <a:p>
            <a:r>
              <a:rPr lang="en-US" b="0" dirty="0"/>
              <a:t>Low </a:t>
            </a:r>
            <a:r>
              <a:rPr lang="en-US" b="0" dirty="0" smtClean="0"/>
              <a:t>grades and quality:</a:t>
            </a:r>
          </a:p>
          <a:p>
            <a:pPr>
              <a:buFont typeface="Arial" panose="020B0604020202020204" pitchFamily="34" charset="0"/>
              <a:buChar char="•"/>
            </a:pPr>
            <a:r>
              <a:rPr lang="en-US" b="0" dirty="0" smtClean="0"/>
              <a:t>Discussion posts low grades</a:t>
            </a:r>
          </a:p>
          <a:p>
            <a:pPr>
              <a:buFont typeface="Arial" panose="020B0604020202020204" pitchFamily="34" charset="0"/>
              <a:buChar char="•"/>
            </a:pPr>
            <a:r>
              <a:rPr lang="en-US" b="0" dirty="0" smtClean="0"/>
              <a:t>Evidence based practice (EBP) draft and paper disorganized with low grades</a:t>
            </a:r>
          </a:p>
          <a:p>
            <a:pPr>
              <a:buFont typeface="Arial" panose="020B0604020202020204" pitchFamily="34" charset="0"/>
              <a:buChar char="•"/>
            </a:pPr>
            <a:r>
              <a:rPr lang="en-US" b="0" dirty="0" smtClean="0"/>
              <a:t>EBP poster not ready for conference presentations</a:t>
            </a:r>
            <a:endParaRPr lang="en-US" b="0" dirty="0"/>
          </a:p>
          <a:p>
            <a:pPr>
              <a:buFont typeface="Arial" panose="020B0604020202020204" pitchFamily="34" charset="0"/>
              <a:buChar char="•"/>
            </a:pPr>
            <a:r>
              <a:rPr lang="en-US" b="0" dirty="0" smtClean="0"/>
              <a:t>Multiple citation/reference </a:t>
            </a:r>
            <a:r>
              <a:rPr lang="en-US" b="0" dirty="0"/>
              <a:t>errors using </a:t>
            </a:r>
            <a:r>
              <a:rPr lang="en-US" b="0" dirty="0" smtClean="0"/>
              <a:t>APA 6</a:t>
            </a:r>
            <a:r>
              <a:rPr lang="en-US" b="0" baseline="30000" dirty="0" smtClean="0"/>
              <a:t>th</a:t>
            </a:r>
            <a:r>
              <a:rPr lang="en-US" b="0" dirty="0" smtClean="0"/>
              <a:t> edition (2011) format </a:t>
            </a:r>
          </a:p>
          <a:p>
            <a:pPr>
              <a:buFont typeface="Arial" panose="020B0604020202020204" pitchFamily="34" charset="0"/>
              <a:buChar char="•"/>
            </a:pPr>
            <a:r>
              <a:rPr lang="en-US" b="0" dirty="0" smtClean="0"/>
              <a:t>Multiple </a:t>
            </a:r>
            <a:r>
              <a:rPr lang="en-US" b="0" dirty="0"/>
              <a:t>hours of instructor </a:t>
            </a:r>
            <a:r>
              <a:rPr lang="en-US" b="0" dirty="0" smtClean="0"/>
              <a:t>grading/feedback for all the above</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9545" y="4648200"/>
            <a:ext cx="1574455" cy="2244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0610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Pre-QM </a:t>
            </a:r>
            <a:r>
              <a:rPr lang="en-US" dirty="0" smtClean="0"/>
              <a:t>content Challenges </a:t>
            </a:r>
            <a:r>
              <a:rPr lang="en-US" dirty="0"/>
              <a:t>in 3440</a:t>
            </a:r>
          </a:p>
        </p:txBody>
      </p:sp>
      <p:sp>
        <p:nvSpPr>
          <p:cNvPr id="3" name="Content Placeholder 2"/>
          <p:cNvSpPr>
            <a:spLocks noGrp="1"/>
          </p:cNvSpPr>
          <p:nvPr>
            <p:ph idx="1"/>
          </p:nvPr>
        </p:nvSpPr>
        <p:spPr/>
        <p:txBody>
          <a:bodyPr/>
          <a:lstStyle/>
          <a:p>
            <a:pPr marL="0" indent="0"/>
            <a:r>
              <a:rPr lang="en-US" b="0" dirty="0"/>
              <a:t>Absent:</a:t>
            </a:r>
          </a:p>
          <a:p>
            <a:pPr marL="285750" indent="-285750">
              <a:buFont typeface="Arial" panose="020B0604020202020204" pitchFamily="34" charset="0"/>
              <a:buChar char="•"/>
            </a:pPr>
            <a:r>
              <a:rPr lang="en-US" b="0" dirty="0"/>
              <a:t>Emphasis on ethical and legal standards applied to research</a:t>
            </a:r>
          </a:p>
          <a:p>
            <a:pPr marL="285750" indent="-285750">
              <a:buFont typeface="Arial" panose="020B0604020202020204" pitchFamily="34" charset="0"/>
              <a:buChar char="•"/>
            </a:pPr>
            <a:r>
              <a:rPr lang="en-US" b="0" dirty="0" smtClean="0"/>
              <a:t>Civic </a:t>
            </a:r>
            <a:r>
              <a:rPr lang="en-US" b="0" dirty="0"/>
              <a:t>engagement focused integrated practice </a:t>
            </a:r>
            <a:r>
              <a:rPr lang="en-US" b="0" dirty="0" smtClean="0"/>
              <a:t>project with measured outcomes of quality improvement</a:t>
            </a:r>
            <a:endParaRPr lang="en-US" b="0" dirty="0"/>
          </a:p>
          <a:p>
            <a:pPr marL="285750" indent="-285750">
              <a:buFont typeface="Arial" panose="020B0604020202020204" pitchFamily="34" charset="0"/>
              <a:buChar char="•"/>
            </a:pPr>
            <a:r>
              <a:rPr lang="en-US" b="0" dirty="0"/>
              <a:t>Dissemination of EBP findings beyond the </a:t>
            </a:r>
            <a:r>
              <a:rPr lang="en-US" b="0" dirty="0" smtClean="0"/>
              <a:t>classroom</a:t>
            </a:r>
          </a:p>
          <a:p>
            <a:endParaRPr lang="en-US" dirty="0"/>
          </a:p>
        </p:txBody>
      </p:sp>
      <p:pic>
        <p:nvPicPr>
          <p:cNvPr id="1026" name="Picture 2" descr="Image result for eth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5029200"/>
            <a:ext cx="54864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8315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b="0" dirty="0"/>
              <a:t>IRB approval 5-6-16</a:t>
            </a:r>
          </a:p>
          <a:p>
            <a:r>
              <a:rPr lang="en-US" b="0" dirty="0"/>
              <a:t>Data collection began 7-27-16 after first part of term courses completed</a:t>
            </a:r>
          </a:p>
          <a:p>
            <a:endParaRPr lang="en-US" dirty="0"/>
          </a:p>
        </p:txBody>
      </p:sp>
    </p:spTree>
    <p:extLst>
      <p:ext uri="{BB962C8B-B14F-4D97-AF65-F5344CB8AC3E}">
        <p14:creationId xmlns:p14="http://schemas.microsoft.com/office/powerpoint/2010/main" val="427095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7734300" cy="548640"/>
          </a:xfrm>
        </p:spPr>
        <p:txBody>
          <a:bodyPr/>
          <a:lstStyle/>
          <a:p>
            <a:r>
              <a:rPr lang="en-US" dirty="0" smtClean="0"/>
              <a:t>Module-1 changes</a:t>
            </a:r>
            <a:endParaRPr lang="en-US" dirty="0"/>
          </a:p>
        </p:txBody>
      </p:sp>
      <p:sp>
        <p:nvSpPr>
          <p:cNvPr id="6" name="Text Placeholder 5"/>
          <p:cNvSpPr>
            <a:spLocks noGrp="1"/>
          </p:cNvSpPr>
          <p:nvPr>
            <p:ph type="body" sz="quarter" idx="3"/>
          </p:nvPr>
        </p:nvSpPr>
        <p:spPr>
          <a:xfrm>
            <a:off x="1219200" y="1097280"/>
            <a:ext cx="6681216" cy="548640"/>
          </a:xfrm>
        </p:spPr>
        <p:txBody>
          <a:bodyPr/>
          <a:lstStyle/>
          <a:p>
            <a:r>
              <a:rPr lang="en-US" dirty="0" smtClean="0"/>
              <a:t>Module 1</a:t>
            </a:r>
            <a:endParaRPr lang="en-US" dirty="0"/>
          </a:p>
        </p:txBody>
      </p:sp>
      <p:sp>
        <p:nvSpPr>
          <p:cNvPr id="7" name="Content Placeholder 6"/>
          <p:cNvSpPr>
            <a:spLocks noGrp="1"/>
          </p:cNvSpPr>
          <p:nvPr>
            <p:ph sz="quarter" idx="4"/>
          </p:nvPr>
        </p:nvSpPr>
        <p:spPr>
          <a:xfrm>
            <a:off x="1143000" y="1701848"/>
            <a:ext cx="6757416" cy="2988500"/>
          </a:xfrm>
        </p:spPr>
        <p:txBody>
          <a:bodyPr>
            <a:normAutofit/>
          </a:bodyPr>
          <a:lstStyle/>
          <a:p>
            <a:r>
              <a:rPr lang="en-US" sz="1500" dirty="0" smtClean="0">
                <a:solidFill>
                  <a:srgbClr val="FF0000"/>
                </a:solidFill>
              </a:rPr>
              <a:t>Restated </a:t>
            </a:r>
            <a:r>
              <a:rPr lang="en-US" sz="1500" dirty="0" smtClean="0"/>
              <a:t>QSEN-Based Course Student Learning Objectives (CSLOs)</a:t>
            </a:r>
          </a:p>
          <a:p>
            <a:r>
              <a:rPr lang="en-US" sz="1500" b="0" dirty="0" smtClean="0">
                <a:solidFill>
                  <a:srgbClr val="FF0000"/>
                </a:solidFill>
              </a:rPr>
              <a:t>Simplified</a:t>
            </a:r>
            <a:r>
              <a:rPr lang="en-US" sz="1500" b="0" dirty="0" smtClean="0"/>
              <a:t> Module SLOs tied to Course SLOs and QSEN competencies:</a:t>
            </a:r>
          </a:p>
          <a:p>
            <a:r>
              <a:rPr lang="en-US" sz="1500" b="0" dirty="0" smtClean="0"/>
              <a:t>Collaboratively </a:t>
            </a:r>
            <a:r>
              <a:rPr lang="en-US" sz="1500" b="0" dirty="0"/>
              <a:t>discuss evidence based practice, quality improvement, safety and patient centered care topics in health care  (QSEN met T/C, EBP, QI, S, PCC, I) (CSLO met 1, 2, 3 &amp; 4)</a:t>
            </a:r>
          </a:p>
          <a:p>
            <a:r>
              <a:rPr lang="en-US" sz="1500" b="0" dirty="0"/>
              <a:t>Collaboratively discuss a question to guide the online search for evidence related to the topic (QSEN met T/C, EBP, I) (CSLO met 1 &amp; 3)</a:t>
            </a:r>
          </a:p>
          <a:p>
            <a:endParaRPr lang="en-US" dirty="0"/>
          </a:p>
        </p:txBody>
      </p:sp>
      <p:sp>
        <p:nvSpPr>
          <p:cNvPr id="8" name="TextBox 7"/>
          <p:cNvSpPr txBox="1"/>
          <p:nvPr/>
        </p:nvSpPr>
        <p:spPr>
          <a:xfrm>
            <a:off x="5715000" y="5421868"/>
            <a:ext cx="1268296" cy="369332"/>
          </a:xfrm>
          <a:prstGeom prst="rect">
            <a:avLst/>
          </a:prstGeom>
          <a:noFill/>
        </p:spPr>
        <p:txBody>
          <a:bodyPr wrap="none" rtlCol="0">
            <a:spAutoFit/>
          </a:bodyPr>
          <a:lstStyle/>
          <a:p>
            <a:r>
              <a:rPr lang="en-US" dirty="0" smtClean="0">
                <a:solidFill>
                  <a:schemeClr val="bg1">
                    <a:lumMod val="95000"/>
                  </a:schemeClr>
                </a:solidFill>
              </a:rPr>
              <a:t>QM 2.1-2.5</a:t>
            </a:r>
            <a:endParaRPr lang="en-US" dirty="0">
              <a:solidFill>
                <a:schemeClr val="bg1">
                  <a:lumMod val="95000"/>
                </a:schemeClr>
              </a:solidFill>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399" y="5091545"/>
            <a:ext cx="3129643"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1681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in Module-1 content</a:t>
            </a:r>
            <a:endParaRPr lang="en-US" dirty="0"/>
          </a:p>
        </p:txBody>
      </p:sp>
      <p:sp>
        <p:nvSpPr>
          <p:cNvPr id="7" name="Text Placeholder 6"/>
          <p:cNvSpPr>
            <a:spLocks noGrp="1"/>
          </p:cNvSpPr>
          <p:nvPr>
            <p:ph type="body" sz="quarter" idx="3"/>
          </p:nvPr>
        </p:nvSpPr>
        <p:spPr>
          <a:xfrm>
            <a:off x="1066800" y="1097280"/>
            <a:ext cx="6833616" cy="548640"/>
          </a:xfrm>
        </p:spPr>
        <p:txBody>
          <a:bodyPr/>
          <a:lstStyle/>
          <a:p>
            <a:r>
              <a:rPr lang="en-US" dirty="0" smtClean="0"/>
              <a:t>Begin here/module 1</a:t>
            </a:r>
            <a:endParaRPr lang="en-US" dirty="0"/>
          </a:p>
        </p:txBody>
      </p:sp>
      <p:sp>
        <p:nvSpPr>
          <p:cNvPr id="8" name="Content Placeholder 7"/>
          <p:cNvSpPr>
            <a:spLocks noGrp="1"/>
          </p:cNvSpPr>
          <p:nvPr>
            <p:ph sz="quarter" idx="4"/>
          </p:nvPr>
        </p:nvSpPr>
        <p:spPr>
          <a:xfrm>
            <a:off x="990600" y="1701848"/>
            <a:ext cx="7086600" cy="3403552"/>
          </a:xfrm>
        </p:spPr>
        <p:txBody>
          <a:bodyPr>
            <a:normAutofit/>
          </a:bodyPr>
          <a:lstStyle/>
          <a:p>
            <a:r>
              <a:rPr lang="en-US" sz="1700" b="0" dirty="0" smtClean="0">
                <a:solidFill>
                  <a:srgbClr val="FF0000"/>
                </a:solidFill>
              </a:rPr>
              <a:t>Self-introduction </a:t>
            </a:r>
            <a:r>
              <a:rPr lang="en-US" sz="1700" dirty="0">
                <a:solidFill>
                  <a:srgbClr val="FF0000"/>
                </a:solidFill>
              </a:rPr>
              <a:t>video</a:t>
            </a:r>
            <a:r>
              <a:rPr lang="en-US" sz="1700" b="0" dirty="0">
                <a:solidFill>
                  <a:srgbClr val="FF0000"/>
                </a:solidFill>
              </a:rPr>
              <a:t> on research experience,  group’s hot topics supported by </a:t>
            </a:r>
            <a:r>
              <a:rPr lang="en-US" sz="1700" dirty="0" smtClean="0">
                <a:solidFill>
                  <a:srgbClr val="FF0000"/>
                </a:solidFill>
              </a:rPr>
              <a:t>statistics</a:t>
            </a:r>
          </a:p>
          <a:p>
            <a:r>
              <a:rPr lang="en-US" sz="1700" b="0" dirty="0" smtClean="0">
                <a:solidFill>
                  <a:srgbClr val="FF0000"/>
                </a:solidFill>
              </a:rPr>
              <a:t>Graded group worksite </a:t>
            </a:r>
          </a:p>
          <a:p>
            <a:r>
              <a:rPr lang="en-US" sz="1700" b="0" dirty="0" smtClean="0">
                <a:solidFill>
                  <a:srgbClr val="FF0000"/>
                </a:solidFill>
              </a:rPr>
              <a:t>Emphasized guidelines as ethical legal standards </a:t>
            </a:r>
          </a:p>
          <a:p>
            <a:r>
              <a:rPr lang="en-US" sz="1700" b="0" dirty="0" smtClean="0">
                <a:solidFill>
                  <a:srgbClr val="FF0000"/>
                </a:solidFill>
              </a:rPr>
              <a:t>Moved DB #1 to Module 2</a:t>
            </a:r>
          </a:p>
          <a:p>
            <a:r>
              <a:rPr lang="en-US" sz="1700" b="0" dirty="0" smtClean="0">
                <a:solidFill>
                  <a:srgbClr val="FF0000"/>
                </a:solidFill>
              </a:rPr>
              <a:t>Added privacy </a:t>
            </a:r>
            <a:r>
              <a:rPr lang="en-US" sz="1700" b="0" dirty="0">
                <a:solidFill>
                  <a:srgbClr val="FF0000"/>
                </a:solidFill>
              </a:rPr>
              <a:t>policies for external </a:t>
            </a:r>
            <a:r>
              <a:rPr lang="en-US" sz="1700" b="0" dirty="0" smtClean="0">
                <a:solidFill>
                  <a:srgbClr val="FF0000"/>
                </a:solidFill>
              </a:rPr>
              <a:t>tools</a:t>
            </a:r>
          </a:p>
          <a:p>
            <a:r>
              <a:rPr lang="en-US" sz="1700" b="0" dirty="0" smtClean="0">
                <a:solidFill>
                  <a:srgbClr val="FF0000"/>
                </a:solidFill>
              </a:rPr>
              <a:t>Added APA References page of all sources used by the instructor</a:t>
            </a:r>
            <a:endParaRPr lang="en-US" sz="1700" b="0" dirty="0">
              <a:solidFill>
                <a:srgbClr val="FF0000"/>
              </a:solidFill>
            </a:endParaRPr>
          </a:p>
          <a:p>
            <a:r>
              <a:rPr lang="en-US" sz="1700" b="0" dirty="0" smtClean="0">
                <a:solidFill>
                  <a:srgbClr val="FF0000"/>
                </a:solidFill>
              </a:rPr>
              <a:t>Removed embedded librarian and used a specialized nursing library resource page (Pickens &amp; White, 2015)</a:t>
            </a:r>
            <a:endParaRPr lang="en-US" sz="1700" b="0" dirty="0">
              <a:solidFill>
                <a:srgbClr val="FF0000"/>
              </a:solidFill>
            </a:endParaRPr>
          </a:p>
          <a:p>
            <a:endParaRPr lang="en-US" dirty="0"/>
          </a:p>
        </p:txBody>
      </p:sp>
      <p:sp>
        <p:nvSpPr>
          <p:cNvPr id="3" name="TextBox 2"/>
          <p:cNvSpPr txBox="1"/>
          <p:nvPr/>
        </p:nvSpPr>
        <p:spPr>
          <a:xfrm>
            <a:off x="3048000" y="5634182"/>
            <a:ext cx="5333511" cy="338554"/>
          </a:xfrm>
          <a:prstGeom prst="rect">
            <a:avLst/>
          </a:prstGeom>
          <a:noFill/>
        </p:spPr>
        <p:txBody>
          <a:bodyPr wrap="none" rtlCol="0">
            <a:spAutoFit/>
          </a:bodyPr>
          <a:lstStyle/>
          <a:p>
            <a:r>
              <a:rPr lang="en-US" sz="1600" dirty="0" smtClean="0">
                <a:solidFill>
                  <a:schemeClr val="bg1">
                    <a:lumMod val="95000"/>
                  </a:schemeClr>
                </a:solidFill>
              </a:rPr>
              <a:t>QM 1.1-1.9; 3.2; 3.5; 4.1-4.6; 5.1-5.4; 6.1-6.5; 7.1-7.4; 8.1-8.5</a:t>
            </a:r>
            <a:endParaRPr lang="en-US" sz="1600" dirty="0">
              <a:solidFill>
                <a:schemeClr val="bg1">
                  <a:lumMod val="95000"/>
                </a:schemeClr>
              </a:solidFill>
            </a:endParaRPr>
          </a:p>
        </p:txBody>
      </p:sp>
    </p:spTree>
    <p:extLst>
      <p:ext uri="{BB962C8B-B14F-4D97-AF65-F5344CB8AC3E}">
        <p14:creationId xmlns:p14="http://schemas.microsoft.com/office/powerpoint/2010/main" val="2087008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Module-2 content</a:t>
            </a:r>
            <a:endParaRPr lang="en-US" dirty="0"/>
          </a:p>
        </p:txBody>
      </p:sp>
      <p:sp>
        <p:nvSpPr>
          <p:cNvPr id="5" name="Text Placeholder 4"/>
          <p:cNvSpPr>
            <a:spLocks noGrp="1"/>
          </p:cNvSpPr>
          <p:nvPr>
            <p:ph type="body" sz="quarter" idx="3"/>
          </p:nvPr>
        </p:nvSpPr>
        <p:spPr>
          <a:xfrm>
            <a:off x="1066800" y="1097280"/>
            <a:ext cx="6833616" cy="548640"/>
          </a:xfrm>
        </p:spPr>
        <p:txBody>
          <a:bodyPr/>
          <a:lstStyle/>
          <a:p>
            <a:r>
              <a:rPr lang="en-US" dirty="0" smtClean="0"/>
              <a:t>Module 2</a:t>
            </a:r>
            <a:endParaRPr lang="en-US" dirty="0"/>
          </a:p>
        </p:txBody>
      </p:sp>
      <p:sp>
        <p:nvSpPr>
          <p:cNvPr id="6" name="Content Placeholder 5"/>
          <p:cNvSpPr>
            <a:spLocks noGrp="1"/>
          </p:cNvSpPr>
          <p:nvPr>
            <p:ph sz="quarter" idx="4"/>
          </p:nvPr>
        </p:nvSpPr>
        <p:spPr>
          <a:xfrm>
            <a:off x="990600" y="1701848"/>
            <a:ext cx="6909816" cy="3108960"/>
          </a:xfrm>
        </p:spPr>
        <p:txBody>
          <a:bodyPr>
            <a:normAutofit/>
          </a:bodyPr>
          <a:lstStyle/>
          <a:p>
            <a:r>
              <a:rPr lang="en-US" sz="1700" b="0" dirty="0" smtClean="0"/>
              <a:t>Added description </a:t>
            </a:r>
            <a:r>
              <a:rPr lang="en-US" sz="1700" b="0" dirty="0"/>
              <a:t>and </a:t>
            </a:r>
            <a:r>
              <a:rPr lang="en-US" sz="1700" dirty="0">
                <a:solidFill>
                  <a:srgbClr val="FF0000"/>
                </a:solidFill>
              </a:rPr>
              <a:t>examples</a:t>
            </a:r>
            <a:r>
              <a:rPr lang="en-US" sz="1700" b="0" dirty="0">
                <a:solidFill>
                  <a:srgbClr val="FF0000"/>
                </a:solidFill>
              </a:rPr>
              <a:t> of quantitative and qualitative </a:t>
            </a:r>
            <a:r>
              <a:rPr lang="en-US" sz="1700" b="0" dirty="0"/>
              <a:t>research with </a:t>
            </a:r>
            <a:r>
              <a:rPr lang="en-US" sz="1700" dirty="0">
                <a:solidFill>
                  <a:srgbClr val="FF0000"/>
                </a:solidFill>
              </a:rPr>
              <a:t>self-check </a:t>
            </a:r>
            <a:r>
              <a:rPr lang="en-US" sz="1700" dirty="0" smtClean="0">
                <a:solidFill>
                  <a:srgbClr val="FF0000"/>
                </a:solidFill>
              </a:rPr>
              <a:t>quiz</a:t>
            </a:r>
          </a:p>
          <a:p>
            <a:r>
              <a:rPr lang="en-US" sz="1700" b="0" dirty="0" smtClean="0"/>
              <a:t>Added</a:t>
            </a:r>
            <a:r>
              <a:rPr lang="en-US" sz="1700" dirty="0" smtClean="0"/>
              <a:t> </a:t>
            </a:r>
            <a:r>
              <a:rPr lang="en-US" sz="1700" dirty="0" smtClean="0">
                <a:solidFill>
                  <a:srgbClr val="FF0000"/>
                </a:solidFill>
              </a:rPr>
              <a:t>ethical </a:t>
            </a:r>
            <a:r>
              <a:rPr lang="en-US" sz="1700" dirty="0">
                <a:solidFill>
                  <a:srgbClr val="FF0000"/>
                </a:solidFill>
              </a:rPr>
              <a:t>and legal </a:t>
            </a:r>
            <a:r>
              <a:rPr lang="en-US" sz="1700" b="0" dirty="0">
                <a:solidFill>
                  <a:srgbClr val="FF0000"/>
                </a:solidFill>
              </a:rPr>
              <a:t>implications for </a:t>
            </a:r>
            <a:r>
              <a:rPr lang="en-US" sz="1700" b="0" dirty="0" smtClean="0">
                <a:solidFill>
                  <a:srgbClr val="FF0000"/>
                </a:solidFill>
              </a:rPr>
              <a:t>using APA to credit/reference researchers</a:t>
            </a:r>
          </a:p>
          <a:p>
            <a:r>
              <a:rPr lang="en-US" sz="1700" b="0" dirty="0" smtClean="0"/>
              <a:t>DB#1 </a:t>
            </a:r>
            <a:r>
              <a:rPr lang="en-US" sz="1700" b="0" dirty="0"/>
              <a:t>C</a:t>
            </a:r>
            <a:r>
              <a:rPr lang="en-US" sz="1700" b="0" dirty="0" smtClean="0"/>
              <a:t>larified PICO/PIO instructions in initial post and </a:t>
            </a:r>
            <a:r>
              <a:rPr lang="en-US" sz="1700" b="0" dirty="0" smtClean="0">
                <a:solidFill>
                  <a:srgbClr val="FF0000"/>
                </a:solidFill>
              </a:rPr>
              <a:t>required </a:t>
            </a:r>
            <a:r>
              <a:rPr lang="en-US" sz="1700" dirty="0" smtClean="0">
                <a:solidFill>
                  <a:srgbClr val="FF0000"/>
                </a:solidFill>
              </a:rPr>
              <a:t>guidelines</a:t>
            </a:r>
            <a:r>
              <a:rPr lang="en-US" sz="1700" dirty="0" smtClean="0"/>
              <a:t> </a:t>
            </a:r>
            <a:r>
              <a:rPr lang="en-US" sz="1700" b="0" dirty="0" smtClean="0"/>
              <a:t>in the interactive post</a:t>
            </a:r>
            <a:endParaRPr lang="en-US" sz="1700" b="0" dirty="0"/>
          </a:p>
          <a:p>
            <a:endParaRPr lang="en-US" dirty="0"/>
          </a:p>
        </p:txBody>
      </p:sp>
      <p:sp>
        <p:nvSpPr>
          <p:cNvPr id="3" name="TextBox 2"/>
          <p:cNvSpPr txBox="1"/>
          <p:nvPr/>
        </p:nvSpPr>
        <p:spPr>
          <a:xfrm>
            <a:off x="6096000" y="5647315"/>
            <a:ext cx="1678665" cy="369332"/>
          </a:xfrm>
          <a:prstGeom prst="rect">
            <a:avLst/>
          </a:prstGeom>
          <a:noFill/>
        </p:spPr>
        <p:txBody>
          <a:bodyPr wrap="none" rtlCol="0">
            <a:spAutoFit/>
          </a:bodyPr>
          <a:lstStyle/>
          <a:p>
            <a:r>
              <a:rPr lang="en-US" dirty="0">
                <a:solidFill>
                  <a:schemeClr val="bg1">
                    <a:lumMod val="95000"/>
                  </a:schemeClr>
                </a:solidFill>
              </a:rPr>
              <a:t>QM </a:t>
            </a:r>
            <a:r>
              <a:rPr lang="en-US" dirty="0" smtClean="0">
                <a:solidFill>
                  <a:schemeClr val="bg1">
                    <a:lumMod val="95000"/>
                  </a:schemeClr>
                </a:solidFill>
              </a:rPr>
              <a:t>3.5; 4.1-4.6</a:t>
            </a:r>
            <a:endParaRPr lang="en-US" dirty="0"/>
          </a:p>
        </p:txBody>
      </p:sp>
    </p:spTree>
    <p:extLst>
      <p:ext uri="{BB962C8B-B14F-4D97-AF65-F5344CB8AC3E}">
        <p14:creationId xmlns:p14="http://schemas.microsoft.com/office/powerpoint/2010/main" val="1485475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Pre-QM D#1 Initial Post</a:t>
            </a:r>
            <a:endParaRPr lang="en-US" dirty="0"/>
          </a:p>
        </p:txBody>
      </p:sp>
      <p:sp>
        <p:nvSpPr>
          <p:cNvPr id="3" name="Content Placeholder 2"/>
          <p:cNvSpPr>
            <a:spLocks noGrp="1"/>
          </p:cNvSpPr>
          <p:nvPr>
            <p:ph idx="1"/>
          </p:nvPr>
        </p:nvSpPr>
        <p:spPr>
          <a:xfrm>
            <a:off x="457200" y="914400"/>
            <a:ext cx="8229600" cy="4495800"/>
          </a:xfrm>
        </p:spPr>
        <p:txBody>
          <a:bodyPr>
            <a:normAutofit/>
          </a:bodyPr>
          <a:lstStyle/>
          <a:p>
            <a:r>
              <a:rPr lang="en-US" b="0" dirty="0" smtClean="0"/>
              <a:t>Initial </a:t>
            </a:r>
            <a:r>
              <a:rPr lang="en-US" b="0" dirty="0"/>
              <a:t>post: After reading about four traditional nursing practices that are not supported by evidence (</a:t>
            </a:r>
            <a:r>
              <a:rPr lang="en-US" b="0" dirty="0" err="1"/>
              <a:t>Makic</a:t>
            </a:r>
            <a:r>
              <a:rPr lang="en-US" b="0" dirty="0"/>
              <a:t>, Martin, Burns, </a:t>
            </a:r>
            <a:r>
              <a:rPr lang="en-US" b="0" dirty="0" err="1"/>
              <a:t>Philbrick</a:t>
            </a:r>
            <a:r>
              <a:rPr lang="en-US" b="0" dirty="0"/>
              <a:t>, &amp; </a:t>
            </a:r>
            <a:r>
              <a:rPr lang="en-US" b="0" dirty="0" err="1"/>
              <a:t>Rauen</a:t>
            </a:r>
            <a:r>
              <a:rPr lang="en-US" b="0" dirty="0"/>
              <a:t>, 2013), describe some common practices in your worksite not supported by evidence. State the PICOT question your group chose to guide your literature review, and discuss scholarly research engines you used to find research articles for your PICOT topic. Describe how you know the article you selected is </a:t>
            </a:r>
            <a:r>
              <a:rPr lang="en-US" dirty="0"/>
              <a:t>really a research article</a:t>
            </a:r>
            <a:r>
              <a:rPr lang="en-US" b="0" dirty="0"/>
              <a:t>.  </a:t>
            </a:r>
          </a:p>
          <a:p>
            <a:r>
              <a:rPr lang="en-US" b="0" dirty="0" smtClean="0"/>
              <a:t>In </a:t>
            </a:r>
            <a:r>
              <a:rPr lang="en-US" b="0" dirty="0"/>
              <a:t>_____ (population), what is the effect (association or relationship) of ________ (new intervention), in (comparison) to  ______ (old intervention), on __________(health outcome) by ______ (time frame</a:t>
            </a:r>
            <a:r>
              <a:rPr lang="en-US" b="0" dirty="0" smtClean="0"/>
              <a:t>)?</a:t>
            </a:r>
          </a:p>
          <a:p>
            <a:r>
              <a:rPr lang="en-US" b="0" dirty="0" smtClean="0"/>
              <a:t>…</a:t>
            </a:r>
            <a:endParaRPr lang="en-US" b="0" dirty="0"/>
          </a:p>
          <a:p>
            <a:r>
              <a:rPr lang="en-US" b="0" dirty="0" smtClean="0"/>
              <a:t>				</a:t>
            </a:r>
            <a:endParaRPr lang="en-US" dirty="0"/>
          </a:p>
        </p:txBody>
      </p:sp>
      <p:sp>
        <p:nvSpPr>
          <p:cNvPr id="4" name="TextBox 3"/>
          <p:cNvSpPr txBox="1"/>
          <p:nvPr/>
        </p:nvSpPr>
        <p:spPr>
          <a:xfrm>
            <a:off x="3200400" y="5257800"/>
            <a:ext cx="5791201" cy="923330"/>
          </a:xfrm>
          <a:prstGeom prst="rect">
            <a:avLst/>
          </a:prstGeom>
          <a:noFill/>
        </p:spPr>
        <p:txBody>
          <a:bodyPr wrap="square" rtlCol="0">
            <a:spAutoFit/>
          </a:bodyPr>
          <a:lstStyle/>
          <a:p>
            <a:r>
              <a:rPr lang="en-US" dirty="0" smtClean="0">
                <a:solidFill>
                  <a:schemeClr val="bg1">
                    <a:lumMod val="95000"/>
                  </a:schemeClr>
                </a:solidFill>
              </a:rPr>
              <a:t>Student wrote: </a:t>
            </a:r>
          </a:p>
          <a:p>
            <a:r>
              <a:rPr lang="en-US" dirty="0" smtClean="0">
                <a:solidFill>
                  <a:schemeClr val="bg1">
                    <a:lumMod val="95000"/>
                  </a:schemeClr>
                </a:solidFill>
              </a:rPr>
              <a:t>“Wow</a:t>
            </a:r>
            <a:r>
              <a:rPr lang="en-US" dirty="0">
                <a:solidFill>
                  <a:schemeClr val="bg1">
                    <a:lumMod val="95000"/>
                  </a:schemeClr>
                </a:solidFill>
              </a:rPr>
              <a:t>...thinking </a:t>
            </a:r>
            <a:r>
              <a:rPr lang="en-US" dirty="0" err="1">
                <a:solidFill>
                  <a:schemeClr val="bg1">
                    <a:lumMod val="95000"/>
                  </a:schemeClr>
                </a:solidFill>
              </a:rPr>
              <a:t>im</a:t>
            </a:r>
            <a:r>
              <a:rPr lang="en-US" dirty="0">
                <a:solidFill>
                  <a:schemeClr val="bg1">
                    <a:lumMod val="95000"/>
                  </a:schemeClr>
                </a:solidFill>
              </a:rPr>
              <a:t> going </a:t>
            </a:r>
            <a:r>
              <a:rPr lang="en-US" dirty="0" err="1">
                <a:solidFill>
                  <a:schemeClr val="bg1">
                    <a:lumMod val="95000"/>
                  </a:schemeClr>
                </a:solidFill>
              </a:rPr>
              <a:t>ti</a:t>
            </a:r>
            <a:r>
              <a:rPr lang="en-US" dirty="0">
                <a:solidFill>
                  <a:schemeClr val="bg1">
                    <a:lumMod val="95000"/>
                  </a:schemeClr>
                </a:solidFill>
              </a:rPr>
              <a:t>  have to drop the </a:t>
            </a:r>
            <a:r>
              <a:rPr lang="en-US" dirty="0" smtClean="0">
                <a:solidFill>
                  <a:schemeClr val="bg1">
                    <a:lumMod val="95000"/>
                  </a:schemeClr>
                </a:solidFill>
              </a:rPr>
              <a:t>course”</a:t>
            </a:r>
            <a:endParaRPr lang="en-US" dirty="0">
              <a:solidFill>
                <a:schemeClr val="bg1">
                  <a:lumMod val="95000"/>
                </a:schemeClr>
              </a:solidFill>
            </a:endParaRPr>
          </a:p>
          <a:p>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228" y="5029200"/>
            <a:ext cx="26289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6139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7734300" cy="548640"/>
          </a:xfrm>
        </p:spPr>
        <p:txBody>
          <a:bodyPr/>
          <a:lstStyle/>
          <a:p>
            <a:r>
              <a:rPr lang="en-US" dirty="0" smtClean="0"/>
              <a:t>Post-QM D#1 Initial post</a:t>
            </a:r>
            <a:endParaRPr lang="en-US" dirty="0"/>
          </a:p>
        </p:txBody>
      </p:sp>
      <p:sp>
        <p:nvSpPr>
          <p:cNvPr id="3" name="Content Placeholder 2"/>
          <p:cNvSpPr>
            <a:spLocks noGrp="1"/>
          </p:cNvSpPr>
          <p:nvPr>
            <p:ph idx="1"/>
          </p:nvPr>
        </p:nvSpPr>
        <p:spPr>
          <a:xfrm>
            <a:off x="838200" y="990600"/>
            <a:ext cx="7520940" cy="4157172"/>
          </a:xfrm>
        </p:spPr>
        <p:txBody>
          <a:bodyPr>
            <a:normAutofit/>
          </a:bodyPr>
          <a:lstStyle/>
          <a:p>
            <a:r>
              <a:rPr lang="en-US" dirty="0"/>
              <a:t>Initial post</a:t>
            </a:r>
            <a:r>
              <a:rPr lang="en-US" b="0" dirty="0"/>
              <a:t>:</a:t>
            </a:r>
          </a:p>
          <a:p>
            <a:pPr>
              <a:buFont typeface="+mj-lt"/>
              <a:buAutoNum type="arabicPeriod"/>
            </a:pPr>
            <a:r>
              <a:rPr lang="en-US" b="0" dirty="0"/>
              <a:t>State the PIO or PICO question your group chose</a:t>
            </a:r>
          </a:p>
          <a:p>
            <a:pPr>
              <a:buFont typeface="+mj-lt"/>
              <a:buAutoNum type="arabicPeriod"/>
            </a:pPr>
            <a:r>
              <a:rPr lang="en-US" b="0" dirty="0"/>
              <a:t>List the scholarly research engines (i.e. PubMed, CINHAL, and others) you used to find </a:t>
            </a:r>
            <a:r>
              <a:rPr lang="en-US" b="0" dirty="0" smtClean="0"/>
              <a:t>a </a:t>
            </a:r>
            <a:r>
              <a:rPr lang="en-US" dirty="0" smtClean="0"/>
              <a:t>research</a:t>
            </a:r>
            <a:r>
              <a:rPr lang="en-US" b="0" dirty="0"/>
              <a:t> </a:t>
            </a:r>
            <a:r>
              <a:rPr lang="en-US" b="0" dirty="0" smtClean="0"/>
              <a:t>article </a:t>
            </a:r>
            <a:r>
              <a:rPr lang="en-US" b="0" dirty="0"/>
              <a:t>for your topic</a:t>
            </a:r>
          </a:p>
          <a:p>
            <a:pPr>
              <a:buFont typeface="+mj-lt"/>
              <a:buAutoNum type="arabicPeriod"/>
            </a:pPr>
            <a:r>
              <a:rPr lang="en-US" b="0" dirty="0"/>
              <a:t>Describe how you know the article you chose is a sole primary quantitative research article, a sole primary qualitative research article, or a systematic review that is a meta-analysis of multiple quantitative studies or a meta-synthesis of multiple qualitative studies</a:t>
            </a:r>
          </a:p>
          <a:p>
            <a:pPr>
              <a:buFont typeface="+mj-lt"/>
              <a:buAutoNum type="arabicPeriod"/>
            </a:pPr>
            <a:r>
              <a:rPr lang="en-US" b="0" dirty="0"/>
              <a:t>State the </a:t>
            </a:r>
            <a:r>
              <a:rPr lang="en-US" dirty="0"/>
              <a:t>main message </a:t>
            </a:r>
            <a:r>
              <a:rPr lang="en-US" b="0" dirty="0"/>
              <a:t>of the research </a:t>
            </a:r>
            <a:r>
              <a:rPr lang="en-US" b="0" dirty="0" smtClean="0"/>
              <a:t>article…</a:t>
            </a:r>
          </a:p>
        </p:txBody>
      </p:sp>
      <p:sp>
        <p:nvSpPr>
          <p:cNvPr id="4" name="TextBox 3"/>
          <p:cNvSpPr txBox="1"/>
          <p:nvPr/>
        </p:nvSpPr>
        <p:spPr>
          <a:xfrm>
            <a:off x="5486400" y="5417127"/>
            <a:ext cx="2934856" cy="369332"/>
          </a:xfrm>
          <a:prstGeom prst="rect">
            <a:avLst/>
          </a:prstGeom>
          <a:noFill/>
        </p:spPr>
        <p:txBody>
          <a:bodyPr wrap="square" rtlCol="0">
            <a:spAutoFit/>
          </a:bodyPr>
          <a:lstStyle/>
          <a:p>
            <a:r>
              <a:rPr lang="en-US" dirty="0" smtClean="0">
                <a:solidFill>
                  <a:schemeClr val="bg1">
                    <a:lumMod val="95000"/>
                  </a:schemeClr>
                </a:solidFill>
              </a:rPr>
              <a:t>QM 5.1; 5.2; 6.1-6.4; 8.1; 8.4</a:t>
            </a:r>
            <a:endParaRPr lang="en-US" dirty="0">
              <a:solidFill>
                <a:schemeClr val="bg1">
                  <a:lumMod val="95000"/>
                </a:schemeClr>
              </a:solidFill>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181600"/>
            <a:ext cx="3048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1203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5760"/>
            <a:ext cx="7658100" cy="548640"/>
          </a:xfrm>
        </p:spPr>
        <p:txBody>
          <a:bodyPr/>
          <a:lstStyle/>
          <a:p>
            <a:r>
              <a:rPr lang="en-US" dirty="0"/>
              <a:t>Pre-QM </a:t>
            </a:r>
            <a:r>
              <a:rPr lang="en-US" dirty="0" smtClean="0"/>
              <a:t>D#1 interactive post</a:t>
            </a:r>
            <a:endParaRPr lang="en-US" dirty="0"/>
          </a:p>
        </p:txBody>
      </p:sp>
      <p:sp>
        <p:nvSpPr>
          <p:cNvPr id="3" name="Content Placeholder 2"/>
          <p:cNvSpPr>
            <a:spLocks noGrp="1"/>
          </p:cNvSpPr>
          <p:nvPr>
            <p:ph idx="1"/>
          </p:nvPr>
        </p:nvSpPr>
        <p:spPr/>
        <p:txBody>
          <a:bodyPr/>
          <a:lstStyle/>
          <a:p>
            <a:r>
              <a:rPr lang="en-US" b="0" dirty="0" smtClean="0"/>
              <a:t>	Interactive </a:t>
            </a:r>
            <a:r>
              <a:rPr lang="en-US" b="0" dirty="0"/>
              <a:t>peer post: After reading your peers’ posts, respond to one. Use </a:t>
            </a:r>
            <a:r>
              <a:rPr lang="en-US" dirty="0"/>
              <a:t>a scholarly source that does not qualify as a research article </a:t>
            </a:r>
            <a:r>
              <a:rPr lang="en-US" b="0" dirty="0"/>
              <a:t>to support your opinion. Describe how you know the scholarly source you used is not considered a research article. (Hint: Non-research scholarly, academic sources include guidelines, white papers or official statements of professional organizations, expert opinion, editorials, literature reviews, and uncompleted research proposals. Non-research sources that are neither scholarly nor academic include Wikipedia and personal opinion blogs and should never be used.) The interactive peer post is due Sunday 11:59 pm.</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8326" y="5075113"/>
            <a:ext cx="4245674" cy="1769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Image result for too word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8326" y="4094037"/>
            <a:ext cx="4245674" cy="981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719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 </a:t>
            </a:r>
            <a:endParaRPr lang="en-US" dirty="0"/>
          </a:p>
        </p:txBody>
      </p:sp>
      <p:sp>
        <p:nvSpPr>
          <p:cNvPr id="3" name="Content Placeholder 2"/>
          <p:cNvSpPr>
            <a:spLocks noGrp="1"/>
          </p:cNvSpPr>
          <p:nvPr>
            <p:ph idx="1"/>
          </p:nvPr>
        </p:nvSpPr>
        <p:spPr/>
        <p:txBody>
          <a:bodyPr/>
          <a:lstStyle/>
          <a:p>
            <a:r>
              <a:rPr lang="en-US" dirty="0" smtClean="0"/>
              <a:t>Scholarly Technology and Resources (</a:t>
            </a:r>
            <a:r>
              <a:rPr lang="en-US" dirty="0" err="1" smtClean="0"/>
              <a:t>STaR</a:t>
            </a:r>
            <a:r>
              <a:rPr lang="en-US" dirty="0" smtClean="0"/>
              <a:t>) started us on the Quality Matters journey by providing a template for all online courses that required us to meet the QM Rubric Standards 5</a:t>
            </a:r>
            <a:r>
              <a:rPr lang="en-US" baseline="30000" dirty="0" smtClean="0"/>
              <a:t>th</a:t>
            </a:r>
            <a:r>
              <a:rPr lang="en-US" dirty="0" smtClean="0"/>
              <a:t> </a:t>
            </a:r>
            <a:r>
              <a:rPr lang="en-US" dirty="0" err="1" smtClean="0"/>
              <a:t>ed</a:t>
            </a:r>
            <a:r>
              <a:rPr lang="en-US" dirty="0" smtClean="0"/>
              <a:t> (2014)</a:t>
            </a:r>
          </a:p>
          <a:p>
            <a:pPr lvl="3">
              <a:buFont typeface="Arial" panose="020B0604020202020204" pitchFamily="34" charset="0"/>
              <a:buChar char="•"/>
            </a:pPr>
            <a:r>
              <a:rPr lang="en-US" dirty="0" smtClean="0"/>
              <a:t>Sean Orme and Donna Kay</a:t>
            </a:r>
          </a:p>
          <a:p>
            <a:r>
              <a:rPr lang="en-US" dirty="0" smtClean="0"/>
              <a:t>UALR faculty taught and provided refining feedback</a:t>
            </a:r>
          </a:p>
          <a:p>
            <a:pPr lvl="3">
              <a:buFont typeface="Arial" panose="020B0604020202020204" pitchFamily="34" charset="0"/>
              <a:buChar char="•"/>
            </a:pPr>
            <a:r>
              <a:rPr lang="en-US" b="0" dirty="0" smtClean="0"/>
              <a:t>Drs. Elaine Gardner, Sheila Cox Sullivan, Jane Evans, and Kathy Lindsey</a:t>
            </a:r>
          </a:p>
          <a:p>
            <a:r>
              <a:rPr lang="en-US" dirty="0" smtClean="0"/>
              <a:t>UALR DON curriculum committee provided feedback and approval of changes</a:t>
            </a:r>
            <a:endParaRPr lang="en-US" dirty="0"/>
          </a:p>
        </p:txBody>
      </p:sp>
    </p:spTree>
    <p:extLst>
      <p:ext uri="{BB962C8B-B14F-4D97-AF65-F5344CB8AC3E}">
        <p14:creationId xmlns:p14="http://schemas.microsoft.com/office/powerpoint/2010/main" val="243461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8153400" cy="548640"/>
          </a:xfrm>
        </p:spPr>
        <p:txBody>
          <a:bodyPr/>
          <a:lstStyle/>
          <a:p>
            <a:r>
              <a:rPr lang="en-US" dirty="0"/>
              <a:t>Post-QM </a:t>
            </a:r>
            <a:r>
              <a:rPr lang="en-US" dirty="0" smtClean="0"/>
              <a:t>Discussion-1 interactive post</a:t>
            </a:r>
            <a:endParaRPr lang="en-US" dirty="0"/>
          </a:p>
        </p:txBody>
      </p:sp>
      <p:sp>
        <p:nvSpPr>
          <p:cNvPr id="3" name="Content Placeholder 2"/>
          <p:cNvSpPr>
            <a:spLocks noGrp="1"/>
          </p:cNvSpPr>
          <p:nvPr>
            <p:ph idx="1"/>
          </p:nvPr>
        </p:nvSpPr>
        <p:spPr/>
        <p:txBody>
          <a:bodyPr/>
          <a:lstStyle/>
          <a:p>
            <a:r>
              <a:rPr lang="en-US" dirty="0"/>
              <a:t>Interactive peer post</a:t>
            </a:r>
            <a:r>
              <a:rPr lang="en-US" b="0" dirty="0"/>
              <a:t>: </a:t>
            </a:r>
          </a:p>
          <a:p>
            <a:r>
              <a:rPr lang="en-US" b="0" dirty="0" smtClean="0"/>
              <a:t>	Post </a:t>
            </a:r>
            <a:r>
              <a:rPr lang="en-US" dirty="0"/>
              <a:t>guidelines</a:t>
            </a:r>
            <a:r>
              <a:rPr lang="en-US" b="0" dirty="0"/>
              <a:t> that most closely align with your PIO/PICO and answer the following questions: </a:t>
            </a:r>
            <a:endParaRPr lang="en-US" b="0" dirty="0" smtClean="0"/>
          </a:p>
          <a:p>
            <a:r>
              <a:rPr lang="en-US" b="0" dirty="0"/>
              <a:t>	</a:t>
            </a:r>
            <a:r>
              <a:rPr lang="en-US" b="0" dirty="0" smtClean="0"/>
              <a:t>1</a:t>
            </a:r>
            <a:r>
              <a:rPr lang="en-US" b="0" dirty="0"/>
              <a:t>) Who wrote the guidelines and what level of expertise do they have? </a:t>
            </a:r>
            <a:endParaRPr lang="en-US" b="0" dirty="0" smtClean="0"/>
          </a:p>
          <a:p>
            <a:r>
              <a:rPr lang="en-US" b="0" dirty="0"/>
              <a:t>	</a:t>
            </a:r>
            <a:r>
              <a:rPr lang="en-US" b="0" dirty="0" smtClean="0"/>
              <a:t>2</a:t>
            </a:r>
            <a:r>
              <a:rPr lang="en-US" b="0" dirty="0"/>
              <a:t>) What criteria are used to measure the strengths and limitations of each piece of evidence used in creating the guidelines? </a:t>
            </a:r>
            <a:endParaRPr lang="en-US" b="0" dirty="0" smtClean="0"/>
          </a:p>
          <a:p>
            <a:r>
              <a:rPr lang="en-US" b="0" dirty="0"/>
              <a:t>	</a:t>
            </a:r>
            <a:r>
              <a:rPr lang="en-US" b="0" dirty="0" smtClean="0"/>
              <a:t>3</a:t>
            </a:r>
            <a:r>
              <a:rPr lang="en-US" b="0" dirty="0"/>
              <a:t>) What evidence based recommendations are made? </a:t>
            </a:r>
            <a:endParaRPr lang="en-US" b="0" dirty="0" smtClean="0"/>
          </a:p>
          <a:p>
            <a:r>
              <a:rPr lang="en-US" b="0" dirty="0"/>
              <a:t>	</a:t>
            </a:r>
            <a:r>
              <a:rPr lang="en-US" b="0" dirty="0" smtClean="0"/>
              <a:t>4</a:t>
            </a:r>
            <a:r>
              <a:rPr lang="en-US" b="0" dirty="0"/>
              <a:t>) What measures are taken to prevent bias and keep the guidelines current?</a:t>
            </a:r>
          </a:p>
          <a:p>
            <a:endParaRPr lang="en-US" dirty="0"/>
          </a:p>
        </p:txBody>
      </p:sp>
    </p:spTree>
    <p:extLst>
      <p:ext uri="{BB962C8B-B14F-4D97-AF65-F5344CB8AC3E}">
        <p14:creationId xmlns:p14="http://schemas.microsoft.com/office/powerpoint/2010/main" val="1837886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Pre-QM DB grading Rubric</a:t>
            </a:r>
          </a:p>
        </p:txBody>
      </p:sp>
      <p:sp>
        <p:nvSpPr>
          <p:cNvPr id="4" name="Text Placeholder 3"/>
          <p:cNvSpPr>
            <a:spLocks noGrp="1"/>
          </p:cNvSpPr>
          <p:nvPr>
            <p:ph type="body" idx="1"/>
          </p:nvPr>
        </p:nvSpPr>
        <p:spPr/>
        <p:txBody>
          <a:bodyPr/>
          <a:lstStyle/>
          <a:p>
            <a:r>
              <a:rPr lang="en-US" dirty="0" smtClean="0"/>
              <a:t>Initial post</a:t>
            </a:r>
            <a:endParaRPr lang="en-US" dirty="0"/>
          </a:p>
        </p:txBody>
      </p:sp>
      <p:sp>
        <p:nvSpPr>
          <p:cNvPr id="5" name="Content Placeholder 4"/>
          <p:cNvSpPr>
            <a:spLocks noGrp="1"/>
          </p:cNvSpPr>
          <p:nvPr>
            <p:ph sz="half" idx="2"/>
          </p:nvPr>
        </p:nvSpPr>
        <p:spPr/>
        <p:txBody>
          <a:bodyPr/>
          <a:lstStyle/>
          <a:p>
            <a:r>
              <a:rPr lang="en-US" sz="1600" b="0" dirty="0" smtClean="0"/>
              <a:t>	Prior </a:t>
            </a:r>
            <a:r>
              <a:rPr lang="en-US" sz="1600" b="0" dirty="0"/>
              <a:t>to the deadline, demonstrates a high level of </a:t>
            </a:r>
            <a:r>
              <a:rPr lang="en-US" sz="1600" b="0" dirty="0">
                <a:solidFill>
                  <a:srgbClr val="FF0000"/>
                </a:solidFill>
              </a:rPr>
              <a:t>critical thinking </a:t>
            </a:r>
            <a:r>
              <a:rPr lang="en-US" sz="1600" b="0" dirty="0"/>
              <a:t>supporting position with 1 stellar genuine research article &lt; 5 years old</a:t>
            </a:r>
          </a:p>
          <a:p>
            <a:endParaRPr lang="en-US" dirty="0"/>
          </a:p>
        </p:txBody>
      </p:sp>
      <p:sp>
        <p:nvSpPr>
          <p:cNvPr id="6" name="Text Placeholder 5"/>
          <p:cNvSpPr>
            <a:spLocks noGrp="1"/>
          </p:cNvSpPr>
          <p:nvPr>
            <p:ph type="body" sz="quarter" idx="3"/>
          </p:nvPr>
        </p:nvSpPr>
        <p:spPr/>
        <p:txBody>
          <a:bodyPr/>
          <a:lstStyle/>
          <a:p>
            <a:r>
              <a:rPr lang="en-US" dirty="0" smtClean="0"/>
              <a:t>Interactive post</a:t>
            </a:r>
            <a:endParaRPr lang="en-US" dirty="0"/>
          </a:p>
        </p:txBody>
      </p:sp>
      <p:sp>
        <p:nvSpPr>
          <p:cNvPr id="7" name="Content Placeholder 6"/>
          <p:cNvSpPr>
            <a:spLocks noGrp="1"/>
          </p:cNvSpPr>
          <p:nvPr>
            <p:ph sz="quarter" idx="4"/>
          </p:nvPr>
        </p:nvSpPr>
        <p:spPr/>
        <p:txBody>
          <a:bodyPr>
            <a:normAutofit/>
          </a:bodyPr>
          <a:lstStyle/>
          <a:p>
            <a:r>
              <a:rPr lang="en-US" sz="1600" b="0" dirty="0" smtClean="0"/>
              <a:t>	Prior </a:t>
            </a:r>
            <a:r>
              <a:rPr lang="en-US" sz="1600" b="0" dirty="0"/>
              <a:t>to the deadline, each student refers to 1 peer by name with a high level of </a:t>
            </a:r>
            <a:r>
              <a:rPr lang="en-US" sz="1600" b="0" dirty="0">
                <a:solidFill>
                  <a:srgbClr val="FF0000"/>
                </a:solidFill>
              </a:rPr>
              <a:t>critical thinking</a:t>
            </a:r>
            <a:r>
              <a:rPr lang="en-US" sz="1600" b="0" dirty="0"/>
              <a:t> response supported by 1 current rigorous scholarly source that is not a research article.</a:t>
            </a:r>
          </a:p>
          <a:p>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983480"/>
            <a:ext cx="3124200" cy="1874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657600" y="5410200"/>
            <a:ext cx="1268296" cy="369332"/>
          </a:xfrm>
          <a:prstGeom prst="rect">
            <a:avLst/>
          </a:prstGeom>
          <a:noFill/>
        </p:spPr>
        <p:txBody>
          <a:bodyPr wrap="none" rtlCol="0">
            <a:spAutoFit/>
          </a:bodyPr>
          <a:lstStyle/>
          <a:p>
            <a:r>
              <a:rPr lang="en-US" dirty="0">
                <a:solidFill>
                  <a:schemeClr val="bg1">
                    <a:lumMod val="95000"/>
                  </a:schemeClr>
                </a:solidFill>
              </a:rPr>
              <a:t>QM </a:t>
            </a:r>
            <a:r>
              <a:rPr lang="en-US" dirty="0" smtClean="0">
                <a:solidFill>
                  <a:schemeClr val="bg1">
                    <a:lumMod val="95000"/>
                  </a:schemeClr>
                </a:solidFill>
              </a:rPr>
              <a:t>3.1-3.5</a:t>
            </a:r>
            <a:endParaRPr lang="en-US" dirty="0"/>
          </a:p>
        </p:txBody>
      </p:sp>
    </p:spTree>
    <p:extLst>
      <p:ext uri="{BB962C8B-B14F-4D97-AF65-F5344CB8AC3E}">
        <p14:creationId xmlns:p14="http://schemas.microsoft.com/office/powerpoint/2010/main" val="165687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POST-QM DB Grading Rubric</a:t>
            </a:r>
            <a:endParaRPr lang="en-US" dirty="0"/>
          </a:p>
        </p:txBody>
      </p:sp>
      <p:sp>
        <p:nvSpPr>
          <p:cNvPr id="3" name="Text Placeholder 2"/>
          <p:cNvSpPr>
            <a:spLocks noGrp="1"/>
          </p:cNvSpPr>
          <p:nvPr>
            <p:ph type="body" idx="1"/>
          </p:nvPr>
        </p:nvSpPr>
        <p:spPr/>
        <p:txBody>
          <a:bodyPr/>
          <a:lstStyle/>
          <a:p>
            <a:r>
              <a:rPr lang="en-US" dirty="0" smtClean="0"/>
              <a:t>Initial post</a:t>
            </a:r>
            <a:endParaRPr lang="en-US" dirty="0"/>
          </a:p>
        </p:txBody>
      </p:sp>
      <p:sp>
        <p:nvSpPr>
          <p:cNvPr id="4" name="Content Placeholder 3"/>
          <p:cNvSpPr>
            <a:spLocks noGrp="1"/>
          </p:cNvSpPr>
          <p:nvPr>
            <p:ph sz="half" idx="2"/>
          </p:nvPr>
        </p:nvSpPr>
        <p:spPr/>
        <p:txBody>
          <a:bodyPr>
            <a:normAutofit fontScale="70000" lnSpcReduction="20000"/>
          </a:bodyPr>
          <a:lstStyle/>
          <a:p>
            <a:r>
              <a:rPr lang="en-US" sz="2300" b="0" dirty="0" smtClean="0">
                <a:solidFill>
                  <a:srgbClr val="444444"/>
                </a:solidFill>
                <a:latin typeface="Times New Roman" panose="02020603050405020304" pitchFamily="18" charset="0"/>
                <a:cs typeface="Times New Roman" panose="02020603050405020304" pitchFamily="18" charset="0"/>
              </a:rPr>
              <a:t>	*</a:t>
            </a:r>
            <a:r>
              <a:rPr lang="en-US" sz="2300" b="0" dirty="0">
                <a:solidFill>
                  <a:srgbClr val="444444"/>
                </a:solidFill>
                <a:latin typeface="Times New Roman" panose="02020603050405020304" pitchFamily="18" charset="0"/>
                <a:cs typeface="Times New Roman" panose="02020603050405020304" pitchFamily="18" charset="0"/>
              </a:rPr>
              <a:t>States clear, exemplary PICO </a:t>
            </a:r>
            <a:endParaRPr lang="en-US" sz="2300" b="0" dirty="0" smtClean="0">
              <a:solidFill>
                <a:srgbClr val="444444"/>
              </a:solidFill>
              <a:latin typeface="Times New Roman" panose="02020603050405020304" pitchFamily="18" charset="0"/>
              <a:cs typeface="Times New Roman" panose="02020603050405020304" pitchFamily="18" charset="0"/>
            </a:endParaRPr>
          </a:p>
          <a:p>
            <a:r>
              <a:rPr lang="en-US" sz="2300" b="0" dirty="0">
                <a:solidFill>
                  <a:srgbClr val="444444"/>
                </a:solidFill>
                <a:latin typeface="Times New Roman" panose="02020603050405020304" pitchFamily="18" charset="0"/>
                <a:cs typeface="Times New Roman" panose="02020603050405020304" pitchFamily="18" charset="0"/>
              </a:rPr>
              <a:t>	</a:t>
            </a:r>
            <a:r>
              <a:rPr lang="en-US" sz="2300" b="0" dirty="0" smtClean="0">
                <a:solidFill>
                  <a:srgbClr val="444444"/>
                </a:solidFill>
                <a:latin typeface="Times New Roman" panose="02020603050405020304" pitchFamily="18" charset="0"/>
                <a:cs typeface="Times New Roman" panose="02020603050405020304" pitchFamily="18" charset="0"/>
              </a:rPr>
              <a:t>*</a:t>
            </a:r>
            <a:r>
              <a:rPr lang="en-US" sz="2300" b="0" dirty="0">
                <a:solidFill>
                  <a:srgbClr val="444444"/>
                </a:solidFill>
                <a:latin typeface="Times New Roman" panose="02020603050405020304" pitchFamily="18" charset="0"/>
                <a:cs typeface="Times New Roman" panose="02020603050405020304" pitchFamily="18" charset="0"/>
              </a:rPr>
              <a:t>Exhibits exemplary incorporation of instructions /feedback </a:t>
            </a:r>
            <a:endParaRPr lang="en-US" sz="2300" b="0" dirty="0" smtClean="0">
              <a:solidFill>
                <a:srgbClr val="444444"/>
              </a:solidFill>
              <a:latin typeface="Times New Roman" panose="02020603050405020304" pitchFamily="18" charset="0"/>
              <a:cs typeface="Times New Roman" panose="02020603050405020304" pitchFamily="18" charset="0"/>
            </a:endParaRPr>
          </a:p>
          <a:p>
            <a:r>
              <a:rPr lang="en-US" sz="2300" b="0" dirty="0">
                <a:solidFill>
                  <a:srgbClr val="444444"/>
                </a:solidFill>
                <a:latin typeface="Times New Roman" panose="02020603050405020304" pitchFamily="18" charset="0"/>
                <a:cs typeface="Times New Roman" panose="02020603050405020304" pitchFamily="18" charset="0"/>
              </a:rPr>
              <a:t>	</a:t>
            </a:r>
            <a:r>
              <a:rPr lang="en-US" sz="2300" b="0" dirty="0" smtClean="0">
                <a:solidFill>
                  <a:srgbClr val="444444"/>
                </a:solidFill>
                <a:latin typeface="Times New Roman" panose="02020603050405020304" pitchFamily="18" charset="0"/>
                <a:cs typeface="Times New Roman" panose="02020603050405020304" pitchFamily="18" charset="0"/>
              </a:rPr>
              <a:t>*</a:t>
            </a:r>
            <a:r>
              <a:rPr lang="en-US" sz="2300" b="0" dirty="0">
                <a:solidFill>
                  <a:srgbClr val="444444"/>
                </a:solidFill>
                <a:latin typeface="Times New Roman" panose="02020603050405020304" pitchFamily="18" charset="0"/>
                <a:cs typeface="Times New Roman" panose="02020603050405020304" pitchFamily="18" charset="0"/>
              </a:rPr>
              <a:t>Addresses the topic/critique in an exemplary manner </a:t>
            </a:r>
            <a:endParaRPr lang="en-US" sz="2300" b="0" dirty="0" smtClean="0">
              <a:solidFill>
                <a:srgbClr val="444444"/>
              </a:solidFill>
              <a:latin typeface="Times New Roman" panose="02020603050405020304" pitchFamily="18" charset="0"/>
              <a:cs typeface="Times New Roman" panose="02020603050405020304" pitchFamily="18" charset="0"/>
            </a:endParaRPr>
          </a:p>
          <a:p>
            <a:r>
              <a:rPr lang="en-US" sz="2300" b="0" dirty="0">
                <a:solidFill>
                  <a:srgbClr val="444444"/>
                </a:solidFill>
                <a:latin typeface="Times New Roman" panose="02020603050405020304" pitchFamily="18" charset="0"/>
                <a:cs typeface="Times New Roman" panose="02020603050405020304" pitchFamily="18" charset="0"/>
              </a:rPr>
              <a:t>	</a:t>
            </a:r>
            <a:r>
              <a:rPr lang="en-US" sz="2300" b="0" dirty="0" smtClean="0">
                <a:solidFill>
                  <a:srgbClr val="444444"/>
                </a:solidFill>
                <a:latin typeface="Times New Roman" panose="02020603050405020304" pitchFamily="18" charset="0"/>
                <a:cs typeface="Times New Roman" panose="02020603050405020304" pitchFamily="18" charset="0"/>
              </a:rPr>
              <a:t>*</a:t>
            </a:r>
            <a:r>
              <a:rPr lang="en-US" sz="2300" b="0" dirty="0">
                <a:solidFill>
                  <a:srgbClr val="444444"/>
                </a:solidFill>
                <a:latin typeface="Times New Roman" panose="02020603050405020304" pitchFamily="18" charset="0"/>
                <a:cs typeface="Times New Roman" panose="02020603050405020304" pitchFamily="18" charset="0"/>
              </a:rPr>
              <a:t>Uses 1 exemplary, current (&lt; 5 years), and relevant type of research article requested for the module</a:t>
            </a:r>
          </a:p>
          <a:p>
            <a:r>
              <a:rPr lang="en-US" dirty="0" smtClean="0">
                <a:solidFill>
                  <a:srgbClr val="444444"/>
                </a:solidFill>
                <a:latin typeface="Times New Roman" panose="02020603050405020304" pitchFamily="18" charset="0"/>
                <a:cs typeface="Times New Roman" panose="02020603050405020304" pitchFamily="18" charset="0"/>
              </a:rPr>
              <a:t>	*</a:t>
            </a:r>
            <a:r>
              <a:rPr lang="en-US" sz="2300" b="0" dirty="0" smtClean="0">
                <a:solidFill>
                  <a:srgbClr val="444444"/>
                </a:solidFill>
                <a:latin typeface="Times New Roman" panose="02020603050405020304" pitchFamily="18" charset="0"/>
                <a:cs typeface="Times New Roman" panose="02020603050405020304" pitchFamily="18" charset="0"/>
              </a:rPr>
              <a:t>Exemplary </a:t>
            </a:r>
            <a:r>
              <a:rPr lang="en-US" sz="2300" b="0" dirty="0">
                <a:solidFill>
                  <a:srgbClr val="444444"/>
                </a:solidFill>
                <a:latin typeface="Times New Roman" panose="02020603050405020304" pitchFamily="18" charset="0"/>
                <a:cs typeface="Times New Roman" panose="02020603050405020304" pitchFamily="18" charset="0"/>
              </a:rPr>
              <a:t>contribution to group work site.</a:t>
            </a:r>
          </a:p>
          <a:p>
            <a:endParaRPr lang="en-US" dirty="0"/>
          </a:p>
        </p:txBody>
      </p:sp>
      <p:sp>
        <p:nvSpPr>
          <p:cNvPr id="5" name="Text Placeholder 4"/>
          <p:cNvSpPr>
            <a:spLocks noGrp="1"/>
          </p:cNvSpPr>
          <p:nvPr>
            <p:ph type="body" sz="quarter" idx="3"/>
          </p:nvPr>
        </p:nvSpPr>
        <p:spPr/>
        <p:txBody>
          <a:bodyPr/>
          <a:lstStyle/>
          <a:p>
            <a:r>
              <a:rPr lang="en-US" dirty="0" smtClean="0"/>
              <a:t>Interactive post</a:t>
            </a:r>
            <a:endParaRPr lang="en-US" dirty="0"/>
          </a:p>
        </p:txBody>
      </p:sp>
      <p:sp>
        <p:nvSpPr>
          <p:cNvPr id="6" name="Content Placeholder 5"/>
          <p:cNvSpPr>
            <a:spLocks noGrp="1"/>
          </p:cNvSpPr>
          <p:nvPr>
            <p:ph sz="quarter" idx="4"/>
          </p:nvPr>
        </p:nvSpPr>
        <p:spPr/>
        <p:txBody>
          <a:bodyPr>
            <a:normAutofit/>
          </a:bodyPr>
          <a:lstStyle/>
          <a:p>
            <a:r>
              <a:rPr lang="en-US" dirty="0" smtClean="0">
                <a:solidFill>
                  <a:srgbClr val="444444"/>
                </a:solidFill>
                <a:latin typeface="Times New Roman" panose="02020603050405020304" pitchFamily="18" charset="0"/>
                <a:cs typeface="Times New Roman" panose="02020603050405020304" pitchFamily="18" charset="0"/>
              </a:rPr>
              <a:t>	</a:t>
            </a:r>
            <a:r>
              <a:rPr lang="en-US" sz="1600" b="0" dirty="0" smtClean="0">
                <a:solidFill>
                  <a:srgbClr val="444444"/>
                </a:solidFill>
                <a:latin typeface="Times New Roman" panose="02020603050405020304" pitchFamily="18" charset="0"/>
                <a:cs typeface="Times New Roman" panose="02020603050405020304" pitchFamily="18" charset="0"/>
              </a:rPr>
              <a:t>*</a:t>
            </a:r>
            <a:r>
              <a:rPr lang="en-US" sz="1600" b="0" dirty="0">
                <a:solidFill>
                  <a:srgbClr val="444444"/>
                </a:solidFill>
                <a:latin typeface="Times New Roman" panose="02020603050405020304" pitchFamily="18" charset="0"/>
                <a:cs typeface="Times New Roman" panose="02020603050405020304" pitchFamily="18" charset="0"/>
              </a:rPr>
              <a:t>Responds 1 time to peer post </a:t>
            </a:r>
            <a:endParaRPr lang="en-US" sz="1600" b="0" dirty="0" smtClean="0">
              <a:solidFill>
                <a:srgbClr val="444444"/>
              </a:solidFill>
              <a:latin typeface="Times New Roman" panose="02020603050405020304" pitchFamily="18" charset="0"/>
              <a:cs typeface="Times New Roman" panose="02020603050405020304" pitchFamily="18" charset="0"/>
            </a:endParaRPr>
          </a:p>
          <a:p>
            <a:r>
              <a:rPr lang="en-US" sz="1600" b="0" dirty="0">
                <a:solidFill>
                  <a:srgbClr val="444444"/>
                </a:solidFill>
                <a:latin typeface="Times New Roman" panose="02020603050405020304" pitchFamily="18" charset="0"/>
                <a:cs typeface="Times New Roman" panose="02020603050405020304" pitchFamily="18" charset="0"/>
              </a:rPr>
              <a:t>	</a:t>
            </a:r>
            <a:r>
              <a:rPr lang="en-US" sz="1600" b="0" dirty="0" smtClean="0">
                <a:solidFill>
                  <a:srgbClr val="444444"/>
                </a:solidFill>
                <a:latin typeface="Times New Roman" panose="02020603050405020304" pitchFamily="18" charset="0"/>
                <a:cs typeface="Times New Roman" panose="02020603050405020304" pitchFamily="18" charset="0"/>
              </a:rPr>
              <a:t>*</a:t>
            </a:r>
            <a:r>
              <a:rPr lang="en-US" sz="1600" b="0" dirty="0">
                <a:solidFill>
                  <a:srgbClr val="444444"/>
                </a:solidFill>
                <a:latin typeface="Times New Roman" panose="02020603050405020304" pitchFamily="18" charset="0"/>
                <a:cs typeface="Times New Roman" panose="02020603050405020304" pitchFamily="18" charset="0"/>
              </a:rPr>
              <a:t>Addresses the topic in an exemplary manner </a:t>
            </a:r>
            <a:endParaRPr lang="en-US" sz="1600" b="0" dirty="0" smtClean="0">
              <a:solidFill>
                <a:srgbClr val="444444"/>
              </a:solidFill>
              <a:latin typeface="Times New Roman" panose="02020603050405020304" pitchFamily="18" charset="0"/>
              <a:cs typeface="Times New Roman" panose="02020603050405020304" pitchFamily="18" charset="0"/>
            </a:endParaRPr>
          </a:p>
          <a:p>
            <a:r>
              <a:rPr lang="en-US" sz="1600" b="0" dirty="0">
                <a:solidFill>
                  <a:srgbClr val="444444"/>
                </a:solidFill>
                <a:latin typeface="Times New Roman" panose="02020603050405020304" pitchFamily="18" charset="0"/>
                <a:cs typeface="Times New Roman" panose="02020603050405020304" pitchFamily="18" charset="0"/>
              </a:rPr>
              <a:t>	</a:t>
            </a:r>
            <a:r>
              <a:rPr lang="en-US" sz="1600" b="0" dirty="0" smtClean="0">
                <a:solidFill>
                  <a:srgbClr val="444444"/>
                </a:solidFill>
                <a:latin typeface="Times New Roman" panose="02020603050405020304" pitchFamily="18" charset="0"/>
                <a:cs typeface="Times New Roman" panose="02020603050405020304" pitchFamily="18" charset="0"/>
              </a:rPr>
              <a:t>*</a:t>
            </a:r>
            <a:r>
              <a:rPr lang="en-US" sz="1600" b="0" dirty="0">
                <a:solidFill>
                  <a:srgbClr val="444444"/>
                </a:solidFill>
                <a:latin typeface="Times New Roman" panose="02020603050405020304" pitchFamily="18" charset="0"/>
                <a:cs typeface="Times New Roman" panose="02020603050405020304" pitchFamily="18" charset="0"/>
              </a:rPr>
              <a:t>Uses 1 exemplary current scholarly source that is not a research article.</a:t>
            </a:r>
          </a:p>
          <a:p>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2127" y="5029200"/>
            <a:ext cx="18288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1612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in Module-3 content</a:t>
            </a:r>
            <a:endParaRPr lang="en-US" dirty="0"/>
          </a:p>
        </p:txBody>
      </p:sp>
      <p:sp>
        <p:nvSpPr>
          <p:cNvPr id="7" name="Text Placeholder 6"/>
          <p:cNvSpPr>
            <a:spLocks noGrp="1"/>
          </p:cNvSpPr>
          <p:nvPr>
            <p:ph type="body" sz="quarter" idx="3"/>
          </p:nvPr>
        </p:nvSpPr>
        <p:spPr>
          <a:xfrm>
            <a:off x="1143000" y="1097280"/>
            <a:ext cx="6757416" cy="548640"/>
          </a:xfrm>
        </p:spPr>
        <p:txBody>
          <a:bodyPr/>
          <a:lstStyle/>
          <a:p>
            <a:r>
              <a:rPr lang="en-US" dirty="0" smtClean="0"/>
              <a:t>Module 3</a:t>
            </a:r>
            <a:endParaRPr lang="en-US" dirty="0"/>
          </a:p>
        </p:txBody>
      </p:sp>
      <p:sp>
        <p:nvSpPr>
          <p:cNvPr id="8" name="Content Placeholder 7"/>
          <p:cNvSpPr>
            <a:spLocks noGrp="1"/>
          </p:cNvSpPr>
          <p:nvPr>
            <p:ph sz="quarter" idx="4"/>
          </p:nvPr>
        </p:nvSpPr>
        <p:spPr>
          <a:xfrm>
            <a:off x="1143000" y="1701848"/>
            <a:ext cx="6757416" cy="3108960"/>
          </a:xfrm>
        </p:spPr>
        <p:txBody>
          <a:bodyPr>
            <a:normAutofit/>
          </a:bodyPr>
          <a:lstStyle/>
          <a:p>
            <a:r>
              <a:rPr lang="en-US" sz="1600" b="0" dirty="0" smtClean="0"/>
              <a:t>Quantitative </a:t>
            </a:r>
            <a:r>
              <a:rPr lang="en-US" sz="1600" b="0" dirty="0"/>
              <a:t>design, rigor, validity, reliability, statistical methods overview with </a:t>
            </a:r>
            <a:r>
              <a:rPr lang="en-US" sz="1600" b="0" dirty="0">
                <a:solidFill>
                  <a:srgbClr val="FF0000"/>
                </a:solidFill>
              </a:rPr>
              <a:t>self-check </a:t>
            </a:r>
            <a:r>
              <a:rPr lang="en-US" sz="1600" b="0" dirty="0" smtClean="0">
                <a:solidFill>
                  <a:srgbClr val="FF0000"/>
                </a:solidFill>
              </a:rPr>
              <a:t>quiz</a:t>
            </a:r>
          </a:p>
          <a:p>
            <a:r>
              <a:rPr lang="en-US" sz="1600" b="0" dirty="0" smtClean="0">
                <a:solidFill>
                  <a:srgbClr val="FF0000"/>
                </a:solidFill>
              </a:rPr>
              <a:t>Plagiarism defined </a:t>
            </a:r>
          </a:p>
          <a:p>
            <a:r>
              <a:rPr lang="en-US" sz="1600" b="0" dirty="0" smtClean="0"/>
              <a:t>DB#2</a:t>
            </a:r>
            <a:r>
              <a:rPr lang="en-US" sz="1600" b="0" dirty="0" smtClean="0">
                <a:solidFill>
                  <a:srgbClr val="FF0000"/>
                </a:solidFill>
              </a:rPr>
              <a:t> </a:t>
            </a:r>
            <a:r>
              <a:rPr lang="en-US" sz="1600" dirty="0">
                <a:solidFill>
                  <a:srgbClr val="FF0000"/>
                </a:solidFill>
              </a:rPr>
              <a:t>initial post imbedded quantitative critique</a:t>
            </a:r>
          </a:p>
        </p:txBody>
      </p:sp>
    </p:spTree>
    <p:extLst>
      <p:ext uri="{BB962C8B-B14F-4D97-AF65-F5344CB8AC3E}">
        <p14:creationId xmlns:p14="http://schemas.microsoft.com/office/powerpoint/2010/main" val="1238363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
            <a:ext cx="8077200" cy="548640"/>
          </a:xfrm>
        </p:spPr>
        <p:txBody>
          <a:bodyPr/>
          <a:lstStyle/>
          <a:p>
            <a:r>
              <a:rPr lang="en-US" dirty="0" smtClean="0"/>
              <a:t>Changes to DB#2 initial post</a:t>
            </a:r>
            <a:endParaRPr lang="en-US" dirty="0"/>
          </a:p>
        </p:txBody>
      </p:sp>
      <p:sp>
        <p:nvSpPr>
          <p:cNvPr id="3" name="Content Placeholder 2"/>
          <p:cNvSpPr>
            <a:spLocks noGrp="1"/>
          </p:cNvSpPr>
          <p:nvPr>
            <p:ph idx="1"/>
          </p:nvPr>
        </p:nvSpPr>
        <p:spPr>
          <a:xfrm>
            <a:off x="457200" y="1100628"/>
            <a:ext cx="8229600" cy="3776172"/>
          </a:xfrm>
        </p:spPr>
        <p:txBody>
          <a:bodyPr>
            <a:normAutofit fontScale="92500" lnSpcReduction="10000"/>
          </a:bodyPr>
          <a:lstStyle/>
          <a:p>
            <a:r>
              <a:rPr lang="en-US" dirty="0"/>
              <a:t>Initial Class discussion post</a:t>
            </a:r>
            <a:r>
              <a:rPr lang="en-US" b="0" dirty="0"/>
              <a:t>:</a:t>
            </a:r>
          </a:p>
          <a:p>
            <a:pPr>
              <a:buFont typeface="+mj-lt"/>
              <a:buAutoNum type="arabicPeriod"/>
            </a:pPr>
            <a:r>
              <a:rPr lang="en-US" b="0" dirty="0"/>
              <a:t>State your updated group's PIO or PICO.</a:t>
            </a:r>
          </a:p>
          <a:p>
            <a:pPr>
              <a:buFont typeface="+mj-lt"/>
              <a:buAutoNum type="arabicPeriod"/>
            </a:pPr>
            <a:r>
              <a:rPr lang="en-US" b="0" dirty="0"/>
              <a:t>Identify the main variables (specify any independent/dependent variables) of the primary quantitative article and the study design</a:t>
            </a:r>
          </a:p>
          <a:p>
            <a:pPr>
              <a:buFont typeface="+mj-lt"/>
              <a:buAutoNum type="arabicPeriod"/>
            </a:pPr>
            <a:r>
              <a:rPr lang="en-US" b="0" dirty="0"/>
              <a:t>Describe the purpose or main hypothesis of the quantitative study and what difference it will make in solving the problem</a:t>
            </a:r>
          </a:p>
          <a:p>
            <a:pPr>
              <a:buFont typeface="+mj-lt"/>
              <a:buAutoNum type="arabicPeriod"/>
            </a:pPr>
            <a:r>
              <a:rPr lang="en-US" b="0" dirty="0"/>
              <a:t>State what ethical steps were taken to protect study participants, how many participants were studied, and what their social, cultural and diverse characteristics were (e.g.. country, ethnicity, gender)</a:t>
            </a:r>
          </a:p>
          <a:p>
            <a:pPr>
              <a:buFont typeface="+mj-lt"/>
              <a:buAutoNum type="arabicPeriod"/>
            </a:pPr>
            <a:r>
              <a:rPr lang="en-US" b="0" dirty="0"/>
              <a:t>State what measures were taken to enhance quantitative study rigor, validity, reliability, objectivity, and generalizability, what the limitations were, and how believable the findings are </a:t>
            </a:r>
          </a:p>
          <a:p>
            <a:pPr>
              <a:buFont typeface="+mj-lt"/>
              <a:buAutoNum type="arabicPeriod"/>
            </a:pPr>
            <a:r>
              <a:rPr lang="en-US" b="0" dirty="0"/>
              <a:t>List the most important statistical findings of the quantitative study and give any p-values or proxy confidence intervals</a:t>
            </a:r>
          </a:p>
          <a:p>
            <a:pPr>
              <a:buFont typeface="+mj-lt"/>
              <a:buAutoNum type="arabicPeriod"/>
            </a:pPr>
            <a:r>
              <a:rPr lang="en-US" b="0" dirty="0"/>
              <a:t>Explain how the quantitative article directly answers your PIO/PICO</a:t>
            </a:r>
          </a:p>
          <a:p>
            <a:endParaRPr lang="en-US" dirty="0"/>
          </a:p>
        </p:txBody>
      </p:sp>
    </p:spTree>
    <p:extLst>
      <p:ext uri="{BB962C8B-B14F-4D97-AF65-F5344CB8AC3E}">
        <p14:creationId xmlns:p14="http://schemas.microsoft.com/office/powerpoint/2010/main" val="1947368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in Module-4 content</a:t>
            </a:r>
            <a:endParaRPr lang="en-US" dirty="0"/>
          </a:p>
        </p:txBody>
      </p:sp>
      <p:sp>
        <p:nvSpPr>
          <p:cNvPr id="7" name="Text Placeholder 6"/>
          <p:cNvSpPr>
            <a:spLocks noGrp="1"/>
          </p:cNvSpPr>
          <p:nvPr>
            <p:ph type="body" sz="quarter" idx="3"/>
          </p:nvPr>
        </p:nvSpPr>
        <p:spPr>
          <a:xfrm>
            <a:off x="1143000" y="1097280"/>
            <a:ext cx="6757416" cy="548640"/>
          </a:xfrm>
        </p:spPr>
        <p:txBody>
          <a:bodyPr/>
          <a:lstStyle/>
          <a:p>
            <a:r>
              <a:rPr lang="en-US" dirty="0" smtClean="0"/>
              <a:t>Module 4</a:t>
            </a:r>
            <a:endParaRPr lang="en-US" dirty="0"/>
          </a:p>
        </p:txBody>
      </p:sp>
      <p:sp>
        <p:nvSpPr>
          <p:cNvPr id="8" name="Content Placeholder 7"/>
          <p:cNvSpPr>
            <a:spLocks noGrp="1"/>
          </p:cNvSpPr>
          <p:nvPr>
            <p:ph sz="quarter" idx="4"/>
          </p:nvPr>
        </p:nvSpPr>
        <p:spPr>
          <a:xfrm>
            <a:off x="1066800" y="1701848"/>
            <a:ext cx="6833616" cy="3108960"/>
          </a:xfrm>
        </p:spPr>
        <p:txBody>
          <a:bodyPr>
            <a:normAutofit/>
          </a:bodyPr>
          <a:lstStyle/>
          <a:p>
            <a:r>
              <a:rPr lang="en-US" sz="1600" b="0" dirty="0"/>
              <a:t>Q</a:t>
            </a:r>
            <a:r>
              <a:rPr lang="en-US" sz="1600" b="0" dirty="0" smtClean="0"/>
              <a:t>ualitative design </a:t>
            </a:r>
          </a:p>
          <a:p>
            <a:r>
              <a:rPr lang="en-US" sz="1600" b="0" dirty="0"/>
              <a:t>T</a:t>
            </a:r>
            <a:r>
              <a:rPr lang="en-US" sz="1600" b="0" dirty="0" smtClean="0"/>
              <a:t>rustworthiness </a:t>
            </a:r>
          </a:p>
          <a:p>
            <a:r>
              <a:rPr lang="en-US" sz="1600" b="0" dirty="0">
                <a:solidFill>
                  <a:srgbClr val="FF0000"/>
                </a:solidFill>
              </a:rPr>
              <a:t>S</a:t>
            </a:r>
            <a:r>
              <a:rPr lang="en-US" sz="1600" b="0" dirty="0" smtClean="0">
                <a:solidFill>
                  <a:srgbClr val="FF0000"/>
                </a:solidFill>
              </a:rPr>
              <a:t>elf-check quiz </a:t>
            </a:r>
          </a:p>
          <a:p>
            <a:r>
              <a:rPr lang="en-US" sz="1600" b="0" dirty="0" smtClean="0"/>
              <a:t>DB#3 </a:t>
            </a:r>
            <a:r>
              <a:rPr lang="en-US" sz="1600" dirty="0"/>
              <a:t>initial post </a:t>
            </a:r>
            <a:r>
              <a:rPr lang="en-US" sz="1600" dirty="0">
                <a:solidFill>
                  <a:srgbClr val="FF0000"/>
                </a:solidFill>
              </a:rPr>
              <a:t>imbedded qualitative critique </a:t>
            </a:r>
            <a:endParaRPr lang="en-US" sz="1600" dirty="0" smtClean="0">
              <a:solidFill>
                <a:srgbClr val="FF0000"/>
              </a:solidFill>
            </a:endParaRPr>
          </a:p>
          <a:p>
            <a:r>
              <a:rPr lang="en-US" sz="1600" dirty="0" smtClean="0">
                <a:solidFill>
                  <a:srgbClr val="FF0000"/>
                </a:solidFill>
              </a:rPr>
              <a:t>Deleted ungraded draft of EBP paper </a:t>
            </a:r>
            <a:r>
              <a:rPr lang="en-US" sz="1600" dirty="0" smtClean="0"/>
              <a:t>-students were writing two separate papers with two different sets of research articles</a:t>
            </a:r>
            <a:endParaRPr lang="en-US" sz="1600" dirty="0"/>
          </a:p>
          <a:p>
            <a:endParaRPr lang="en-US" dirty="0"/>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599" y="5029200"/>
            <a:ext cx="5510463"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300" y="2933700"/>
            <a:ext cx="4343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5124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Module-5 content</a:t>
            </a:r>
            <a:endParaRPr lang="en-US" dirty="0"/>
          </a:p>
        </p:txBody>
      </p:sp>
      <p:sp>
        <p:nvSpPr>
          <p:cNvPr id="7" name="Text Placeholder 6"/>
          <p:cNvSpPr>
            <a:spLocks noGrp="1"/>
          </p:cNvSpPr>
          <p:nvPr>
            <p:ph type="body" sz="quarter" idx="3"/>
          </p:nvPr>
        </p:nvSpPr>
        <p:spPr>
          <a:xfrm>
            <a:off x="914400" y="1097280"/>
            <a:ext cx="6986016" cy="548640"/>
          </a:xfrm>
        </p:spPr>
        <p:txBody>
          <a:bodyPr/>
          <a:lstStyle/>
          <a:p>
            <a:r>
              <a:rPr lang="en-US" dirty="0" smtClean="0"/>
              <a:t>Module 5</a:t>
            </a:r>
            <a:endParaRPr lang="en-US" dirty="0"/>
          </a:p>
        </p:txBody>
      </p:sp>
      <p:sp>
        <p:nvSpPr>
          <p:cNvPr id="8" name="Content Placeholder 7"/>
          <p:cNvSpPr>
            <a:spLocks noGrp="1"/>
          </p:cNvSpPr>
          <p:nvPr>
            <p:ph sz="quarter" idx="4"/>
          </p:nvPr>
        </p:nvSpPr>
        <p:spPr>
          <a:xfrm>
            <a:off x="609600" y="1701848"/>
            <a:ext cx="7290816" cy="3108960"/>
          </a:xfrm>
        </p:spPr>
        <p:txBody>
          <a:bodyPr/>
          <a:lstStyle/>
          <a:p>
            <a:r>
              <a:rPr lang="en-US" sz="1600" b="0" dirty="0" smtClean="0"/>
              <a:t>	Limited systematic </a:t>
            </a:r>
            <a:r>
              <a:rPr lang="en-US" sz="1600" b="0" dirty="0"/>
              <a:t>reviews to </a:t>
            </a:r>
            <a:r>
              <a:rPr lang="en-US" sz="1600" b="0" dirty="0">
                <a:solidFill>
                  <a:srgbClr val="FF0000"/>
                </a:solidFill>
              </a:rPr>
              <a:t>meta-analysis or </a:t>
            </a:r>
            <a:r>
              <a:rPr lang="en-US" sz="1600" b="0" dirty="0" smtClean="0">
                <a:solidFill>
                  <a:srgbClr val="FF0000"/>
                </a:solidFill>
              </a:rPr>
              <a:t>meta-synthesis in this basic course focused on learning the difference in quantitative and qualitative research</a:t>
            </a:r>
          </a:p>
          <a:p>
            <a:r>
              <a:rPr lang="en-US" sz="1600" b="0" dirty="0"/>
              <a:t>	</a:t>
            </a:r>
            <a:r>
              <a:rPr lang="en-US" sz="1600" b="0" dirty="0" smtClean="0"/>
              <a:t>Provided </a:t>
            </a:r>
            <a:r>
              <a:rPr lang="en-US" sz="1600" b="0" dirty="0" smtClean="0">
                <a:solidFill>
                  <a:srgbClr val="FF0000"/>
                </a:solidFill>
              </a:rPr>
              <a:t>examples</a:t>
            </a:r>
            <a:r>
              <a:rPr lang="en-US" sz="1600" b="0" dirty="0" smtClean="0"/>
              <a:t> </a:t>
            </a:r>
          </a:p>
          <a:p>
            <a:r>
              <a:rPr lang="en-US" sz="1600" b="0" dirty="0"/>
              <a:t>	</a:t>
            </a:r>
            <a:r>
              <a:rPr lang="en-US" sz="1600" b="0" dirty="0" smtClean="0"/>
              <a:t>DB#4 </a:t>
            </a:r>
            <a:r>
              <a:rPr lang="en-US" sz="1600" dirty="0">
                <a:solidFill>
                  <a:srgbClr val="FF0000"/>
                </a:solidFill>
              </a:rPr>
              <a:t>imbedded meta-analysis and meta-synthesis critiques</a:t>
            </a:r>
          </a:p>
          <a:p>
            <a:endParaRPr lang="en-US" dirty="0"/>
          </a:p>
        </p:txBody>
      </p:sp>
    </p:spTree>
    <p:extLst>
      <p:ext uri="{BB962C8B-B14F-4D97-AF65-F5344CB8AC3E}">
        <p14:creationId xmlns:p14="http://schemas.microsoft.com/office/powerpoint/2010/main" val="3808189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Module-6 content</a:t>
            </a:r>
            <a:endParaRPr lang="en-US" dirty="0"/>
          </a:p>
        </p:txBody>
      </p:sp>
      <p:sp>
        <p:nvSpPr>
          <p:cNvPr id="7" name="Text Placeholder 6"/>
          <p:cNvSpPr>
            <a:spLocks noGrp="1"/>
          </p:cNvSpPr>
          <p:nvPr>
            <p:ph type="body" sz="quarter" idx="3"/>
          </p:nvPr>
        </p:nvSpPr>
        <p:spPr>
          <a:xfrm>
            <a:off x="990600" y="1097280"/>
            <a:ext cx="6909816" cy="548640"/>
          </a:xfrm>
        </p:spPr>
        <p:txBody>
          <a:bodyPr/>
          <a:lstStyle/>
          <a:p>
            <a:r>
              <a:rPr lang="en-US" dirty="0" smtClean="0"/>
              <a:t>Module 6</a:t>
            </a:r>
            <a:endParaRPr lang="en-US" dirty="0"/>
          </a:p>
        </p:txBody>
      </p:sp>
      <p:sp>
        <p:nvSpPr>
          <p:cNvPr id="8" name="Content Placeholder 7"/>
          <p:cNvSpPr>
            <a:spLocks noGrp="1"/>
          </p:cNvSpPr>
          <p:nvPr>
            <p:ph sz="quarter" idx="4"/>
          </p:nvPr>
        </p:nvSpPr>
        <p:spPr>
          <a:xfrm>
            <a:off x="990600" y="1701848"/>
            <a:ext cx="6909816" cy="3108960"/>
          </a:xfrm>
        </p:spPr>
        <p:txBody>
          <a:bodyPr/>
          <a:lstStyle/>
          <a:p>
            <a:r>
              <a:rPr lang="en-US" sz="1600" dirty="0" smtClean="0">
                <a:solidFill>
                  <a:srgbClr val="FF0000"/>
                </a:solidFill>
              </a:rPr>
              <a:t>Ethical </a:t>
            </a:r>
            <a:r>
              <a:rPr lang="en-US" sz="1600" dirty="0">
                <a:solidFill>
                  <a:srgbClr val="FF0000"/>
                </a:solidFill>
              </a:rPr>
              <a:t>and legal standards</a:t>
            </a:r>
            <a:r>
              <a:rPr lang="en-US" sz="1600" b="0" dirty="0">
                <a:solidFill>
                  <a:srgbClr val="FF0000"/>
                </a:solidFill>
              </a:rPr>
              <a:t> </a:t>
            </a:r>
            <a:r>
              <a:rPr lang="en-US" sz="1600" b="0" dirty="0"/>
              <a:t>in publishing, citing, referencing </a:t>
            </a:r>
            <a:r>
              <a:rPr lang="en-US" sz="1600" b="0" dirty="0" smtClean="0"/>
              <a:t>research </a:t>
            </a:r>
          </a:p>
          <a:p>
            <a:r>
              <a:rPr lang="en-US" sz="1600" dirty="0" smtClean="0">
                <a:solidFill>
                  <a:srgbClr val="FF0000"/>
                </a:solidFill>
              </a:rPr>
              <a:t>APA </a:t>
            </a:r>
            <a:r>
              <a:rPr lang="en-US" sz="1600" dirty="0">
                <a:solidFill>
                  <a:srgbClr val="FF0000"/>
                </a:solidFill>
              </a:rPr>
              <a:t>self-check </a:t>
            </a:r>
            <a:r>
              <a:rPr lang="en-US" sz="1600" dirty="0" smtClean="0">
                <a:solidFill>
                  <a:srgbClr val="FF0000"/>
                </a:solidFill>
              </a:rPr>
              <a:t>quiz</a:t>
            </a:r>
            <a:r>
              <a:rPr lang="en-US" sz="1600" b="0" dirty="0" smtClean="0">
                <a:solidFill>
                  <a:srgbClr val="FF0000"/>
                </a:solidFill>
              </a:rPr>
              <a:t> </a:t>
            </a:r>
          </a:p>
          <a:p>
            <a:r>
              <a:rPr lang="en-US" sz="1600" dirty="0" smtClean="0">
                <a:solidFill>
                  <a:srgbClr val="FF0000"/>
                </a:solidFill>
              </a:rPr>
              <a:t>EBP </a:t>
            </a:r>
            <a:r>
              <a:rPr lang="en-US" sz="1600" dirty="0">
                <a:solidFill>
                  <a:srgbClr val="FF0000"/>
                </a:solidFill>
              </a:rPr>
              <a:t>paper template and example </a:t>
            </a:r>
          </a:p>
          <a:p>
            <a:endParaRPr lang="en-US" dirty="0"/>
          </a:p>
        </p:txBody>
      </p:sp>
    </p:spTree>
    <p:extLst>
      <p:ext uri="{BB962C8B-B14F-4D97-AF65-F5344CB8AC3E}">
        <p14:creationId xmlns:p14="http://schemas.microsoft.com/office/powerpoint/2010/main" val="2551437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Post-QM </a:t>
            </a:r>
            <a:r>
              <a:rPr lang="en-US" dirty="0" smtClean="0"/>
              <a:t>EBP Paper </a:t>
            </a:r>
            <a:r>
              <a:rPr lang="en-US" dirty="0"/>
              <a:t>Instructions</a:t>
            </a:r>
          </a:p>
        </p:txBody>
      </p:sp>
      <p:sp>
        <p:nvSpPr>
          <p:cNvPr id="3" name="Content Placeholder 2"/>
          <p:cNvSpPr>
            <a:spLocks noGrp="1"/>
          </p:cNvSpPr>
          <p:nvPr>
            <p:ph idx="1"/>
          </p:nvPr>
        </p:nvSpPr>
        <p:spPr>
          <a:xfrm>
            <a:off x="533400" y="1100628"/>
            <a:ext cx="8229600" cy="3928572"/>
          </a:xfrm>
        </p:spPr>
        <p:txBody>
          <a:bodyPr>
            <a:normAutofit/>
          </a:bodyPr>
          <a:lstStyle/>
          <a:p>
            <a:r>
              <a:rPr lang="en-US" b="0" dirty="0" smtClean="0"/>
              <a:t>	The </a:t>
            </a:r>
            <a:r>
              <a:rPr lang="en-US" b="0" dirty="0"/>
              <a:t>discussion forums were designed to assist you in writing your group EBP paper. </a:t>
            </a:r>
            <a:endParaRPr lang="en-US" b="0" dirty="0" smtClean="0"/>
          </a:p>
          <a:p>
            <a:r>
              <a:rPr lang="en-US" b="0" dirty="0"/>
              <a:t>	</a:t>
            </a:r>
            <a:r>
              <a:rPr lang="en-US" b="0" dirty="0" smtClean="0"/>
              <a:t>The </a:t>
            </a:r>
            <a:r>
              <a:rPr lang="en-US" b="0" dirty="0"/>
              <a:t>discussion on PIO/PICO question and guidelines will help you in writing the Introduction portion. </a:t>
            </a:r>
            <a:endParaRPr lang="en-US" b="0" dirty="0" smtClean="0"/>
          </a:p>
          <a:p>
            <a:r>
              <a:rPr lang="en-US" b="0" dirty="0"/>
              <a:t>	</a:t>
            </a:r>
            <a:r>
              <a:rPr lang="en-US" b="0" dirty="0" smtClean="0"/>
              <a:t>The </a:t>
            </a:r>
            <a:r>
              <a:rPr lang="en-US" b="0" dirty="0"/>
              <a:t>discussions on quantitative, qualitative, and systematic reviews will help you in writing the Methods, Results, and Discussion sections. </a:t>
            </a:r>
            <a:endParaRPr lang="en-US" b="0" dirty="0" smtClean="0"/>
          </a:p>
          <a:p>
            <a:r>
              <a:rPr lang="en-US" b="0" dirty="0"/>
              <a:t>	</a:t>
            </a:r>
            <a:r>
              <a:rPr lang="en-US" b="0" dirty="0" smtClean="0"/>
              <a:t>Be </a:t>
            </a:r>
            <a:r>
              <a:rPr lang="en-US" b="0" dirty="0"/>
              <a:t>sure to read instructor feedback and incorporate changes into your </a:t>
            </a:r>
            <a:r>
              <a:rPr lang="en-US" b="0" dirty="0" smtClean="0"/>
              <a:t>paper.</a:t>
            </a:r>
            <a:endParaRPr lang="en-US" b="0" dirty="0"/>
          </a:p>
          <a:p>
            <a:r>
              <a:rPr lang="en-US" b="0" dirty="0" smtClean="0"/>
              <a:t>	</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7491" y="5008418"/>
            <a:ext cx="1849582" cy="1849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2613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Post-QM EBP Paper Instructions</a:t>
            </a:r>
          </a:p>
        </p:txBody>
      </p:sp>
      <p:sp>
        <p:nvSpPr>
          <p:cNvPr id="3" name="Content Placeholder 2"/>
          <p:cNvSpPr>
            <a:spLocks noGrp="1"/>
          </p:cNvSpPr>
          <p:nvPr>
            <p:ph idx="1"/>
          </p:nvPr>
        </p:nvSpPr>
        <p:spPr>
          <a:xfrm>
            <a:off x="381000" y="1100628"/>
            <a:ext cx="7962900" cy="3579849"/>
          </a:xfrm>
        </p:spPr>
        <p:txBody>
          <a:bodyPr/>
          <a:lstStyle/>
          <a:p>
            <a:r>
              <a:rPr lang="en-US" b="0" dirty="0" smtClean="0"/>
              <a:t>	Select </a:t>
            </a:r>
            <a:r>
              <a:rPr lang="en-US" b="0" dirty="0"/>
              <a:t>the 3 strongest and most current research articles for the EBP paper. Use </a:t>
            </a:r>
            <a:endParaRPr lang="en-US" b="0" dirty="0" smtClean="0"/>
          </a:p>
          <a:p>
            <a:pPr lvl="3"/>
            <a:r>
              <a:rPr lang="en-US" b="0" dirty="0" smtClean="0"/>
              <a:t>	one quantitative article, </a:t>
            </a:r>
          </a:p>
          <a:p>
            <a:pPr lvl="3"/>
            <a:r>
              <a:rPr lang="en-US" b="0" dirty="0" smtClean="0"/>
              <a:t>	one qualitative article, and </a:t>
            </a:r>
          </a:p>
          <a:p>
            <a:pPr lvl="3"/>
            <a:r>
              <a:rPr lang="en-US" b="0" dirty="0" smtClean="0"/>
              <a:t>	either a meta-analysis (or a second quantitative one) or meta-synthesis (or a second 	qualitative one) per group. </a:t>
            </a:r>
          </a:p>
          <a:p>
            <a:r>
              <a:rPr lang="en-US" b="0" dirty="0"/>
              <a:t>	Compare your findings to current guidelines and practices. </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7491" y="5008418"/>
            <a:ext cx="1849582" cy="1849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432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Learning Objectives</a:t>
            </a:r>
            <a:endParaRPr lang="en-US" dirty="0"/>
          </a:p>
        </p:txBody>
      </p:sp>
      <p:sp>
        <p:nvSpPr>
          <p:cNvPr id="3" name="Content Placeholder 2"/>
          <p:cNvSpPr>
            <a:spLocks noGrp="1"/>
          </p:cNvSpPr>
          <p:nvPr>
            <p:ph idx="1"/>
          </p:nvPr>
        </p:nvSpPr>
        <p:spPr/>
        <p:txBody>
          <a:bodyPr/>
          <a:lstStyle/>
          <a:p>
            <a:r>
              <a:rPr lang="en-US" b="0" dirty="0" smtClean="0"/>
              <a:t>At the conclusion of this session, participants will be able to:</a:t>
            </a:r>
          </a:p>
          <a:p>
            <a:pPr>
              <a:buFont typeface="+mj-lt"/>
              <a:buAutoNum type="arabicPeriod"/>
            </a:pPr>
            <a:r>
              <a:rPr lang="en-US" b="0" dirty="0" smtClean="0"/>
              <a:t>Describe the stages of change required for Quality Matters (QM) course certification</a:t>
            </a:r>
          </a:p>
          <a:p>
            <a:pPr>
              <a:buFont typeface="+mj-lt"/>
              <a:buAutoNum type="arabicPeriod"/>
            </a:pPr>
            <a:r>
              <a:rPr lang="en-US" b="0" dirty="0" smtClean="0"/>
              <a:t>Describe changes in RN-BSN student grades pre/post QM certification</a:t>
            </a:r>
          </a:p>
          <a:p>
            <a:pPr>
              <a:buFont typeface="+mj-lt"/>
              <a:buAutoNum type="arabicPeriod"/>
            </a:pPr>
            <a:r>
              <a:rPr lang="en-US" b="0" dirty="0" smtClean="0"/>
              <a:t>Discuss takeaways from the study regarding studied course improvements</a:t>
            </a:r>
            <a:endParaRPr lang="en-US" b="0" dirty="0"/>
          </a:p>
        </p:txBody>
      </p:sp>
    </p:spTree>
    <p:extLst>
      <p:ext uri="{BB962C8B-B14F-4D97-AF65-F5344CB8AC3E}">
        <p14:creationId xmlns:p14="http://schemas.microsoft.com/office/powerpoint/2010/main" val="2059583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module-7 content</a:t>
            </a:r>
            <a:endParaRPr lang="en-US" dirty="0"/>
          </a:p>
        </p:txBody>
      </p:sp>
      <p:sp>
        <p:nvSpPr>
          <p:cNvPr id="7" name="Text Placeholder 6"/>
          <p:cNvSpPr>
            <a:spLocks noGrp="1"/>
          </p:cNvSpPr>
          <p:nvPr>
            <p:ph type="body" sz="quarter" idx="3"/>
          </p:nvPr>
        </p:nvSpPr>
        <p:spPr>
          <a:xfrm>
            <a:off x="1295400" y="1097280"/>
            <a:ext cx="6605016" cy="548640"/>
          </a:xfrm>
        </p:spPr>
        <p:txBody>
          <a:bodyPr/>
          <a:lstStyle/>
          <a:p>
            <a:r>
              <a:rPr lang="en-US" dirty="0" smtClean="0"/>
              <a:t>Module 7</a:t>
            </a:r>
            <a:endParaRPr lang="en-US" dirty="0"/>
          </a:p>
        </p:txBody>
      </p:sp>
      <p:sp>
        <p:nvSpPr>
          <p:cNvPr id="8" name="Content Placeholder 7"/>
          <p:cNvSpPr>
            <a:spLocks noGrp="1"/>
          </p:cNvSpPr>
          <p:nvPr>
            <p:ph sz="quarter" idx="4"/>
          </p:nvPr>
        </p:nvSpPr>
        <p:spPr>
          <a:xfrm>
            <a:off x="990600" y="1701848"/>
            <a:ext cx="6909816" cy="3108960"/>
          </a:xfrm>
        </p:spPr>
        <p:txBody>
          <a:bodyPr>
            <a:normAutofit/>
          </a:bodyPr>
          <a:lstStyle/>
          <a:p>
            <a:r>
              <a:rPr lang="en-US" sz="1700" b="0" dirty="0" smtClean="0"/>
              <a:t>	</a:t>
            </a:r>
            <a:r>
              <a:rPr lang="en-US" sz="1700" b="0" dirty="0" smtClean="0">
                <a:solidFill>
                  <a:srgbClr val="FF0000"/>
                </a:solidFill>
              </a:rPr>
              <a:t>Poster </a:t>
            </a:r>
            <a:r>
              <a:rPr lang="en-US" sz="1700" b="0" dirty="0">
                <a:solidFill>
                  <a:srgbClr val="FF0000"/>
                </a:solidFill>
              </a:rPr>
              <a:t>template </a:t>
            </a:r>
            <a:endParaRPr lang="en-US" sz="1700" b="0" dirty="0" smtClean="0">
              <a:solidFill>
                <a:srgbClr val="FF0000"/>
              </a:solidFill>
            </a:endParaRPr>
          </a:p>
          <a:p>
            <a:r>
              <a:rPr lang="en-US" sz="1700" b="0" dirty="0">
                <a:solidFill>
                  <a:srgbClr val="FF0000"/>
                </a:solidFill>
              </a:rPr>
              <a:t>	</a:t>
            </a:r>
            <a:r>
              <a:rPr lang="en-US" sz="1700" b="0" dirty="0" smtClean="0">
                <a:solidFill>
                  <a:srgbClr val="FF0000"/>
                </a:solidFill>
              </a:rPr>
              <a:t>Poster example</a:t>
            </a:r>
          </a:p>
          <a:p>
            <a:r>
              <a:rPr lang="en-US" sz="1700" b="0" dirty="0"/>
              <a:t>	</a:t>
            </a:r>
            <a:r>
              <a:rPr lang="en-US" sz="1700" b="0" dirty="0" smtClean="0">
                <a:solidFill>
                  <a:srgbClr val="FF0000"/>
                </a:solidFill>
              </a:rPr>
              <a:t>Example </a:t>
            </a:r>
            <a:r>
              <a:rPr lang="en-US" sz="1700" b="0" dirty="0">
                <a:solidFill>
                  <a:srgbClr val="FF0000"/>
                </a:solidFill>
              </a:rPr>
              <a:t>of </a:t>
            </a:r>
            <a:r>
              <a:rPr lang="en-US" sz="1700" dirty="0">
                <a:solidFill>
                  <a:srgbClr val="FF0000"/>
                </a:solidFill>
              </a:rPr>
              <a:t>pre/post test questions </a:t>
            </a:r>
            <a:r>
              <a:rPr lang="en-US" sz="1700" b="0" dirty="0">
                <a:solidFill>
                  <a:srgbClr val="FF0000"/>
                </a:solidFill>
              </a:rPr>
              <a:t>and scores </a:t>
            </a:r>
            <a:r>
              <a:rPr lang="en-US" sz="1700" b="0" dirty="0"/>
              <a:t>from sharing the poster with 3-6 nurses in the </a:t>
            </a:r>
            <a:r>
              <a:rPr lang="en-US" sz="1700" b="0" dirty="0" smtClean="0"/>
              <a:t>community</a:t>
            </a:r>
          </a:p>
          <a:p>
            <a:r>
              <a:rPr lang="en-US" sz="1700" b="0" dirty="0" smtClean="0"/>
              <a:t>	List of local research </a:t>
            </a:r>
            <a:r>
              <a:rPr lang="en-US" sz="1700" b="0" dirty="0"/>
              <a:t>conferences to submit their </a:t>
            </a:r>
            <a:r>
              <a:rPr lang="en-US" sz="1700" b="0" dirty="0" smtClean="0"/>
              <a:t>posters</a:t>
            </a:r>
            <a:endParaRPr lang="en-US" dirty="0"/>
          </a:p>
        </p:txBody>
      </p:sp>
    </p:spTree>
    <p:extLst>
      <p:ext uri="{BB962C8B-B14F-4D97-AF65-F5344CB8AC3E}">
        <p14:creationId xmlns:p14="http://schemas.microsoft.com/office/powerpoint/2010/main" val="2223718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Pre-QM </a:t>
            </a:r>
            <a:r>
              <a:rPr lang="en-US" dirty="0"/>
              <a:t>EBP </a:t>
            </a:r>
            <a:r>
              <a:rPr lang="en-US" dirty="0" smtClean="0"/>
              <a:t>poster </a:t>
            </a:r>
            <a:r>
              <a:rPr lang="en-US" dirty="0"/>
              <a:t>instructions</a:t>
            </a:r>
          </a:p>
        </p:txBody>
      </p:sp>
      <p:sp>
        <p:nvSpPr>
          <p:cNvPr id="3" name="Content Placeholder 2"/>
          <p:cNvSpPr>
            <a:spLocks noGrp="1"/>
          </p:cNvSpPr>
          <p:nvPr>
            <p:ph idx="1"/>
          </p:nvPr>
        </p:nvSpPr>
        <p:spPr/>
        <p:txBody>
          <a:bodyPr/>
          <a:lstStyle/>
          <a:p>
            <a:r>
              <a:rPr lang="en-US" b="0" dirty="0"/>
              <a:t>Download the final version of your group's poster and click Submit before midnight Friday. Each individual in your group is to submit the same version. Use template and grading rubric.</a:t>
            </a:r>
            <a:endParaRPr lang="en-US" dirty="0"/>
          </a:p>
        </p:txBody>
      </p:sp>
      <p:sp>
        <p:nvSpPr>
          <p:cNvPr id="4" name="AutoShape 2" descr="Image result for confus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6" name="Picture 4" descr="Image result for confus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976374"/>
            <a:ext cx="4343400" cy="2897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2764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520940" cy="548640"/>
          </a:xfrm>
        </p:spPr>
        <p:txBody>
          <a:bodyPr/>
          <a:lstStyle/>
          <a:p>
            <a:r>
              <a:rPr lang="en-US" dirty="0" smtClean="0"/>
              <a:t>Post-QM </a:t>
            </a:r>
            <a:r>
              <a:rPr lang="en-US" dirty="0"/>
              <a:t>EBP poster </a:t>
            </a:r>
            <a:r>
              <a:rPr lang="en-US" dirty="0" smtClean="0"/>
              <a:t>Changes</a:t>
            </a:r>
            <a:endParaRPr lang="en-US" dirty="0"/>
          </a:p>
        </p:txBody>
      </p:sp>
      <p:sp>
        <p:nvSpPr>
          <p:cNvPr id="3" name="Content Placeholder 2"/>
          <p:cNvSpPr>
            <a:spLocks noGrp="1"/>
          </p:cNvSpPr>
          <p:nvPr>
            <p:ph idx="1"/>
          </p:nvPr>
        </p:nvSpPr>
        <p:spPr>
          <a:xfrm>
            <a:off x="381000" y="1066800"/>
            <a:ext cx="8382000" cy="3733800"/>
          </a:xfrm>
        </p:spPr>
        <p:txBody>
          <a:bodyPr>
            <a:normAutofit fontScale="40000" lnSpcReduction="20000"/>
          </a:bodyPr>
          <a:lstStyle/>
          <a:p>
            <a:r>
              <a:rPr lang="en-US" sz="4000" b="0" dirty="0" smtClean="0"/>
              <a:t>Added </a:t>
            </a:r>
            <a:r>
              <a:rPr lang="en-US" sz="4000" b="0" dirty="0" smtClean="0">
                <a:solidFill>
                  <a:srgbClr val="FF0000"/>
                </a:solidFill>
              </a:rPr>
              <a:t>dissemination of poster information </a:t>
            </a:r>
            <a:r>
              <a:rPr lang="en-US" sz="4000" b="0" dirty="0" smtClean="0"/>
              <a:t>beyond the classroom into the community using two </a:t>
            </a:r>
            <a:r>
              <a:rPr lang="en-US" sz="4000" b="0" dirty="0"/>
              <a:t>pretest and posttest questions with the scores from 3-6 nurses found in the community or at a poster presentation </a:t>
            </a:r>
            <a:r>
              <a:rPr lang="en-US" sz="4000" b="0" dirty="0" smtClean="0"/>
              <a:t>convention</a:t>
            </a:r>
          </a:p>
          <a:p>
            <a:r>
              <a:rPr lang="en-US" sz="4000" b="0" dirty="0" smtClean="0"/>
              <a:t>Provided </a:t>
            </a:r>
            <a:r>
              <a:rPr lang="en-US" sz="4000" b="0" dirty="0" smtClean="0">
                <a:solidFill>
                  <a:srgbClr val="FF0000"/>
                </a:solidFill>
              </a:rPr>
              <a:t>poster template </a:t>
            </a:r>
            <a:r>
              <a:rPr lang="en-US" sz="4000" b="0" dirty="0" smtClean="0"/>
              <a:t>with what was in each IMRD section</a:t>
            </a:r>
          </a:p>
          <a:p>
            <a:r>
              <a:rPr lang="en-US" sz="4000" b="0" dirty="0" smtClean="0"/>
              <a:t>Provided a </a:t>
            </a:r>
            <a:r>
              <a:rPr lang="en-US" sz="4000" b="0" dirty="0" smtClean="0">
                <a:solidFill>
                  <a:srgbClr val="FF0000"/>
                </a:solidFill>
              </a:rPr>
              <a:t>poster example </a:t>
            </a:r>
          </a:p>
          <a:p>
            <a:r>
              <a:rPr lang="en-US" sz="4000" b="0" dirty="0" smtClean="0"/>
              <a:t>Provided an </a:t>
            </a:r>
            <a:r>
              <a:rPr lang="en-US" sz="4000" b="0" dirty="0" smtClean="0">
                <a:solidFill>
                  <a:srgbClr val="FF0000"/>
                </a:solidFill>
              </a:rPr>
              <a:t>example of using superscript numbering </a:t>
            </a:r>
            <a:r>
              <a:rPr lang="en-US" sz="4000" b="0" dirty="0" smtClean="0"/>
              <a:t>for citations/references</a:t>
            </a:r>
          </a:p>
          <a:p>
            <a:r>
              <a:rPr lang="en-US" sz="4000" b="0" dirty="0" smtClean="0"/>
              <a:t>Provided an </a:t>
            </a:r>
            <a:r>
              <a:rPr lang="en-US" sz="4000" b="0" dirty="0" smtClean="0">
                <a:solidFill>
                  <a:srgbClr val="FF0000"/>
                </a:solidFill>
              </a:rPr>
              <a:t>example of pretest/posttest questions </a:t>
            </a:r>
            <a:r>
              <a:rPr lang="en-US" sz="4000" b="0" dirty="0" smtClean="0"/>
              <a:t>with answers from nurses in the community</a:t>
            </a:r>
          </a:p>
          <a:p>
            <a:endParaRPr lang="en-US" sz="5600" b="0" dirty="0" smtClean="0"/>
          </a:p>
          <a:p>
            <a:endParaRPr lang="en-US" sz="5600" b="0" dirty="0" smtClean="0"/>
          </a:p>
          <a:p>
            <a:endParaRPr lang="en-US" sz="5600" b="0" dirty="0"/>
          </a:p>
          <a:p>
            <a:r>
              <a:rPr lang="en-US" sz="4300" b="0" dirty="0"/>
              <a:t/>
            </a:r>
            <a:br>
              <a:rPr lang="en-US" sz="4300" b="0" dirty="0"/>
            </a:br>
            <a:endParaRPr lang="en-US" sz="4300" b="0" dirty="0"/>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5078976"/>
            <a:ext cx="2757487" cy="1779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269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post </a:t>
            </a:r>
            <a:r>
              <a:rPr lang="en-US" dirty="0" err="1"/>
              <a:t>qm</a:t>
            </a:r>
            <a:r>
              <a:rPr lang="en-US" dirty="0"/>
              <a:t> Course content</a:t>
            </a:r>
          </a:p>
        </p:txBody>
      </p:sp>
      <p:sp>
        <p:nvSpPr>
          <p:cNvPr id="7" name="Text Placeholder 6"/>
          <p:cNvSpPr>
            <a:spLocks noGrp="1"/>
          </p:cNvSpPr>
          <p:nvPr>
            <p:ph type="body" sz="quarter" idx="3"/>
          </p:nvPr>
        </p:nvSpPr>
        <p:spPr>
          <a:xfrm>
            <a:off x="1066800" y="1097280"/>
            <a:ext cx="6833616" cy="548640"/>
          </a:xfrm>
        </p:spPr>
        <p:txBody>
          <a:bodyPr/>
          <a:lstStyle/>
          <a:p>
            <a:r>
              <a:rPr lang="en-US" dirty="0" smtClean="0"/>
              <a:t>Module 8</a:t>
            </a:r>
            <a:endParaRPr lang="en-US" dirty="0"/>
          </a:p>
        </p:txBody>
      </p:sp>
      <p:sp>
        <p:nvSpPr>
          <p:cNvPr id="8" name="Content Placeholder 7"/>
          <p:cNvSpPr>
            <a:spLocks noGrp="1"/>
          </p:cNvSpPr>
          <p:nvPr>
            <p:ph sz="quarter" idx="4"/>
          </p:nvPr>
        </p:nvSpPr>
        <p:spPr>
          <a:xfrm>
            <a:off x="685800" y="1701848"/>
            <a:ext cx="7214616" cy="3108960"/>
          </a:xfrm>
        </p:spPr>
        <p:txBody>
          <a:bodyPr>
            <a:normAutofit/>
          </a:bodyPr>
          <a:lstStyle/>
          <a:p>
            <a:r>
              <a:rPr lang="en-US" sz="1600" dirty="0" smtClean="0"/>
              <a:t>	</a:t>
            </a:r>
            <a:r>
              <a:rPr lang="en-US" sz="1600" dirty="0" smtClean="0">
                <a:solidFill>
                  <a:srgbClr val="FF0000"/>
                </a:solidFill>
              </a:rPr>
              <a:t>Ethical </a:t>
            </a:r>
            <a:r>
              <a:rPr lang="en-US" sz="1600" dirty="0">
                <a:solidFill>
                  <a:srgbClr val="FF0000"/>
                </a:solidFill>
              </a:rPr>
              <a:t>and legal standards</a:t>
            </a:r>
            <a:r>
              <a:rPr lang="en-US" sz="1600" b="0" dirty="0">
                <a:solidFill>
                  <a:srgbClr val="FF0000"/>
                </a:solidFill>
              </a:rPr>
              <a:t> </a:t>
            </a:r>
            <a:r>
              <a:rPr lang="en-US" sz="1600" b="0" dirty="0"/>
              <a:t>on fabrication, falsification, </a:t>
            </a:r>
            <a:r>
              <a:rPr lang="en-US" sz="1600" b="0" dirty="0" smtClean="0"/>
              <a:t>plagiarism </a:t>
            </a:r>
          </a:p>
          <a:p>
            <a:r>
              <a:rPr lang="en-US" sz="1600" b="0" dirty="0"/>
              <a:t>	</a:t>
            </a:r>
            <a:r>
              <a:rPr lang="en-US" sz="1600" b="0" dirty="0" smtClean="0">
                <a:solidFill>
                  <a:srgbClr val="FF0000"/>
                </a:solidFill>
              </a:rPr>
              <a:t>Nursing </a:t>
            </a:r>
            <a:r>
              <a:rPr lang="en-US" sz="1600" b="0" dirty="0">
                <a:solidFill>
                  <a:srgbClr val="FF0000"/>
                </a:solidFill>
              </a:rPr>
              <a:t>Code of Ethics </a:t>
            </a:r>
            <a:r>
              <a:rPr lang="en-US" sz="1600" b="0" dirty="0"/>
              <a:t>with Interpretative </a:t>
            </a:r>
            <a:r>
              <a:rPr lang="en-US" sz="1600" b="0" dirty="0" smtClean="0"/>
              <a:t>Statements</a:t>
            </a:r>
          </a:p>
          <a:p>
            <a:r>
              <a:rPr lang="en-US" sz="1600" b="0" dirty="0"/>
              <a:t>	</a:t>
            </a:r>
            <a:r>
              <a:rPr lang="en-US" sz="1600" b="0" dirty="0" smtClean="0"/>
              <a:t>Reflective </a:t>
            </a:r>
            <a:r>
              <a:rPr lang="en-US" sz="1600" b="0" dirty="0"/>
              <a:t>summary</a:t>
            </a:r>
          </a:p>
          <a:p>
            <a:endParaRPr lang="en-US" dirty="0"/>
          </a:p>
        </p:txBody>
      </p:sp>
    </p:spTree>
    <p:extLst>
      <p:ext uri="{BB962C8B-B14F-4D97-AF65-F5344CB8AC3E}">
        <p14:creationId xmlns:p14="http://schemas.microsoft.com/office/powerpoint/2010/main" val="15668142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371600"/>
            <a:ext cx="5242322"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8033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T-test for QM pre/post scores DB#1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6604691"/>
              </p:ext>
            </p:extLst>
          </p:nvPr>
        </p:nvGraphicFramePr>
        <p:xfrm>
          <a:off x="152400" y="1219200"/>
          <a:ext cx="8762998" cy="2209800"/>
        </p:xfrm>
        <a:graphic>
          <a:graphicData uri="http://schemas.openxmlformats.org/drawingml/2006/table">
            <a:tbl>
              <a:tblPr firstRow="1" bandRow="1">
                <a:tableStyleId>{5C22544A-7EE6-4342-B048-85BDC9FD1C3A}</a:tableStyleId>
              </a:tblPr>
              <a:tblGrid>
                <a:gridCol w="1385652">
                  <a:extLst>
                    <a:ext uri="{9D8B030D-6E8A-4147-A177-3AD203B41FA5}">
                      <a16:colId xmlns:a16="http://schemas.microsoft.com/office/drawing/2014/main" xmlns="" val="20000"/>
                    </a:ext>
                  </a:extLst>
                </a:gridCol>
                <a:gridCol w="667740">
                  <a:extLst>
                    <a:ext uri="{9D8B030D-6E8A-4147-A177-3AD203B41FA5}">
                      <a16:colId xmlns:a16="http://schemas.microsoft.com/office/drawing/2014/main" xmlns="" val="20001"/>
                    </a:ext>
                  </a:extLst>
                </a:gridCol>
                <a:gridCol w="933361">
                  <a:extLst>
                    <a:ext uri="{9D8B030D-6E8A-4147-A177-3AD203B41FA5}">
                      <a16:colId xmlns:a16="http://schemas.microsoft.com/office/drawing/2014/main" xmlns="" val="20002"/>
                    </a:ext>
                  </a:extLst>
                </a:gridCol>
                <a:gridCol w="750969">
                  <a:extLst>
                    <a:ext uri="{9D8B030D-6E8A-4147-A177-3AD203B41FA5}">
                      <a16:colId xmlns:a16="http://schemas.microsoft.com/office/drawing/2014/main" xmlns="" val="20003"/>
                    </a:ext>
                  </a:extLst>
                </a:gridCol>
                <a:gridCol w="784023">
                  <a:extLst>
                    <a:ext uri="{9D8B030D-6E8A-4147-A177-3AD203B41FA5}">
                      <a16:colId xmlns:a16="http://schemas.microsoft.com/office/drawing/2014/main" xmlns="" val="20004"/>
                    </a:ext>
                  </a:extLst>
                </a:gridCol>
                <a:gridCol w="784023">
                  <a:extLst>
                    <a:ext uri="{9D8B030D-6E8A-4147-A177-3AD203B41FA5}">
                      <a16:colId xmlns:a16="http://schemas.microsoft.com/office/drawing/2014/main" xmlns="" val="20005"/>
                    </a:ext>
                  </a:extLst>
                </a:gridCol>
                <a:gridCol w="854413">
                  <a:extLst>
                    <a:ext uri="{9D8B030D-6E8A-4147-A177-3AD203B41FA5}">
                      <a16:colId xmlns:a16="http://schemas.microsoft.com/office/drawing/2014/main" xmlns="" val="20006"/>
                    </a:ext>
                  </a:extLst>
                </a:gridCol>
                <a:gridCol w="934342">
                  <a:extLst>
                    <a:ext uri="{9D8B030D-6E8A-4147-A177-3AD203B41FA5}">
                      <a16:colId xmlns:a16="http://schemas.microsoft.com/office/drawing/2014/main" xmlns="" val="20007"/>
                    </a:ext>
                  </a:extLst>
                </a:gridCol>
                <a:gridCol w="754077">
                  <a:extLst>
                    <a:ext uri="{9D8B030D-6E8A-4147-A177-3AD203B41FA5}">
                      <a16:colId xmlns:a16="http://schemas.microsoft.com/office/drawing/2014/main" xmlns="" val="20008"/>
                    </a:ext>
                  </a:extLst>
                </a:gridCol>
                <a:gridCol w="914398">
                  <a:extLst>
                    <a:ext uri="{9D8B030D-6E8A-4147-A177-3AD203B41FA5}">
                      <a16:colId xmlns:a16="http://schemas.microsoft.com/office/drawing/2014/main" xmlns="" val="20009"/>
                    </a:ext>
                  </a:extLst>
                </a:gridCol>
              </a:tblGrid>
              <a:tr h="807057">
                <a:tc>
                  <a:txBody>
                    <a:bodyPr/>
                    <a:lstStyle/>
                    <a:p>
                      <a:pPr algn="ctr"/>
                      <a:r>
                        <a:rPr lang="en-US" dirty="0" smtClean="0"/>
                        <a:t>Group</a:t>
                      </a:r>
                      <a:endParaRPr lang="en-US" dirty="0"/>
                    </a:p>
                  </a:txBody>
                  <a:tcPr anchor="ctr">
                    <a:solidFill>
                      <a:schemeClr val="accent2"/>
                    </a:solidFill>
                  </a:tcPr>
                </a:tc>
                <a:tc>
                  <a:txBody>
                    <a:bodyPr/>
                    <a:lstStyle/>
                    <a:p>
                      <a:pPr algn="ctr"/>
                      <a:r>
                        <a:rPr lang="en-US" dirty="0" smtClean="0"/>
                        <a:t>N</a:t>
                      </a:r>
                      <a:endParaRPr lang="en-US" dirty="0"/>
                    </a:p>
                  </a:txBody>
                  <a:tcPr anchor="ctr">
                    <a:solidFill>
                      <a:schemeClr val="accent2"/>
                    </a:solidFill>
                  </a:tcPr>
                </a:tc>
                <a:tc>
                  <a:txBody>
                    <a:bodyPr/>
                    <a:lstStyle/>
                    <a:p>
                      <a:pPr algn="ctr"/>
                      <a:r>
                        <a:rPr lang="en-US" dirty="0" smtClean="0"/>
                        <a:t>Mean</a:t>
                      </a:r>
                      <a:endParaRPr lang="en-US" dirty="0"/>
                    </a:p>
                  </a:txBody>
                  <a:tcPr anchor="ctr">
                    <a:solidFill>
                      <a:schemeClr val="accent2"/>
                    </a:solidFill>
                  </a:tcPr>
                </a:tc>
                <a:tc>
                  <a:txBody>
                    <a:bodyPr/>
                    <a:lstStyle/>
                    <a:p>
                      <a:pPr algn="ctr"/>
                      <a:r>
                        <a:rPr lang="en-US" dirty="0" err="1" smtClean="0"/>
                        <a:t>Std</a:t>
                      </a:r>
                      <a:r>
                        <a:rPr lang="en-US" dirty="0" smtClean="0"/>
                        <a:t> Dev</a:t>
                      </a:r>
                      <a:endParaRPr lang="en-US" dirty="0"/>
                    </a:p>
                  </a:txBody>
                  <a:tcPr anchor="ctr">
                    <a:solidFill>
                      <a:schemeClr val="accent2"/>
                    </a:solidFill>
                  </a:tcPr>
                </a:tc>
                <a:tc>
                  <a:txBody>
                    <a:bodyPr/>
                    <a:lstStyle/>
                    <a:p>
                      <a:pPr algn="ctr"/>
                      <a:r>
                        <a:rPr lang="en-US" dirty="0" err="1" smtClean="0"/>
                        <a:t>Std</a:t>
                      </a:r>
                      <a:r>
                        <a:rPr lang="en-US" dirty="0" smtClean="0"/>
                        <a:t> Err</a:t>
                      </a:r>
                      <a:endParaRPr lang="en-US" dirty="0"/>
                    </a:p>
                  </a:txBody>
                  <a:tcPr anchor="ctr">
                    <a:solidFill>
                      <a:schemeClr val="accent2"/>
                    </a:solidFill>
                  </a:tcPr>
                </a:tc>
                <a:tc gridSpan="2">
                  <a:txBody>
                    <a:bodyPr/>
                    <a:lstStyle/>
                    <a:p>
                      <a:pPr algn="ctr"/>
                      <a:r>
                        <a:rPr lang="en-US" dirty="0" smtClean="0"/>
                        <a:t>95% CI</a:t>
                      </a:r>
                      <a:endParaRPr lang="en-US" dirty="0"/>
                    </a:p>
                  </a:txBody>
                  <a:tcPr anchor="ctr">
                    <a:solidFill>
                      <a:schemeClr val="accent2"/>
                    </a:solidFill>
                  </a:tcPr>
                </a:tc>
                <a:tc hMerge="1">
                  <a:txBody>
                    <a:bodyPr/>
                    <a:lstStyle/>
                    <a:p>
                      <a:pPr algn="ctr"/>
                      <a:endParaRPr lang="en-US" dirty="0"/>
                    </a:p>
                  </a:txBody>
                  <a:tcPr anchor="ctr"/>
                </a:tc>
                <a:tc>
                  <a:txBody>
                    <a:bodyPr/>
                    <a:lstStyle/>
                    <a:p>
                      <a:pPr algn="ctr"/>
                      <a:r>
                        <a:rPr lang="en-US" dirty="0" smtClean="0"/>
                        <a:t>DF</a:t>
                      </a:r>
                      <a:endParaRPr lang="en-US" dirty="0"/>
                    </a:p>
                  </a:txBody>
                  <a:tcPr anchor="ctr">
                    <a:solidFill>
                      <a:schemeClr val="accent2"/>
                    </a:solidFill>
                  </a:tcPr>
                </a:tc>
                <a:tc>
                  <a:txBody>
                    <a:bodyPr/>
                    <a:lstStyle/>
                    <a:p>
                      <a:pPr algn="ctr"/>
                      <a:r>
                        <a:rPr lang="en-US" dirty="0" smtClean="0"/>
                        <a:t>T Value</a:t>
                      </a:r>
                      <a:endParaRPr lang="en-US" dirty="0"/>
                    </a:p>
                  </a:txBody>
                  <a:tcPr anchor="ctr">
                    <a:solidFill>
                      <a:schemeClr val="accent2"/>
                    </a:solidFill>
                  </a:tcPr>
                </a:tc>
                <a:tc>
                  <a:txBody>
                    <a:bodyPr/>
                    <a:lstStyle/>
                    <a:p>
                      <a:pPr algn="ctr"/>
                      <a:r>
                        <a:rPr lang="en-US" dirty="0" err="1" smtClean="0"/>
                        <a:t>Pr</a:t>
                      </a:r>
                      <a:r>
                        <a:rPr lang="en-US" dirty="0" smtClean="0"/>
                        <a:t>&gt; |t|</a:t>
                      </a:r>
                      <a:endParaRPr lang="en-US" dirty="0"/>
                    </a:p>
                  </a:txBody>
                  <a:tcPr anchor="ctr">
                    <a:solidFill>
                      <a:schemeClr val="accent2"/>
                    </a:solidFill>
                  </a:tcPr>
                </a:tc>
                <a:extLst>
                  <a:ext uri="{0D108BD9-81ED-4DB2-BD59-A6C34878D82A}">
                    <a16:rowId xmlns:a16="http://schemas.microsoft.com/office/drawing/2014/main" xmlns="" val="10000"/>
                  </a:ext>
                </a:extLst>
              </a:tr>
              <a:tr h="467581">
                <a:tc>
                  <a:txBody>
                    <a:bodyPr/>
                    <a:lstStyle/>
                    <a:p>
                      <a:pPr algn="ctr"/>
                      <a:r>
                        <a:rPr lang="en-US" dirty="0" smtClean="0"/>
                        <a:t>1</a:t>
                      </a:r>
                      <a:endParaRPr lang="en-US" dirty="0"/>
                    </a:p>
                  </a:txBody>
                  <a:tcPr anchor="ctr"/>
                </a:tc>
                <a:tc>
                  <a:txBody>
                    <a:bodyPr/>
                    <a:lstStyle/>
                    <a:p>
                      <a:pPr algn="ctr"/>
                      <a:r>
                        <a:rPr lang="en-US" dirty="0" smtClean="0"/>
                        <a:t>149</a:t>
                      </a:r>
                      <a:endParaRPr lang="en-US" dirty="0"/>
                    </a:p>
                  </a:txBody>
                  <a:tcPr anchor="ctr"/>
                </a:tc>
                <a:tc>
                  <a:txBody>
                    <a:bodyPr/>
                    <a:lstStyle/>
                    <a:p>
                      <a:pPr algn="ctr"/>
                      <a:r>
                        <a:rPr lang="en-US" dirty="0" smtClean="0"/>
                        <a:t>17.18</a:t>
                      </a:r>
                      <a:endParaRPr lang="en-US" dirty="0"/>
                    </a:p>
                  </a:txBody>
                  <a:tcPr anchor="ctr"/>
                </a:tc>
                <a:tc>
                  <a:txBody>
                    <a:bodyPr/>
                    <a:lstStyle/>
                    <a:p>
                      <a:pPr algn="ctr"/>
                      <a:r>
                        <a:rPr lang="en-US" dirty="0" smtClean="0"/>
                        <a:t>3.41</a:t>
                      </a:r>
                      <a:endParaRPr lang="en-US" dirty="0"/>
                    </a:p>
                  </a:txBody>
                  <a:tcPr anchor="ctr"/>
                </a:tc>
                <a:tc>
                  <a:txBody>
                    <a:bodyPr/>
                    <a:lstStyle/>
                    <a:p>
                      <a:pPr algn="ctr"/>
                      <a:r>
                        <a:rPr lang="en-US" dirty="0" smtClean="0"/>
                        <a:t>0.28</a:t>
                      </a:r>
                      <a:endParaRPr lang="en-US" dirty="0"/>
                    </a:p>
                  </a:txBody>
                  <a:tcPr anchor="ctr"/>
                </a:tc>
                <a:tc>
                  <a:txBody>
                    <a:bodyPr/>
                    <a:lstStyle/>
                    <a:p>
                      <a:pPr algn="ctr"/>
                      <a:r>
                        <a:rPr lang="en-US" dirty="0" smtClean="0"/>
                        <a:t>3.06</a:t>
                      </a:r>
                      <a:endParaRPr lang="en-US" dirty="0"/>
                    </a:p>
                  </a:txBody>
                  <a:tcPr anchor="ctr"/>
                </a:tc>
                <a:tc>
                  <a:txBody>
                    <a:bodyPr/>
                    <a:lstStyle/>
                    <a:p>
                      <a:pPr algn="ctr"/>
                      <a:r>
                        <a:rPr lang="en-US" dirty="0" smtClean="0"/>
                        <a:t>3.85</a:t>
                      </a:r>
                      <a:endParaRPr lang="en-US" dirty="0"/>
                    </a:p>
                  </a:txBody>
                  <a:tcPr anchor="ctr"/>
                </a:tc>
                <a:tc>
                  <a:txBody>
                    <a:bodyPr/>
                    <a:lstStyle/>
                    <a:p>
                      <a:pPr algn="ctr"/>
                      <a:r>
                        <a:rPr lang="en-US" dirty="0" smtClean="0"/>
                        <a:t>250.95</a:t>
                      </a:r>
                      <a:endParaRPr lang="en-US" dirty="0"/>
                    </a:p>
                  </a:txBody>
                  <a:tcPr anchor="ctr"/>
                </a:tc>
                <a:tc>
                  <a:txBody>
                    <a:bodyPr/>
                    <a:lstStyle/>
                    <a:p>
                      <a:pPr algn="ctr"/>
                      <a:r>
                        <a:rPr lang="en-US" dirty="0" smtClean="0"/>
                        <a:t>-2.01</a:t>
                      </a:r>
                      <a:endParaRPr lang="en-US" dirty="0"/>
                    </a:p>
                  </a:txBody>
                  <a:tcPr anchor="ctr"/>
                </a:tc>
                <a:tc>
                  <a:txBody>
                    <a:bodyPr/>
                    <a:lstStyle/>
                    <a:p>
                      <a:pPr algn="ctr"/>
                      <a:r>
                        <a:rPr lang="en-US" dirty="0" smtClean="0">
                          <a:solidFill>
                            <a:schemeClr val="accent2"/>
                          </a:solidFill>
                        </a:rPr>
                        <a:t>0.037</a:t>
                      </a:r>
                      <a:endParaRPr lang="en-US" dirty="0">
                        <a:solidFill>
                          <a:schemeClr val="accent2"/>
                        </a:solidFill>
                      </a:endParaRPr>
                    </a:p>
                  </a:txBody>
                  <a:tcPr anchor="ctr"/>
                </a:tc>
                <a:extLst>
                  <a:ext uri="{0D108BD9-81ED-4DB2-BD59-A6C34878D82A}">
                    <a16:rowId xmlns:a16="http://schemas.microsoft.com/office/drawing/2014/main" xmlns="" val="10001"/>
                  </a:ext>
                </a:extLst>
              </a:tr>
              <a:tr h="467581">
                <a:tc>
                  <a:txBody>
                    <a:bodyPr/>
                    <a:lstStyle/>
                    <a:p>
                      <a:pPr algn="ctr"/>
                      <a:r>
                        <a:rPr lang="en-US" dirty="0" smtClean="0"/>
                        <a:t>2</a:t>
                      </a:r>
                      <a:endParaRPr lang="en-US" dirty="0"/>
                    </a:p>
                  </a:txBody>
                  <a:tcPr anchor="ctr"/>
                </a:tc>
                <a:tc>
                  <a:txBody>
                    <a:bodyPr/>
                    <a:lstStyle/>
                    <a:p>
                      <a:pPr algn="ctr"/>
                      <a:r>
                        <a:rPr lang="en-US" dirty="0" smtClean="0"/>
                        <a:t>184</a:t>
                      </a:r>
                      <a:endParaRPr lang="en-US" dirty="0"/>
                    </a:p>
                  </a:txBody>
                  <a:tcPr anchor="ctr"/>
                </a:tc>
                <a:tc>
                  <a:txBody>
                    <a:bodyPr/>
                    <a:lstStyle/>
                    <a:p>
                      <a:pPr algn="ctr"/>
                      <a:r>
                        <a:rPr lang="en-US" dirty="0" smtClean="0"/>
                        <a:t>17.84</a:t>
                      </a:r>
                      <a:endParaRPr lang="en-US" dirty="0"/>
                    </a:p>
                  </a:txBody>
                  <a:tcPr anchor="ctr"/>
                </a:tc>
                <a:tc>
                  <a:txBody>
                    <a:bodyPr/>
                    <a:lstStyle/>
                    <a:p>
                      <a:pPr algn="ctr"/>
                      <a:r>
                        <a:rPr lang="en-US" dirty="0" smtClean="0"/>
                        <a:t>2.32</a:t>
                      </a:r>
                      <a:endParaRPr lang="en-US" dirty="0"/>
                    </a:p>
                  </a:txBody>
                  <a:tcPr anchor="ctr"/>
                </a:tc>
                <a:tc>
                  <a:txBody>
                    <a:bodyPr/>
                    <a:lstStyle/>
                    <a:p>
                      <a:pPr algn="ctr"/>
                      <a:r>
                        <a:rPr lang="en-US" dirty="0" smtClean="0"/>
                        <a:t>0.17</a:t>
                      </a:r>
                      <a:endParaRPr lang="en-US" dirty="0"/>
                    </a:p>
                  </a:txBody>
                  <a:tcPr anchor="ctr"/>
                </a:tc>
                <a:tc>
                  <a:txBody>
                    <a:bodyPr/>
                    <a:lstStyle/>
                    <a:p>
                      <a:pPr algn="ctr"/>
                      <a:r>
                        <a:rPr lang="en-US" dirty="0" smtClean="0"/>
                        <a:t>2.11</a:t>
                      </a:r>
                      <a:endParaRPr lang="en-US" dirty="0"/>
                    </a:p>
                  </a:txBody>
                  <a:tcPr anchor="ctr"/>
                </a:tc>
                <a:tc>
                  <a:txBody>
                    <a:bodyPr/>
                    <a:lstStyle/>
                    <a:p>
                      <a:pPr algn="ctr"/>
                      <a:r>
                        <a:rPr lang="en-US" dirty="0" smtClean="0"/>
                        <a:t>2.58</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2"/>
                  </a:ext>
                </a:extLst>
              </a:tr>
              <a:tr h="467581">
                <a:tc>
                  <a:txBody>
                    <a:bodyPr/>
                    <a:lstStyle/>
                    <a:p>
                      <a:pPr algn="ctr"/>
                      <a:r>
                        <a:rPr lang="en-US" dirty="0" smtClean="0"/>
                        <a:t>Diff (1-2)</a:t>
                      </a:r>
                      <a:endParaRPr lang="en-US" dirty="0"/>
                    </a:p>
                  </a:txBody>
                  <a:tcPr anchor="ctr"/>
                </a:tc>
                <a:tc>
                  <a:txBody>
                    <a:bodyPr/>
                    <a:lstStyle/>
                    <a:p>
                      <a:pPr algn="ctr"/>
                      <a:endParaRPr lang="en-US" dirty="0"/>
                    </a:p>
                  </a:txBody>
                  <a:tcPr anchor="ctr"/>
                </a:tc>
                <a:tc>
                  <a:txBody>
                    <a:bodyPr/>
                    <a:lstStyle/>
                    <a:p>
                      <a:pPr algn="ctr"/>
                      <a:r>
                        <a:rPr lang="en-US" dirty="0" smtClean="0"/>
                        <a:t>-0.66</a:t>
                      </a:r>
                      <a:endParaRPr lang="en-US" dirty="0"/>
                    </a:p>
                  </a:txBody>
                  <a:tcPr anchor="ctr"/>
                </a:tc>
                <a:tc>
                  <a:txBody>
                    <a:bodyPr/>
                    <a:lstStyle/>
                    <a:p>
                      <a:pPr algn="ctr"/>
                      <a:r>
                        <a:rPr lang="en-US" dirty="0" smtClean="0"/>
                        <a:t>2.86</a:t>
                      </a:r>
                      <a:endParaRPr lang="en-US" dirty="0"/>
                    </a:p>
                  </a:txBody>
                  <a:tcPr anchor="ctr"/>
                </a:tc>
                <a:tc>
                  <a:txBody>
                    <a:bodyPr/>
                    <a:lstStyle/>
                    <a:p>
                      <a:pPr algn="ctr"/>
                      <a:r>
                        <a:rPr lang="en-US" dirty="0" smtClean="0"/>
                        <a:t>0.32</a:t>
                      </a:r>
                      <a:endParaRPr lang="en-US" dirty="0"/>
                    </a:p>
                  </a:txBody>
                  <a:tcPr anchor="ctr"/>
                </a:tc>
                <a:tc>
                  <a:txBody>
                    <a:bodyPr/>
                    <a:lstStyle/>
                    <a:p>
                      <a:pPr algn="ctr"/>
                      <a:r>
                        <a:rPr lang="en-US" dirty="0" smtClean="0"/>
                        <a:t>1.30</a:t>
                      </a:r>
                      <a:endParaRPr lang="en-US" dirty="0"/>
                    </a:p>
                  </a:txBody>
                  <a:tcPr anchor="ctr"/>
                </a:tc>
                <a:tc>
                  <a:txBody>
                    <a:bodyPr/>
                    <a:lstStyle/>
                    <a:p>
                      <a:pPr algn="ctr"/>
                      <a:r>
                        <a:rPr lang="en-US" dirty="0" smtClean="0"/>
                        <a:t>-0.01</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3"/>
                  </a:ext>
                </a:extLst>
              </a:tr>
            </a:tbl>
          </a:graphicData>
        </a:graphic>
      </p:graphicFrame>
      <p:sp>
        <p:nvSpPr>
          <p:cNvPr id="5" name="TextBox 4"/>
          <p:cNvSpPr txBox="1"/>
          <p:nvPr/>
        </p:nvSpPr>
        <p:spPr>
          <a:xfrm>
            <a:off x="457200" y="3886199"/>
            <a:ext cx="7772400" cy="276999"/>
          </a:xfrm>
          <a:prstGeom prst="rect">
            <a:avLst/>
          </a:prstGeom>
          <a:noFill/>
        </p:spPr>
        <p:txBody>
          <a:bodyPr wrap="square" rtlCol="0">
            <a:spAutoFit/>
          </a:bodyPr>
          <a:lstStyle/>
          <a:p>
            <a:r>
              <a:rPr lang="en-US" sz="1200" dirty="0" smtClean="0"/>
              <a:t>Reported based on unequal variance, inequality of variance established via Folded F method (p&lt;0.001)</a:t>
            </a:r>
            <a:endParaRPr lang="en-US" sz="1200" dirty="0"/>
          </a:p>
        </p:txBody>
      </p:sp>
    </p:spTree>
    <p:extLst>
      <p:ext uri="{BB962C8B-B14F-4D97-AF65-F5344CB8AC3E}">
        <p14:creationId xmlns:p14="http://schemas.microsoft.com/office/powerpoint/2010/main" val="2703055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365760"/>
            <a:ext cx="7734300" cy="548640"/>
          </a:xfrm>
        </p:spPr>
        <p:txBody>
          <a:bodyPr/>
          <a:lstStyle/>
          <a:p>
            <a:r>
              <a:rPr lang="en-US" dirty="0"/>
              <a:t>T-test for QM pre/post </a:t>
            </a:r>
            <a:r>
              <a:rPr lang="en-US" dirty="0" smtClean="0"/>
              <a:t>scores DB#2-4</a:t>
            </a:r>
            <a:endParaRPr lang="en-US" dirty="0"/>
          </a:p>
        </p:txBody>
      </p:sp>
      <p:sp>
        <p:nvSpPr>
          <p:cNvPr id="8" name="Content Placeholder 7"/>
          <p:cNvSpPr>
            <a:spLocks noGrp="1"/>
          </p:cNvSpPr>
          <p:nvPr>
            <p:ph idx="1"/>
          </p:nvPr>
        </p:nvSpPr>
        <p:spPr>
          <a:xfrm>
            <a:off x="533400" y="4419600"/>
            <a:ext cx="8077200" cy="685800"/>
          </a:xfrm>
        </p:spPr>
        <p:txBody>
          <a:bodyPr>
            <a:normAutofit/>
          </a:bodyPr>
          <a:lstStyle/>
          <a:p>
            <a:r>
              <a:rPr lang="en-US" sz="1200" dirty="0" smtClean="0"/>
              <a:t>In each of these assignments, the variance between groups was calculated to be equal by the Folded F method.</a:t>
            </a:r>
            <a:endParaRPr lang="en-US" sz="1200" dirty="0"/>
          </a:p>
        </p:txBody>
      </p:sp>
      <p:graphicFrame>
        <p:nvGraphicFramePr>
          <p:cNvPr id="4" name="Content Placeholder 3"/>
          <p:cNvGraphicFramePr>
            <a:graphicFrameLocks/>
          </p:cNvGraphicFramePr>
          <p:nvPr>
            <p:extLst>
              <p:ext uri="{D42A27DB-BD31-4B8C-83A1-F6EECF244321}">
                <p14:modId xmlns:p14="http://schemas.microsoft.com/office/powerpoint/2010/main" val="553553282"/>
              </p:ext>
            </p:extLst>
          </p:nvPr>
        </p:nvGraphicFramePr>
        <p:xfrm>
          <a:off x="152400" y="1219200"/>
          <a:ext cx="8762998" cy="3009237"/>
        </p:xfrm>
        <a:graphic>
          <a:graphicData uri="http://schemas.openxmlformats.org/drawingml/2006/table">
            <a:tbl>
              <a:tblPr firstRow="1" bandRow="1">
                <a:tableStyleId>{5C22544A-7EE6-4342-B048-85BDC9FD1C3A}</a:tableStyleId>
              </a:tblPr>
              <a:tblGrid>
                <a:gridCol w="1385652">
                  <a:extLst>
                    <a:ext uri="{9D8B030D-6E8A-4147-A177-3AD203B41FA5}">
                      <a16:colId xmlns:a16="http://schemas.microsoft.com/office/drawing/2014/main" xmlns="" val="20000"/>
                    </a:ext>
                  </a:extLst>
                </a:gridCol>
                <a:gridCol w="667740">
                  <a:extLst>
                    <a:ext uri="{9D8B030D-6E8A-4147-A177-3AD203B41FA5}">
                      <a16:colId xmlns:a16="http://schemas.microsoft.com/office/drawing/2014/main" xmlns="" val="20001"/>
                    </a:ext>
                  </a:extLst>
                </a:gridCol>
                <a:gridCol w="933361">
                  <a:extLst>
                    <a:ext uri="{9D8B030D-6E8A-4147-A177-3AD203B41FA5}">
                      <a16:colId xmlns:a16="http://schemas.microsoft.com/office/drawing/2014/main" xmlns="" val="20002"/>
                    </a:ext>
                  </a:extLst>
                </a:gridCol>
                <a:gridCol w="750969">
                  <a:extLst>
                    <a:ext uri="{9D8B030D-6E8A-4147-A177-3AD203B41FA5}">
                      <a16:colId xmlns:a16="http://schemas.microsoft.com/office/drawing/2014/main" xmlns="" val="20003"/>
                    </a:ext>
                  </a:extLst>
                </a:gridCol>
                <a:gridCol w="784023">
                  <a:extLst>
                    <a:ext uri="{9D8B030D-6E8A-4147-A177-3AD203B41FA5}">
                      <a16:colId xmlns:a16="http://schemas.microsoft.com/office/drawing/2014/main" xmlns="" val="20004"/>
                    </a:ext>
                  </a:extLst>
                </a:gridCol>
                <a:gridCol w="784023">
                  <a:extLst>
                    <a:ext uri="{9D8B030D-6E8A-4147-A177-3AD203B41FA5}">
                      <a16:colId xmlns:a16="http://schemas.microsoft.com/office/drawing/2014/main" xmlns="" val="20005"/>
                    </a:ext>
                  </a:extLst>
                </a:gridCol>
                <a:gridCol w="854413">
                  <a:extLst>
                    <a:ext uri="{9D8B030D-6E8A-4147-A177-3AD203B41FA5}">
                      <a16:colId xmlns:a16="http://schemas.microsoft.com/office/drawing/2014/main" xmlns="" val="20006"/>
                    </a:ext>
                  </a:extLst>
                </a:gridCol>
                <a:gridCol w="934342">
                  <a:extLst>
                    <a:ext uri="{9D8B030D-6E8A-4147-A177-3AD203B41FA5}">
                      <a16:colId xmlns:a16="http://schemas.microsoft.com/office/drawing/2014/main" xmlns="" val="20007"/>
                    </a:ext>
                  </a:extLst>
                </a:gridCol>
                <a:gridCol w="970537">
                  <a:extLst>
                    <a:ext uri="{9D8B030D-6E8A-4147-A177-3AD203B41FA5}">
                      <a16:colId xmlns:a16="http://schemas.microsoft.com/office/drawing/2014/main" xmlns="" val="20008"/>
                    </a:ext>
                  </a:extLst>
                </a:gridCol>
                <a:gridCol w="697938">
                  <a:extLst>
                    <a:ext uri="{9D8B030D-6E8A-4147-A177-3AD203B41FA5}">
                      <a16:colId xmlns:a16="http://schemas.microsoft.com/office/drawing/2014/main" xmlns="" val="20009"/>
                    </a:ext>
                  </a:extLst>
                </a:gridCol>
              </a:tblGrid>
              <a:tr h="807057">
                <a:tc>
                  <a:txBody>
                    <a:bodyPr/>
                    <a:lstStyle/>
                    <a:p>
                      <a:pPr algn="ctr"/>
                      <a:r>
                        <a:rPr lang="en-US" dirty="0" smtClean="0"/>
                        <a:t>DB</a:t>
                      </a:r>
                      <a:endParaRPr lang="en-US" dirty="0"/>
                    </a:p>
                  </a:txBody>
                  <a:tcPr anchor="ctr">
                    <a:solidFill>
                      <a:schemeClr val="accent2"/>
                    </a:solidFill>
                  </a:tcPr>
                </a:tc>
                <a:tc>
                  <a:txBody>
                    <a:bodyPr/>
                    <a:lstStyle/>
                    <a:p>
                      <a:pPr algn="ctr"/>
                      <a:r>
                        <a:rPr lang="en-US" dirty="0" smtClean="0"/>
                        <a:t>N</a:t>
                      </a:r>
                      <a:endParaRPr lang="en-US" dirty="0"/>
                    </a:p>
                  </a:txBody>
                  <a:tcPr anchor="ctr">
                    <a:solidFill>
                      <a:schemeClr val="accent2"/>
                    </a:solidFill>
                  </a:tcPr>
                </a:tc>
                <a:tc>
                  <a:txBody>
                    <a:bodyPr/>
                    <a:lstStyle/>
                    <a:p>
                      <a:pPr algn="ctr"/>
                      <a:r>
                        <a:rPr lang="en-US" dirty="0" smtClean="0"/>
                        <a:t>Mean</a:t>
                      </a:r>
                      <a:endParaRPr lang="en-US" dirty="0"/>
                    </a:p>
                  </a:txBody>
                  <a:tcPr anchor="ctr">
                    <a:solidFill>
                      <a:schemeClr val="accent2"/>
                    </a:solidFill>
                  </a:tcPr>
                </a:tc>
                <a:tc>
                  <a:txBody>
                    <a:bodyPr/>
                    <a:lstStyle/>
                    <a:p>
                      <a:pPr algn="ctr"/>
                      <a:r>
                        <a:rPr lang="en-US" dirty="0" err="1" smtClean="0"/>
                        <a:t>Std</a:t>
                      </a:r>
                      <a:r>
                        <a:rPr lang="en-US" dirty="0" smtClean="0"/>
                        <a:t> Dev</a:t>
                      </a:r>
                      <a:endParaRPr lang="en-US" dirty="0"/>
                    </a:p>
                  </a:txBody>
                  <a:tcPr anchor="ctr">
                    <a:solidFill>
                      <a:schemeClr val="accent2"/>
                    </a:solidFill>
                  </a:tcPr>
                </a:tc>
                <a:tc>
                  <a:txBody>
                    <a:bodyPr/>
                    <a:lstStyle/>
                    <a:p>
                      <a:pPr algn="ctr"/>
                      <a:r>
                        <a:rPr lang="en-US" dirty="0" err="1" smtClean="0"/>
                        <a:t>Std</a:t>
                      </a:r>
                      <a:r>
                        <a:rPr lang="en-US" dirty="0" smtClean="0"/>
                        <a:t> Err</a:t>
                      </a:r>
                      <a:endParaRPr lang="en-US" dirty="0"/>
                    </a:p>
                  </a:txBody>
                  <a:tcPr anchor="ctr">
                    <a:solidFill>
                      <a:schemeClr val="accent2"/>
                    </a:solidFill>
                  </a:tcPr>
                </a:tc>
                <a:tc gridSpan="2">
                  <a:txBody>
                    <a:bodyPr/>
                    <a:lstStyle/>
                    <a:p>
                      <a:pPr algn="ctr"/>
                      <a:r>
                        <a:rPr lang="en-US" dirty="0" smtClean="0"/>
                        <a:t>95% CI</a:t>
                      </a:r>
                      <a:endParaRPr lang="en-US" dirty="0"/>
                    </a:p>
                  </a:txBody>
                  <a:tcPr anchor="ctr">
                    <a:solidFill>
                      <a:schemeClr val="accent2"/>
                    </a:solidFill>
                  </a:tcPr>
                </a:tc>
                <a:tc hMerge="1">
                  <a:txBody>
                    <a:bodyPr/>
                    <a:lstStyle/>
                    <a:p>
                      <a:pPr algn="ctr"/>
                      <a:endParaRPr lang="en-US" dirty="0"/>
                    </a:p>
                  </a:txBody>
                  <a:tcPr anchor="ctr"/>
                </a:tc>
                <a:tc>
                  <a:txBody>
                    <a:bodyPr/>
                    <a:lstStyle/>
                    <a:p>
                      <a:pPr algn="ctr"/>
                      <a:r>
                        <a:rPr lang="en-US" dirty="0" smtClean="0"/>
                        <a:t>DF</a:t>
                      </a:r>
                      <a:endParaRPr lang="en-US" dirty="0"/>
                    </a:p>
                  </a:txBody>
                  <a:tcPr anchor="ctr">
                    <a:solidFill>
                      <a:schemeClr val="accent2"/>
                    </a:solidFill>
                  </a:tcPr>
                </a:tc>
                <a:tc>
                  <a:txBody>
                    <a:bodyPr/>
                    <a:lstStyle/>
                    <a:p>
                      <a:pPr algn="ctr"/>
                      <a:r>
                        <a:rPr lang="en-US" dirty="0" smtClean="0"/>
                        <a:t>T Value</a:t>
                      </a:r>
                      <a:endParaRPr lang="en-US" dirty="0"/>
                    </a:p>
                  </a:txBody>
                  <a:tcPr anchor="ctr">
                    <a:solidFill>
                      <a:schemeClr val="accent2"/>
                    </a:solidFill>
                  </a:tcPr>
                </a:tc>
                <a:tc>
                  <a:txBody>
                    <a:bodyPr/>
                    <a:lstStyle/>
                    <a:p>
                      <a:pPr algn="ctr"/>
                      <a:r>
                        <a:rPr lang="en-US" dirty="0" err="1" smtClean="0"/>
                        <a:t>Pr</a:t>
                      </a:r>
                      <a:r>
                        <a:rPr lang="en-US" dirty="0" smtClean="0"/>
                        <a:t>&gt; |t|</a:t>
                      </a:r>
                      <a:endParaRPr lang="en-US" dirty="0"/>
                    </a:p>
                  </a:txBody>
                  <a:tcPr anchor="ctr">
                    <a:solidFill>
                      <a:schemeClr val="accent2"/>
                    </a:solidFill>
                  </a:tcPr>
                </a:tc>
                <a:extLst>
                  <a:ext uri="{0D108BD9-81ED-4DB2-BD59-A6C34878D82A}">
                    <a16:rowId xmlns:a16="http://schemas.microsoft.com/office/drawing/2014/main" xmlns="" val="10000"/>
                  </a:ext>
                </a:extLst>
              </a:tr>
              <a:tr h="233791">
                <a:tc rowSpan="2">
                  <a:txBody>
                    <a:bodyPr/>
                    <a:lstStyle/>
                    <a:p>
                      <a:pPr algn="ctr"/>
                      <a:r>
                        <a:rPr lang="en-US" dirty="0" smtClean="0"/>
                        <a:t>2</a:t>
                      </a:r>
                      <a:endParaRPr lang="en-US" dirty="0"/>
                    </a:p>
                  </a:txBody>
                  <a:tcPr anchor="ctr"/>
                </a:tc>
                <a:tc>
                  <a:txBody>
                    <a:bodyPr/>
                    <a:lstStyle/>
                    <a:p>
                      <a:pPr algn="ctr"/>
                      <a:r>
                        <a:rPr lang="en-US" dirty="0" smtClean="0"/>
                        <a:t>149</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17.7</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2.03</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0.17</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1.83</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2.29</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331</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-1.33</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0.18</a:t>
                      </a:r>
                      <a:endParaRPr lang="en-US" sz="1800" kern="1200" dirty="0">
                        <a:solidFill>
                          <a:schemeClr val="dk1"/>
                        </a:solidFill>
                        <a:latin typeface="+mn-lt"/>
                        <a:ea typeface="+mn-ea"/>
                        <a:cs typeface="+mn-cs"/>
                      </a:endParaRPr>
                    </a:p>
                  </a:txBody>
                  <a:tcPr anchor="ctr"/>
                </a:tc>
                <a:extLst>
                  <a:ext uri="{0D108BD9-81ED-4DB2-BD59-A6C34878D82A}">
                    <a16:rowId xmlns:a16="http://schemas.microsoft.com/office/drawing/2014/main" xmlns="" val="10001"/>
                  </a:ext>
                </a:extLst>
              </a:tr>
              <a:tr h="233791">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184</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18.06</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2.05</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0.15</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1.87</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2.29</a:t>
                      </a: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extLst>
                  <a:ext uri="{0D108BD9-81ED-4DB2-BD59-A6C34878D82A}">
                    <a16:rowId xmlns:a16="http://schemas.microsoft.com/office/drawing/2014/main" xmlns="" val="10002"/>
                  </a:ext>
                </a:extLst>
              </a:tr>
              <a:tr h="233791">
                <a:tc rowSpan="2">
                  <a:txBody>
                    <a:bodyPr/>
                    <a:lstStyle/>
                    <a:p>
                      <a:pPr algn="ctr"/>
                      <a:r>
                        <a:rPr lang="en-US" dirty="0" smtClean="0"/>
                        <a:t>3</a:t>
                      </a:r>
                      <a:endParaRPr lang="en-US" dirty="0"/>
                    </a:p>
                  </a:txBody>
                  <a:tcPr anchor="ctr"/>
                </a:tc>
                <a:tc>
                  <a:txBody>
                    <a:bodyPr/>
                    <a:lstStyle/>
                    <a:p>
                      <a:pPr algn="ctr"/>
                      <a:r>
                        <a:rPr lang="en-US" dirty="0" smtClean="0"/>
                        <a:t>149</a:t>
                      </a:r>
                      <a:endParaRPr lang="en-US" dirty="0"/>
                    </a:p>
                  </a:txBody>
                  <a:tcPr anchor="ctr"/>
                </a:tc>
                <a:tc>
                  <a:txBody>
                    <a:bodyPr/>
                    <a:lstStyle/>
                    <a:p>
                      <a:pPr algn="ctr" fontAlgn="t"/>
                      <a:r>
                        <a:rPr lang="en-US" dirty="0" smtClean="0">
                          <a:effectLst/>
                        </a:rPr>
                        <a:t>17.79</a:t>
                      </a:r>
                      <a:endParaRPr lang="en-US" dirty="0">
                        <a:effectLst/>
                      </a:endParaRPr>
                    </a:p>
                  </a:txBody>
                  <a:tcPr marL="47625" marR="47625" marT="47625" marB="47625"/>
                </a:tc>
                <a:tc>
                  <a:txBody>
                    <a:bodyPr/>
                    <a:lstStyle/>
                    <a:p>
                      <a:pPr algn="ctr" fontAlgn="t"/>
                      <a:r>
                        <a:rPr lang="en-US" dirty="0" smtClean="0">
                          <a:effectLst/>
                        </a:rPr>
                        <a:t>2.30</a:t>
                      </a:r>
                      <a:endParaRPr lang="en-US" dirty="0">
                        <a:effectLst/>
                      </a:endParaRPr>
                    </a:p>
                  </a:txBody>
                  <a:tcPr marL="47625" marR="47625" marT="47625" marB="47625"/>
                </a:tc>
                <a:tc>
                  <a:txBody>
                    <a:bodyPr/>
                    <a:lstStyle/>
                    <a:p>
                      <a:pPr algn="ctr" fontAlgn="t"/>
                      <a:r>
                        <a:rPr lang="en-US" dirty="0" smtClean="0">
                          <a:effectLst/>
                        </a:rPr>
                        <a:t>0.19</a:t>
                      </a:r>
                      <a:endParaRPr lang="en-US" dirty="0">
                        <a:effectLst/>
                      </a:endParaRPr>
                    </a:p>
                  </a:txBody>
                  <a:tcPr marL="47625" marR="47625" marT="47625" marB="47625"/>
                </a:tc>
                <a:tc>
                  <a:txBody>
                    <a:bodyPr/>
                    <a:lstStyle/>
                    <a:p>
                      <a:pPr algn="ctr"/>
                      <a:r>
                        <a:rPr lang="en-US" dirty="0" smtClean="0"/>
                        <a:t>17.42</a:t>
                      </a:r>
                      <a:endParaRPr lang="en-US" dirty="0"/>
                    </a:p>
                  </a:txBody>
                  <a:tcPr anchor="ctr"/>
                </a:tc>
                <a:tc>
                  <a:txBody>
                    <a:bodyPr/>
                    <a:lstStyle/>
                    <a:p>
                      <a:pPr algn="ctr"/>
                      <a:r>
                        <a:rPr lang="en-US" dirty="0" smtClean="0"/>
                        <a:t>18.17</a:t>
                      </a:r>
                      <a:endParaRPr lang="en-US" dirty="0"/>
                    </a:p>
                  </a:txBody>
                  <a:tcPr anchor="ctr"/>
                </a:tc>
                <a:tc>
                  <a:txBody>
                    <a:bodyPr/>
                    <a:lstStyle/>
                    <a:p>
                      <a:pPr algn="ctr"/>
                      <a:r>
                        <a:rPr lang="en-US" dirty="0" smtClean="0"/>
                        <a:t>332</a:t>
                      </a:r>
                      <a:endParaRPr lang="en-US" dirty="0"/>
                    </a:p>
                  </a:txBody>
                  <a:tcPr anchor="ctr"/>
                </a:tc>
                <a:tc>
                  <a:txBody>
                    <a:bodyPr/>
                    <a:lstStyle/>
                    <a:p>
                      <a:pPr algn="ctr"/>
                      <a:r>
                        <a:rPr lang="en-US" dirty="0" smtClean="0"/>
                        <a:t>-0.49</a:t>
                      </a:r>
                      <a:endParaRPr lang="en-US" dirty="0"/>
                    </a:p>
                  </a:txBody>
                  <a:tcPr anchor="ctr"/>
                </a:tc>
                <a:tc>
                  <a:txBody>
                    <a:bodyPr/>
                    <a:lstStyle/>
                    <a:p>
                      <a:pPr algn="ctr"/>
                      <a:r>
                        <a:rPr lang="en-US" dirty="0" smtClean="0"/>
                        <a:t>0.62</a:t>
                      </a:r>
                      <a:endParaRPr lang="en-US" dirty="0"/>
                    </a:p>
                  </a:txBody>
                  <a:tcPr anchor="ctr"/>
                </a:tc>
                <a:extLst>
                  <a:ext uri="{0D108BD9-81ED-4DB2-BD59-A6C34878D82A}">
                    <a16:rowId xmlns:a16="http://schemas.microsoft.com/office/drawing/2014/main" xmlns="" val="10003"/>
                  </a:ext>
                </a:extLst>
              </a:tr>
              <a:tr h="233791">
                <a:tc vMerge="1">
                  <a:txBody>
                    <a:bodyPr/>
                    <a:lstStyle/>
                    <a:p>
                      <a:endParaRPr lang="en-US"/>
                    </a:p>
                  </a:txBody>
                  <a:tcPr/>
                </a:tc>
                <a:tc>
                  <a:txBody>
                    <a:bodyPr/>
                    <a:lstStyle/>
                    <a:p>
                      <a:pPr algn="ctr"/>
                      <a:r>
                        <a:rPr lang="en-US" dirty="0" smtClean="0"/>
                        <a:t>185</a:t>
                      </a:r>
                      <a:endParaRPr lang="en-US" dirty="0"/>
                    </a:p>
                  </a:txBody>
                  <a:tcPr anchor="ctr"/>
                </a:tc>
                <a:tc>
                  <a:txBody>
                    <a:bodyPr/>
                    <a:lstStyle/>
                    <a:p>
                      <a:pPr algn="ctr" fontAlgn="t"/>
                      <a:r>
                        <a:rPr lang="en-US" dirty="0" smtClean="0">
                          <a:effectLst/>
                        </a:rPr>
                        <a:t>17.92</a:t>
                      </a:r>
                      <a:endParaRPr lang="en-US" dirty="0">
                        <a:effectLst/>
                      </a:endParaRPr>
                    </a:p>
                  </a:txBody>
                  <a:tcPr marL="47625" marR="47625" marT="47625" marB="47625"/>
                </a:tc>
                <a:tc>
                  <a:txBody>
                    <a:bodyPr/>
                    <a:lstStyle/>
                    <a:p>
                      <a:pPr algn="ctr" fontAlgn="t"/>
                      <a:r>
                        <a:rPr lang="en-US" dirty="0" smtClean="0">
                          <a:effectLst/>
                        </a:rPr>
                        <a:t>2.23</a:t>
                      </a:r>
                      <a:endParaRPr lang="en-US" dirty="0">
                        <a:effectLst/>
                      </a:endParaRPr>
                    </a:p>
                  </a:txBody>
                  <a:tcPr marL="47625" marR="47625" marT="47625" marB="47625"/>
                </a:tc>
                <a:tc>
                  <a:txBody>
                    <a:bodyPr/>
                    <a:lstStyle/>
                    <a:p>
                      <a:pPr algn="ctr" fontAlgn="t"/>
                      <a:r>
                        <a:rPr lang="en-US" dirty="0" smtClean="0">
                          <a:effectLst/>
                        </a:rPr>
                        <a:t>0.16</a:t>
                      </a:r>
                      <a:endParaRPr lang="en-US" dirty="0">
                        <a:effectLst/>
                      </a:endParaRPr>
                    </a:p>
                  </a:txBody>
                  <a:tcPr marL="47625" marR="47625" marT="47625" marB="47625"/>
                </a:tc>
                <a:tc>
                  <a:txBody>
                    <a:bodyPr/>
                    <a:lstStyle/>
                    <a:p>
                      <a:pPr algn="ctr"/>
                      <a:r>
                        <a:rPr lang="en-US" dirty="0" smtClean="0"/>
                        <a:t>17.59</a:t>
                      </a:r>
                      <a:endParaRPr lang="en-US" dirty="0"/>
                    </a:p>
                  </a:txBody>
                  <a:tcPr anchor="ctr"/>
                </a:tc>
                <a:tc>
                  <a:txBody>
                    <a:bodyPr/>
                    <a:lstStyle/>
                    <a:p>
                      <a:pPr algn="ctr"/>
                      <a:r>
                        <a:rPr lang="en-US" dirty="0" smtClean="0"/>
                        <a:t>18.24</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4"/>
                  </a:ext>
                </a:extLst>
              </a:tr>
              <a:tr h="233791">
                <a:tc rowSpan="2">
                  <a:txBody>
                    <a:bodyPr/>
                    <a:lstStyle/>
                    <a:p>
                      <a:pPr algn="ctr"/>
                      <a:r>
                        <a:rPr lang="en-US" dirty="0" smtClean="0"/>
                        <a:t>4</a:t>
                      </a:r>
                      <a:endParaRPr lang="en-US" dirty="0"/>
                    </a:p>
                  </a:txBody>
                  <a:tcPr anchor="ctr"/>
                </a:tc>
                <a:tc>
                  <a:txBody>
                    <a:bodyPr/>
                    <a:lstStyle/>
                    <a:p>
                      <a:pPr algn="ctr"/>
                      <a:r>
                        <a:rPr lang="en-US" dirty="0" smtClean="0"/>
                        <a:t>149</a:t>
                      </a:r>
                      <a:endParaRPr lang="en-US" dirty="0"/>
                    </a:p>
                  </a:txBody>
                  <a:tcPr anchor="ctr"/>
                </a:tc>
                <a:tc>
                  <a:txBody>
                    <a:bodyPr/>
                    <a:lstStyle/>
                    <a:p>
                      <a:pPr algn="ctr"/>
                      <a:r>
                        <a:rPr lang="en-US" dirty="0" smtClean="0"/>
                        <a:t>18.25</a:t>
                      </a:r>
                      <a:endParaRPr lang="en-US" dirty="0"/>
                    </a:p>
                  </a:txBody>
                  <a:tcPr anchor="ctr"/>
                </a:tc>
                <a:tc>
                  <a:txBody>
                    <a:bodyPr/>
                    <a:lstStyle/>
                    <a:p>
                      <a:pPr algn="ctr"/>
                      <a:r>
                        <a:rPr lang="en-US" dirty="0" smtClean="0"/>
                        <a:t>2.21</a:t>
                      </a:r>
                      <a:endParaRPr lang="en-US" dirty="0"/>
                    </a:p>
                  </a:txBody>
                  <a:tcPr anchor="ctr"/>
                </a:tc>
                <a:tc>
                  <a:txBody>
                    <a:bodyPr/>
                    <a:lstStyle/>
                    <a:p>
                      <a:pPr algn="ctr"/>
                      <a:r>
                        <a:rPr lang="en-US" dirty="0" smtClean="0"/>
                        <a:t>0.18</a:t>
                      </a:r>
                      <a:endParaRPr lang="en-US" dirty="0"/>
                    </a:p>
                  </a:txBody>
                  <a:tcPr anchor="ctr"/>
                </a:tc>
                <a:tc>
                  <a:txBody>
                    <a:bodyPr/>
                    <a:lstStyle/>
                    <a:p>
                      <a:pPr algn="ctr"/>
                      <a:r>
                        <a:rPr lang="en-US" dirty="0" smtClean="0"/>
                        <a:t>1.98</a:t>
                      </a:r>
                      <a:endParaRPr lang="en-US" dirty="0"/>
                    </a:p>
                  </a:txBody>
                  <a:tcPr anchor="ctr"/>
                </a:tc>
                <a:tc>
                  <a:txBody>
                    <a:bodyPr/>
                    <a:lstStyle/>
                    <a:p>
                      <a:pPr algn="ctr"/>
                      <a:r>
                        <a:rPr lang="en-US" dirty="0" smtClean="0"/>
                        <a:t>2.49</a:t>
                      </a:r>
                      <a:endParaRPr lang="en-US" dirty="0"/>
                    </a:p>
                  </a:txBody>
                  <a:tcPr anchor="ctr"/>
                </a:tc>
                <a:tc>
                  <a:txBody>
                    <a:bodyPr/>
                    <a:lstStyle/>
                    <a:p>
                      <a:pPr algn="ctr"/>
                      <a:r>
                        <a:rPr lang="en-US" dirty="0" smtClean="0"/>
                        <a:t>332</a:t>
                      </a:r>
                      <a:endParaRPr lang="en-US" dirty="0"/>
                    </a:p>
                  </a:txBody>
                  <a:tcPr anchor="ctr"/>
                </a:tc>
                <a:tc>
                  <a:txBody>
                    <a:bodyPr/>
                    <a:lstStyle/>
                    <a:p>
                      <a:pPr algn="ctr"/>
                      <a:r>
                        <a:rPr lang="en-US" dirty="0" smtClean="0"/>
                        <a:t>1.25</a:t>
                      </a:r>
                      <a:endParaRPr lang="en-US" dirty="0"/>
                    </a:p>
                  </a:txBody>
                  <a:tcPr anchor="ctr"/>
                </a:tc>
                <a:tc>
                  <a:txBody>
                    <a:bodyPr/>
                    <a:lstStyle/>
                    <a:p>
                      <a:pPr algn="ctr"/>
                      <a:r>
                        <a:rPr lang="en-US" dirty="0" smtClean="0"/>
                        <a:t>0.21</a:t>
                      </a:r>
                      <a:endParaRPr lang="en-US" dirty="0"/>
                    </a:p>
                  </a:txBody>
                  <a:tcPr anchor="ctr"/>
                </a:tc>
                <a:extLst>
                  <a:ext uri="{0D108BD9-81ED-4DB2-BD59-A6C34878D82A}">
                    <a16:rowId xmlns:a16="http://schemas.microsoft.com/office/drawing/2014/main" xmlns="" val="10005"/>
                  </a:ext>
                </a:extLst>
              </a:tr>
              <a:tr h="233791">
                <a:tc vMerge="1">
                  <a:txBody>
                    <a:bodyPr/>
                    <a:lstStyle/>
                    <a:p>
                      <a:endParaRPr lang="en-US"/>
                    </a:p>
                  </a:txBody>
                  <a:tcPr/>
                </a:tc>
                <a:tc>
                  <a:txBody>
                    <a:bodyPr/>
                    <a:lstStyle/>
                    <a:p>
                      <a:pPr algn="ctr"/>
                      <a:r>
                        <a:rPr lang="en-US" dirty="0" smtClean="0"/>
                        <a:t>185</a:t>
                      </a:r>
                      <a:endParaRPr lang="en-US" dirty="0"/>
                    </a:p>
                  </a:txBody>
                  <a:tcPr anchor="ctr"/>
                </a:tc>
                <a:tc>
                  <a:txBody>
                    <a:bodyPr/>
                    <a:lstStyle/>
                    <a:p>
                      <a:pPr algn="ctr"/>
                      <a:r>
                        <a:rPr lang="en-US" dirty="0" smtClean="0"/>
                        <a:t>17.93</a:t>
                      </a:r>
                      <a:endParaRPr lang="en-US" dirty="0"/>
                    </a:p>
                  </a:txBody>
                  <a:tcPr anchor="ctr"/>
                </a:tc>
                <a:tc>
                  <a:txBody>
                    <a:bodyPr/>
                    <a:lstStyle/>
                    <a:p>
                      <a:pPr algn="ctr"/>
                      <a:r>
                        <a:rPr lang="en-US" dirty="0" smtClean="0"/>
                        <a:t>2.41</a:t>
                      </a:r>
                      <a:endParaRPr lang="en-US" dirty="0"/>
                    </a:p>
                  </a:txBody>
                  <a:tcPr anchor="ctr"/>
                </a:tc>
                <a:tc>
                  <a:txBody>
                    <a:bodyPr/>
                    <a:lstStyle/>
                    <a:p>
                      <a:pPr algn="ctr"/>
                      <a:r>
                        <a:rPr lang="en-US" dirty="0" smtClean="0"/>
                        <a:t>0.18</a:t>
                      </a:r>
                      <a:endParaRPr lang="en-US" dirty="0"/>
                    </a:p>
                  </a:txBody>
                  <a:tcPr anchor="ctr"/>
                </a:tc>
                <a:tc>
                  <a:txBody>
                    <a:bodyPr/>
                    <a:lstStyle/>
                    <a:p>
                      <a:pPr algn="ctr"/>
                      <a:r>
                        <a:rPr lang="en-US" dirty="0" smtClean="0"/>
                        <a:t>2.19</a:t>
                      </a:r>
                      <a:endParaRPr lang="en-US" dirty="0"/>
                    </a:p>
                  </a:txBody>
                  <a:tcPr anchor="ctr"/>
                </a:tc>
                <a:tc>
                  <a:txBody>
                    <a:bodyPr/>
                    <a:lstStyle/>
                    <a:p>
                      <a:pPr algn="ctr"/>
                      <a:r>
                        <a:rPr lang="en-US" dirty="0" smtClean="0"/>
                        <a:t>2.68</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4163363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5760"/>
            <a:ext cx="7772400" cy="548640"/>
          </a:xfrm>
        </p:spPr>
        <p:txBody>
          <a:bodyPr/>
          <a:lstStyle/>
          <a:p>
            <a:r>
              <a:rPr lang="en-US" dirty="0"/>
              <a:t>T-test for QM pre/post </a:t>
            </a:r>
            <a:r>
              <a:rPr lang="en-US" dirty="0" smtClean="0"/>
              <a:t>scores Paper</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549660520"/>
              </p:ext>
            </p:extLst>
          </p:nvPr>
        </p:nvGraphicFramePr>
        <p:xfrm>
          <a:off x="152400" y="1219200"/>
          <a:ext cx="8762998" cy="2209800"/>
        </p:xfrm>
        <a:graphic>
          <a:graphicData uri="http://schemas.openxmlformats.org/drawingml/2006/table">
            <a:tbl>
              <a:tblPr firstRow="1" bandRow="1">
                <a:tableStyleId>{5C22544A-7EE6-4342-B048-85BDC9FD1C3A}</a:tableStyleId>
              </a:tblPr>
              <a:tblGrid>
                <a:gridCol w="1385652">
                  <a:extLst>
                    <a:ext uri="{9D8B030D-6E8A-4147-A177-3AD203B41FA5}">
                      <a16:colId xmlns:a16="http://schemas.microsoft.com/office/drawing/2014/main" xmlns="" val="20000"/>
                    </a:ext>
                  </a:extLst>
                </a:gridCol>
                <a:gridCol w="667740">
                  <a:extLst>
                    <a:ext uri="{9D8B030D-6E8A-4147-A177-3AD203B41FA5}">
                      <a16:colId xmlns:a16="http://schemas.microsoft.com/office/drawing/2014/main" xmlns="" val="20001"/>
                    </a:ext>
                  </a:extLst>
                </a:gridCol>
                <a:gridCol w="933361">
                  <a:extLst>
                    <a:ext uri="{9D8B030D-6E8A-4147-A177-3AD203B41FA5}">
                      <a16:colId xmlns:a16="http://schemas.microsoft.com/office/drawing/2014/main" xmlns="" val="20002"/>
                    </a:ext>
                  </a:extLst>
                </a:gridCol>
                <a:gridCol w="750969">
                  <a:extLst>
                    <a:ext uri="{9D8B030D-6E8A-4147-A177-3AD203B41FA5}">
                      <a16:colId xmlns:a16="http://schemas.microsoft.com/office/drawing/2014/main" xmlns="" val="20003"/>
                    </a:ext>
                  </a:extLst>
                </a:gridCol>
                <a:gridCol w="784023">
                  <a:extLst>
                    <a:ext uri="{9D8B030D-6E8A-4147-A177-3AD203B41FA5}">
                      <a16:colId xmlns:a16="http://schemas.microsoft.com/office/drawing/2014/main" xmlns="" val="20004"/>
                    </a:ext>
                  </a:extLst>
                </a:gridCol>
                <a:gridCol w="784023">
                  <a:extLst>
                    <a:ext uri="{9D8B030D-6E8A-4147-A177-3AD203B41FA5}">
                      <a16:colId xmlns:a16="http://schemas.microsoft.com/office/drawing/2014/main" xmlns="" val="20005"/>
                    </a:ext>
                  </a:extLst>
                </a:gridCol>
                <a:gridCol w="854413">
                  <a:extLst>
                    <a:ext uri="{9D8B030D-6E8A-4147-A177-3AD203B41FA5}">
                      <a16:colId xmlns:a16="http://schemas.microsoft.com/office/drawing/2014/main" xmlns="" val="20006"/>
                    </a:ext>
                  </a:extLst>
                </a:gridCol>
                <a:gridCol w="774019">
                  <a:extLst>
                    <a:ext uri="{9D8B030D-6E8A-4147-A177-3AD203B41FA5}">
                      <a16:colId xmlns:a16="http://schemas.microsoft.com/office/drawing/2014/main" xmlns="" val="20007"/>
                    </a:ext>
                  </a:extLst>
                </a:gridCol>
                <a:gridCol w="990600">
                  <a:extLst>
                    <a:ext uri="{9D8B030D-6E8A-4147-A177-3AD203B41FA5}">
                      <a16:colId xmlns:a16="http://schemas.microsoft.com/office/drawing/2014/main" xmlns="" val="20008"/>
                    </a:ext>
                  </a:extLst>
                </a:gridCol>
                <a:gridCol w="838198">
                  <a:extLst>
                    <a:ext uri="{9D8B030D-6E8A-4147-A177-3AD203B41FA5}">
                      <a16:colId xmlns:a16="http://schemas.microsoft.com/office/drawing/2014/main" xmlns="" val="20009"/>
                    </a:ext>
                  </a:extLst>
                </a:gridCol>
              </a:tblGrid>
              <a:tr h="807057">
                <a:tc>
                  <a:txBody>
                    <a:bodyPr/>
                    <a:lstStyle/>
                    <a:p>
                      <a:pPr algn="ctr"/>
                      <a:r>
                        <a:rPr lang="en-US" dirty="0" smtClean="0"/>
                        <a:t>Group</a:t>
                      </a:r>
                      <a:endParaRPr lang="en-US" dirty="0"/>
                    </a:p>
                  </a:txBody>
                  <a:tcPr anchor="ctr">
                    <a:solidFill>
                      <a:schemeClr val="accent2"/>
                    </a:solidFill>
                  </a:tcPr>
                </a:tc>
                <a:tc>
                  <a:txBody>
                    <a:bodyPr/>
                    <a:lstStyle/>
                    <a:p>
                      <a:pPr algn="ctr"/>
                      <a:r>
                        <a:rPr lang="en-US" dirty="0" smtClean="0"/>
                        <a:t>N</a:t>
                      </a:r>
                      <a:endParaRPr lang="en-US" dirty="0"/>
                    </a:p>
                  </a:txBody>
                  <a:tcPr anchor="ctr">
                    <a:solidFill>
                      <a:schemeClr val="accent2"/>
                    </a:solidFill>
                  </a:tcPr>
                </a:tc>
                <a:tc>
                  <a:txBody>
                    <a:bodyPr/>
                    <a:lstStyle/>
                    <a:p>
                      <a:pPr algn="ctr"/>
                      <a:r>
                        <a:rPr lang="en-US" dirty="0" smtClean="0"/>
                        <a:t>Mean</a:t>
                      </a:r>
                      <a:endParaRPr lang="en-US" dirty="0"/>
                    </a:p>
                  </a:txBody>
                  <a:tcPr anchor="ctr">
                    <a:solidFill>
                      <a:schemeClr val="accent2"/>
                    </a:solidFill>
                  </a:tcPr>
                </a:tc>
                <a:tc>
                  <a:txBody>
                    <a:bodyPr/>
                    <a:lstStyle/>
                    <a:p>
                      <a:pPr algn="ctr"/>
                      <a:r>
                        <a:rPr lang="en-US" dirty="0" err="1" smtClean="0"/>
                        <a:t>Std</a:t>
                      </a:r>
                      <a:r>
                        <a:rPr lang="en-US" dirty="0" smtClean="0"/>
                        <a:t> Dev</a:t>
                      </a:r>
                      <a:endParaRPr lang="en-US" dirty="0"/>
                    </a:p>
                  </a:txBody>
                  <a:tcPr anchor="ctr">
                    <a:solidFill>
                      <a:schemeClr val="accent2"/>
                    </a:solidFill>
                  </a:tcPr>
                </a:tc>
                <a:tc>
                  <a:txBody>
                    <a:bodyPr/>
                    <a:lstStyle/>
                    <a:p>
                      <a:pPr algn="ctr"/>
                      <a:r>
                        <a:rPr lang="en-US" dirty="0" err="1" smtClean="0"/>
                        <a:t>Std</a:t>
                      </a:r>
                      <a:r>
                        <a:rPr lang="en-US" dirty="0" smtClean="0"/>
                        <a:t> Err</a:t>
                      </a:r>
                      <a:endParaRPr lang="en-US" dirty="0"/>
                    </a:p>
                  </a:txBody>
                  <a:tcPr anchor="ctr">
                    <a:solidFill>
                      <a:schemeClr val="accent2"/>
                    </a:solidFill>
                  </a:tcPr>
                </a:tc>
                <a:tc gridSpan="2">
                  <a:txBody>
                    <a:bodyPr/>
                    <a:lstStyle/>
                    <a:p>
                      <a:pPr algn="ctr"/>
                      <a:r>
                        <a:rPr lang="en-US" dirty="0" smtClean="0"/>
                        <a:t>95% CI</a:t>
                      </a:r>
                      <a:endParaRPr lang="en-US" dirty="0"/>
                    </a:p>
                  </a:txBody>
                  <a:tcPr anchor="ctr">
                    <a:solidFill>
                      <a:schemeClr val="accent2"/>
                    </a:solidFill>
                  </a:tcPr>
                </a:tc>
                <a:tc hMerge="1">
                  <a:txBody>
                    <a:bodyPr/>
                    <a:lstStyle/>
                    <a:p>
                      <a:pPr algn="ctr"/>
                      <a:endParaRPr lang="en-US" dirty="0"/>
                    </a:p>
                  </a:txBody>
                  <a:tcPr anchor="ctr"/>
                </a:tc>
                <a:tc>
                  <a:txBody>
                    <a:bodyPr/>
                    <a:lstStyle/>
                    <a:p>
                      <a:pPr algn="ctr"/>
                      <a:r>
                        <a:rPr lang="en-US" dirty="0" smtClean="0"/>
                        <a:t>DF</a:t>
                      </a:r>
                      <a:endParaRPr lang="en-US" dirty="0"/>
                    </a:p>
                  </a:txBody>
                  <a:tcPr anchor="ctr">
                    <a:solidFill>
                      <a:schemeClr val="accent2"/>
                    </a:solidFill>
                  </a:tcPr>
                </a:tc>
                <a:tc>
                  <a:txBody>
                    <a:bodyPr/>
                    <a:lstStyle/>
                    <a:p>
                      <a:pPr algn="ctr"/>
                      <a:r>
                        <a:rPr lang="en-US" dirty="0" smtClean="0"/>
                        <a:t>T Value</a:t>
                      </a:r>
                      <a:endParaRPr lang="en-US" dirty="0"/>
                    </a:p>
                  </a:txBody>
                  <a:tcPr anchor="ctr">
                    <a:solidFill>
                      <a:schemeClr val="accent2"/>
                    </a:solidFill>
                  </a:tcPr>
                </a:tc>
                <a:tc>
                  <a:txBody>
                    <a:bodyPr/>
                    <a:lstStyle/>
                    <a:p>
                      <a:pPr algn="ctr"/>
                      <a:r>
                        <a:rPr lang="en-US" dirty="0" err="1" smtClean="0"/>
                        <a:t>Pr</a:t>
                      </a:r>
                      <a:r>
                        <a:rPr lang="en-US" dirty="0" smtClean="0"/>
                        <a:t>&gt; |t|</a:t>
                      </a:r>
                      <a:endParaRPr lang="en-US" dirty="0"/>
                    </a:p>
                  </a:txBody>
                  <a:tcPr anchor="ctr">
                    <a:solidFill>
                      <a:schemeClr val="accent2"/>
                    </a:solidFill>
                  </a:tcPr>
                </a:tc>
                <a:extLst>
                  <a:ext uri="{0D108BD9-81ED-4DB2-BD59-A6C34878D82A}">
                    <a16:rowId xmlns:a16="http://schemas.microsoft.com/office/drawing/2014/main" xmlns="" val="10000"/>
                  </a:ext>
                </a:extLst>
              </a:tr>
              <a:tr h="467581">
                <a:tc>
                  <a:txBody>
                    <a:bodyPr/>
                    <a:lstStyle/>
                    <a:p>
                      <a:pPr algn="ctr"/>
                      <a:r>
                        <a:rPr lang="en-US" dirty="0" smtClean="0"/>
                        <a:t>1</a:t>
                      </a:r>
                      <a:endParaRPr lang="en-US" dirty="0"/>
                    </a:p>
                  </a:txBody>
                  <a:tcPr anchor="ctr"/>
                </a:tc>
                <a:tc>
                  <a:txBody>
                    <a:bodyPr/>
                    <a:lstStyle/>
                    <a:p>
                      <a:pPr algn="ctr"/>
                      <a:r>
                        <a:rPr lang="en-US" dirty="0" smtClean="0"/>
                        <a:t>149</a:t>
                      </a:r>
                      <a:endParaRPr lang="en-US" dirty="0"/>
                    </a:p>
                  </a:txBody>
                  <a:tcPr anchor="ctr"/>
                </a:tc>
                <a:tc>
                  <a:txBody>
                    <a:bodyPr/>
                    <a:lstStyle/>
                    <a:p>
                      <a:pPr algn="ctr"/>
                      <a:r>
                        <a:rPr lang="en-US" dirty="0" smtClean="0"/>
                        <a:t>62.07</a:t>
                      </a:r>
                      <a:endParaRPr lang="en-US" dirty="0"/>
                    </a:p>
                  </a:txBody>
                  <a:tcPr anchor="ctr"/>
                </a:tc>
                <a:tc>
                  <a:txBody>
                    <a:bodyPr/>
                    <a:lstStyle/>
                    <a:p>
                      <a:pPr algn="ctr"/>
                      <a:r>
                        <a:rPr lang="en-US" dirty="0" smtClean="0"/>
                        <a:t>5.35</a:t>
                      </a:r>
                      <a:endParaRPr lang="en-US" dirty="0"/>
                    </a:p>
                  </a:txBody>
                  <a:tcPr anchor="ctr"/>
                </a:tc>
                <a:tc>
                  <a:txBody>
                    <a:bodyPr/>
                    <a:lstStyle/>
                    <a:p>
                      <a:pPr algn="ctr"/>
                      <a:r>
                        <a:rPr lang="en-US" dirty="0" smtClean="0"/>
                        <a:t>0.44</a:t>
                      </a:r>
                      <a:endParaRPr lang="en-US" dirty="0"/>
                    </a:p>
                  </a:txBody>
                  <a:tcPr anchor="ctr"/>
                </a:tc>
                <a:tc>
                  <a:txBody>
                    <a:bodyPr/>
                    <a:lstStyle/>
                    <a:p>
                      <a:pPr fontAlgn="t"/>
                      <a:r>
                        <a:rPr lang="en-US" dirty="0" smtClean="0">
                          <a:effectLst/>
                        </a:rPr>
                        <a:t>4.80</a:t>
                      </a:r>
                      <a:endParaRPr lang="en-US" dirty="0">
                        <a:effectLst/>
                      </a:endParaRPr>
                    </a:p>
                  </a:txBody>
                  <a:tcPr marL="47625" marR="47625" marT="47625" marB="47625"/>
                </a:tc>
                <a:tc>
                  <a:txBody>
                    <a:bodyPr/>
                    <a:lstStyle/>
                    <a:p>
                      <a:pPr fontAlgn="t"/>
                      <a:r>
                        <a:rPr lang="en-US" dirty="0" smtClean="0">
                          <a:effectLst/>
                        </a:rPr>
                        <a:t>6.03</a:t>
                      </a:r>
                      <a:endParaRPr lang="en-US" dirty="0">
                        <a:effectLst/>
                      </a:endParaRPr>
                    </a:p>
                  </a:txBody>
                  <a:tcPr marL="47625" marR="47625" marT="47625" marB="47625"/>
                </a:tc>
                <a:tc>
                  <a:txBody>
                    <a:bodyPr/>
                    <a:lstStyle/>
                    <a:p>
                      <a:pPr algn="ctr"/>
                      <a:r>
                        <a:rPr lang="en-US" dirty="0" smtClean="0"/>
                        <a:t>331</a:t>
                      </a:r>
                      <a:endParaRPr lang="en-US" dirty="0"/>
                    </a:p>
                  </a:txBody>
                  <a:tcPr anchor="ctr"/>
                </a:tc>
                <a:tc>
                  <a:txBody>
                    <a:bodyPr/>
                    <a:lstStyle/>
                    <a:p>
                      <a:pPr algn="ctr"/>
                      <a:r>
                        <a:rPr lang="en-US" dirty="0" smtClean="0"/>
                        <a:t>-2.46</a:t>
                      </a:r>
                      <a:endParaRPr lang="en-US" dirty="0"/>
                    </a:p>
                  </a:txBody>
                  <a:tcPr anchor="ctr"/>
                </a:tc>
                <a:tc>
                  <a:txBody>
                    <a:bodyPr/>
                    <a:lstStyle/>
                    <a:p>
                      <a:pPr algn="ctr"/>
                      <a:r>
                        <a:rPr lang="en-US" dirty="0" smtClean="0">
                          <a:solidFill>
                            <a:srgbClr val="FF0000"/>
                          </a:solidFill>
                        </a:rPr>
                        <a:t>0.01</a:t>
                      </a:r>
                      <a:endParaRPr lang="en-US" dirty="0">
                        <a:solidFill>
                          <a:srgbClr val="FF0000"/>
                        </a:solidFill>
                      </a:endParaRPr>
                    </a:p>
                  </a:txBody>
                  <a:tcPr anchor="ctr"/>
                </a:tc>
                <a:extLst>
                  <a:ext uri="{0D108BD9-81ED-4DB2-BD59-A6C34878D82A}">
                    <a16:rowId xmlns:a16="http://schemas.microsoft.com/office/drawing/2014/main" xmlns="" val="10001"/>
                  </a:ext>
                </a:extLst>
              </a:tr>
              <a:tr h="467581">
                <a:tc>
                  <a:txBody>
                    <a:bodyPr/>
                    <a:lstStyle/>
                    <a:p>
                      <a:pPr algn="ctr"/>
                      <a:r>
                        <a:rPr lang="en-US" dirty="0" smtClean="0"/>
                        <a:t>2</a:t>
                      </a:r>
                      <a:endParaRPr lang="en-US" dirty="0"/>
                    </a:p>
                  </a:txBody>
                  <a:tcPr anchor="ctr"/>
                </a:tc>
                <a:tc>
                  <a:txBody>
                    <a:bodyPr/>
                    <a:lstStyle/>
                    <a:p>
                      <a:pPr algn="ctr"/>
                      <a:r>
                        <a:rPr lang="en-US" dirty="0" smtClean="0"/>
                        <a:t>184</a:t>
                      </a:r>
                      <a:endParaRPr lang="en-US" dirty="0"/>
                    </a:p>
                  </a:txBody>
                  <a:tcPr anchor="ctr"/>
                </a:tc>
                <a:tc>
                  <a:txBody>
                    <a:bodyPr/>
                    <a:lstStyle/>
                    <a:p>
                      <a:pPr algn="ctr" fontAlgn="t"/>
                      <a:r>
                        <a:rPr lang="en-US" dirty="0" smtClean="0">
                          <a:effectLst/>
                        </a:rPr>
                        <a:t>63.56</a:t>
                      </a:r>
                      <a:endParaRPr lang="en-US" dirty="0">
                        <a:effectLst/>
                      </a:endParaRPr>
                    </a:p>
                  </a:txBody>
                  <a:tcPr marL="47625" marR="47625" marT="47625" marB="47625" anchor="ctr"/>
                </a:tc>
                <a:tc>
                  <a:txBody>
                    <a:bodyPr/>
                    <a:lstStyle/>
                    <a:p>
                      <a:pPr algn="ctr" fontAlgn="t"/>
                      <a:r>
                        <a:rPr lang="en-US" dirty="0" smtClean="0">
                          <a:effectLst/>
                        </a:rPr>
                        <a:t>5.63</a:t>
                      </a:r>
                      <a:endParaRPr lang="en-US" dirty="0">
                        <a:effectLst/>
                      </a:endParaRPr>
                    </a:p>
                  </a:txBody>
                  <a:tcPr marL="47625" marR="47625" marT="47625" marB="47625" anchor="ctr"/>
                </a:tc>
                <a:tc>
                  <a:txBody>
                    <a:bodyPr/>
                    <a:lstStyle/>
                    <a:p>
                      <a:pPr algn="ctr" fontAlgn="t"/>
                      <a:r>
                        <a:rPr lang="en-US" dirty="0" smtClean="0">
                          <a:effectLst/>
                        </a:rPr>
                        <a:t>0.42</a:t>
                      </a:r>
                      <a:endParaRPr lang="en-US" dirty="0">
                        <a:effectLst/>
                      </a:endParaRPr>
                    </a:p>
                  </a:txBody>
                  <a:tcPr marL="47625" marR="47625" marT="47625" marB="47625" anchor="ctr"/>
                </a:tc>
                <a:tc>
                  <a:txBody>
                    <a:bodyPr/>
                    <a:lstStyle/>
                    <a:p>
                      <a:pPr fontAlgn="t"/>
                      <a:r>
                        <a:rPr lang="en-US" dirty="0" smtClean="0">
                          <a:effectLst/>
                        </a:rPr>
                        <a:t>5.10</a:t>
                      </a:r>
                      <a:endParaRPr lang="en-US" dirty="0">
                        <a:effectLst/>
                      </a:endParaRPr>
                    </a:p>
                  </a:txBody>
                  <a:tcPr marL="47625" marR="47625" marT="47625" marB="47625"/>
                </a:tc>
                <a:tc>
                  <a:txBody>
                    <a:bodyPr/>
                    <a:lstStyle/>
                    <a:p>
                      <a:pPr fontAlgn="t"/>
                      <a:r>
                        <a:rPr lang="en-US" dirty="0" smtClean="0">
                          <a:effectLst/>
                        </a:rPr>
                        <a:t>6.27</a:t>
                      </a:r>
                      <a:endParaRPr lang="en-US" dirty="0">
                        <a:effectLst/>
                      </a:endParaRP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2"/>
                  </a:ext>
                </a:extLst>
              </a:tr>
              <a:tr h="467581">
                <a:tc>
                  <a:txBody>
                    <a:bodyPr/>
                    <a:lstStyle/>
                    <a:p>
                      <a:pPr algn="ctr"/>
                      <a:r>
                        <a:rPr lang="en-US" dirty="0" smtClean="0"/>
                        <a:t>Diff (1-2)</a:t>
                      </a:r>
                      <a:endParaRPr lang="en-US" dirty="0"/>
                    </a:p>
                  </a:txBody>
                  <a:tcPr anchor="ctr"/>
                </a:tc>
                <a:tc>
                  <a:txBody>
                    <a:bodyPr/>
                    <a:lstStyle/>
                    <a:p>
                      <a:pPr algn="ctr"/>
                      <a:endParaRPr lang="en-US" dirty="0"/>
                    </a:p>
                  </a:txBody>
                  <a:tcPr anchor="ctr"/>
                </a:tc>
                <a:tc>
                  <a:txBody>
                    <a:bodyPr/>
                    <a:lstStyle/>
                    <a:p>
                      <a:pPr algn="ctr" fontAlgn="t"/>
                      <a:r>
                        <a:rPr lang="en-US" dirty="0" smtClean="0">
                          <a:effectLst/>
                        </a:rPr>
                        <a:t>1.49</a:t>
                      </a:r>
                      <a:endParaRPr lang="en-US" dirty="0">
                        <a:effectLst/>
                      </a:endParaRPr>
                    </a:p>
                  </a:txBody>
                  <a:tcPr marL="47625" marR="47625" marT="47625" marB="47625" anchor="ctr"/>
                </a:tc>
                <a:tc>
                  <a:txBody>
                    <a:bodyPr/>
                    <a:lstStyle/>
                    <a:p>
                      <a:pPr algn="ctr" fontAlgn="t"/>
                      <a:r>
                        <a:rPr lang="en-US" dirty="0" smtClean="0">
                          <a:effectLst/>
                        </a:rPr>
                        <a:t>5.50</a:t>
                      </a:r>
                      <a:endParaRPr lang="en-US" dirty="0">
                        <a:effectLst/>
                      </a:endParaRPr>
                    </a:p>
                  </a:txBody>
                  <a:tcPr marL="47625" marR="47625" marT="47625" marB="47625" anchor="ctr"/>
                </a:tc>
                <a:tc>
                  <a:txBody>
                    <a:bodyPr/>
                    <a:lstStyle/>
                    <a:p>
                      <a:pPr algn="ctr" fontAlgn="t"/>
                      <a:r>
                        <a:rPr lang="en-US" dirty="0" smtClean="0">
                          <a:effectLst/>
                        </a:rPr>
                        <a:t>0.61</a:t>
                      </a:r>
                      <a:endParaRPr lang="en-US" dirty="0">
                        <a:effectLst/>
                      </a:endParaRPr>
                    </a:p>
                  </a:txBody>
                  <a:tcPr marL="47625" marR="47625" marT="47625" marB="47625" anchor="ctr"/>
                </a:tc>
                <a:tc>
                  <a:txBody>
                    <a:bodyPr/>
                    <a:lstStyle/>
                    <a:p>
                      <a:pPr fontAlgn="t"/>
                      <a:r>
                        <a:rPr lang="en-US" dirty="0" smtClean="0">
                          <a:effectLst/>
                        </a:rPr>
                        <a:t>5.11</a:t>
                      </a:r>
                      <a:endParaRPr lang="en-US" dirty="0">
                        <a:effectLst/>
                      </a:endParaRPr>
                    </a:p>
                  </a:txBody>
                  <a:tcPr marL="47625" marR="47625" marT="47625" marB="47625"/>
                </a:tc>
                <a:tc>
                  <a:txBody>
                    <a:bodyPr/>
                    <a:lstStyle/>
                    <a:p>
                      <a:pPr fontAlgn="t"/>
                      <a:r>
                        <a:rPr lang="en-US" dirty="0" smtClean="0">
                          <a:effectLst/>
                        </a:rPr>
                        <a:t>5.96</a:t>
                      </a:r>
                      <a:endParaRPr lang="en-US" dirty="0">
                        <a:effectLst/>
                      </a:endParaRP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9807539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760"/>
            <a:ext cx="8001000" cy="548640"/>
          </a:xfrm>
        </p:spPr>
        <p:txBody>
          <a:bodyPr/>
          <a:lstStyle/>
          <a:p>
            <a:r>
              <a:rPr lang="en-US" dirty="0"/>
              <a:t>T-test for QM pre/post </a:t>
            </a:r>
            <a:r>
              <a:rPr lang="en-US" dirty="0" smtClean="0"/>
              <a:t>scores poster</a:t>
            </a:r>
            <a:endParaRPr lang="en-US" dirty="0"/>
          </a:p>
        </p:txBody>
      </p:sp>
      <p:sp>
        <p:nvSpPr>
          <p:cNvPr id="3" name="Content Placeholder 2"/>
          <p:cNvSpPr>
            <a:spLocks noGrp="1"/>
          </p:cNvSpPr>
          <p:nvPr>
            <p:ph idx="1"/>
          </p:nvPr>
        </p:nvSpPr>
        <p:spPr>
          <a:xfrm>
            <a:off x="822960" y="3733800"/>
            <a:ext cx="7520940" cy="946677"/>
          </a:xfrm>
        </p:spPr>
        <p:txBody>
          <a:bodyPr/>
          <a:lstStyle/>
          <a:p>
            <a:r>
              <a:rPr lang="en-US" dirty="0" smtClean="0"/>
              <a:t>For this series of data, the Folded F Method verified that the variances were equal: therefore, pooled t-test reported</a:t>
            </a: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4078847037"/>
              </p:ext>
            </p:extLst>
          </p:nvPr>
        </p:nvGraphicFramePr>
        <p:xfrm>
          <a:off x="152400" y="1219200"/>
          <a:ext cx="8762998" cy="2209800"/>
        </p:xfrm>
        <a:graphic>
          <a:graphicData uri="http://schemas.openxmlformats.org/drawingml/2006/table">
            <a:tbl>
              <a:tblPr firstRow="1" bandRow="1">
                <a:tableStyleId>{5C22544A-7EE6-4342-B048-85BDC9FD1C3A}</a:tableStyleId>
              </a:tblPr>
              <a:tblGrid>
                <a:gridCol w="1385652">
                  <a:extLst>
                    <a:ext uri="{9D8B030D-6E8A-4147-A177-3AD203B41FA5}">
                      <a16:colId xmlns:a16="http://schemas.microsoft.com/office/drawing/2014/main" xmlns="" val="20000"/>
                    </a:ext>
                  </a:extLst>
                </a:gridCol>
                <a:gridCol w="667740">
                  <a:extLst>
                    <a:ext uri="{9D8B030D-6E8A-4147-A177-3AD203B41FA5}">
                      <a16:colId xmlns:a16="http://schemas.microsoft.com/office/drawing/2014/main" xmlns="" val="20001"/>
                    </a:ext>
                  </a:extLst>
                </a:gridCol>
                <a:gridCol w="933361">
                  <a:extLst>
                    <a:ext uri="{9D8B030D-6E8A-4147-A177-3AD203B41FA5}">
                      <a16:colId xmlns:a16="http://schemas.microsoft.com/office/drawing/2014/main" xmlns="" val="20002"/>
                    </a:ext>
                  </a:extLst>
                </a:gridCol>
                <a:gridCol w="750969">
                  <a:extLst>
                    <a:ext uri="{9D8B030D-6E8A-4147-A177-3AD203B41FA5}">
                      <a16:colId xmlns:a16="http://schemas.microsoft.com/office/drawing/2014/main" xmlns="" val="20003"/>
                    </a:ext>
                  </a:extLst>
                </a:gridCol>
                <a:gridCol w="784023">
                  <a:extLst>
                    <a:ext uri="{9D8B030D-6E8A-4147-A177-3AD203B41FA5}">
                      <a16:colId xmlns:a16="http://schemas.microsoft.com/office/drawing/2014/main" xmlns="" val="20004"/>
                    </a:ext>
                  </a:extLst>
                </a:gridCol>
                <a:gridCol w="784023">
                  <a:extLst>
                    <a:ext uri="{9D8B030D-6E8A-4147-A177-3AD203B41FA5}">
                      <a16:colId xmlns:a16="http://schemas.microsoft.com/office/drawing/2014/main" xmlns="" val="20005"/>
                    </a:ext>
                  </a:extLst>
                </a:gridCol>
                <a:gridCol w="854413">
                  <a:extLst>
                    <a:ext uri="{9D8B030D-6E8A-4147-A177-3AD203B41FA5}">
                      <a16:colId xmlns:a16="http://schemas.microsoft.com/office/drawing/2014/main" xmlns="" val="20006"/>
                    </a:ext>
                  </a:extLst>
                </a:gridCol>
                <a:gridCol w="774019">
                  <a:extLst>
                    <a:ext uri="{9D8B030D-6E8A-4147-A177-3AD203B41FA5}">
                      <a16:colId xmlns:a16="http://schemas.microsoft.com/office/drawing/2014/main" xmlns="" val="20007"/>
                    </a:ext>
                  </a:extLst>
                </a:gridCol>
                <a:gridCol w="990600">
                  <a:extLst>
                    <a:ext uri="{9D8B030D-6E8A-4147-A177-3AD203B41FA5}">
                      <a16:colId xmlns:a16="http://schemas.microsoft.com/office/drawing/2014/main" xmlns="" val="20008"/>
                    </a:ext>
                  </a:extLst>
                </a:gridCol>
                <a:gridCol w="838198">
                  <a:extLst>
                    <a:ext uri="{9D8B030D-6E8A-4147-A177-3AD203B41FA5}">
                      <a16:colId xmlns:a16="http://schemas.microsoft.com/office/drawing/2014/main" xmlns="" val="20009"/>
                    </a:ext>
                  </a:extLst>
                </a:gridCol>
              </a:tblGrid>
              <a:tr h="807057">
                <a:tc>
                  <a:txBody>
                    <a:bodyPr/>
                    <a:lstStyle/>
                    <a:p>
                      <a:pPr algn="ctr"/>
                      <a:r>
                        <a:rPr lang="en-US" dirty="0" smtClean="0"/>
                        <a:t>Group</a:t>
                      </a:r>
                      <a:endParaRPr lang="en-US" dirty="0"/>
                    </a:p>
                  </a:txBody>
                  <a:tcPr anchor="ctr">
                    <a:solidFill>
                      <a:schemeClr val="accent2"/>
                    </a:solidFill>
                  </a:tcPr>
                </a:tc>
                <a:tc>
                  <a:txBody>
                    <a:bodyPr/>
                    <a:lstStyle/>
                    <a:p>
                      <a:pPr algn="ctr"/>
                      <a:r>
                        <a:rPr lang="en-US" dirty="0" smtClean="0"/>
                        <a:t>N</a:t>
                      </a:r>
                      <a:endParaRPr lang="en-US" dirty="0"/>
                    </a:p>
                  </a:txBody>
                  <a:tcPr anchor="ctr">
                    <a:solidFill>
                      <a:schemeClr val="accent2"/>
                    </a:solidFill>
                  </a:tcPr>
                </a:tc>
                <a:tc>
                  <a:txBody>
                    <a:bodyPr/>
                    <a:lstStyle/>
                    <a:p>
                      <a:pPr algn="ctr"/>
                      <a:r>
                        <a:rPr lang="en-US" dirty="0" smtClean="0"/>
                        <a:t>Mean</a:t>
                      </a:r>
                      <a:endParaRPr lang="en-US" dirty="0"/>
                    </a:p>
                  </a:txBody>
                  <a:tcPr anchor="ctr">
                    <a:solidFill>
                      <a:schemeClr val="accent2"/>
                    </a:solidFill>
                  </a:tcPr>
                </a:tc>
                <a:tc>
                  <a:txBody>
                    <a:bodyPr/>
                    <a:lstStyle/>
                    <a:p>
                      <a:pPr algn="ctr"/>
                      <a:r>
                        <a:rPr lang="en-US" dirty="0" err="1" smtClean="0"/>
                        <a:t>Std</a:t>
                      </a:r>
                      <a:r>
                        <a:rPr lang="en-US" dirty="0" smtClean="0"/>
                        <a:t> Dev</a:t>
                      </a:r>
                      <a:endParaRPr lang="en-US" dirty="0"/>
                    </a:p>
                  </a:txBody>
                  <a:tcPr anchor="ctr">
                    <a:solidFill>
                      <a:schemeClr val="accent2"/>
                    </a:solidFill>
                  </a:tcPr>
                </a:tc>
                <a:tc>
                  <a:txBody>
                    <a:bodyPr/>
                    <a:lstStyle/>
                    <a:p>
                      <a:pPr algn="ctr"/>
                      <a:r>
                        <a:rPr lang="en-US" dirty="0" err="1" smtClean="0"/>
                        <a:t>Std</a:t>
                      </a:r>
                      <a:r>
                        <a:rPr lang="en-US" dirty="0" smtClean="0"/>
                        <a:t> Err</a:t>
                      </a:r>
                      <a:endParaRPr lang="en-US" dirty="0"/>
                    </a:p>
                  </a:txBody>
                  <a:tcPr anchor="ctr">
                    <a:solidFill>
                      <a:schemeClr val="accent2"/>
                    </a:solidFill>
                  </a:tcPr>
                </a:tc>
                <a:tc gridSpan="2">
                  <a:txBody>
                    <a:bodyPr/>
                    <a:lstStyle/>
                    <a:p>
                      <a:pPr algn="ctr"/>
                      <a:r>
                        <a:rPr lang="en-US" dirty="0" smtClean="0"/>
                        <a:t>95% CI</a:t>
                      </a:r>
                      <a:endParaRPr lang="en-US" dirty="0"/>
                    </a:p>
                  </a:txBody>
                  <a:tcPr anchor="ctr">
                    <a:solidFill>
                      <a:schemeClr val="accent2"/>
                    </a:solidFill>
                  </a:tcPr>
                </a:tc>
                <a:tc hMerge="1">
                  <a:txBody>
                    <a:bodyPr/>
                    <a:lstStyle/>
                    <a:p>
                      <a:pPr algn="ctr"/>
                      <a:endParaRPr lang="en-US" dirty="0"/>
                    </a:p>
                  </a:txBody>
                  <a:tcPr anchor="ctr"/>
                </a:tc>
                <a:tc>
                  <a:txBody>
                    <a:bodyPr/>
                    <a:lstStyle/>
                    <a:p>
                      <a:pPr algn="ctr"/>
                      <a:r>
                        <a:rPr lang="en-US" dirty="0" smtClean="0"/>
                        <a:t>DF</a:t>
                      </a:r>
                      <a:endParaRPr lang="en-US" dirty="0"/>
                    </a:p>
                  </a:txBody>
                  <a:tcPr anchor="ctr">
                    <a:solidFill>
                      <a:schemeClr val="accent2"/>
                    </a:solidFill>
                  </a:tcPr>
                </a:tc>
                <a:tc>
                  <a:txBody>
                    <a:bodyPr/>
                    <a:lstStyle/>
                    <a:p>
                      <a:pPr algn="ctr"/>
                      <a:r>
                        <a:rPr lang="en-US" dirty="0" smtClean="0"/>
                        <a:t>T Value</a:t>
                      </a:r>
                      <a:endParaRPr lang="en-US" dirty="0"/>
                    </a:p>
                  </a:txBody>
                  <a:tcPr anchor="ctr">
                    <a:solidFill>
                      <a:schemeClr val="accent2"/>
                    </a:solidFill>
                  </a:tcPr>
                </a:tc>
                <a:tc>
                  <a:txBody>
                    <a:bodyPr/>
                    <a:lstStyle/>
                    <a:p>
                      <a:pPr algn="ctr"/>
                      <a:r>
                        <a:rPr lang="en-US" dirty="0" err="1" smtClean="0"/>
                        <a:t>Pr</a:t>
                      </a:r>
                      <a:r>
                        <a:rPr lang="en-US" dirty="0" smtClean="0"/>
                        <a:t>&gt; |t|</a:t>
                      </a:r>
                      <a:endParaRPr lang="en-US" dirty="0"/>
                    </a:p>
                  </a:txBody>
                  <a:tcPr anchor="ctr">
                    <a:solidFill>
                      <a:schemeClr val="accent2"/>
                    </a:solidFill>
                  </a:tcPr>
                </a:tc>
                <a:extLst>
                  <a:ext uri="{0D108BD9-81ED-4DB2-BD59-A6C34878D82A}">
                    <a16:rowId xmlns:a16="http://schemas.microsoft.com/office/drawing/2014/main" xmlns="" val="10000"/>
                  </a:ext>
                </a:extLst>
              </a:tr>
              <a:tr h="467581">
                <a:tc>
                  <a:txBody>
                    <a:bodyPr/>
                    <a:lstStyle/>
                    <a:p>
                      <a:pPr algn="ctr"/>
                      <a:r>
                        <a:rPr lang="en-US" dirty="0" smtClean="0"/>
                        <a:t>1</a:t>
                      </a:r>
                      <a:endParaRPr lang="en-US" dirty="0"/>
                    </a:p>
                  </a:txBody>
                  <a:tcPr anchor="ctr"/>
                </a:tc>
                <a:tc>
                  <a:txBody>
                    <a:bodyPr/>
                    <a:lstStyle/>
                    <a:p>
                      <a:pPr algn="ctr"/>
                      <a:r>
                        <a:rPr lang="en-US" dirty="0" smtClean="0"/>
                        <a:t>149</a:t>
                      </a:r>
                      <a:endParaRPr lang="en-US" dirty="0"/>
                    </a:p>
                  </a:txBody>
                  <a:tcPr anchor="ctr"/>
                </a:tc>
                <a:tc>
                  <a:txBody>
                    <a:bodyPr/>
                    <a:lstStyle/>
                    <a:p>
                      <a:pPr fontAlgn="t"/>
                      <a:r>
                        <a:rPr lang="en-US">
                          <a:effectLst/>
                        </a:rPr>
                        <a:t>91.1544</a:t>
                      </a:r>
                    </a:p>
                  </a:txBody>
                  <a:tcPr marL="47625" marR="47625" marT="47625" marB="47625"/>
                </a:tc>
                <a:tc>
                  <a:txBody>
                    <a:bodyPr/>
                    <a:lstStyle/>
                    <a:p>
                      <a:pPr fontAlgn="t"/>
                      <a:r>
                        <a:rPr lang="en-US">
                          <a:effectLst/>
                        </a:rPr>
                        <a:t>7.5076</a:t>
                      </a:r>
                    </a:p>
                  </a:txBody>
                  <a:tcPr marL="47625" marR="47625" marT="47625" marB="47625"/>
                </a:tc>
                <a:tc>
                  <a:txBody>
                    <a:bodyPr/>
                    <a:lstStyle/>
                    <a:p>
                      <a:pPr fontAlgn="t"/>
                      <a:r>
                        <a:rPr lang="en-US" dirty="0">
                          <a:effectLst/>
                        </a:rPr>
                        <a:t>0.6150</a:t>
                      </a:r>
                    </a:p>
                  </a:txBody>
                  <a:tcPr marL="47625" marR="47625" marT="47625" marB="47625"/>
                </a:tc>
                <a:tc>
                  <a:txBody>
                    <a:bodyPr/>
                    <a:lstStyle/>
                    <a:p>
                      <a:pPr fontAlgn="t"/>
                      <a:r>
                        <a:rPr lang="en-US">
                          <a:effectLst/>
                        </a:rPr>
                        <a:t>6.7411</a:t>
                      </a:r>
                    </a:p>
                  </a:txBody>
                  <a:tcPr marL="47625" marR="47625" marT="47625" marB="47625"/>
                </a:tc>
                <a:tc>
                  <a:txBody>
                    <a:bodyPr/>
                    <a:lstStyle/>
                    <a:p>
                      <a:pPr fontAlgn="t"/>
                      <a:r>
                        <a:rPr lang="en-US" dirty="0">
                          <a:effectLst/>
                        </a:rPr>
                        <a:t>8.4724</a:t>
                      </a:r>
                    </a:p>
                  </a:txBody>
                  <a:tcPr marL="47625" marR="47625" marT="47625" marB="47625"/>
                </a:tc>
                <a:tc>
                  <a:txBody>
                    <a:bodyPr/>
                    <a:lstStyle/>
                    <a:p>
                      <a:pPr algn="ctr"/>
                      <a:r>
                        <a:rPr lang="en-US" dirty="0" smtClean="0"/>
                        <a:t>331</a:t>
                      </a:r>
                      <a:endParaRPr lang="en-US" dirty="0"/>
                    </a:p>
                  </a:txBody>
                  <a:tcPr anchor="ctr"/>
                </a:tc>
                <a:tc>
                  <a:txBody>
                    <a:bodyPr/>
                    <a:lstStyle/>
                    <a:p>
                      <a:pPr algn="ctr"/>
                      <a:r>
                        <a:rPr lang="en-US" dirty="0" smtClean="0"/>
                        <a:t>-2.06</a:t>
                      </a:r>
                      <a:endParaRPr lang="en-US" dirty="0"/>
                    </a:p>
                  </a:txBody>
                  <a:tcPr anchor="ctr"/>
                </a:tc>
                <a:tc>
                  <a:txBody>
                    <a:bodyPr/>
                    <a:lstStyle/>
                    <a:p>
                      <a:pPr algn="ctr"/>
                      <a:r>
                        <a:rPr lang="en-US" dirty="0" smtClean="0">
                          <a:solidFill>
                            <a:srgbClr val="FF0000"/>
                          </a:solidFill>
                        </a:rPr>
                        <a:t>0.04</a:t>
                      </a:r>
                      <a:endParaRPr lang="en-US" dirty="0">
                        <a:solidFill>
                          <a:srgbClr val="FF0000"/>
                        </a:solidFill>
                      </a:endParaRPr>
                    </a:p>
                  </a:txBody>
                  <a:tcPr anchor="ctr"/>
                </a:tc>
                <a:extLst>
                  <a:ext uri="{0D108BD9-81ED-4DB2-BD59-A6C34878D82A}">
                    <a16:rowId xmlns:a16="http://schemas.microsoft.com/office/drawing/2014/main" xmlns="" val="10001"/>
                  </a:ext>
                </a:extLst>
              </a:tr>
              <a:tr h="467581">
                <a:tc>
                  <a:txBody>
                    <a:bodyPr/>
                    <a:lstStyle/>
                    <a:p>
                      <a:pPr algn="ctr"/>
                      <a:r>
                        <a:rPr lang="en-US" dirty="0" smtClean="0"/>
                        <a:t>2</a:t>
                      </a:r>
                      <a:endParaRPr lang="en-US" dirty="0"/>
                    </a:p>
                  </a:txBody>
                  <a:tcPr anchor="ctr"/>
                </a:tc>
                <a:tc>
                  <a:txBody>
                    <a:bodyPr/>
                    <a:lstStyle/>
                    <a:p>
                      <a:pPr algn="ctr"/>
                      <a:r>
                        <a:rPr lang="en-US" dirty="0" smtClean="0"/>
                        <a:t>184</a:t>
                      </a:r>
                      <a:endParaRPr lang="en-US" dirty="0"/>
                    </a:p>
                  </a:txBody>
                  <a:tcPr anchor="ctr"/>
                </a:tc>
                <a:tc>
                  <a:txBody>
                    <a:bodyPr/>
                    <a:lstStyle/>
                    <a:p>
                      <a:pPr fontAlgn="t"/>
                      <a:r>
                        <a:rPr lang="en-US" dirty="0">
                          <a:effectLst/>
                        </a:rPr>
                        <a:t>92.8560</a:t>
                      </a:r>
                    </a:p>
                  </a:txBody>
                  <a:tcPr marL="47625" marR="47625" marT="47625" marB="47625"/>
                </a:tc>
                <a:tc>
                  <a:txBody>
                    <a:bodyPr/>
                    <a:lstStyle/>
                    <a:p>
                      <a:pPr fontAlgn="t"/>
                      <a:r>
                        <a:rPr lang="en-US">
                          <a:effectLst/>
                        </a:rPr>
                        <a:t>7.5155</a:t>
                      </a:r>
                    </a:p>
                  </a:txBody>
                  <a:tcPr marL="47625" marR="47625" marT="47625" marB="47625"/>
                </a:tc>
                <a:tc>
                  <a:txBody>
                    <a:bodyPr/>
                    <a:lstStyle/>
                    <a:p>
                      <a:pPr fontAlgn="t"/>
                      <a:r>
                        <a:rPr lang="en-US" dirty="0">
                          <a:effectLst/>
                        </a:rPr>
                        <a:t>0.5541</a:t>
                      </a:r>
                    </a:p>
                  </a:txBody>
                  <a:tcPr marL="47625" marR="47625" marT="47625" marB="47625"/>
                </a:tc>
                <a:tc>
                  <a:txBody>
                    <a:bodyPr/>
                    <a:lstStyle/>
                    <a:p>
                      <a:pPr fontAlgn="t"/>
                      <a:r>
                        <a:rPr lang="en-US" dirty="0">
                          <a:effectLst/>
                        </a:rPr>
                        <a:t>6.8181</a:t>
                      </a:r>
                    </a:p>
                  </a:txBody>
                  <a:tcPr marL="47625" marR="47625" marT="47625" marB="47625"/>
                </a:tc>
                <a:tc>
                  <a:txBody>
                    <a:bodyPr/>
                    <a:lstStyle/>
                    <a:p>
                      <a:pPr fontAlgn="t"/>
                      <a:r>
                        <a:rPr lang="en-US" dirty="0">
                          <a:effectLst/>
                        </a:rPr>
                        <a:t>8.3732</a:t>
                      </a: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2"/>
                  </a:ext>
                </a:extLst>
              </a:tr>
              <a:tr h="467581">
                <a:tc>
                  <a:txBody>
                    <a:bodyPr/>
                    <a:lstStyle/>
                    <a:p>
                      <a:pPr algn="ctr"/>
                      <a:r>
                        <a:rPr lang="en-US" dirty="0" smtClean="0"/>
                        <a:t>Diff (1-2)</a:t>
                      </a:r>
                      <a:endParaRPr lang="en-US" dirty="0"/>
                    </a:p>
                  </a:txBody>
                  <a:tcPr anchor="ctr"/>
                </a:tc>
                <a:tc>
                  <a:txBody>
                    <a:bodyPr/>
                    <a:lstStyle/>
                    <a:p>
                      <a:pPr algn="ctr"/>
                      <a:endParaRPr lang="en-US" dirty="0"/>
                    </a:p>
                  </a:txBody>
                  <a:tcPr anchor="ctr"/>
                </a:tc>
                <a:tc>
                  <a:txBody>
                    <a:bodyPr/>
                    <a:lstStyle/>
                    <a:p>
                      <a:pPr fontAlgn="t"/>
                      <a:r>
                        <a:rPr lang="en-US" dirty="0" smtClean="0">
                          <a:effectLst/>
                        </a:rPr>
                        <a:t>-1.7016</a:t>
                      </a:r>
                      <a:endParaRPr lang="en-US" dirty="0">
                        <a:effectLst/>
                      </a:endParaRPr>
                    </a:p>
                  </a:txBody>
                  <a:tcPr marL="47625" marR="47625" marT="47625" marB="47625"/>
                </a:tc>
                <a:tc>
                  <a:txBody>
                    <a:bodyPr/>
                    <a:lstStyle/>
                    <a:p>
                      <a:pPr fontAlgn="t"/>
                      <a:r>
                        <a:rPr lang="en-US">
                          <a:effectLst/>
                        </a:rPr>
                        <a:t>7.5120</a:t>
                      </a:r>
                    </a:p>
                  </a:txBody>
                  <a:tcPr marL="47625" marR="47625" marT="47625" marB="47625"/>
                </a:tc>
                <a:tc>
                  <a:txBody>
                    <a:bodyPr/>
                    <a:lstStyle/>
                    <a:p>
                      <a:pPr fontAlgn="t"/>
                      <a:r>
                        <a:rPr lang="en-US" dirty="0">
                          <a:effectLst/>
                        </a:rPr>
                        <a:t>0.8279</a:t>
                      </a:r>
                    </a:p>
                  </a:txBody>
                  <a:tcPr marL="47625" marR="47625" marT="47625" marB="47625"/>
                </a:tc>
                <a:tc>
                  <a:txBody>
                    <a:bodyPr/>
                    <a:lstStyle/>
                    <a:p>
                      <a:pPr fontAlgn="t"/>
                      <a:r>
                        <a:rPr lang="en-US" dirty="0">
                          <a:effectLst/>
                        </a:rPr>
                        <a:t>6.9808</a:t>
                      </a:r>
                    </a:p>
                  </a:txBody>
                  <a:tcPr marL="47625" marR="47625" marT="47625" marB="47625"/>
                </a:tc>
                <a:tc>
                  <a:txBody>
                    <a:bodyPr/>
                    <a:lstStyle/>
                    <a:p>
                      <a:pPr fontAlgn="t"/>
                      <a:r>
                        <a:rPr lang="en-US" dirty="0">
                          <a:effectLst/>
                        </a:rPr>
                        <a:t>8.1314</a:t>
                      </a: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6696784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summary</a:t>
            </a:r>
            <a:endParaRPr lang="en-US" dirty="0"/>
          </a:p>
        </p:txBody>
      </p:sp>
      <p:sp>
        <p:nvSpPr>
          <p:cNvPr id="3" name="Content Placeholder 2"/>
          <p:cNvSpPr>
            <a:spLocks noGrp="1"/>
          </p:cNvSpPr>
          <p:nvPr>
            <p:ph idx="1"/>
          </p:nvPr>
        </p:nvSpPr>
        <p:spPr>
          <a:xfrm>
            <a:off x="822960" y="3657600"/>
            <a:ext cx="7520940" cy="1022877"/>
          </a:xfrm>
        </p:spPr>
        <p:txBody>
          <a:bodyPr>
            <a:normAutofit/>
          </a:bodyPr>
          <a:lstStyle/>
          <a:p>
            <a:r>
              <a:rPr lang="en-US" sz="1200" dirty="0" smtClean="0"/>
              <a:t>Variances equal, reported pooled method t-test</a:t>
            </a:r>
            <a:endParaRPr lang="en-US" sz="1200" dirty="0"/>
          </a:p>
        </p:txBody>
      </p:sp>
      <p:graphicFrame>
        <p:nvGraphicFramePr>
          <p:cNvPr id="4" name="Content Placeholder 3"/>
          <p:cNvGraphicFramePr>
            <a:graphicFrameLocks/>
          </p:cNvGraphicFramePr>
          <p:nvPr>
            <p:extLst>
              <p:ext uri="{D42A27DB-BD31-4B8C-83A1-F6EECF244321}">
                <p14:modId xmlns:p14="http://schemas.microsoft.com/office/powerpoint/2010/main" val="161376152"/>
              </p:ext>
            </p:extLst>
          </p:nvPr>
        </p:nvGraphicFramePr>
        <p:xfrm>
          <a:off x="152400" y="1219200"/>
          <a:ext cx="8762998" cy="2209800"/>
        </p:xfrm>
        <a:graphic>
          <a:graphicData uri="http://schemas.openxmlformats.org/drawingml/2006/table">
            <a:tbl>
              <a:tblPr firstRow="1" bandRow="1">
                <a:tableStyleId>{5C22544A-7EE6-4342-B048-85BDC9FD1C3A}</a:tableStyleId>
              </a:tblPr>
              <a:tblGrid>
                <a:gridCol w="1385652">
                  <a:extLst>
                    <a:ext uri="{9D8B030D-6E8A-4147-A177-3AD203B41FA5}">
                      <a16:colId xmlns:a16="http://schemas.microsoft.com/office/drawing/2014/main" xmlns="" val="20000"/>
                    </a:ext>
                  </a:extLst>
                </a:gridCol>
                <a:gridCol w="667740">
                  <a:extLst>
                    <a:ext uri="{9D8B030D-6E8A-4147-A177-3AD203B41FA5}">
                      <a16:colId xmlns:a16="http://schemas.microsoft.com/office/drawing/2014/main" xmlns="" val="20001"/>
                    </a:ext>
                  </a:extLst>
                </a:gridCol>
                <a:gridCol w="933361">
                  <a:extLst>
                    <a:ext uri="{9D8B030D-6E8A-4147-A177-3AD203B41FA5}">
                      <a16:colId xmlns:a16="http://schemas.microsoft.com/office/drawing/2014/main" xmlns="" val="20002"/>
                    </a:ext>
                  </a:extLst>
                </a:gridCol>
                <a:gridCol w="750969">
                  <a:extLst>
                    <a:ext uri="{9D8B030D-6E8A-4147-A177-3AD203B41FA5}">
                      <a16:colId xmlns:a16="http://schemas.microsoft.com/office/drawing/2014/main" xmlns="" val="20003"/>
                    </a:ext>
                  </a:extLst>
                </a:gridCol>
                <a:gridCol w="784023">
                  <a:extLst>
                    <a:ext uri="{9D8B030D-6E8A-4147-A177-3AD203B41FA5}">
                      <a16:colId xmlns:a16="http://schemas.microsoft.com/office/drawing/2014/main" xmlns="" val="20004"/>
                    </a:ext>
                  </a:extLst>
                </a:gridCol>
                <a:gridCol w="784023">
                  <a:extLst>
                    <a:ext uri="{9D8B030D-6E8A-4147-A177-3AD203B41FA5}">
                      <a16:colId xmlns:a16="http://schemas.microsoft.com/office/drawing/2014/main" xmlns="" val="20005"/>
                    </a:ext>
                  </a:extLst>
                </a:gridCol>
                <a:gridCol w="854413">
                  <a:extLst>
                    <a:ext uri="{9D8B030D-6E8A-4147-A177-3AD203B41FA5}">
                      <a16:colId xmlns:a16="http://schemas.microsoft.com/office/drawing/2014/main" xmlns="" val="20006"/>
                    </a:ext>
                  </a:extLst>
                </a:gridCol>
                <a:gridCol w="934342">
                  <a:extLst>
                    <a:ext uri="{9D8B030D-6E8A-4147-A177-3AD203B41FA5}">
                      <a16:colId xmlns:a16="http://schemas.microsoft.com/office/drawing/2014/main" xmlns="" val="20007"/>
                    </a:ext>
                  </a:extLst>
                </a:gridCol>
                <a:gridCol w="906477">
                  <a:extLst>
                    <a:ext uri="{9D8B030D-6E8A-4147-A177-3AD203B41FA5}">
                      <a16:colId xmlns:a16="http://schemas.microsoft.com/office/drawing/2014/main" xmlns="" val="20008"/>
                    </a:ext>
                  </a:extLst>
                </a:gridCol>
                <a:gridCol w="761998">
                  <a:extLst>
                    <a:ext uri="{9D8B030D-6E8A-4147-A177-3AD203B41FA5}">
                      <a16:colId xmlns:a16="http://schemas.microsoft.com/office/drawing/2014/main" xmlns="" val="20009"/>
                    </a:ext>
                  </a:extLst>
                </a:gridCol>
              </a:tblGrid>
              <a:tr h="807057">
                <a:tc>
                  <a:txBody>
                    <a:bodyPr/>
                    <a:lstStyle/>
                    <a:p>
                      <a:pPr algn="ctr"/>
                      <a:r>
                        <a:rPr lang="en-US" dirty="0" smtClean="0"/>
                        <a:t>Group</a:t>
                      </a:r>
                      <a:endParaRPr lang="en-US" dirty="0"/>
                    </a:p>
                  </a:txBody>
                  <a:tcPr anchor="ctr">
                    <a:solidFill>
                      <a:schemeClr val="accent2"/>
                    </a:solidFill>
                  </a:tcPr>
                </a:tc>
                <a:tc>
                  <a:txBody>
                    <a:bodyPr/>
                    <a:lstStyle/>
                    <a:p>
                      <a:pPr algn="ctr"/>
                      <a:r>
                        <a:rPr lang="en-US" dirty="0" smtClean="0"/>
                        <a:t>N</a:t>
                      </a:r>
                      <a:endParaRPr lang="en-US" dirty="0"/>
                    </a:p>
                  </a:txBody>
                  <a:tcPr anchor="ctr">
                    <a:solidFill>
                      <a:schemeClr val="accent2"/>
                    </a:solidFill>
                  </a:tcPr>
                </a:tc>
                <a:tc>
                  <a:txBody>
                    <a:bodyPr/>
                    <a:lstStyle/>
                    <a:p>
                      <a:pPr algn="ctr"/>
                      <a:r>
                        <a:rPr lang="en-US" dirty="0" smtClean="0"/>
                        <a:t>Mean</a:t>
                      </a:r>
                      <a:endParaRPr lang="en-US" dirty="0"/>
                    </a:p>
                  </a:txBody>
                  <a:tcPr anchor="ctr">
                    <a:solidFill>
                      <a:schemeClr val="accent2"/>
                    </a:solidFill>
                  </a:tcPr>
                </a:tc>
                <a:tc>
                  <a:txBody>
                    <a:bodyPr/>
                    <a:lstStyle/>
                    <a:p>
                      <a:pPr algn="ctr"/>
                      <a:r>
                        <a:rPr lang="en-US" dirty="0" err="1" smtClean="0"/>
                        <a:t>Std</a:t>
                      </a:r>
                      <a:r>
                        <a:rPr lang="en-US" dirty="0" smtClean="0"/>
                        <a:t> Dev</a:t>
                      </a:r>
                      <a:endParaRPr lang="en-US" dirty="0"/>
                    </a:p>
                  </a:txBody>
                  <a:tcPr anchor="ctr">
                    <a:solidFill>
                      <a:schemeClr val="accent2"/>
                    </a:solidFill>
                  </a:tcPr>
                </a:tc>
                <a:tc>
                  <a:txBody>
                    <a:bodyPr/>
                    <a:lstStyle/>
                    <a:p>
                      <a:pPr algn="ctr"/>
                      <a:r>
                        <a:rPr lang="en-US" dirty="0" err="1" smtClean="0"/>
                        <a:t>Std</a:t>
                      </a:r>
                      <a:r>
                        <a:rPr lang="en-US" dirty="0" smtClean="0"/>
                        <a:t> Err</a:t>
                      </a:r>
                      <a:endParaRPr lang="en-US" dirty="0"/>
                    </a:p>
                  </a:txBody>
                  <a:tcPr anchor="ctr">
                    <a:solidFill>
                      <a:schemeClr val="accent2"/>
                    </a:solidFill>
                  </a:tcPr>
                </a:tc>
                <a:tc gridSpan="2">
                  <a:txBody>
                    <a:bodyPr/>
                    <a:lstStyle/>
                    <a:p>
                      <a:pPr algn="ctr"/>
                      <a:r>
                        <a:rPr lang="en-US" dirty="0" smtClean="0"/>
                        <a:t>95% CI</a:t>
                      </a:r>
                      <a:endParaRPr lang="en-US" dirty="0"/>
                    </a:p>
                  </a:txBody>
                  <a:tcPr anchor="ctr">
                    <a:solidFill>
                      <a:schemeClr val="accent2"/>
                    </a:solidFill>
                  </a:tcPr>
                </a:tc>
                <a:tc hMerge="1">
                  <a:txBody>
                    <a:bodyPr/>
                    <a:lstStyle/>
                    <a:p>
                      <a:pPr algn="ctr"/>
                      <a:endParaRPr lang="en-US" dirty="0"/>
                    </a:p>
                  </a:txBody>
                  <a:tcPr anchor="ctr"/>
                </a:tc>
                <a:tc>
                  <a:txBody>
                    <a:bodyPr/>
                    <a:lstStyle/>
                    <a:p>
                      <a:pPr algn="ctr"/>
                      <a:r>
                        <a:rPr lang="en-US" dirty="0" smtClean="0"/>
                        <a:t>DF</a:t>
                      </a:r>
                      <a:endParaRPr lang="en-US" dirty="0"/>
                    </a:p>
                  </a:txBody>
                  <a:tcPr anchor="ctr">
                    <a:solidFill>
                      <a:schemeClr val="accent2"/>
                    </a:solidFill>
                  </a:tcPr>
                </a:tc>
                <a:tc>
                  <a:txBody>
                    <a:bodyPr/>
                    <a:lstStyle/>
                    <a:p>
                      <a:pPr algn="ctr"/>
                      <a:r>
                        <a:rPr lang="en-US" dirty="0" smtClean="0"/>
                        <a:t>T Value</a:t>
                      </a:r>
                      <a:endParaRPr lang="en-US" dirty="0"/>
                    </a:p>
                  </a:txBody>
                  <a:tcPr anchor="ctr">
                    <a:solidFill>
                      <a:schemeClr val="accent2"/>
                    </a:solidFill>
                  </a:tcPr>
                </a:tc>
                <a:tc>
                  <a:txBody>
                    <a:bodyPr/>
                    <a:lstStyle/>
                    <a:p>
                      <a:pPr algn="ctr"/>
                      <a:r>
                        <a:rPr lang="en-US" dirty="0" err="1" smtClean="0"/>
                        <a:t>Pr</a:t>
                      </a:r>
                      <a:r>
                        <a:rPr lang="en-US" dirty="0" smtClean="0"/>
                        <a:t>&gt; |t|</a:t>
                      </a:r>
                      <a:endParaRPr lang="en-US" dirty="0"/>
                    </a:p>
                  </a:txBody>
                  <a:tcPr anchor="ctr">
                    <a:solidFill>
                      <a:schemeClr val="accent2"/>
                    </a:solidFill>
                  </a:tcPr>
                </a:tc>
                <a:extLst>
                  <a:ext uri="{0D108BD9-81ED-4DB2-BD59-A6C34878D82A}">
                    <a16:rowId xmlns:a16="http://schemas.microsoft.com/office/drawing/2014/main" xmlns="" val="10000"/>
                  </a:ext>
                </a:extLst>
              </a:tr>
              <a:tr h="467581">
                <a:tc>
                  <a:txBody>
                    <a:bodyPr/>
                    <a:lstStyle/>
                    <a:p>
                      <a:pPr algn="ctr"/>
                      <a:r>
                        <a:rPr lang="en-US" dirty="0" smtClean="0"/>
                        <a:t>1</a:t>
                      </a:r>
                      <a:endParaRPr lang="en-US" dirty="0"/>
                    </a:p>
                  </a:txBody>
                  <a:tcPr anchor="ctr"/>
                </a:tc>
                <a:tc>
                  <a:txBody>
                    <a:bodyPr/>
                    <a:lstStyle/>
                    <a:p>
                      <a:pPr algn="ctr"/>
                      <a:r>
                        <a:rPr lang="en-US" dirty="0" smtClean="0"/>
                        <a:t>149</a:t>
                      </a:r>
                      <a:endParaRPr lang="en-US" dirty="0"/>
                    </a:p>
                  </a:txBody>
                  <a:tcPr anchor="ctr"/>
                </a:tc>
                <a:tc>
                  <a:txBody>
                    <a:bodyPr/>
                    <a:lstStyle/>
                    <a:p>
                      <a:pPr fontAlgn="t"/>
                      <a:r>
                        <a:rPr lang="en-US" dirty="0" smtClean="0">
                          <a:effectLst/>
                        </a:rPr>
                        <a:t>28.09</a:t>
                      </a:r>
                      <a:endParaRPr lang="en-US" dirty="0">
                        <a:effectLst/>
                      </a:endParaRPr>
                    </a:p>
                  </a:txBody>
                  <a:tcPr marL="47625" marR="47625" marT="47625" marB="47625"/>
                </a:tc>
                <a:tc>
                  <a:txBody>
                    <a:bodyPr/>
                    <a:lstStyle/>
                    <a:p>
                      <a:pPr fontAlgn="t"/>
                      <a:r>
                        <a:rPr lang="en-US" dirty="0" smtClean="0">
                          <a:effectLst/>
                        </a:rPr>
                        <a:t>3.84</a:t>
                      </a:r>
                      <a:endParaRPr lang="en-US" dirty="0">
                        <a:effectLst/>
                      </a:endParaRPr>
                    </a:p>
                  </a:txBody>
                  <a:tcPr marL="47625" marR="47625" marT="47625" marB="47625"/>
                </a:tc>
                <a:tc>
                  <a:txBody>
                    <a:bodyPr/>
                    <a:lstStyle/>
                    <a:p>
                      <a:pPr fontAlgn="t"/>
                      <a:r>
                        <a:rPr lang="en-US" dirty="0" smtClean="0">
                          <a:effectLst/>
                        </a:rPr>
                        <a:t>0.31</a:t>
                      </a:r>
                      <a:endParaRPr lang="en-US" dirty="0">
                        <a:effectLst/>
                      </a:endParaRPr>
                    </a:p>
                  </a:txBody>
                  <a:tcPr marL="47625" marR="47625" marT="47625" marB="47625"/>
                </a:tc>
                <a:tc>
                  <a:txBody>
                    <a:bodyPr/>
                    <a:lstStyle/>
                    <a:p>
                      <a:pPr fontAlgn="t"/>
                      <a:r>
                        <a:rPr lang="en-US" dirty="0" smtClean="0">
                          <a:effectLst/>
                        </a:rPr>
                        <a:t>27.47</a:t>
                      </a:r>
                      <a:endParaRPr lang="en-US" dirty="0">
                        <a:effectLst/>
                      </a:endParaRPr>
                    </a:p>
                  </a:txBody>
                  <a:tcPr marL="47625" marR="47625" marT="47625" marB="47625"/>
                </a:tc>
                <a:tc>
                  <a:txBody>
                    <a:bodyPr/>
                    <a:lstStyle/>
                    <a:p>
                      <a:pPr fontAlgn="t"/>
                      <a:r>
                        <a:rPr lang="en-US" dirty="0" smtClean="0">
                          <a:effectLst/>
                        </a:rPr>
                        <a:t>28.71</a:t>
                      </a:r>
                      <a:endParaRPr lang="en-US" dirty="0">
                        <a:effectLst/>
                      </a:endParaRPr>
                    </a:p>
                  </a:txBody>
                  <a:tcPr marL="47625" marR="47625" marT="47625" marB="47625"/>
                </a:tc>
                <a:tc>
                  <a:txBody>
                    <a:bodyPr/>
                    <a:lstStyle/>
                    <a:p>
                      <a:pPr fontAlgn="t"/>
                      <a:r>
                        <a:rPr lang="en-US">
                          <a:effectLst/>
                        </a:rPr>
                        <a:t>331</a:t>
                      </a:r>
                    </a:p>
                  </a:txBody>
                  <a:tcPr marL="47625" marR="47625" marT="47625" marB="47625"/>
                </a:tc>
                <a:tc>
                  <a:txBody>
                    <a:bodyPr/>
                    <a:lstStyle/>
                    <a:p>
                      <a:pPr fontAlgn="t"/>
                      <a:r>
                        <a:rPr lang="en-US">
                          <a:effectLst/>
                        </a:rPr>
                        <a:t>0.06</a:t>
                      </a:r>
                    </a:p>
                  </a:txBody>
                  <a:tcPr marL="47625" marR="47625" marT="47625" marB="47625"/>
                </a:tc>
                <a:tc>
                  <a:txBody>
                    <a:bodyPr/>
                    <a:lstStyle/>
                    <a:p>
                      <a:pPr fontAlgn="t"/>
                      <a:r>
                        <a:rPr lang="en-US" dirty="0" smtClean="0">
                          <a:effectLst/>
                        </a:rPr>
                        <a:t>0.95</a:t>
                      </a:r>
                      <a:endParaRPr lang="en-US" dirty="0">
                        <a:effectLst/>
                      </a:endParaRPr>
                    </a:p>
                  </a:txBody>
                  <a:tcPr marL="47625" marR="47625" marT="47625" marB="47625"/>
                </a:tc>
                <a:extLst>
                  <a:ext uri="{0D108BD9-81ED-4DB2-BD59-A6C34878D82A}">
                    <a16:rowId xmlns:a16="http://schemas.microsoft.com/office/drawing/2014/main" xmlns="" val="10001"/>
                  </a:ext>
                </a:extLst>
              </a:tr>
              <a:tr h="467581">
                <a:tc>
                  <a:txBody>
                    <a:bodyPr/>
                    <a:lstStyle/>
                    <a:p>
                      <a:pPr algn="ctr"/>
                      <a:r>
                        <a:rPr lang="en-US" dirty="0" smtClean="0"/>
                        <a:t>2</a:t>
                      </a:r>
                      <a:endParaRPr lang="en-US" dirty="0"/>
                    </a:p>
                  </a:txBody>
                  <a:tcPr anchor="ctr"/>
                </a:tc>
                <a:tc>
                  <a:txBody>
                    <a:bodyPr/>
                    <a:lstStyle/>
                    <a:p>
                      <a:pPr algn="ctr"/>
                      <a:r>
                        <a:rPr lang="en-US" dirty="0" smtClean="0"/>
                        <a:t>184</a:t>
                      </a:r>
                      <a:endParaRPr lang="en-US" dirty="0"/>
                    </a:p>
                  </a:txBody>
                  <a:tcPr anchor="ctr"/>
                </a:tc>
                <a:tc>
                  <a:txBody>
                    <a:bodyPr/>
                    <a:lstStyle/>
                    <a:p>
                      <a:pPr fontAlgn="t"/>
                      <a:r>
                        <a:rPr lang="en-US" dirty="0" smtClean="0">
                          <a:effectLst/>
                        </a:rPr>
                        <a:t>28.06</a:t>
                      </a:r>
                      <a:endParaRPr lang="en-US" dirty="0">
                        <a:effectLst/>
                      </a:endParaRPr>
                    </a:p>
                  </a:txBody>
                  <a:tcPr marL="47625" marR="47625" marT="47625" marB="47625"/>
                </a:tc>
                <a:tc>
                  <a:txBody>
                    <a:bodyPr/>
                    <a:lstStyle/>
                    <a:p>
                      <a:pPr fontAlgn="t"/>
                      <a:r>
                        <a:rPr lang="en-US" dirty="0" smtClean="0">
                          <a:effectLst/>
                        </a:rPr>
                        <a:t>3.66</a:t>
                      </a:r>
                      <a:endParaRPr lang="en-US" dirty="0">
                        <a:effectLst/>
                      </a:endParaRPr>
                    </a:p>
                  </a:txBody>
                  <a:tcPr marL="47625" marR="47625" marT="47625" marB="47625"/>
                </a:tc>
                <a:tc>
                  <a:txBody>
                    <a:bodyPr/>
                    <a:lstStyle/>
                    <a:p>
                      <a:pPr fontAlgn="t"/>
                      <a:r>
                        <a:rPr lang="en-US" dirty="0" smtClean="0">
                          <a:effectLst/>
                        </a:rPr>
                        <a:t>0.27</a:t>
                      </a:r>
                      <a:endParaRPr lang="en-US" dirty="0">
                        <a:effectLst/>
                      </a:endParaRPr>
                    </a:p>
                  </a:txBody>
                  <a:tcPr marL="47625" marR="47625" marT="47625" marB="47625"/>
                </a:tc>
                <a:tc>
                  <a:txBody>
                    <a:bodyPr/>
                    <a:lstStyle/>
                    <a:p>
                      <a:pPr fontAlgn="t"/>
                      <a:r>
                        <a:rPr lang="en-US" dirty="0" smtClean="0">
                          <a:effectLst/>
                        </a:rPr>
                        <a:t>27.53</a:t>
                      </a:r>
                      <a:endParaRPr lang="en-US" dirty="0">
                        <a:effectLst/>
                      </a:endParaRPr>
                    </a:p>
                  </a:txBody>
                  <a:tcPr marL="47625" marR="47625" marT="47625" marB="47625"/>
                </a:tc>
                <a:tc>
                  <a:txBody>
                    <a:bodyPr/>
                    <a:lstStyle/>
                    <a:p>
                      <a:pPr fontAlgn="t"/>
                      <a:r>
                        <a:rPr lang="en-US" dirty="0" smtClean="0">
                          <a:effectLst/>
                        </a:rPr>
                        <a:t>28.59</a:t>
                      </a:r>
                      <a:endParaRPr lang="en-US" dirty="0">
                        <a:effectLst/>
                      </a:endParaRP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2"/>
                  </a:ext>
                </a:extLst>
              </a:tr>
              <a:tr h="467581">
                <a:tc>
                  <a:txBody>
                    <a:bodyPr/>
                    <a:lstStyle/>
                    <a:p>
                      <a:pPr algn="ctr"/>
                      <a:r>
                        <a:rPr lang="en-US" dirty="0" smtClean="0"/>
                        <a:t>Diff (1-2)</a:t>
                      </a:r>
                      <a:endParaRPr lang="en-US" dirty="0"/>
                    </a:p>
                  </a:txBody>
                  <a:tcPr anchor="ctr"/>
                </a:tc>
                <a:tc>
                  <a:txBody>
                    <a:bodyPr/>
                    <a:lstStyle/>
                    <a:p>
                      <a:pPr algn="ctr"/>
                      <a:endParaRPr lang="en-US" dirty="0"/>
                    </a:p>
                  </a:txBody>
                  <a:tcPr anchor="ctr"/>
                </a:tc>
                <a:tc>
                  <a:txBody>
                    <a:bodyPr/>
                    <a:lstStyle/>
                    <a:p>
                      <a:pPr fontAlgn="t"/>
                      <a:r>
                        <a:rPr lang="en-US" dirty="0">
                          <a:effectLst/>
                        </a:rPr>
                        <a:t>.</a:t>
                      </a:r>
                      <a:r>
                        <a:rPr lang="en-US" dirty="0" smtClean="0">
                          <a:effectLst/>
                        </a:rPr>
                        <a:t>026</a:t>
                      </a:r>
                      <a:endParaRPr lang="en-US" dirty="0">
                        <a:effectLst/>
                      </a:endParaRPr>
                    </a:p>
                  </a:txBody>
                  <a:tcPr marL="47625" marR="47625" marT="47625" marB="47625"/>
                </a:tc>
                <a:tc>
                  <a:txBody>
                    <a:bodyPr/>
                    <a:lstStyle/>
                    <a:p>
                      <a:pPr fontAlgn="t"/>
                      <a:r>
                        <a:rPr lang="en-US" dirty="0" smtClean="0">
                          <a:effectLst/>
                        </a:rPr>
                        <a:t>3.74</a:t>
                      </a:r>
                      <a:endParaRPr lang="en-US" dirty="0">
                        <a:effectLst/>
                      </a:endParaRPr>
                    </a:p>
                  </a:txBody>
                  <a:tcPr marL="47625" marR="47625" marT="47625" marB="47625"/>
                </a:tc>
                <a:tc>
                  <a:txBody>
                    <a:bodyPr/>
                    <a:lstStyle/>
                    <a:p>
                      <a:pPr fontAlgn="t"/>
                      <a:r>
                        <a:rPr lang="en-US" dirty="0" smtClean="0">
                          <a:effectLst/>
                        </a:rPr>
                        <a:t>0.41</a:t>
                      </a:r>
                      <a:endParaRPr lang="en-US" dirty="0">
                        <a:effectLst/>
                      </a:endParaRPr>
                    </a:p>
                  </a:txBody>
                  <a:tcPr marL="47625" marR="47625" marT="47625" marB="47625"/>
                </a:tc>
                <a:tc>
                  <a:txBody>
                    <a:bodyPr/>
                    <a:lstStyle/>
                    <a:p>
                      <a:pPr fontAlgn="t"/>
                      <a:endParaRPr lang="en-US" dirty="0">
                        <a:effectLst/>
                      </a:endParaRPr>
                    </a:p>
                  </a:txBody>
                  <a:tcPr marL="47625" marR="47625" marT="47625" marB="47625"/>
                </a:tc>
                <a:tc>
                  <a:txBody>
                    <a:bodyPr/>
                    <a:lstStyle/>
                    <a:p>
                      <a:pPr fontAlgn="t"/>
                      <a:endParaRPr lang="en-US" dirty="0">
                        <a:effectLst/>
                      </a:endParaRP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576818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09600" y="1066800"/>
            <a:ext cx="7734300" cy="3579849"/>
          </a:xfrm>
        </p:spPr>
        <p:txBody>
          <a:bodyPr/>
          <a:lstStyle/>
          <a:p>
            <a:r>
              <a:rPr lang="en-US" dirty="0" smtClean="0"/>
              <a:t>	What is the difference in grades of registered nurses (RN) enrolled in an online Bachelor of Science in Nursing (BSN) research class before and after Quality Matters certification?</a:t>
            </a:r>
          </a:p>
          <a:p>
            <a:pPr marL="237744" lvl="2" indent="0">
              <a:buNone/>
            </a:pPr>
            <a:endParaRPr lang="en-US" dirty="0"/>
          </a:p>
          <a:p>
            <a:pPr marL="237744" lvl="2" indent="0">
              <a:buNone/>
            </a:pPr>
            <a:r>
              <a:rPr lang="en-US" b="0" dirty="0" smtClean="0"/>
              <a:t>    Study </a:t>
            </a:r>
            <a:r>
              <a:rPr lang="en-US" b="0" dirty="0"/>
              <a:t>compares </a:t>
            </a:r>
            <a:r>
              <a:rPr lang="en-US" b="0" dirty="0" smtClean="0"/>
              <a:t>pre-certification </a:t>
            </a:r>
            <a:r>
              <a:rPr lang="en-US" b="0" dirty="0"/>
              <a:t>and </a:t>
            </a:r>
            <a:r>
              <a:rPr lang="en-US" b="0" dirty="0" smtClean="0"/>
              <a:t>post-certification </a:t>
            </a:r>
            <a:r>
              <a:rPr lang="en-US" b="0" dirty="0"/>
              <a:t>grades</a:t>
            </a:r>
          </a:p>
          <a:p>
            <a:pPr lvl="3"/>
            <a:r>
              <a:rPr lang="en-US" dirty="0"/>
              <a:t>Pre-QM certification Fall 2014- Summer 2015: 9 sections (n = 149) </a:t>
            </a:r>
          </a:p>
          <a:p>
            <a:pPr lvl="3"/>
            <a:r>
              <a:rPr lang="en-US" dirty="0"/>
              <a:t>Post-QM certification Fall 2015-Summer 2016: 11 sections (n = 185)</a:t>
            </a:r>
          </a:p>
          <a:p>
            <a:endParaRPr lang="en-US" dirty="0"/>
          </a:p>
          <a:p>
            <a:endParaRPr lang="en-US" dirty="0"/>
          </a:p>
        </p:txBody>
      </p:sp>
    </p:spTree>
    <p:extLst>
      <p:ext uri="{BB962C8B-B14F-4D97-AF65-F5344CB8AC3E}">
        <p14:creationId xmlns:p14="http://schemas.microsoft.com/office/powerpoint/2010/main" val="436389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5760"/>
            <a:ext cx="8382000" cy="548640"/>
          </a:xfrm>
        </p:spPr>
        <p:txBody>
          <a:bodyPr/>
          <a:lstStyle/>
          <a:p>
            <a:r>
              <a:rPr lang="en-US" dirty="0"/>
              <a:t>T-test for QM pre/post </a:t>
            </a:r>
            <a:r>
              <a:rPr lang="en-US" dirty="0" smtClean="0"/>
              <a:t>Course scores</a:t>
            </a:r>
            <a:endParaRPr lang="en-US" dirty="0"/>
          </a:p>
        </p:txBody>
      </p:sp>
      <p:sp>
        <p:nvSpPr>
          <p:cNvPr id="4" name="Text Placeholder 3"/>
          <p:cNvSpPr>
            <a:spLocks noGrp="1"/>
          </p:cNvSpPr>
          <p:nvPr>
            <p:ph idx="1"/>
          </p:nvPr>
        </p:nvSpPr>
        <p:spPr/>
        <p:txBody>
          <a:bodyPr/>
          <a:lstStyle/>
          <a:p>
            <a:r>
              <a:rPr lang="en-US" dirty="0" smtClean="0"/>
              <a:t>Reflective Summary</a:t>
            </a:r>
            <a:endParaRPr lang="en-US" dirty="0"/>
          </a:p>
        </p:txBody>
      </p:sp>
      <p:graphicFrame>
        <p:nvGraphicFramePr>
          <p:cNvPr id="8" name="Content Placeholder 3"/>
          <p:cNvGraphicFramePr>
            <a:graphicFrameLocks/>
          </p:cNvGraphicFramePr>
          <p:nvPr>
            <p:extLst>
              <p:ext uri="{D42A27DB-BD31-4B8C-83A1-F6EECF244321}">
                <p14:modId xmlns:p14="http://schemas.microsoft.com/office/powerpoint/2010/main" val="1805891920"/>
              </p:ext>
            </p:extLst>
          </p:nvPr>
        </p:nvGraphicFramePr>
        <p:xfrm>
          <a:off x="152400" y="1219200"/>
          <a:ext cx="8762998" cy="2562418"/>
        </p:xfrm>
        <a:graphic>
          <a:graphicData uri="http://schemas.openxmlformats.org/drawingml/2006/table">
            <a:tbl>
              <a:tblPr firstRow="1" bandRow="1">
                <a:tableStyleId>{5C22544A-7EE6-4342-B048-85BDC9FD1C3A}</a:tableStyleId>
              </a:tblPr>
              <a:tblGrid>
                <a:gridCol w="1385652">
                  <a:extLst>
                    <a:ext uri="{9D8B030D-6E8A-4147-A177-3AD203B41FA5}">
                      <a16:colId xmlns:a16="http://schemas.microsoft.com/office/drawing/2014/main" xmlns="" val="20000"/>
                    </a:ext>
                  </a:extLst>
                </a:gridCol>
                <a:gridCol w="667740">
                  <a:extLst>
                    <a:ext uri="{9D8B030D-6E8A-4147-A177-3AD203B41FA5}">
                      <a16:colId xmlns:a16="http://schemas.microsoft.com/office/drawing/2014/main" xmlns="" val="20001"/>
                    </a:ext>
                  </a:extLst>
                </a:gridCol>
                <a:gridCol w="933361">
                  <a:extLst>
                    <a:ext uri="{9D8B030D-6E8A-4147-A177-3AD203B41FA5}">
                      <a16:colId xmlns:a16="http://schemas.microsoft.com/office/drawing/2014/main" xmlns="" val="20002"/>
                    </a:ext>
                  </a:extLst>
                </a:gridCol>
                <a:gridCol w="750969">
                  <a:extLst>
                    <a:ext uri="{9D8B030D-6E8A-4147-A177-3AD203B41FA5}">
                      <a16:colId xmlns:a16="http://schemas.microsoft.com/office/drawing/2014/main" xmlns="" val="20003"/>
                    </a:ext>
                  </a:extLst>
                </a:gridCol>
                <a:gridCol w="784023">
                  <a:extLst>
                    <a:ext uri="{9D8B030D-6E8A-4147-A177-3AD203B41FA5}">
                      <a16:colId xmlns:a16="http://schemas.microsoft.com/office/drawing/2014/main" xmlns="" val="20004"/>
                    </a:ext>
                  </a:extLst>
                </a:gridCol>
                <a:gridCol w="784023">
                  <a:extLst>
                    <a:ext uri="{9D8B030D-6E8A-4147-A177-3AD203B41FA5}">
                      <a16:colId xmlns:a16="http://schemas.microsoft.com/office/drawing/2014/main" xmlns="" val="20005"/>
                    </a:ext>
                  </a:extLst>
                </a:gridCol>
                <a:gridCol w="854413">
                  <a:extLst>
                    <a:ext uri="{9D8B030D-6E8A-4147-A177-3AD203B41FA5}">
                      <a16:colId xmlns:a16="http://schemas.microsoft.com/office/drawing/2014/main" xmlns="" val="20006"/>
                    </a:ext>
                  </a:extLst>
                </a:gridCol>
                <a:gridCol w="934342">
                  <a:extLst>
                    <a:ext uri="{9D8B030D-6E8A-4147-A177-3AD203B41FA5}">
                      <a16:colId xmlns:a16="http://schemas.microsoft.com/office/drawing/2014/main" xmlns="" val="20007"/>
                    </a:ext>
                  </a:extLst>
                </a:gridCol>
                <a:gridCol w="830277">
                  <a:extLst>
                    <a:ext uri="{9D8B030D-6E8A-4147-A177-3AD203B41FA5}">
                      <a16:colId xmlns:a16="http://schemas.microsoft.com/office/drawing/2014/main" xmlns="" val="20008"/>
                    </a:ext>
                  </a:extLst>
                </a:gridCol>
                <a:gridCol w="838198">
                  <a:extLst>
                    <a:ext uri="{9D8B030D-6E8A-4147-A177-3AD203B41FA5}">
                      <a16:colId xmlns:a16="http://schemas.microsoft.com/office/drawing/2014/main" xmlns="" val="20009"/>
                    </a:ext>
                  </a:extLst>
                </a:gridCol>
              </a:tblGrid>
              <a:tr h="807057">
                <a:tc>
                  <a:txBody>
                    <a:bodyPr/>
                    <a:lstStyle/>
                    <a:p>
                      <a:pPr algn="ctr"/>
                      <a:r>
                        <a:rPr lang="en-US" dirty="0" smtClean="0"/>
                        <a:t>Group</a:t>
                      </a:r>
                      <a:endParaRPr lang="en-US" dirty="0"/>
                    </a:p>
                  </a:txBody>
                  <a:tcPr anchor="ctr">
                    <a:solidFill>
                      <a:schemeClr val="accent2"/>
                    </a:solidFill>
                  </a:tcPr>
                </a:tc>
                <a:tc>
                  <a:txBody>
                    <a:bodyPr/>
                    <a:lstStyle/>
                    <a:p>
                      <a:pPr algn="ctr"/>
                      <a:r>
                        <a:rPr lang="en-US" dirty="0" smtClean="0"/>
                        <a:t>N</a:t>
                      </a:r>
                      <a:endParaRPr lang="en-US" dirty="0"/>
                    </a:p>
                  </a:txBody>
                  <a:tcPr anchor="ctr">
                    <a:solidFill>
                      <a:schemeClr val="accent2"/>
                    </a:solidFill>
                  </a:tcPr>
                </a:tc>
                <a:tc>
                  <a:txBody>
                    <a:bodyPr/>
                    <a:lstStyle/>
                    <a:p>
                      <a:pPr algn="ctr"/>
                      <a:r>
                        <a:rPr lang="en-US" dirty="0" smtClean="0"/>
                        <a:t>Mean</a:t>
                      </a:r>
                      <a:endParaRPr lang="en-US" dirty="0"/>
                    </a:p>
                  </a:txBody>
                  <a:tcPr anchor="ctr">
                    <a:solidFill>
                      <a:schemeClr val="accent2"/>
                    </a:solidFill>
                  </a:tcPr>
                </a:tc>
                <a:tc>
                  <a:txBody>
                    <a:bodyPr/>
                    <a:lstStyle/>
                    <a:p>
                      <a:pPr algn="ctr"/>
                      <a:r>
                        <a:rPr lang="en-US" dirty="0" err="1" smtClean="0"/>
                        <a:t>Std</a:t>
                      </a:r>
                      <a:r>
                        <a:rPr lang="en-US" dirty="0" smtClean="0"/>
                        <a:t> Dev</a:t>
                      </a:r>
                      <a:endParaRPr lang="en-US" dirty="0"/>
                    </a:p>
                  </a:txBody>
                  <a:tcPr anchor="ctr">
                    <a:solidFill>
                      <a:schemeClr val="accent2"/>
                    </a:solidFill>
                  </a:tcPr>
                </a:tc>
                <a:tc>
                  <a:txBody>
                    <a:bodyPr/>
                    <a:lstStyle/>
                    <a:p>
                      <a:pPr algn="ctr"/>
                      <a:r>
                        <a:rPr lang="en-US" dirty="0" err="1" smtClean="0"/>
                        <a:t>Std</a:t>
                      </a:r>
                      <a:r>
                        <a:rPr lang="en-US" dirty="0" smtClean="0"/>
                        <a:t> Err</a:t>
                      </a:r>
                      <a:endParaRPr lang="en-US" dirty="0"/>
                    </a:p>
                  </a:txBody>
                  <a:tcPr anchor="ctr">
                    <a:solidFill>
                      <a:schemeClr val="accent2"/>
                    </a:solidFill>
                  </a:tcPr>
                </a:tc>
                <a:tc gridSpan="2">
                  <a:txBody>
                    <a:bodyPr/>
                    <a:lstStyle/>
                    <a:p>
                      <a:pPr algn="ctr"/>
                      <a:r>
                        <a:rPr lang="en-US" dirty="0" smtClean="0"/>
                        <a:t>95% CI</a:t>
                      </a:r>
                      <a:endParaRPr lang="en-US" dirty="0"/>
                    </a:p>
                  </a:txBody>
                  <a:tcPr anchor="ctr">
                    <a:solidFill>
                      <a:schemeClr val="accent2"/>
                    </a:solidFill>
                  </a:tcPr>
                </a:tc>
                <a:tc hMerge="1">
                  <a:txBody>
                    <a:bodyPr/>
                    <a:lstStyle/>
                    <a:p>
                      <a:pPr algn="ctr"/>
                      <a:endParaRPr lang="en-US" dirty="0"/>
                    </a:p>
                  </a:txBody>
                  <a:tcPr anchor="ctr"/>
                </a:tc>
                <a:tc>
                  <a:txBody>
                    <a:bodyPr/>
                    <a:lstStyle/>
                    <a:p>
                      <a:pPr algn="ctr"/>
                      <a:r>
                        <a:rPr lang="en-US" dirty="0" smtClean="0"/>
                        <a:t>DF</a:t>
                      </a:r>
                      <a:endParaRPr lang="en-US" dirty="0"/>
                    </a:p>
                  </a:txBody>
                  <a:tcPr anchor="ctr">
                    <a:solidFill>
                      <a:schemeClr val="accent2"/>
                    </a:solidFill>
                  </a:tcPr>
                </a:tc>
                <a:tc>
                  <a:txBody>
                    <a:bodyPr/>
                    <a:lstStyle/>
                    <a:p>
                      <a:pPr algn="ctr"/>
                      <a:r>
                        <a:rPr lang="en-US" dirty="0" smtClean="0"/>
                        <a:t>T Value</a:t>
                      </a:r>
                      <a:endParaRPr lang="en-US" dirty="0"/>
                    </a:p>
                  </a:txBody>
                  <a:tcPr anchor="ctr">
                    <a:solidFill>
                      <a:schemeClr val="accent2"/>
                    </a:solidFill>
                  </a:tcPr>
                </a:tc>
                <a:tc>
                  <a:txBody>
                    <a:bodyPr/>
                    <a:lstStyle/>
                    <a:p>
                      <a:pPr algn="ctr"/>
                      <a:r>
                        <a:rPr lang="en-US" dirty="0" err="1" smtClean="0"/>
                        <a:t>Pr</a:t>
                      </a:r>
                      <a:r>
                        <a:rPr lang="en-US" dirty="0" smtClean="0"/>
                        <a:t>&gt; |t|</a:t>
                      </a:r>
                      <a:endParaRPr lang="en-US" dirty="0"/>
                    </a:p>
                  </a:txBody>
                  <a:tcPr anchor="ctr">
                    <a:solidFill>
                      <a:schemeClr val="accent2"/>
                    </a:solidFill>
                  </a:tcPr>
                </a:tc>
                <a:extLst>
                  <a:ext uri="{0D108BD9-81ED-4DB2-BD59-A6C34878D82A}">
                    <a16:rowId xmlns:a16="http://schemas.microsoft.com/office/drawing/2014/main" xmlns="" val="10000"/>
                  </a:ext>
                </a:extLst>
              </a:tr>
              <a:tr h="467581">
                <a:tc>
                  <a:txBody>
                    <a:bodyPr/>
                    <a:lstStyle/>
                    <a:p>
                      <a:pPr algn="ctr"/>
                      <a:r>
                        <a:rPr lang="en-US" dirty="0" smtClean="0"/>
                        <a:t>1</a:t>
                      </a:r>
                      <a:endParaRPr lang="en-US" dirty="0"/>
                    </a:p>
                  </a:txBody>
                  <a:tcPr anchor="ctr"/>
                </a:tc>
                <a:tc>
                  <a:txBody>
                    <a:bodyPr/>
                    <a:lstStyle/>
                    <a:p>
                      <a:pPr algn="ctr"/>
                      <a:r>
                        <a:rPr lang="en-US" dirty="0" smtClean="0"/>
                        <a:t>149</a:t>
                      </a:r>
                      <a:endParaRPr lang="en-US" dirty="0"/>
                    </a:p>
                  </a:txBody>
                  <a:tcPr anchor="ctr"/>
                </a:tc>
                <a:tc>
                  <a:txBody>
                    <a:bodyPr/>
                    <a:lstStyle/>
                    <a:p>
                      <a:pPr fontAlgn="t"/>
                      <a:r>
                        <a:rPr lang="en-US">
                          <a:effectLst/>
                        </a:rPr>
                        <a:t>252.3</a:t>
                      </a:r>
                    </a:p>
                  </a:txBody>
                  <a:tcPr marL="47625" marR="47625" marT="47625" marB="47625"/>
                </a:tc>
                <a:tc>
                  <a:txBody>
                    <a:bodyPr/>
                    <a:lstStyle/>
                    <a:p>
                      <a:pPr fontAlgn="t"/>
                      <a:r>
                        <a:rPr lang="en-US">
                          <a:effectLst/>
                        </a:rPr>
                        <a:t>14.8786</a:t>
                      </a:r>
                    </a:p>
                  </a:txBody>
                  <a:tcPr marL="47625" marR="47625" marT="47625" marB="47625"/>
                </a:tc>
                <a:tc>
                  <a:txBody>
                    <a:bodyPr/>
                    <a:lstStyle/>
                    <a:p>
                      <a:pPr fontAlgn="t"/>
                      <a:r>
                        <a:rPr lang="en-US" dirty="0" smtClean="0">
                          <a:effectLst/>
                        </a:rPr>
                        <a:t>1.22</a:t>
                      </a:r>
                      <a:endParaRPr lang="en-US" dirty="0">
                        <a:effectLst/>
                      </a:endParaRPr>
                    </a:p>
                  </a:txBody>
                  <a:tcPr marL="47625" marR="47625" marT="47625" marB="47625"/>
                </a:tc>
                <a:tc>
                  <a:txBody>
                    <a:bodyPr/>
                    <a:lstStyle/>
                    <a:p>
                      <a:pPr fontAlgn="t"/>
                      <a:r>
                        <a:rPr lang="en-US" dirty="0">
                          <a:effectLst/>
                        </a:rPr>
                        <a:t>249.9</a:t>
                      </a:r>
                    </a:p>
                  </a:txBody>
                  <a:tcPr marL="47625" marR="47625" marT="47625" marB="47625"/>
                </a:tc>
                <a:tc>
                  <a:txBody>
                    <a:bodyPr/>
                    <a:lstStyle/>
                    <a:p>
                      <a:pPr fontAlgn="t"/>
                      <a:r>
                        <a:rPr lang="en-US" dirty="0">
                          <a:effectLst/>
                        </a:rPr>
                        <a:t>254.7</a:t>
                      </a:r>
                    </a:p>
                  </a:txBody>
                  <a:tcPr marL="47625" marR="47625" marT="47625" marB="47625"/>
                </a:tc>
                <a:tc>
                  <a:txBody>
                    <a:bodyPr/>
                    <a:lstStyle/>
                    <a:p>
                      <a:pPr algn="ctr"/>
                      <a:r>
                        <a:rPr lang="en-US" dirty="0" smtClean="0"/>
                        <a:t>327</a:t>
                      </a:r>
                      <a:endParaRPr lang="en-US" dirty="0"/>
                    </a:p>
                  </a:txBody>
                  <a:tcPr anchor="ctr"/>
                </a:tc>
                <a:tc>
                  <a:txBody>
                    <a:bodyPr/>
                    <a:lstStyle/>
                    <a:p>
                      <a:pPr algn="ctr"/>
                      <a:r>
                        <a:rPr lang="en-US" dirty="0" smtClean="0"/>
                        <a:t>-1.40</a:t>
                      </a:r>
                      <a:endParaRPr lang="en-US" dirty="0"/>
                    </a:p>
                  </a:txBody>
                  <a:tcPr anchor="ctr"/>
                </a:tc>
                <a:tc>
                  <a:txBody>
                    <a:bodyPr/>
                    <a:lstStyle/>
                    <a:p>
                      <a:pPr algn="ctr"/>
                      <a:r>
                        <a:rPr lang="en-US" dirty="0" smtClean="0"/>
                        <a:t>0.16</a:t>
                      </a:r>
                      <a:endParaRPr lang="en-US" dirty="0"/>
                    </a:p>
                  </a:txBody>
                  <a:tcPr anchor="ctr"/>
                </a:tc>
                <a:extLst>
                  <a:ext uri="{0D108BD9-81ED-4DB2-BD59-A6C34878D82A}">
                    <a16:rowId xmlns:a16="http://schemas.microsoft.com/office/drawing/2014/main" xmlns="" val="10001"/>
                  </a:ext>
                </a:extLst>
              </a:tr>
              <a:tr h="467581">
                <a:tc>
                  <a:txBody>
                    <a:bodyPr/>
                    <a:lstStyle/>
                    <a:p>
                      <a:pPr algn="ctr"/>
                      <a:r>
                        <a:rPr lang="en-US" dirty="0" smtClean="0"/>
                        <a:t>2</a:t>
                      </a:r>
                      <a:endParaRPr lang="en-US" dirty="0"/>
                    </a:p>
                  </a:txBody>
                  <a:tcPr anchor="ctr"/>
                </a:tc>
                <a:tc>
                  <a:txBody>
                    <a:bodyPr/>
                    <a:lstStyle/>
                    <a:p>
                      <a:pPr algn="ctr"/>
                      <a:r>
                        <a:rPr lang="en-US" dirty="0" smtClean="0"/>
                        <a:t>185</a:t>
                      </a:r>
                      <a:endParaRPr lang="en-US" dirty="0"/>
                    </a:p>
                  </a:txBody>
                  <a:tcPr anchor="ctr"/>
                </a:tc>
                <a:tc>
                  <a:txBody>
                    <a:bodyPr/>
                    <a:lstStyle/>
                    <a:p>
                      <a:pPr fontAlgn="t"/>
                      <a:r>
                        <a:rPr lang="en-US" dirty="0">
                          <a:effectLst/>
                        </a:rPr>
                        <a:t>255.0</a:t>
                      </a:r>
                    </a:p>
                  </a:txBody>
                  <a:tcPr marL="47625" marR="47625" marT="47625" marB="47625"/>
                </a:tc>
                <a:tc>
                  <a:txBody>
                    <a:bodyPr/>
                    <a:lstStyle/>
                    <a:p>
                      <a:pPr fontAlgn="t"/>
                      <a:r>
                        <a:rPr lang="en-US">
                          <a:effectLst/>
                        </a:rPr>
                        <a:t>20.8012</a:t>
                      </a:r>
                    </a:p>
                  </a:txBody>
                  <a:tcPr marL="47625" marR="47625" marT="47625" marB="47625"/>
                </a:tc>
                <a:tc>
                  <a:txBody>
                    <a:bodyPr/>
                    <a:lstStyle/>
                    <a:p>
                      <a:pPr fontAlgn="t"/>
                      <a:r>
                        <a:rPr lang="en-US" dirty="0" smtClean="0">
                          <a:effectLst/>
                        </a:rPr>
                        <a:t>1.53</a:t>
                      </a:r>
                      <a:endParaRPr lang="en-US" dirty="0">
                        <a:effectLst/>
                      </a:endParaRPr>
                    </a:p>
                  </a:txBody>
                  <a:tcPr marL="47625" marR="47625" marT="47625" marB="47625"/>
                </a:tc>
                <a:tc>
                  <a:txBody>
                    <a:bodyPr/>
                    <a:lstStyle/>
                    <a:p>
                      <a:pPr fontAlgn="t"/>
                      <a:r>
                        <a:rPr lang="en-US" dirty="0">
                          <a:effectLst/>
                        </a:rPr>
                        <a:t>252.0</a:t>
                      </a:r>
                    </a:p>
                  </a:txBody>
                  <a:tcPr marL="47625" marR="47625" marT="47625" marB="47625"/>
                </a:tc>
                <a:tc>
                  <a:txBody>
                    <a:bodyPr/>
                    <a:lstStyle/>
                    <a:p>
                      <a:pPr fontAlgn="t"/>
                      <a:r>
                        <a:rPr lang="en-US" dirty="0">
                          <a:effectLst/>
                        </a:rPr>
                        <a:t>258.0</a:t>
                      </a: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2"/>
                  </a:ext>
                </a:extLst>
              </a:tr>
              <a:tr h="467581">
                <a:tc>
                  <a:txBody>
                    <a:bodyPr/>
                    <a:lstStyle/>
                    <a:p>
                      <a:pPr algn="ctr"/>
                      <a:r>
                        <a:rPr lang="en-US" dirty="0" smtClean="0"/>
                        <a:t>Diff (1-2)</a:t>
                      </a:r>
                      <a:endParaRPr lang="en-US" dirty="0"/>
                    </a:p>
                  </a:txBody>
                  <a:tcPr anchor="ctr"/>
                </a:tc>
                <a:tc>
                  <a:txBody>
                    <a:bodyPr/>
                    <a:lstStyle/>
                    <a:p>
                      <a:pPr algn="ctr"/>
                      <a:endParaRPr lang="en-US" dirty="0"/>
                    </a:p>
                  </a:txBody>
                  <a:tcPr anchor="ctr"/>
                </a:tc>
                <a:tc>
                  <a:txBody>
                    <a:bodyPr/>
                    <a:lstStyle/>
                    <a:p>
                      <a:pPr fontAlgn="t"/>
                      <a:r>
                        <a:rPr lang="en-US" dirty="0">
                          <a:effectLst/>
                        </a:rPr>
                        <a:t>-</a:t>
                      </a:r>
                      <a:r>
                        <a:rPr lang="en-US" dirty="0" smtClean="0">
                          <a:effectLst/>
                        </a:rPr>
                        <a:t>2.73</a:t>
                      </a:r>
                      <a:endParaRPr lang="en-US" dirty="0">
                        <a:effectLst/>
                      </a:endParaRPr>
                    </a:p>
                  </a:txBody>
                  <a:tcPr marL="47625" marR="47625" marT="47625" marB="47625"/>
                </a:tc>
                <a:tc>
                  <a:txBody>
                    <a:bodyPr/>
                    <a:lstStyle/>
                    <a:p>
                      <a:pPr fontAlgn="t"/>
                      <a:r>
                        <a:rPr lang="en-US" dirty="0" smtClean="0">
                          <a:effectLst/>
                        </a:rPr>
                        <a:t>18.39</a:t>
                      </a:r>
                      <a:endParaRPr lang="en-US" dirty="0">
                        <a:effectLst/>
                      </a:endParaRPr>
                    </a:p>
                  </a:txBody>
                  <a:tcPr marL="47625" marR="47625" marT="47625" marB="47625"/>
                </a:tc>
                <a:tc>
                  <a:txBody>
                    <a:bodyPr/>
                    <a:lstStyle/>
                    <a:p>
                      <a:pPr fontAlgn="t"/>
                      <a:r>
                        <a:rPr lang="en-US" dirty="0">
                          <a:effectLst/>
                        </a:rPr>
                        <a:t>2.0252</a:t>
                      </a:r>
                    </a:p>
                  </a:txBody>
                  <a:tcPr marL="47625" marR="47625" marT="47625" marB="47625"/>
                </a:tc>
                <a:tc>
                  <a:txBody>
                    <a:bodyPr/>
                    <a:lstStyle/>
                    <a:p>
                      <a:pPr fontAlgn="t"/>
                      <a:r>
                        <a:rPr lang="en-US" dirty="0">
                          <a:effectLst/>
                        </a:rPr>
                        <a:t>-</a:t>
                      </a:r>
                      <a:r>
                        <a:rPr lang="en-US" dirty="0" smtClean="0">
                          <a:effectLst/>
                        </a:rPr>
                        <a:t>6.72</a:t>
                      </a:r>
                      <a:endParaRPr lang="en-US" dirty="0">
                        <a:effectLst/>
                      </a:endParaRPr>
                    </a:p>
                  </a:txBody>
                  <a:tcPr marL="47625" marR="47625" marT="47625" marB="47625"/>
                </a:tc>
                <a:tc>
                  <a:txBody>
                    <a:bodyPr/>
                    <a:lstStyle/>
                    <a:p>
                      <a:pPr fontAlgn="t"/>
                      <a:r>
                        <a:rPr lang="en-US" dirty="0" smtClean="0">
                          <a:effectLst/>
                        </a:rPr>
                        <a:t>1.25</a:t>
                      </a:r>
                      <a:endParaRPr lang="en-US" dirty="0">
                        <a:effectLst/>
                      </a:endParaRPr>
                    </a:p>
                  </a:txBody>
                  <a:tcPr marL="47625" marR="47625" marT="47625" marB="47625"/>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xmlns="" val="10003"/>
                  </a:ext>
                </a:extLst>
              </a:tr>
            </a:tbl>
          </a:graphicData>
        </a:graphic>
      </p:graphicFrame>
      <p:sp>
        <p:nvSpPr>
          <p:cNvPr id="3" name="TextBox 2"/>
          <p:cNvSpPr txBox="1"/>
          <p:nvPr/>
        </p:nvSpPr>
        <p:spPr>
          <a:xfrm>
            <a:off x="838200" y="4495800"/>
            <a:ext cx="7467600" cy="276999"/>
          </a:xfrm>
          <a:prstGeom prst="rect">
            <a:avLst/>
          </a:prstGeom>
          <a:noFill/>
        </p:spPr>
        <p:txBody>
          <a:bodyPr wrap="square" rtlCol="0">
            <a:spAutoFit/>
          </a:bodyPr>
          <a:lstStyle/>
          <a:p>
            <a:r>
              <a:rPr lang="en-US" sz="1200" dirty="0" smtClean="0"/>
              <a:t>For this data, the variances were considered unequal, so Satterthwaite analysis is reported.</a:t>
            </a:r>
            <a:endParaRPr lang="en-US" sz="1200" dirty="0"/>
          </a:p>
        </p:txBody>
      </p:sp>
    </p:spTree>
    <p:extLst>
      <p:ext uri="{BB962C8B-B14F-4D97-AF65-F5344CB8AC3E}">
        <p14:creationId xmlns:p14="http://schemas.microsoft.com/office/powerpoint/2010/main" val="33109202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Following revision of course to meet standards for QM certification, students showed significant improvement in scores on:</a:t>
            </a:r>
          </a:p>
          <a:p>
            <a:pPr lvl="3">
              <a:buFont typeface="+mj-lt"/>
              <a:buAutoNum type="arabicPeriod"/>
            </a:pPr>
            <a:r>
              <a:rPr lang="en-US" dirty="0" smtClean="0"/>
              <a:t>Discussion board #1</a:t>
            </a:r>
          </a:p>
          <a:p>
            <a:pPr lvl="3">
              <a:buFont typeface="+mj-lt"/>
              <a:buAutoNum type="arabicPeriod"/>
            </a:pPr>
            <a:r>
              <a:rPr lang="en-US" dirty="0" smtClean="0"/>
              <a:t>EBP paper</a:t>
            </a:r>
          </a:p>
          <a:p>
            <a:pPr lvl="3">
              <a:buFont typeface="+mj-lt"/>
              <a:buAutoNum type="arabicPeriod"/>
            </a:pPr>
            <a:r>
              <a:rPr lang="en-US" dirty="0" smtClean="0"/>
              <a:t>EBP poster</a:t>
            </a:r>
          </a:p>
          <a:p>
            <a:pPr>
              <a:buFont typeface="Arial" panose="020B0604020202020204" pitchFamily="34" charset="0"/>
              <a:buChar char="•"/>
            </a:pPr>
            <a:r>
              <a:rPr lang="en-US" dirty="0" smtClean="0"/>
              <a:t>Assignments were changed to better align with course description and SLOs</a:t>
            </a:r>
          </a:p>
          <a:p>
            <a:pPr>
              <a:buFont typeface="Arial" panose="020B0604020202020204" pitchFamily="34" charset="0"/>
              <a:buChar char="•"/>
            </a:pPr>
            <a:r>
              <a:rPr lang="en-US" dirty="0" smtClean="0"/>
              <a:t>Sequential steps for assignments were rearranged</a:t>
            </a:r>
          </a:p>
          <a:p>
            <a:pPr>
              <a:buFont typeface="Arial" panose="020B0604020202020204" pitchFamily="34" charset="0"/>
              <a:buChar char="•"/>
            </a:pPr>
            <a:r>
              <a:rPr lang="en-US" dirty="0"/>
              <a:t>Instructions were simplified and more orderly</a:t>
            </a:r>
          </a:p>
          <a:p>
            <a:pPr>
              <a:buFont typeface="Arial" panose="020B0604020202020204" pitchFamily="34" charset="0"/>
              <a:buChar char="•"/>
            </a:pPr>
            <a:r>
              <a:rPr lang="en-US" dirty="0"/>
              <a:t>Rubrics were expanded and more </a:t>
            </a:r>
            <a:r>
              <a:rPr lang="en-US" dirty="0" smtClean="0"/>
              <a:t>specific</a:t>
            </a:r>
          </a:p>
          <a:p>
            <a:pPr>
              <a:buFont typeface="Arial" panose="020B0604020202020204" pitchFamily="34" charset="0"/>
              <a:buChar char="•"/>
            </a:pPr>
            <a:r>
              <a:rPr lang="en-US" dirty="0" smtClean="0"/>
              <a:t>Collaborative learning (Shattuck, 2013) measured by contribution to group work was graded with each assignment</a:t>
            </a:r>
            <a:endParaRPr lang="en-US" dirty="0"/>
          </a:p>
          <a:p>
            <a:endParaRPr lang="en-US" dirty="0"/>
          </a:p>
        </p:txBody>
      </p:sp>
    </p:spTree>
    <p:extLst>
      <p:ext uri="{BB962C8B-B14F-4D97-AF65-F5344CB8AC3E}">
        <p14:creationId xmlns:p14="http://schemas.microsoft.com/office/powerpoint/2010/main" val="36770220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The course required </a:t>
            </a:r>
            <a:r>
              <a:rPr lang="en-US" smtClean="0"/>
              <a:t>numerous revisions.</a:t>
            </a:r>
          </a:p>
          <a:p>
            <a:r>
              <a:rPr lang="en-US" dirty="0" smtClean="0"/>
              <a:t>Based on professional nursing growth, grades, student satisfaction surveys, faculty input, be willing to:</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0" y="2933700"/>
            <a:ext cx="4343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3231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10000"/>
          </a:bodyPr>
          <a:lstStyle/>
          <a:p>
            <a:r>
              <a:rPr lang="en-US" b="0" dirty="0"/>
              <a:t>American </a:t>
            </a:r>
            <a:r>
              <a:rPr lang="en-US" b="0" dirty="0" smtClean="0"/>
              <a:t>Psychological Association. </a:t>
            </a:r>
            <a:r>
              <a:rPr lang="en-US" b="0" dirty="0"/>
              <a:t>(2011</a:t>
            </a:r>
            <a:r>
              <a:rPr lang="en-US" b="0" dirty="0" smtClean="0"/>
              <a:t>). Publication manual of the </a:t>
            </a:r>
            <a:r>
              <a:rPr lang="en-US" b="0" dirty="0"/>
              <a:t>American </a:t>
            </a:r>
            <a:r>
              <a:rPr lang="en-US" b="0" dirty="0" smtClean="0"/>
              <a:t>Psychological Association (6</a:t>
            </a:r>
            <a:r>
              <a:rPr lang="en-US" b="0" baseline="30000" dirty="0" smtClean="0"/>
              <a:t>th</a:t>
            </a:r>
            <a:r>
              <a:rPr lang="en-US" b="0" dirty="0" smtClean="0"/>
              <a:t> ed.). Washington, DC: Author.</a:t>
            </a:r>
          </a:p>
          <a:p>
            <a:r>
              <a:rPr lang="en-US" b="0" dirty="0" smtClean="0"/>
              <a:t>Pickens, K., &amp; Witte, G. (2015). Circle the wagons and bust out the big guns! Tame the “wild west” of distance librarianship using Quality Matters</a:t>
            </a:r>
            <a:r>
              <a:rPr lang="en-US" baseline="30000" dirty="0"/>
              <a:t> TM</a:t>
            </a:r>
            <a:r>
              <a:rPr lang="en-US" b="0" dirty="0" smtClean="0"/>
              <a:t> benchmarks.</a:t>
            </a:r>
            <a:r>
              <a:rPr lang="en-US" b="0" i="1" dirty="0" smtClean="0"/>
              <a:t> Journal of Library &amp; Information Services in Distance Learning, 9, </a:t>
            </a:r>
            <a:r>
              <a:rPr lang="en-US" b="0" dirty="0" smtClean="0"/>
              <a:t>119-132. </a:t>
            </a:r>
            <a:r>
              <a:rPr lang="en-US" b="0" dirty="0" err="1" smtClean="0"/>
              <a:t>doi</a:t>
            </a:r>
            <a:r>
              <a:rPr lang="en-US" b="0" dirty="0" smtClean="0"/>
              <a:t>: 10.1080/1533290X.2014.946352</a:t>
            </a:r>
          </a:p>
          <a:p>
            <a:r>
              <a:rPr lang="en-US" b="0" dirty="0" smtClean="0"/>
              <a:t>Quality Matters. (2016). Higher </a:t>
            </a:r>
            <a:r>
              <a:rPr lang="en-US" b="0" dirty="0" err="1" smtClean="0"/>
              <a:t>ed</a:t>
            </a:r>
            <a:r>
              <a:rPr lang="en-US" b="0" dirty="0" smtClean="0"/>
              <a:t> program: Rubric. </a:t>
            </a:r>
            <a:r>
              <a:rPr lang="en-US" b="0" dirty="0"/>
              <a:t>Retrieved from https://www.qualitymatters.org/rubric</a:t>
            </a:r>
          </a:p>
          <a:p>
            <a:r>
              <a:rPr lang="en-US" b="0" dirty="0" smtClean="0"/>
              <a:t>Shattuck, K. (2013). Results of review of the 2011-2013 research literature [Report]. </a:t>
            </a:r>
            <a:r>
              <a:rPr lang="en-US" b="0" dirty="0"/>
              <a:t>Retrieved from https://</a:t>
            </a:r>
            <a:r>
              <a:rPr lang="en-US" b="0" dirty="0" smtClean="0"/>
              <a:t>www.qualitymatters.org/node/2307/download/2013%20lit%20review%20summary%20report%2011-25-13-revised-ks.pdf</a:t>
            </a:r>
          </a:p>
          <a:p>
            <a:r>
              <a:rPr lang="en-US" b="0" dirty="0" smtClean="0"/>
              <a:t>Shattuck, K., Zimmerman, W. A., &amp; Adair, D. (2014). Continuous improvement of the QM rubric and review processes: Scholarship of integration and application. </a:t>
            </a:r>
            <a:r>
              <a:rPr lang="en-US" b="0" i="1" dirty="0" smtClean="0"/>
              <a:t>Internet Learning, 3</a:t>
            </a:r>
            <a:r>
              <a:rPr lang="en-US" b="0" dirty="0" smtClean="0"/>
              <a:t>(1), 25-34. </a:t>
            </a:r>
            <a:r>
              <a:rPr lang="en-US" b="0" dirty="0"/>
              <a:t>Retrieved from http://digitalcommons.apus.edu/cgi/viewcontent.cgi?article=1030&amp;context=internetlearning</a:t>
            </a:r>
            <a:endParaRPr lang="en-US" dirty="0"/>
          </a:p>
        </p:txBody>
      </p:sp>
    </p:spTree>
    <p:extLst>
      <p:ext uri="{BB962C8B-B14F-4D97-AF65-F5344CB8AC3E}">
        <p14:creationId xmlns:p14="http://schemas.microsoft.com/office/powerpoint/2010/main" val="1131705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Black"/>
                <a:cs typeface="Arial Black"/>
              </a:rPr>
              <a:t>Learning: Effort and Persistence</a:t>
            </a:r>
            <a:endParaRPr lang="en-US" dirty="0"/>
          </a:p>
        </p:txBody>
      </p:sp>
      <p:sp>
        <p:nvSpPr>
          <p:cNvPr id="5" name="Text Placeholder 4"/>
          <p:cNvSpPr>
            <a:spLocks noGrp="1"/>
          </p:cNvSpPr>
          <p:nvPr>
            <p:ph type="body" idx="1"/>
          </p:nvPr>
        </p:nvSpPr>
        <p:spPr/>
        <p:txBody>
          <a:bodyPr/>
          <a:lstStyle/>
          <a:p>
            <a:r>
              <a:rPr lang="en-US" dirty="0" smtClean="0"/>
              <a:t>Elaine </a:t>
            </a:r>
            <a:r>
              <a:rPr lang="en-US" dirty="0" smtClean="0"/>
              <a:t>Gardner</a:t>
            </a:r>
            <a:r>
              <a:rPr lang="en-US" smtClean="0"/>
              <a:t>, PhD, RN</a:t>
            </a:r>
            <a:endParaRPr lang="en-US" dirty="0"/>
          </a:p>
        </p:txBody>
      </p:sp>
    </p:spTree>
    <p:extLst>
      <p:ext uri="{BB962C8B-B14F-4D97-AF65-F5344CB8AC3E}">
        <p14:creationId xmlns:p14="http://schemas.microsoft.com/office/powerpoint/2010/main" val="19551348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to Learning</a:t>
            </a:r>
          </a:p>
        </p:txBody>
      </p:sp>
      <p:sp>
        <p:nvSpPr>
          <p:cNvPr id="3" name="Content Placeholder 2"/>
          <p:cNvSpPr>
            <a:spLocks noGrp="1"/>
          </p:cNvSpPr>
          <p:nvPr>
            <p:ph idx="1"/>
          </p:nvPr>
        </p:nvSpPr>
        <p:spPr/>
        <p:txBody>
          <a:bodyPr/>
          <a:lstStyle/>
          <a:p>
            <a:r>
              <a:rPr lang="en-US" dirty="0"/>
              <a:t>Based on Revised Bloom’s,</a:t>
            </a:r>
          </a:p>
          <a:p>
            <a:pPr lvl="1"/>
            <a:r>
              <a:rPr lang="en-US" dirty="0" err="1"/>
              <a:t>Skiba</a:t>
            </a:r>
            <a:r>
              <a:rPr lang="en-US" dirty="0"/>
              <a:t> (2013)</a:t>
            </a:r>
          </a:p>
          <a:p>
            <a:pPr lvl="2"/>
            <a:r>
              <a:rPr lang="en-US" dirty="0"/>
              <a:t>Remember</a:t>
            </a:r>
          </a:p>
          <a:p>
            <a:pPr lvl="2"/>
            <a:r>
              <a:rPr lang="en-US" dirty="0"/>
              <a:t>Understand</a:t>
            </a:r>
          </a:p>
          <a:p>
            <a:pPr lvl="2"/>
            <a:r>
              <a:rPr lang="en-US" dirty="0"/>
              <a:t>Apply</a:t>
            </a:r>
          </a:p>
          <a:p>
            <a:pPr lvl="2"/>
            <a:r>
              <a:rPr lang="en-US" dirty="0"/>
              <a:t>Analyze</a:t>
            </a:r>
          </a:p>
          <a:p>
            <a:pPr lvl="2"/>
            <a:r>
              <a:rPr lang="en-US" dirty="0"/>
              <a:t>Evaluate</a:t>
            </a:r>
          </a:p>
          <a:p>
            <a:pPr lvl="2"/>
            <a:r>
              <a:rPr lang="en-US" dirty="0"/>
              <a:t>Create </a:t>
            </a:r>
          </a:p>
          <a:p>
            <a:endParaRPr lang="en-US" dirty="0"/>
          </a:p>
        </p:txBody>
      </p:sp>
    </p:spTree>
    <p:extLst>
      <p:ext uri="{BB962C8B-B14F-4D97-AF65-F5344CB8AC3E}">
        <p14:creationId xmlns:p14="http://schemas.microsoft.com/office/powerpoint/2010/main" val="2126830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Learning</a:t>
            </a:r>
            <a:endParaRPr lang="en-US" dirty="0"/>
          </a:p>
        </p:txBody>
      </p:sp>
      <p:sp>
        <p:nvSpPr>
          <p:cNvPr id="3" name="Content Placeholder 2"/>
          <p:cNvSpPr>
            <a:spLocks noGrp="1"/>
          </p:cNvSpPr>
          <p:nvPr>
            <p:ph idx="1"/>
          </p:nvPr>
        </p:nvSpPr>
        <p:spPr/>
        <p:txBody>
          <a:bodyPr/>
          <a:lstStyle/>
          <a:p>
            <a:r>
              <a:rPr lang="en-US" dirty="0"/>
              <a:t>Busy, but motivated adults</a:t>
            </a:r>
          </a:p>
          <a:p>
            <a:pPr lvl="1"/>
            <a:r>
              <a:rPr lang="en-US" dirty="0"/>
              <a:t>Course is a necessary intrusion in life</a:t>
            </a:r>
          </a:p>
          <a:p>
            <a:pPr lvl="2"/>
            <a:r>
              <a:rPr lang="en-US" dirty="0"/>
              <a:t>Home</a:t>
            </a:r>
          </a:p>
          <a:p>
            <a:pPr lvl="2"/>
            <a:r>
              <a:rPr lang="en-US" dirty="0"/>
              <a:t>Work</a:t>
            </a:r>
          </a:p>
          <a:p>
            <a:pPr lvl="2"/>
            <a:r>
              <a:rPr lang="en-US" dirty="0"/>
              <a:t>Need to move forward</a:t>
            </a:r>
          </a:p>
          <a:p>
            <a:endParaRPr lang="en-US" dirty="0"/>
          </a:p>
        </p:txBody>
      </p:sp>
    </p:spTree>
    <p:extLst>
      <p:ext uri="{BB962C8B-B14F-4D97-AF65-F5344CB8AC3E}">
        <p14:creationId xmlns:p14="http://schemas.microsoft.com/office/powerpoint/2010/main" val="1408020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fast to implement well</a:t>
            </a:r>
            <a:endParaRPr lang="en-US" dirty="0"/>
          </a:p>
        </p:txBody>
      </p:sp>
      <p:sp>
        <p:nvSpPr>
          <p:cNvPr id="3" name="Content Placeholder 2"/>
          <p:cNvSpPr>
            <a:spLocks noGrp="1"/>
          </p:cNvSpPr>
          <p:nvPr>
            <p:ph idx="1"/>
          </p:nvPr>
        </p:nvSpPr>
        <p:spPr/>
        <p:txBody>
          <a:bodyPr/>
          <a:lstStyle/>
          <a:p>
            <a:r>
              <a:rPr lang="en-US" dirty="0" err="1"/>
              <a:t>Bryk</a:t>
            </a:r>
            <a:r>
              <a:rPr lang="en-US" dirty="0"/>
              <a:t> (2015)</a:t>
            </a:r>
          </a:p>
          <a:p>
            <a:pPr lvl="1"/>
            <a:r>
              <a:rPr lang="en-US" dirty="0"/>
              <a:t>Focus on sources of variability in performance</a:t>
            </a:r>
          </a:p>
          <a:p>
            <a:pPr lvl="1"/>
            <a:r>
              <a:rPr lang="en-US" dirty="0"/>
              <a:t>Refine quality</a:t>
            </a:r>
          </a:p>
          <a:p>
            <a:pPr lvl="2"/>
            <a:r>
              <a:rPr lang="en-US" dirty="0"/>
              <a:t>Supports complex work</a:t>
            </a:r>
          </a:p>
          <a:p>
            <a:pPr lvl="2"/>
            <a:r>
              <a:rPr lang="en-US" dirty="0"/>
              <a:t>Working together to accomplish more</a:t>
            </a:r>
          </a:p>
          <a:p>
            <a:endParaRPr lang="en-US" dirty="0"/>
          </a:p>
        </p:txBody>
      </p:sp>
    </p:spTree>
    <p:extLst>
      <p:ext uri="{BB962C8B-B14F-4D97-AF65-F5344CB8AC3E}">
        <p14:creationId xmlns:p14="http://schemas.microsoft.com/office/powerpoint/2010/main" val="2730466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C’</a:t>
            </a:r>
            <a:r>
              <a:rPr lang="en-US" sz="1800" dirty="0" smtClean="0"/>
              <a:t>s</a:t>
            </a:r>
            <a:endParaRPr lang="en-US" sz="1800" dirty="0"/>
          </a:p>
        </p:txBody>
      </p:sp>
      <p:sp>
        <p:nvSpPr>
          <p:cNvPr id="3" name="Content Placeholder 2"/>
          <p:cNvSpPr>
            <a:spLocks noGrp="1"/>
          </p:cNvSpPr>
          <p:nvPr>
            <p:ph idx="1"/>
          </p:nvPr>
        </p:nvSpPr>
        <p:spPr/>
        <p:txBody>
          <a:bodyPr/>
          <a:lstStyle/>
          <a:p>
            <a:r>
              <a:rPr lang="en-US" dirty="0"/>
              <a:t>Course-Content (</a:t>
            </a:r>
            <a:r>
              <a:rPr lang="en-US" dirty="0" err="1"/>
              <a:t>Sowan</a:t>
            </a:r>
            <a:r>
              <a:rPr lang="en-US" dirty="0"/>
              <a:t> &amp; Jenkins, 2013).</a:t>
            </a:r>
          </a:p>
          <a:p>
            <a:r>
              <a:rPr lang="en-US" dirty="0"/>
              <a:t>Communication-Clarity</a:t>
            </a:r>
          </a:p>
          <a:p>
            <a:r>
              <a:rPr lang="en-US" dirty="0"/>
              <a:t>Connections (Cooper, 2014)-Collaborate (Hensel, 2014)</a:t>
            </a:r>
          </a:p>
          <a:p>
            <a:r>
              <a:rPr lang="en-US" dirty="0"/>
              <a:t>Challenge-Completion</a:t>
            </a:r>
          </a:p>
          <a:p>
            <a:r>
              <a:rPr lang="en-US" dirty="0"/>
              <a:t>Climate</a:t>
            </a:r>
          </a:p>
          <a:p>
            <a:endParaRPr lang="en-US" dirty="0"/>
          </a:p>
        </p:txBody>
      </p:sp>
    </p:spTree>
    <p:extLst>
      <p:ext uri="{BB962C8B-B14F-4D97-AF65-F5344CB8AC3E}">
        <p14:creationId xmlns:p14="http://schemas.microsoft.com/office/powerpoint/2010/main" val="10475633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Quality Outcomes and Retention </a:t>
            </a:r>
            <a:r>
              <a:rPr lang="en-US" smtClean="0"/>
              <a:t>of Students</a:t>
            </a:r>
            <a:endParaRPr lang="en-US"/>
          </a:p>
        </p:txBody>
      </p:sp>
      <p:sp>
        <p:nvSpPr>
          <p:cNvPr id="3" name="Content Placeholder 2"/>
          <p:cNvSpPr>
            <a:spLocks noGrp="1"/>
          </p:cNvSpPr>
          <p:nvPr>
            <p:ph idx="1"/>
          </p:nvPr>
        </p:nvSpPr>
        <p:spPr/>
        <p:txBody>
          <a:bodyPr/>
          <a:lstStyle/>
          <a:p>
            <a:r>
              <a:rPr lang="en-US" dirty="0"/>
              <a:t>Clinical Nurse Leaders</a:t>
            </a:r>
          </a:p>
          <a:p>
            <a:pPr lvl="1"/>
            <a:r>
              <a:rPr lang="en-US" dirty="0"/>
              <a:t>(Bender et al., 2016)</a:t>
            </a:r>
          </a:p>
          <a:p>
            <a:pPr marL="457200" lvl="1" indent="0">
              <a:buNone/>
            </a:pPr>
            <a:endParaRPr lang="en-US" dirty="0"/>
          </a:p>
          <a:p>
            <a:pPr marL="457200" lvl="1" indent="0">
              <a:buNone/>
            </a:pPr>
            <a:r>
              <a:rPr lang="en-US" dirty="0"/>
              <a:t>Adopting Clinical Model </a:t>
            </a:r>
          </a:p>
          <a:p>
            <a:pPr marL="457200" lvl="1" indent="0">
              <a:buNone/>
            </a:pPr>
            <a:r>
              <a:rPr lang="en-US" dirty="0"/>
              <a:t>	Diagnosis Prescription Intervention Evaluation</a:t>
            </a:r>
          </a:p>
          <a:p>
            <a:pPr marL="457200" lvl="1" indent="0">
              <a:buNone/>
            </a:pPr>
            <a:r>
              <a:rPr lang="en-US" dirty="0"/>
              <a:t>		Target Completion and Retention</a:t>
            </a:r>
          </a:p>
          <a:p>
            <a:pPr marL="457200" lvl="1" indent="0">
              <a:buNone/>
            </a:pPr>
            <a:r>
              <a:rPr lang="en-US" dirty="0"/>
              <a:t>		(Johnson et al., 2016).</a:t>
            </a:r>
          </a:p>
          <a:p>
            <a:endParaRPr lang="en-US" dirty="0"/>
          </a:p>
        </p:txBody>
      </p:sp>
    </p:spTree>
    <p:extLst>
      <p:ext uri="{BB962C8B-B14F-4D97-AF65-F5344CB8AC3E}">
        <p14:creationId xmlns:p14="http://schemas.microsoft.com/office/powerpoint/2010/main" val="4068758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QM Certification August 19, 2015</a:t>
            </a:r>
          </a:p>
        </p:txBody>
      </p:sp>
      <p:sp>
        <p:nvSpPr>
          <p:cNvPr id="3" name="Content Placeholder 2"/>
          <p:cNvSpPr>
            <a:spLocks noGrp="1"/>
          </p:cNvSpPr>
          <p:nvPr>
            <p:ph idx="1"/>
          </p:nvPr>
        </p:nvSpPr>
        <p:spPr/>
        <p:txBody>
          <a:bodyPr/>
          <a:lstStyle/>
          <a:p>
            <a:r>
              <a:rPr lang="en-US" b="0" dirty="0" smtClean="0"/>
              <a:t>NURS3440 Research and Evidence Based Practice a core course for undergraduate     licensed registered nurse to Bachelor of Science in Nursing (RN-BSN) completion program (experienced RN’s average age 35 years)</a:t>
            </a:r>
          </a:p>
          <a:p>
            <a:r>
              <a:rPr lang="en-US" b="0" dirty="0" smtClean="0"/>
              <a:t>No </a:t>
            </a:r>
            <a:r>
              <a:rPr lang="en-US" b="0" dirty="0"/>
              <a:t>change </a:t>
            </a:r>
            <a:r>
              <a:rPr lang="en-US" b="0" dirty="0" smtClean="0"/>
              <a:t>in student admission practices between the two academic years</a:t>
            </a:r>
          </a:p>
          <a:p>
            <a:r>
              <a:rPr lang="en-US" b="0" dirty="0" smtClean="0"/>
              <a:t>For accreditation, the same core content is taught in 7.5-8 week Fall and Spring semesters and 5 week Summer one of an academic year </a:t>
            </a:r>
          </a:p>
          <a:p>
            <a:endParaRPr lang="en-US" b="0" dirty="0" smtClean="0"/>
          </a:p>
          <a:p>
            <a:endParaRPr lang="en-US" dirty="0"/>
          </a:p>
        </p:txBody>
      </p:sp>
      <p:pic>
        <p:nvPicPr>
          <p:cNvPr id="4098" name="Picture 2" descr="https://www.qualitymatters.org/sites/default/files/logo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7179" y="3870158"/>
            <a:ext cx="1828800" cy="1393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48000" y="5486400"/>
            <a:ext cx="5358839" cy="1107996"/>
          </a:xfrm>
          <a:prstGeom prst="rect">
            <a:avLst/>
          </a:prstGeom>
          <a:noFill/>
        </p:spPr>
        <p:txBody>
          <a:bodyPr wrap="none" rtlCol="0">
            <a:spAutoFit/>
          </a:bodyPr>
          <a:lstStyle/>
          <a:p>
            <a:r>
              <a:rPr lang="en-US" sz="1600" dirty="0">
                <a:solidFill>
                  <a:schemeClr val="bg1"/>
                </a:solidFill>
              </a:rPr>
              <a:t>This certification mark recognizes that this course met </a:t>
            </a:r>
            <a:endParaRPr lang="en-US" sz="1600" dirty="0" smtClean="0">
              <a:solidFill>
                <a:schemeClr val="bg1"/>
              </a:solidFill>
            </a:endParaRPr>
          </a:p>
          <a:p>
            <a:r>
              <a:rPr lang="en-US" sz="1600" dirty="0" smtClean="0">
                <a:solidFill>
                  <a:schemeClr val="bg1"/>
                </a:solidFill>
              </a:rPr>
              <a:t>Quality </a:t>
            </a:r>
            <a:r>
              <a:rPr lang="en-US" sz="1600" dirty="0">
                <a:solidFill>
                  <a:schemeClr val="bg1"/>
                </a:solidFill>
              </a:rPr>
              <a:t>Matters Review Standards. </a:t>
            </a:r>
            <a:endParaRPr lang="en-US" sz="1600" dirty="0" smtClean="0">
              <a:solidFill>
                <a:schemeClr val="bg1"/>
              </a:solidFill>
            </a:endParaRPr>
          </a:p>
          <a:p>
            <a:r>
              <a:rPr lang="en-US" sz="1600" dirty="0" smtClean="0">
                <a:solidFill>
                  <a:schemeClr val="bg1"/>
                </a:solidFill>
              </a:rPr>
              <a:t>(</a:t>
            </a:r>
            <a:r>
              <a:rPr lang="en-US" sz="1600" dirty="0">
                <a:solidFill>
                  <a:schemeClr val="bg1"/>
                </a:solidFill>
              </a:rPr>
              <a:t>Quality Matters, 2016; Shattuck, Zimmerman, &amp; Adair, 2014)</a:t>
            </a:r>
          </a:p>
          <a:p>
            <a:endParaRPr lang="en-US" dirty="0"/>
          </a:p>
        </p:txBody>
      </p:sp>
    </p:spTree>
    <p:extLst>
      <p:ext uri="{BB962C8B-B14F-4D97-AF65-F5344CB8AC3E}">
        <p14:creationId xmlns:p14="http://schemas.microsoft.com/office/powerpoint/2010/main" val="932148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Adult Learning Theory/Andragogy</a:t>
            </a:r>
          </a:p>
        </p:txBody>
      </p:sp>
      <p:sp>
        <p:nvSpPr>
          <p:cNvPr id="3" name="Content Placeholder 2"/>
          <p:cNvSpPr>
            <a:spLocks noGrp="1"/>
          </p:cNvSpPr>
          <p:nvPr>
            <p:ph idx="1"/>
          </p:nvPr>
        </p:nvSpPr>
        <p:spPr/>
        <p:txBody>
          <a:bodyPr/>
          <a:lstStyle/>
          <a:p>
            <a:r>
              <a:rPr lang="en-US" b="0" dirty="0" smtClean="0"/>
              <a:t>1) </a:t>
            </a:r>
            <a:r>
              <a:rPr lang="en-US" b="0" dirty="0"/>
              <a:t>Students have multiple life </a:t>
            </a:r>
            <a:r>
              <a:rPr lang="en-US" b="0" dirty="0" smtClean="0"/>
              <a:t>demands </a:t>
            </a:r>
          </a:p>
          <a:p>
            <a:r>
              <a:rPr lang="en-US" b="0" dirty="0" smtClean="0"/>
              <a:t>2) </a:t>
            </a:r>
            <a:r>
              <a:rPr lang="en-US" b="0" dirty="0"/>
              <a:t>Educators facilitate learning, students are autonomous and </a:t>
            </a:r>
            <a:r>
              <a:rPr lang="en-US" b="0" dirty="0" smtClean="0"/>
              <a:t>self-directed</a:t>
            </a:r>
          </a:p>
          <a:p>
            <a:r>
              <a:rPr lang="en-US" b="0" dirty="0" smtClean="0"/>
              <a:t>3) </a:t>
            </a:r>
            <a:r>
              <a:rPr lang="en-US" b="0" dirty="0"/>
              <a:t>Integrated life experiences, to bring and share with </a:t>
            </a:r>
            <a:r>
              <a:rPr lang="en-US" b="0" dirty="0" smtClean="0"/>
              <a:t>peers</a:t>
            </a:r>
          </a:p>
          <a:p>
            <a:r>
              <a:rPr lang="en-US" b="0" dirty="0" smtClean="0"/>
              <a:t>4) </a:t>
            </a:r>
            <a:r>
              <a:rPr lang="en-US" b="0" dirty="0"/>
              <a:t>Goal directed and </a:t>
            </a:r>
            <a:r>
              <a:rPr lang="en-US" b="0" dirty="0" smtClean="0"/>
              <a:t>self-initiated </a:t>
            </a:r>
          </a:p>
          <a:p>
            <a:r>
              <a:rPr lang="en-US" b="0" dirty="0" smtClean="0"/>
              <a:t>5) </a:t>
            </a:r>
            <a:r>
              <a:rPr lang="en-US" b="0" dirty="0"/>
              <a:t>Authentic interactivity; active processing of experience and internalization of information; personally meaningful and conceptually </a:t>
            </a:r>
            <a:r>
              <a:rPr lang="en-US" b="0" dirty="0" smtClean="0"/>
              <a:t>coherent </a:t>
            </a:r>
          </a:p>
          <a:p>
            <a:r>
              <a:rPr lang="en-US" b="0" dirty="0" smtClean="0"/>
              <a:t>6) </a:t>
            </a:r>
            <a:r>
              <a:rPr lang="en-US" b="0" dirty="0"/>
              <a:t>Recognize value in </a:t>
            </a:r>
            <a:r>
              <a:rPr lang="en-US" b="0" dirty="0" smtClean="0"/>
              <a:t>learning</a:t>
            </a:r>
          </a:p>
          <a:p>
            <a:r>
              <a:rPr lang="en-US" b="0" dirty="0" smtClean="0"/>
              <a:t>7) </a:t>
            </a:r>
            <a:r>
              <a:rPr lang="en-US" b="0" dirty="0"/>
              <a:t>Must translate to practice environment</a:t>
            </a:r>
          </a:p>
        </p:txBody>
      </p:sp>
    </p:spTree>
    <p:extLst>
      <p:ext uri="{BB962C8B-B14F-4D97-AF65-F5344CB8AC3E}">
        <p14:creationId xmlns:p14="http://schemas.microsoft.com/office/powerpoint/2010/main" val="61952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01040"/>
          </a:xfrm>
        </p:spPr>
        <p:txBody>
          <a:bodyPr/>
          <a:lstStyle/>
          <a:p>
            <a:r>
              <a:rPr lang="en-US" dirty="0" smtClean="0"/>
              <a:t>NURS3440 Course Description</a:t>
            </a:r>
            <a:endParaRPr lang="en-US" dirty="0"/>
          </a:p>
        </p:txBody>
      </p:sp>
      <p:sp>
        <p:nvSpPr>
          <p:cNvPr id="3" name="Content Placeholder 2"/>
          <p:cNvSpPr>
            <a:spLocks noGrp="1"/>
          </p:cNvSpPr>
          <p:nvPr>
            <p:ph idx="1"/>
          </p:nvPr>
        </p:nvSpPr>
        <p:spPr>
          <a:xfrm>
            <a:off x="457200" y="1371600"/>
            <a:ext cx="7520940" cy="3275049"/>
          </a:xfrm>
        </p:spPr>
        <p:txBody>
          <a:bodyPr/>
          <a:lstStyle/>
          <a:p>
            <a:r>
              <a:rPr lang="en-US" b="0" dirty="0" smtClean="0"/>
              <a:t>This </a:t>
            </a:r>
            <a:r>
              <a:rPr lang="en-US" b="0" dirty="0"/>
              <a:t>course provides an overview of scientific evidence integrated into nursing practice. </a:t>
            </a:r>
            <a:endParaRPr lang="en-US" b="0" dirty="0" smtClean="0"/>
          </a:p>
          <a:p>
            <a:r>
              <a:rPr lang="en-US" b="0" dirty="0" smtClean="0"/>
              <a:t>The </a:t>
            </a:r>
            <a:r>
              <a:rPr lang="en-US" b="0" dirty="0"/>
              <a:t>focus is on knowledge, skills, and attitudes required for the research process, including evaluation and </a:t>
            </a:r>
            <a:r>
              <a:rPr lang="en-US" b="0" dirty="0">
                <a:solidFill>
                  <a:srgbClr val="FF0000"/>
                </a:solidFill>
              </a:rPr>
              <a:t>dissemination</a:t>
            </a:r>
            <a:r>
              <a:rPr lang="en-US" b="0" dirty="0"/>
              <a:t> of best practices to improve health care outcomes. </a:t>
            </a:r>
            <a:endParaRPr lang="en-US" b="0" dirty="0" smtClean="0"/>
          </a:p>
          <a:p>
            <a:r>
              <a:rPr lang="en-US" b="0" dirty="0" smtClean="0"/>
              <a:t>Further </a:t>
            </a:r>
            <a:r>
              <a:rPr lang="en-US" b="0" dirty="0"/>
              <a:t>emphasis is on the significance of research as it contributes to the profession of nursing. </a:t>
            </a:r>
            <a:endParaRPr lang="en-US" b="0" dirty="0" smtClean="0"/>
          </a:p>
          <a:p>
            <a:r>
              <a:rPr lang="en-US" b="0" dirty="0" smtClean="0"/>
              <a:t>An </a:t>
            </a:r>
            <a:r>
              <a:rPr lang="en-US" b="0" dirty="0">
                <a:solidFill>
                  <a:srgbClr val="FF0000"/>
                </a:solidFill>
              </a:rPr>
              <a:t>integrated practice project </a:t>
            </a:r>
            <a:r>
              <a:rPr lang="en-US" b="0" dirty="0"/>
              <a:t>will be completed. </a:t>
            </a:r>
            <a:endParaRPr lang="en-US" b="0" dirty="0" smtClean="0"/>
          </a:p>
          <a:p>
            <a:r>
              <a:rPr lang="en-US" b="0" dirty="0" smtClean="0"/>
              <a:t>Part </a:t>
            </a:r>
            <a:r>
              <a:rPr lang="en-US" b="0" dirty="0"/>
              <a:t>of term course: Four credit hours (3 credit theory; 1 credit lab</a:t>
            </a:r>
            <a:r>
              <a:rPr lang="en-US" b="0" dirty="0" smtClean="0"/>
              <a:t>).</a:t>
            </a:r>
          </a:p>
        </p:txBody>
      </p:sp>
    </p:spTree>
    <p:extLst>
      <p:ext uri="{BB962C8B-B14F-4D97-AF65-F5344CB8AC3E}">
        <p14:creationId xmlns:p14="http://schemas.microsoft.com/office/powerpoint/2010/main" val="1395606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t>
            </a:r>
            <a:r>
              <a:rPr lang="en-US" dirty="0"/>
              <a:t>and Safety education for Nurses (QSEN) competencies</a:t>
            </a:r>
          </a:p>
        </p:txBody>
      </p:sp>
      <p:sp>
        <p:nvSpPr>
          <p:cNvPr id="3" name="Content Placeholder 2"/>
          <p:cNvSpPr>
            <a:spLocks noGrp="1"/>
          </p:cNvSpPr>
          <p:nvPr>
            <p:ph idx="1"/>
          </p:nvPr>
        </p:nvSpPr>
        <p:spPr/>
        <p:txBody>
          <a:bodyPr/>
          <a:lstStyle/>
          <a:p>
            <a:r>
              <a:rPr lang="en-US" b="0" dirty="0" smtClean="0"/>
              <a:t>Institute of Medicine (IOM)</a:t>
            </a:r>
          </a:p>
          <a:p>
            <a:pPr>
              <a:buFont typeface="+mj-lt"/>
              <a:buAutoNum type="arabicPeriod"/>
            </a:pPr>
            <a:r>
              <a:rPr lang="en-US" b="0" dirty="0" smtClean="0"/>
              <a:t>Patient </a:t>
            </a:r>
            <a:r>
              <a:rPr lang="en-US" b="0" dirty="0"/>
              <a:t>Centered </a:t>
            </a:r>
            <a:r>
              <a:rPr lang="en-US" b="0" dirty="0" smtClean="0"/>
              <a:t>Care (PCC) </a:t>
            </a:r>
          </a:p>
          <a:p>
            <a:pPr>
              <a:buFont typeface="+mj-lt"/>
              <a:buAutoNum type="arabicPeriod"/>
            </a:pPr>
            <a:r>
              <a:rPr lang="en-US" b="0" dirty="0" smtClean="0"/>
              <a:t>Teamwork </a:t>
            </a:r>
            <a:r>
              <a:rPr lang="en-US" b="0" dirty="0"/>
              <a:t>and </a:t>
            </a:r>
            <a:r>
              <a:rPr lang="en-US" b="0" dirty="0" smtClean="0"/>
              <a:t>Collaboration (T/C)</a:t>
            </a:r>
          </a:p>
          <a:p>
            <a:pPr>
              <a:buFont typeface="+mj-lt"/>
              <a:buAutoNum type="arabicPeriod"/>
            </a:pPr>
            <a:r>
              <a:rPr lang="en-US" b="0" dirty="0" smtClean="0"/>
              <a:t>Evidence </a:t>
            </a:r>
            <a:r>
              <a:rPr lang="en-US" b="0" dirty="0"/>
              <a:t>Based </a:t>
            </a:r>
            <a:r>
              <a:rPr lang="en-US" b="0" dirty="0" smtClean="0"/>
              <a:t>Practice  (EBP)</a:t>
            </a:r>
          </a:p>
          <a:p>
            <a:pPr>
              <a:buFont typeface="+mj-lt"/>
              <a:buAutoNum type="arabicPeriod"/>
            </a:pPr>
            <a:r>
              <a:rPr lang="en-US" b="0" dirty="0" smtClean="0"/>
              <a:t>Quality Improvement (QI)</a:t>
            </a:r>
          </a:p>
          <a:p>
            <a:pPr>
              <a:buFont typeface="+mj-lt"/>
              <a:buAutoNum type="arabicPeriod"/>
            </a:pPr>
            <a:r>
              <a:rPr lang="en-US" b="0" dirty="0" smtClean="0"/>
              <a:t>Safety (S)</a:t>
            </a:r>
          </a:p>
          <a:p>
            <a:pPr>
              <a:buFont typeface="+mj-lt"/>
              <a:buAutoNum type="arabicPeriod"/>
            </a:pPr>
            <a:r>
              <a:rPr lang="en-US" b="0" dirty="0" smtClean="0"/>
              <a:t>Informatics (I)</a:t>
            </a:r>
            <a:endParaRPr lang="en-US" b="0" dirty="0"/>
          </a:p>
          <a:p>
            <a:endParaRPr lang="en-US" dirty="0"/>
          </a:p>
        </p:txBody>
      </p:sp>
    </p:spTree>
    <p:extLst>
      <p:ext uri="{BB962C8B-B14F-4D97-AF65-F5344CB8AC3E}">
        <p14:creationId xmlns:p14="http://schemas.microsoft.com/office/powerpoint/2010/main" val="980044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
            <a:ext cx="8153400" cy="777240"/>
          </a:xfrm>
        </p:spPr>
        <p:txBody>
          <a:bodyPr/>
          <a:lstStyle/>
          <a:p>
            <a:r>
              <a:rPr lang="en-US" dirty="0"/>
              <a:t>QSEN-Based Course </a:t>
            </a:r>
            <a:r>
              <a:rPr lang="en-US" dirty="0" smtClean="0"/>
              <a:t/>
            </a:r>
            <a:br>
              <a:rPr lang="en-US" dirty="0" smtClean="0"/>
            </a:br>
            <a:r>
              <a:rPr lang="en-US" dirty="0" smtClean="0"/>
              <a:t>Student </a:t>
            </a:r>
            <a:r>
              <a:rPr lang="en-US" dirty="0"/>
              <a:t>Learning Objectives (CSLO</a:t>
            </a:r>
            <a:r>
              <a:rPr lang="en-US" dirty="0" smtClean="0"/>
              <a:t>)</a:t>
            </a:r>
            <a:endParaRPr lang="en-US" dirty="0"/>
          </a:p>
        </p:txBody>
      </p:sp>
      <p:sp>
        <p:nvSpPr>
          <p:cNvPr id="3" name="Content Placeholder 2"/>
          <p:cNvSpPr>
            <a:spLocks noGrp="1"/>
          </p:cNvSpPr>
          <p:nvPr>
            <p:ph idx="1"/>
          </p:nvPr>
        </p:nvSpPr>
        <p:spPr>
          <a:xfrm>
            <a:off x="822960" y="1524000"/>
            <a:ext cx="7520940" cy="3429000"/>
          </a:xfrm>
        </p:spPr>
        <p:txBody>
          <a:bodyPr>
            <a:normAutofit/>
          </a:bodyPr>
          <a:lstStyle/>
          <a:p>
            <a:r>
              <a:rPr lang="en-US" b="0" dirty="0" smtClean="0"/>
              <a:t>At </a:t>
            </a:r>
            <a:r>
              <a:rPr lang="en-US" b="0" dirty="0"/>
              <a:t>the completion of this course, the student will:</a:t>
            </a:r>
          </a:p>
          <a:p>
            <a:r>
              <a:rPr lang="en-US" b="0" dirty="0"/>
              <a:t> 1. Collaboratively investigate current research and its application to practice to improve patient centered care. (PCC, T/C, &amp; EBP)</a:t>
            </a:r>
          </a:p>
          <a:p>
            <a:r>
              <a:rPr lang="en-US" b="0" dirty="0"/>
              <a:t> 2. Relate research processes to continuous </a:t>
            </a:r>
            <a:r>
              <a:rPr lang="en-US" b="0" dirty="0">
                <a:solidFill>
                  <a:srgbClr val="FF0000"/>
                </a:solidFill>
              </a:rPr>
              <a:t>quality improvement</a:t>
            </a:r>
            <a:r>
              <a:rPr lang="en-US" b="0" dirty="0"/>
              <a:t>. (QI)</a:t>
            </a:r>
          </a:p>
          <a:p>
            <a:r>
              <a:rPr lang="en-US" b="0" dirty="0"/>
              <a:t> 3. Integrate evidence from a variety of sources to foster a culture of safety. (S &amp; EBP)</a:t>
            </a:r>
          </a:p>
          <a:p>
            <a:r>
              <a:rPr lang="en-US" b="0" dirty="0"/>
              <a:t> 4. Apply </a:t>
            </a:r>
            <a:r>
              <a:rPr lang="en-US" b="0" dirty="0">
                <a:solidFill>
                  <a:srgbClr val="FF0000"/>
                </a:solidFill>
              </a:rPr>
              <a:t>ethical and legal standards </a:t>
            </a:r>
            <a:r>
              <a:rPr lang="en-US" b="0" dirty="0"/>
              <a:t>as they relate to information technology and data security (I)</a:t>
            </a:r>
          </a:p>
          <a:p>
            <a:endParaRPr lang="en-US" dirty="0"/>
          </a:p>
        </p:txBody>
      </p:sp>
      <p:sp>
        <p:nvSpPr>
          <p:cNvPr id="4" name="TextBox 3"/>
          <p:cNvSpPr txBox="1"/>
          <p:nvPr/>
        </p:nvSpPr>
        <p:spPr>
          <a:xfrm>
            <a:off x="5943600" y="5545723"/>
            <a:ext cx="1188146" cy="338554"/>
          </a:xfrm>
          <a:prstGeom prst="rect">
            <a:avLst/>
          </a:prstGeom>
          <a:noFill/>
        </p:spPr>
        <p:txBody>
          <a:bodyPr wrap="none" rtlCol="0">
            <a:spAutoFit/>
          </a:bodyPr>
          <a:lstStyle/>
          <a:p>
            <a:r>
              <a:rPr lang="en-US" sz="1600" dirty="0" smtClean="0">
                <a:solidFill>
                  <a:schemeClr val="bg1">
                    <a:lumMod val="95000"/>
                  </a:schemeClr>
                </a:solidFill>
              </a:rPr>
              <a:t>QM 2.1; 2.5</a:t>
            </a:r>
            <a:endParaRPr lang="en-US" sz="1600" dirty="0">
              <a:solidFill>
                <a:schemeClr val="bg1">
                  <a:lumMod val="95000"/>
                </a:schemeClr>
              </a:solidFill>
            </a:endParaRPr>
          </a:p>
        </p:txBody>
      </p:sp>
    </p:spTree>
    <p:extLst>
      <p:ext uri="{BB962C8B-B14F-4D97-AF65-F5344CB8AC3E}">
        <p14:creationId xmlns:p14="http://schemas.microsoft.com/office/powerpoint/2010/main" val="16893706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1227</TotalTime>
  <Words>2722</Words>
  <Application>Microsoft Office PowerPoint</Application>
  <PresentationFormat>On-screen Show (4:3)</PresentationFormat>
  <Paragraphs>629</Paragraphs>
  <Slides>49</Slides>
  <Notes>21</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Angles</vt:lpstr>
      <vt:lpstr>Comparing RN-BSN  Research course changes  pre/post QM certification</vt:lpstr>
      <vt:lpstr>Acknowledgment </vt:lpstr>
      <vt:lpstr>Presentation Learning Objectives</vt:lpstr>
      <vt:lpstr>Introduction</vt:lpstr>
      <vt:lpstr>QM Certification August 19, 2015</vt:lpstr>
      <vt:lpstr>Adult Learning Theory/Andragogy</vt:lpstr>
      <vt:lpstr>NURS3440 Course Description</vt:lpstr>
      <vt:lpstr>Quality and Safety education for Nurses (QSEN) competencies</vt:lpstr>
      <vt:lpstr>QSEN-Based Course  Student Learning Objectives (CSLO)</vt:lpstr>
      <vt:lpstr>Pre-QM Student Challenges in 3440</vt:lpstr>
      <vt:lpstr>Pre-QM Grading Challenges in 3440</vt:lpstr>
      <vt:lpstr>Pre-QM content Challenges in 3440</vt:lpstr>
      <vt:lpstr>Methods</vt:lpstr>
      <vt:lpstr>Module-1 changes</vt:lpstr>
      <vt:lpstr>Changes in Module-1 content</vt:lpstr>
      <vt:lpstr>Changes Module-2 content</vt:lpstr>
      <vt:lpstr>Pre-QM D#1 Initial Post</vt:lpstr>
      <vt:lpstr>Post-QM D#1 Initial post</vt:lpstr>
      <vt:lpstr>Pre-QM D#1 interactive post</vt:lpstr>
      <vt:lpstr>Post-QM Discussion-1 interactive post</vt:lpstr>
      <vt:lpstr>Pre-QM DB grading Rubric</vt:lpstr>
      <vt:lpstr>POST-QM DB Grading Rubric</vt:lpstr>
      <vt:lpstr>Changes in Module-3 content</vt:lpstr>
      <vt:lpstr>Changes to DB#2 initial post</vt:lpstr>
      <vt:lpstr>Changes in Module-4 content</vt:lpstr>
      <vt:lpstr>Changes Module-5 content</vt:lpstr>
      <vt:lpstr>Changes Module-6 content</vt:lpstr>
      <vt:lpstr>Post-QM EBP Paper Instructions</vt:lpstr>
      <vt:lpstr>Post-QM EBP Paper Instructions</vt:lpstr>
      <vt:lpstr>Changes module-7 content</vt:lpstr>
      <vt:lpstr>Pre-QM EBP poster instructions</vt:lpstr>
      <vt:lpstr>Post-QM EBP poster Changes</vt:lpstr>
      <vt:lpstr>post qm Course content</vt:lpstr>
      <vt:lpstr>PowerPoint Presentation</vt:lpstr>
      <vt:lpstr>T-test for QM pre/post scores DB#1</vt:lpstr>
      <vt:lpstr>T-test for QM pre/post scores DB#2-4</vt:lpstr>
      <vt:lpstr>T-test for QM pre/post scores Paper</vt:lpstr>
      <vt:lpstr>T-test for QM pre/post scores poster</vt:lpstr>
      <vt:lpstr>Reflective summary</vt:lpstr>
      <vt:lpstr>T-test for QM pre/post Course scores</vt:lpstr>
      <vt:lpstr>Discussion</vt:lpstr>
      <vt:lpstr>Discussion</vt:lpstr>
      <vt:lpstr>References</vt:lpstr>
      <vt:lpstr>Learning: Effort and Persistence</vt:lpstr>
      <vt:lpstr>Key to Learning</vt:lpstr>
      <vt:lpstr>Adult Learning</vt:lpstr>
      <vt:lpstr>Learning fast to implement well</vt:lpstr>
      <vt:lpstr>9 C’s</vt:lpstr>
      <vt:lpstr>Care Quality Outcomes and Retention of Students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RN-BSN  Research course changes pre/post  QM certification</dc:title>
  <dc:creator>Lee</dc:creator>
  <cp:lastModifiedBy>Lee</cp:lastModifiedBy>
  <cp:revision>102</cp:revision>
  <cp:lastPrinted>2016-08-02T20:00:10Z</cp:lastPrinted>
  <dcterms:created xsi:type="dcterms:W3CDTF">2016-08-01T17:55:07Z</dcterms:created>
  <dcterms:modified xsi:type="dcterms:W3CDTF">2016-10-19T13:29:22Z</dcterms:modified>
</cp:coreProperties>
</file>