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notesMasterIdLst>
    <p:notesMasterId r:id="rId34"/>
  </p:notesMasterIdLst>
  <p:sldIdLst>
    <p:sldId id="256" r:id="rId6"/>
    <p:sldId id="259" r:id="rId7"/>
    <p:sldId id="262" r:id="rId8"/>
    <p:sldId id="279" r:id="rId9"/>
    <p:sldId id="290" r:id="rId10"/>
    <p:sldId id="291" r:id="rId11"/>
    <p:sldId id="292" r:id="rId12"/>
    <p:sldId id="293" r:id="rId13"/>
    <p:sldId id="294" r:id="rId14"/>
    <p:sldId id="280" r:id="rId15"/>
    <p:sldId id="277" r:id="rId16"/>
    <p:sldId id="263" r:id="rId17"/>
    <p:sldId id="264" r:id="rId18"/>
    <p:sldId id="281" r:id="rId19"/>
    <p:sldId id="282" r:id="rId20"/>
    <p:sldId id="283" r:id="rId21"/>
    <p:sldId id="285" r:id="rId22"/>
    <p:sldId id="265" r:id="rId23"/>
    <p:sldId id="276" r:id="rId24"/>
    <p:sldId id="288" r:id="rId25"/>
    <p:sldId id="284" r:id="rId26"/>
    <p:sldId id="289" r:id="rId27"/>
    <p:sldId id="267" r:id="rId28"/>
    <p:sldId id="278" r:id="rId29"/>
    <p:sldId id="295" r:id="rId30"/>
    <p:sldId id="286" r:id="rId31"/>
    <p:sldId id="266" r:id="rId32"/>
    <p:sldId id="274" r:id="rId33"/>
  </p:sldIdLst>
  <p:sldSz cx="9144000" cy="6858000" type="screen4x3"/>
  <p:notesSz cx="695325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wley Karen" initials="CK" lastIdx="1" clrIdx="0">
    <p:extLst>
      <p:ext uri="{19B8F6BF-5375-455C-9EA6-DF929625EA0E}">
        <p15:presenceInfo xmlns:p15="http://schemas.microsoft.com/office/powerpoint/2012/main" userId="S-1-5-21-187835903-1912034638-1287535205-2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94720" autoAdjust="0"/>
  </p:normalViewPr>
  <p:slideViewPr>
    <p:cSldViewPr snapToGrid="0" snapToObjects="1">
      <p:cViewPr varScale="1">
        <p:scale>
          <a:sx n="69" d="100"/>
          <a:sy n="69" d="100"/>
        </p:scale>
        <p:origin x="1080" y="54"/>
      </p:cViewPr>
      <p:guideLst>
        <p:guide orient="horz" pos="2160"/>
        <p:guide pos="2880"/>
      </p:guideLst>
    </p:cSldViewPr>
  </p:slideViewPr>
  <p:outlineViewPr>
    <p:cViewPr>
      <p:scale>
        <a:sx n="33" d="100"/>
        <a:sy n="33" d="100"/>
      </p:scale>
      <p:origin x="0" y="-183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5" d="100"/>
          <a:sy n="125" d="100"/>
        </p:scale>
        <p:origin x="1848" y="-7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98588" y="1154113"/>
            <a:ext cx="4156075" cy="31178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5326" y="4446389"/>
            <a:ext cx="5562600" cy="3637955"/>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38567" y="8775685"/>
            <a:ext cx="3013075" cy="463566"/>
          </a:xfrm>
          <a:prstGeom prst="rect">
            <a:avLst/>
          </a:prstGeom>
        </p:spPr>
        <p:txBody>
          <a:bodyPr vert="horz" lIns="92446" tIns="46223" rIns="92446" bIns="46223" rtlCol="0" anchor="b"/>
          <a:lstStyle>
            <a:lvl1pPr algn="r">
              <a:defRPr sz="1200"/>
            </a:lvl1pPr>
          </a:lstStyle>
          <a:p>
            <a:fld id="{8D577C1C-37F9-48D8-A246-8B19A81B51A7}" type="slidenum">
              <a:rPr lang="en-US" smtClean="0"/>
              <a:t>‹#›</a:t>
            </a:fld>
            <a:endParaRPr lang="en-US"/>
          </a:p>
        </p:txBody>
      </p:sp>
    </p:spTree>
    <p:extLst>
      <p:ext uri="{BB962C8B-B14F-4D97-AF65-F5344CB8AC3E}">
        <p14:creationId xmlns:p14="http://schemas.microsoft.com/office/powerpoint/2010/main" val="51505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a:t>
            </a:fld>
            <a:endParaRPr lang="en-US"/>
          </a:p>
        </p:txBody>
      </p:sp>
    </p:spTree>
    <p:extLst>
      <p:ext uri="{BB962C8B-B14F-4D97-AF65-F5344CB8AC3E}">
        <p14:creationId xmlns:p14="http://schemas.microsoft.com/office/powerpoint/2010/main" val="151518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10</a:t>
            </a:fld>
            <a:endParaRPr lang="en-US"/>
          </a:p>
        </p:txBody>
      </p:sp>
    </p:spTree>
    <p:extLst>
      <p:ext uri="{BB962C8B-B14F-4D97-AF65-F5344CB8AC3E}">
        <p14:creationId xmlns:p14="http://schemas.microsoft.com/office/powerpoint/2010/main" val="46834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11</a:t>
            </a:fld>
            <a:endParaRPr lang="en-US"/>
          </a:p>
        </p:txBody>
      </p:sp>
    </p:spTree>
    <p:extLst>
      <p:ext uri="{BB962C8B-B14F-4D97-AF65-F5344CB8AC3E}">
        <p14:creationId xmlns:p14="http://schemas.microsoft.com/office/powerpoint/2010/main" val="91286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12</a:t>
            </a:fld>
            <a:endParaRPr lang="en-US"/>
          </a:p>
        </p:txBody>
      </p:sp>
    </p:spTree>
    <p:extLst>
      <p:ext uri="{BB962C8B-B14F-4D97-AF65-F5344CB8AC3E}">
        <p14:creationId xmlns:p14="http://schemas.microsoft.com/office/powerpoint/2010/main" val="179845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13</a:t>
            </a:fld>
            <a:endParaRPr lang="en-US"/>
          </a:p>
        </p:txBody>
      </p:sp>
    </p:spTree>
    <p:extLst>
      <p:ext uri="{BB962C8B-B14F-4D97-AF65-F5344CB8AC3E}">
        <p14:creationId xmlns:p14="http://schemas.microsoft.com/office/powerpoint/2010/main" val="22531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14</a:t>
            </a:fld>
            <a:endParaRPr lang="en-US"/>
          </a:p>
        </p:txBody>
      </p:sp>
    </p:spTree>
    <p:extLst>
      <p:ext uri="{BB962C8B-B14F-4D97-AF65-F5344CB8AC3E}">
        <p14:creationId xmlns:p14="http://schemas.microsoft.com/office/powerpoint/2010/main" val="367833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15</a:t>
            </a:fld>
            <a:endParaRPr lang="en-US"/>
          </a:p>
        </p:txBody>
      </p:sp>
    </p:spTree>
    <p:extLst>
      <p:ext uri="{BB962C8B-B14F-4D97-AF65-F5344CB8AC3E}">
        <p14:creationId xmlns:p14="http://schemas.microsoft.com/office/powerpoint/2010/main" val="298500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16</a:t>
            </a:fld>
            <a:endParaRPr lang="en-US"/>
          </a:p>
        </p:txBody>
      </p:sp>
    </p:spTree>
    <p:extLst>
      <p:ext uri="{BB962C8B-B14F-4D97-AF65-F5344CB8AC3E}">
        <p14:creationId xmlns:p14="http://schemas.microsoft.com/office/powerpoint/2010/main" val="178569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17</a:t>
            </a:fld>
            <a:endParaRPr lang="en-US"/>
          </a:p>
        </p:txBody>
      </p:sp>
    </p:spTree>
    <p:extLst>
      <p:ext uri="{BB962C8B-B14F-4D97-AF65-F5344CB8AC3E}">
        <p14:creationId xmlns:p14="http://schemas.microsoft.com/office/powerpoint/2010/main" val="380594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18</a:t>
            </a:fld>
            <a:endParaRPr lang="en-US"/>
          </a:p>
        </p:txBody>
      </p:sp>
    </p:spTree>
    <p:extLst>
      <p:ext uri="{BB962C8B-B14F-4D97-AF65-F5344CB8AC3E}">
        <p14:creationId xmlns:p14="http://schemas.microsoft.com/office/powerpoint/2010/main" val="295240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R"/>
            </a:pPr>
            <a:endParaRPr lang="en-US" dirty="0" smtClean="0"/>
          </a:p>
        </p:txBody>
      </p:sp>
      <p:sp>
        <p:nvSpPr>
          <p:cNvPr id="4" name="Slide Number Placeholder 3"/>
          <p:cNvSpPr>
            <a:spLocks noGrp="1"/>
          </p:cNvSpPr>
          <p:nvPr>
            <p:ph type="sldNum" sz="quarter" idx="10"/>
          </p:nvPr>
        </p:nvSpPr>
        <p:spPr/>
        <p:txBody>
          <a:bodyPr/>
          <a:lstStyle/>
          <a:p>
            <a:fld id="{8D577C1C-37F9-48D8-A246-8B19A81B51A7}" type="slidenum">
              <a:rPr lang="en-US" smtClean="0"/>
              <a:t>19</a:t>
            </a:fld>
            <a:endParaRPr lang="en-US"/>
          </a:p>
        </p:txBody>
      </p:sp>
    </p:spTree>
    <p:extLst>
      <p:ext uri="{BB962C8B-B14F-4D97-AF65-F5344CB8AC3E}">
        <p14:creationId xmlns:p14="http://schemas.microsoft.com/office/powerpoint/2010/main" val="428821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a:t>
            </a:fld>
            <a:endParaRPr lang="en-US"/>
          </a:p>
        </p:txBody>
      </p:sp>
    </p:spTree>
    <p:extLst>
      <p:ext uri="{BB962C8B-B14F-4D97-AF65-F5344CB8AC3E}">
        <p14:creationId xmlns:p14="http://schemas.microsoft.com/office/powerpoint/2010/main" val="175786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20</a:t>
            </a:fld>
            <a:endParaRPr lang="en-US"/>
          </a:p>
        </p:txBody>
      </p:sp>
    </p:spTree>
    <p:extLst>
      <p:ext uri="{BB962C8B-B14F-4D97-AF65-F5344CB8AC3E}">
        <p14:creationId xmlns:p14="http://schemas.microsoft.com/office/powerpoint/2010/main" val="80593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arenR" startAt="6"/>
            </a:pPr>
            <a:endParaRPr lang="en-US" dirty="0" smtClean="0"/>
          </a:p>
        </p:txBody>
      </p:sp>
      <p:sp>
        <p:nvSpPr>
          <p:cNvPr id="4" name="Slide Number Placeholder 3"/>
          <p:cNvSpPr>
            <a:spLocks noGrp="1"/>
          </p:cNvSpPr>
          <p:nvPr>
            <p:ph type="sldNum" sz="quarter" idx="10"/>
          </p:nvPr>
        </p:nvSpPr>
        <p:spPr/>
        <p:txBody>
          <a:bodyPr/>
          <a:lstStyle/>
          <a:p>
            <a:fld id="{8D577C1C-37F9-48D8-A246-8B19A81B51A7}" type="slidenum">
              <a:rPr lang="en-US" smtClean="0"/>
              <a:t>21</a:t>
            </a:fld>
            <a:endParaRPr lang="en-US"/>
          </a:p>
        </p:txBody>
      </p:sp>
    </p:spTree>
    <p:extLst>
      <p:ext uri="{BB962C8B-B14F-4D97-AF65-F5344CB8AC3E}">
        <p14:creationId xmlns:p14="http://schemas.microsoft.com/office/powerpoint/2010/main" val="97129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22</a:t>
            </a:fld>
            <a:endParaRPr lang="en-US"/>
          </a:p>
        </p:txBody>
      </p:sp>
    </p:spTree>
    <p:extLst>
      <p:ext uri="{BB962C8B-B14F-4D97-AF65-F5344CB8AC3E}">
        <p14:creationId xmlns:p14="http://schemas.microsoft.com/office/powerpoint/2010/main" val="190057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23</a:t>
            </a:fld>
            <a:endParaRPr lang="en-US"/>
          </a:p>
        </p:txBody>
      </p:sp>
    </p:spTree>
    <p:extLst>
      <p:ext uri="{BB962C8B-B14F-4D97-AF65-F5344CB8AC3E}">
        <p14:creationId xmlns:p14="http://schemas.microsoft.com/office/powerpoint/2010/main" val="3270594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24</a:t>
            </a:fld>
            <a:endParaRPr lang="en-US"/>
          </a:p>
        </p:txBody>
      </p:sp>
    </p:spTree>
    <p:extLst>
      <p:ext uri="{BB962C8B-B14F-4D97-AF65-F5344CB8AC3E}">
        <p14:creationId xmlns:p14="http://schemas.microsoft.com/office/powerpoint/2010/main" val="352672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25</a:t>
            </a:fld>
            <a:endParaRPr lang="en-US"/>
          </a:p>
        </p:txBody>
      </p:sp>
    </p:spTree>
    <p:extLst>
      <p:ext uri="{BB962C8B-B14F-4D97-AF65-F5344CB8AC3E}">
        <p14:creationId xmlns:p14="http://schemas.microsoft.com/office/powerpoint/2010/main" val="483530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26</a:t>
            </a:fld>
            <a:endParaRPr lang="en-US"/>
          </a:p>
        </p:txBody>
      </p:sp>
    </p:spTree>
    <p:extLst>
      <p:ext uri="{BB962C8B-B14F-4D97-AF65-F5344CB8AC3E}">
        <p14:creationId xmlns:p14="http://schemas.microsoft.com/office/powerpoint/2010/main" val="3415459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27</a:t>
            </a:fld>
            <a:endParaRPr lang="en-US"/>
          </a:p>
        </p:txBody>
      </p:sp>
    </p:spTree>
    <p:extLst>
      <p:ext uri="{BB962C8B-B14F-4D97-AF65-F5344CB8AC3E}">
        <p14:creationId xmlns:p14="http://schemas.microsoft.com/office/powerpoint/2010/main" val="2201088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28</a:t>
            </a:fld>
            <a:endParaRPr lang="en-US"/>
          </a:p>
        </p:txBody>
      </p:sp>
    </p:spTree>
    <p:extLst>
      <p:ext uri="{BB962C8B-B14F-4D97-AF65-F5344CB8AC3E}">
        <p14:creationId xmlns:p14="http://schemas.microsoft.com/office/powerpoint/2010/main" val="161749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3</a:t>
            </a:fld>
            <a:endParaRPr lang="en-US"/>
          </a:p>
        </p:txBody>
      </p:sp>
    </p:spTree>
    <p:extLst>
      <p:ext uri="{BB962C8B-B14F-4D97-AF65-F5344CB8AC3E}">
        <p14:creationId xmlns:p14="http://schemas.microsoft.com/office/powerpoint/2010/main" val="394644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77C1C-37F9-48D8-A246-8B19A81B51A7}" type="slidenum">
              <a:rPr lang="en-US" smtClean="0"/>
              <a:t>4</a:t>
            </a:fld>
            <a:endParaRPr lang="en-US"/>
          </a:p>
        </p:txBody>
      </p:sp>
    </p:spTree>
    <p:extLst>
      <p:ext uri="{BB962C8B-B14F-4D97-AF65-F5344CB8AC3E}">
        <p14:creationId xmlns:p14="http://schemas.microsoft.com/office/powerpoint/2010/main" val="403449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5</a:t>
            </a:fld>
            <a:endParaRPr lang="en-US"/>
          </a:p>
        </p:txBody>
      </p:sp>
    </p:spTree>
    <p:extLst>
      <p:ext uri="{BB962C8B-B14F-4D97-AF65-F5344CB8AC3E}">
        <p14:creationId xmlns:p14="http://schemas.microsoft.com/office/powerpoint/2010/main" val="126690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6</a:t>
            </a:fld>
            <a:endParaRPr lang="en-US"/>
          </a:p>
        </p:txBody>
      </p:sp>
    </p:spTree>
    <p:extLst>
      <p:ext uri="{BB962C8B-B14F-4D97-AF65-F5344CB8AC3E}">
        <p14:creationId xmlns:p14="http://schemas.microsoft.com/office/powerpoint/2010/main" val="272263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7</a:t>
            </a:fld>
            <a:endParaRPr lang="en-US"/>
          </a:p>
        </p:txBody>
      </p:sp>
    </p:spTree>
    <p:extLst>
      <p:ext uri="{BB962C8B-B14F-4D97-AF65-F5344CB8AC3E}">
        <p14:creationId xmlns:p14="http://schemas.microsoft.com/office/powerpoint/2010/main" val="287454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8</a:t>
            </a:fld>
            <a:endParaRPr lang="en-US"/>
          </a:p>
        </p:txBody>
      </p:sp>
    </p:spTree>
    <p:extLst>
      <p:ext uri="{BB962C8B-B14F-4D97-AF65-F5344CB8AC3E}">
        <p14:creationId xmlns:p14="http://schemas.microsoft.com/office/powerpoint/2010/main" val="362445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77C1C-37F9-48D8-A246-8B19A81B51A7}" type="slidenum">
              <a:rPr lang="en-US" smtClean="0"/>
              <a:t>9</a:t>
            </a:fld>
            <a:endParaRPr lang="en-US"/>
          </a:p>
        </p:txBody>
      </p:sp>
    </p:spTree>
    <p:extLst>
      <p:ext uri="{BB962C8B-B14F-4D97-AF65-F5344CB8AC3E}">
        <p14:creationId xmlns:p14="http://schemas.microsoft.com/office/powerpoint/2010/main" val="204656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solidFill>
            <a:srgbClr val="B70005"/>
          </a:solidFill>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782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8C4E-D98F-744A-BF44-41EC7D36738C}"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58572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87384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88200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79166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81126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1781503" y="2133600"/>
            <a:ext cx="7076747" cy="39925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a:solidFill>
            <a:srgbClr val="B70005"/>
          </a:solidFill>
        </p:spPr>
        <p:txBody>
          <a:bodyPr/>
          <a:lstStyle/>
          <a:p>
            <a:r>
              <a:rPr lang="en-US" smtClean="0"/>
              <a:t>Click to edit Master title style</a:t>
            </a:r>
            <a:endParaRPr lang="en-US" dirty="0"/>
          </a:p>
        </p:txBody>
      </p:sp>
    </p:spTree>
    <p:extLst>
      <p:ext uri="{BB962C8B-B14F-4D97-AF65-F5344CB8AC3E}">
        <p14:creationId xmlns:p14="http://schemas.microsoft.com/office/powerpoint/2010/main" val="68207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FC4B7-0560-458D-8E7D-EBA205003F0D}"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698D8-C3EF-4B83-9C01-D1B2C1EE4516}" type="slidenum">
              <a:rPr lang="en-US" smtClean="0"/>
              <a:t>‹#›</a:t>
            </a:fld>
            <a:endParaRPr lang="en-US"/>
          </a:p>
        </p:txBody>
      </p:sp>
    </p:spTree>
    <p:extLst>
      <p:ext uri="{BB962C8B-B14F-4D97-AF65-F5344CB8AC3E}">
        <p14:creationId xmlns:p14="http://schemas.microsoft.com/office/powerpoint/2010/main" val="7973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008C4E-D98F-744A-BF44-41EC7D36738C}"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402878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31360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08C4E-D98F-744A-BF44-41EC7D36738C}"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8338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08C4E-D98F-744A-BF44-41EC7D36738C}"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00973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08C4E-D98F-744A-BF44-41EC7D36738C}"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4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08C4E-D98F-744A-BF44-41EC7D36738C}"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093044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126163"/>
            <a:ext cx="9144000" cy="810665"/>
          </a:xfrm>
          <a:prstGeom prst="rect">
            <a:avLst/>
          </a:prstGeom>
          <a:solidFill>
            <a:srgbClr val="B7000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Trebuchet MS"/>
            </a:endParaRPr>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8054" y="6278357"/>
            <a:ext cx="2172141" cy="535847"/>
          </a:xfrm>
          <a:prstGeom prst="rect">
            <a:avLst/>
          </a:prstGeom>
        </p:spPr>
      </p:pic>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8828" y="0"/>
            <a:ext cx="9310413" cy="1392621"/>
          </a:xfrm>
          <a:prstGeom prst="rect">
            <a:avLst/>
          </a:prstGeom>
          <a:solidFill>
            <a:srgbClr val="B70005"/>
          </a:solidFill>
        </p:spPr>
        <p:txBody>
          <a:bodyPr vert="horz" lIns="91440" tIns="45720" rIns="91440" bIns="45720" rtlCol="0" anchor="ctr">
            <a:normAutofit/>
          </a:bodyPr>
          <a:lstStyle/>
          <a:p>
            <a:r>
              <a:rPr lang="en-US" smtClean="0"/>
              <a:t>Click to edit Master title style</a:t>
            </a:r>
            <a:endParaRPr dirty="0"/>
          </a:p>
        </p:txBody>
      </p:sp>
    </p:spTree>
  </p:cSld>
  <p:clrMap bg1="lt1" tx1="dk1" bg2="lt2" tx2="dk2" accent1="accent1" accent2="accent2" accent3="accent3" accent4="accent4" accent5="accent5" accent6="accent6" hlink="hlink" folHlink="folHlink"/>
  <p:sldLayoutIdLst>
    <p:sldLayoutId id="2147483677" r:id="rId1"/>
    <p:sldLayoutId id="2147483690" r:id="rId2"/>
    <p:sldLayoutId id="2147483691" r:id="rId3"/>
  </p:sldLayoutIdLst>
  <p:txStyles>
    <p:titleStyle>
      <a:lvl1pPr marL="274320" algn="l" defTabSz="914400" rtl="0" eaLnBrk="1" latinLnBrk="0" hangingPunct="1">
        <a:spcBef>
          <a:spcPct val="0"/>
        </a:spcBef>
        <a:buNone/>
        <a:defRPr sz="4000" b="1" i="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accent1"/>
        </a:buClr>
        <a:buSzPct val="100000"/>
        <a:buFont typeface="Wingdings" charset="2"/>
        <a:buChar char="§"/>
        <a:defRPr sz="2400" kern="1200">
          <a:solidFill>
            <a:schemeClr val="accent6"/>
          </a:solidFill>
          <a:latin typeface=""/>
          <a:ea typeface="+mn-ea"/>
          <a:cs typeface="+mn-cs"/>
        </a:defRPr>
      </a:lvl1pPr>
      <a:lvl2pPr marL="914400" indent="-457200" algn="l" defTabSz="914400" rtl="0" eaLnBrk="1" latinLnBrk="0" hangingPunct="1">
        <a:spcBef>
          <a:spcPts val="600"/>
        </a:spcBef>
        <a:buClr>
          <a:schemeClr val="accent2"/>
        </a:buClr>
        <a:buSzPct val="100000"/>
        <a:buFont typeface="Wingdings" charset="2"/>
        <a:buChar char="§"/>
        <a:defRPr sz="2200" kern="1200">
          <a:solidFill>
            <a:schemeClr val="accent6"/>
          </a:solidFill>
          <a:latin typeface=""/>
          <a:ea typeface="+mn-ea"/>
          <a:cs typeface="+mn-cs"/>
        </a:defRPr>
      </a:lvl2pPr>
      <a:lvl3pPr marL="1260475" indent="-346075" algn="l" defTabSz="914400" rtl="0" eaLnBrk="1" latinLnBrk="0" hangingPunct="1">
        <a:spcBef>
          <a:spcPts val="600"/>
        </a:spcBef>
        <a:buClr>
          <a:schemeClr val="accent4"/>
        </a:buClr>
        <a:buSzPct val="100000"/>
        <a:buFont typeface="Wingdings" charset="2"/>
        <a:buChar char="§"/>
        <a:defRPr sz="2000" kern="1200">
          <a:solidFill>
            <a:schemeClr val="accent6"/>
          </a:solidFill>
          <a:latin typeface=""/>
          <a:ea typeface="+mn-ea"/>
          <a:cs typeface="+mn-cs"/>
        </a:defRPr>
      </a:lvl3pPr>
      <a:lvl4pPr marL="1600200" indent="-339725" algn="l" defTabSz="914400" rtl="0" eaLnBrk="1" latinLnBrk="0" hangingPunct="1">
        <a:spcBef>
          <a:spcPts val="600"/>
        </a:spcBef>
        <a:buClr>
          <a:schemeClr val="accent3"/>
        </a:buClr>
        <a:buSzPct val="100000"/>
        <a:buFont typeface="Wingdings" charset="2"/>
        <a:buChar char="§"/>
        <a:defRPr sz="1800" kern="1200">
          <a:solidFill>
            <a:schemeClr val="accent6"/>
          </a:solidFill>
          <a:latin typeface=""/>
          <a:ea typeface="+mn-ea"/>
          <a:cs typeface="+mn-cs"/>
        </a:defRPr>
      </a:lvl4pPr>
      <a:lvl5pPr marL="1939925" indent="-331788" algn="l" defTabSz="914400" rtl="0" eaLnBrk="1" latinLnBrk="0" hangingPunct="1">
        <a:spcBef>
          <a:spcPts val="600"/>
        </a:spcBef>
        <a:buClr>
          <a:schemeClr val="bg1">
            <a:lumMod val="65000"/>
          </a:schemeClr>
        </a:buClr>
        <a:buSzPct val="100000"/>
        <a:buFont typeface="Wingdings" charset="2"/>
        <a:buChar char="§"/>
        <a:defRPr sz="1800" kern="1200">
          <a:solidFill>
            <a:schemeClr val="accent6"/>
          </a:solidFill>
          <a:latin typeface=""/>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08C4E-D98F-744A-BF44-41EC7D36738C}" type="datetimeFigureOut">
              <a:rPr lang="en-US" smtClean="0"/>
              <a:t>4/26/2019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BCDE-1F70-884F-80BE-49B19D90B090}" type="slidenum">
              <a:rPr lang="en-US" smtClean="0"/>
              <a:t>‹#›</a:t>
            </a:fld>
            <a:endParaRPr lang="en-US"/>
          </a:p>
        </p:txBody>
      </p:sp>
    </p:spTree>
    <p:extLst>
      <p:ext uri="{BB962C8B-B14F-4D97-AF65-F5344CB8AC3E}">
        <p14:creationId xmlns:p14="http://schemas.microsoft.com/office/powerpoint/2010/main" val="8209361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sjboston.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download.hlcommission.org/C-RAC_Distance_Ed_Guidelines_7_31_2009.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0225" y="1777340"/>
            <a:ext cx="7076747" cy="3992563"/>
          </a:xfrm>
        </p:spPr>
        <p:txBody>
          <a:bodyPr/>
          <a:lstStyle/>
          <a:p>
            <a:r>
              <a:rPr lang="en-US" dirty="0" smtClean="0"/>
              <a:t>Access your academic institution's website and locate the mission, values and standards. </a:t>
            </a:r>
          </a:p>
          <a:p>
            <a:r>
              <a:rPr lang="en-US" dirty="0" smtClean="0"/>
              <a:t>Please take a few minutes to write your organization’s mission on the yellow index card provided. </a:t>
            </a:r>
          </a:p>
          <a:p>
            <a:r>
              <a:rPr lang="en-US" dirty="0" smtClean="0"/>
              <a:t>If your academic department has a specific mission, please also list this on the yellow index card. </a:t>
            </a:r>
            <a:endParaRPr lang="en-US" dirty="0"/>
          </a:p>
        </p:txBody>
      </p:sp>
      <p:sp>
        <p:nvSpPr>
          <p:cNvPr id="2" name="Title 1"/>
          <p:cNvSpPr>
            <a:spLocks noGrp="1"/>
          </p:cNvSpPr>
          <p:nvPr>
            <p:ph type="title"/>
          </p:nvPr>
        </p:nvSpPr>
        <p:spPr/>
        <p:txBody>
          <a:bodyPr/>
          <a:lstStyle/>
          <a:p>
            <a:pPr algn="ctr"/>
            <a:r>
              <a:rPr lang="en-US" dirty="0" smtClean="0"/>
              <a:t>Before We </a:t>
            </a:r>
            <a:r>
              <a:rPr lang="en-US" dirty="0"/>
              <a:t>S</a:t>
            </a:r>
            <a:r>
              <a:rPr lang="en-US" dirty="0" smtClean="0"/>
              <a:t>tart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973" y="355748"/>
            <a:ext cx="2134899" cy="1421592"/>
          </a:xfrm>
          <a:prstGeom prst="rect">
            <a:avLst/>
          </a:prstGeom>
        </p:spPr>
      </p:pic>
    </p:spTree>
    <p:extLst>
      <p:ext uri="{BB962C8B-B14F-4D97-AF65-F5344CB8AC3E}">
        <p14:creationId xmlns:p14="http://schemas.microsoft.com/office/powerpoint/2010/main" val="1801804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311" y="1740061"/>
            <a:ext cx="7076747" cy="3992563"/>
          </a:xfrm>
        </p:spPr>
        <p:txBody>
          <a:bodyPr/>
          <a:lstStyle/>
          <a:p>
            <a:r>
              <a:rPr lang="en-US" dirty="0" smtClean="0"/>
              <a:t>Why have a mission?</a:t>
            </a:r>
          </a:p>
          <a:p>
            <a:r>
              <a:rPr lang="en-US" dirty="0" smtClean="0"/>
              <a:t>What is the purpose of a mission?</a:t>
            </a:r>
          </a:p>
          <a:p>
            <a:r>
              <a:rPr lang="en-US" dirty="0" smtClean="0"/>
              <a:t>Where is the mission operationalized? </a:t>
            </a:r>
            <a:endParaRPr lang="en-US" dirty="0"/>
          </a:p>
        </p:txBody>
      </p:sp>
      <p:sp>
        <p:nvSpPr>
          <p:cNvPr id="3" name="Title 2"/>
          <p:cNvSpPr>
            <a:spLocks noGrp="1"/>
          </p:cNvSpPr>
          <p:nvPr>
            <p:ph type="title"/>
          </p:nvPr>
        </p:nvSpPr>
        <p:spPr/>
        <p:txBody>
          <a:bodyPr/>
          <a:lstStyle/>
          <a:p>
            <a:r>
              <a:rPr lang="en-US" dirty="0" smtClean="0"/>
              <a:t>The Mission</a:t>
            </a:r>
            <a:endParaRPr lang="en-US" dirty="0"/>
          </a:p>
        </p:txBody>
      </p:sp>
    </p:spTree>
    <p:extLst>
      <p:ext uri="{BB962C8B-B14F-4D97-AF65-F5344CB8AC3E}">
        <p14:creationId xmlns:p14="http://schemas.microsoft.com/office/powerpoint/2010/main" val="152619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 College Mission</a:t>
            </a:r>
            <a:endParaRPr lang="en-US" dirty="0"/>
          </a:p>
        </p:txBody>
      </p:sp>
      <p:sp>
        <p:nvSpPr>
          <p:cNvPr id="3" name="Content Placeholder 2"/>
          <p:cNvSpPr>
            <a:spLocks noGrp="1"/>
          </p:cNvSpPr>
          <p:nvPr>
            <p:ph idx="1"/>
          </p:nvPr>
        </p:nvSpPr>
        <p:spPr>
          <a:xfrm>
            <a:off x="289367" y="1587335"/>
            <a:ext cx="8382193" cy="4385202"/>
          </a:xfrm>
        </p:spPr>
        <p:txBody>
          <a:bodyPr>
            <a:normAutofit fontScale="70000" lnSpcReduction="20000"/>
          </a:bodyPr>
          <a:lstStyle/>
          <a:p>
            <a:pPr marL="457200" lvl="1" indent="0">
              <a:buNone/>
            </a:pPr>
            <a:r>
              <a:rPr lang="en-US" dirty="0" smtClean="0"/>
              <a:t>Regis </a:t>
            </a:r>
            <a:r>
              <a:rPr lang="en-US" dirty="0"/>
              <a:t>College, through education in the arts, sciences, and professions, empowers women and men to challenge themselves academically, to serve and to lead. A Catholic university, Regis is a diverse and welcoming community guided by the values of the </a:t>
            </a:r>
            <a:r>
              <a:rPr lang="en-US" dirty="0">
                <a:hlinkClick r:id="rId3"/>
              </a:rPr>
              <a:t>Sisters of St. Joseph of Boston</a:t>
            </a:r>
            <a:r>
              <a:rPr lang="en-US" dirty="0" smtClean="0"/>
              <a:t>.</a:t>
            </a:r>
          </a:p>
          <a:p>
            <a:pPr marL="457200" lvl="1" indent="0">
              <a:buNone/>
            </a:pPr>
            <a:endParaRPr lang="en-US" dirty="0" smtClean="0"/>
          </a:p>
          <a:p>
            <a:pPr lvl="1"/>
            <a:r>
              <a:rPr lang="en-US" dirty="0" smtClean="0"/>
              <a:t>Core Values: </a:t>
            </a:r>
          </a:p>
          <a:p>
            <a:pPr lvl="2"/>
            <a:r>
              <a:rPr lang="en-US" dirty="0"/>
              <a:t>Gracious hospitality</a:t>
            </a:r>
          </a:p>
          <a:p>
            <a:pPr lvl="2"/>
            <a:r>
              <a:rPr lang="en-US" dirty="0"/>
              <a:t>Love and service of the Dear Neighbor without distinction</a:t>
            </a:r>
          </a:p>
          <a:p>
            <a:pPr lvl="2"/>
            <a:r>
              <a:rPr lang="en-US" dirty="0"/>
              <a:t>Peaceful resolution of conflict</a:t>
            </a:r>
          </a:p>
          <a:p>
            <a:pPr lvl="2"/>
            <a:r>
              <a:rPr lang="en-US" dirty="0"/>
              <a:t>Care for all God’s </a:t>
            </a:r>
            <a:r>
              <a:rPr lang="en-US" dirty="0" smtClean="0"/>
              <a:t>creation</a:t>
            </a:r>
          </a:p>
          <a:p>
            <a:pPr lvl="2"/>
            <a:endParaRPr lang="en-US" dirty="0"/>
          </a:p>
          <a:p>
            <a:pPr lvl="1"/>
            <a:r>
              <a:rPr lang="en-US" dirty="0" smtClean="0"/>
              <a:t>Mission </a:t>
            </a:r>
            <a:r>
              <a:rPr lang="en-US" dirty="0"/>
              <a:t>Standards</a:t>
            </a:r>
            <a:r>
              <a:rPr lang="en-US" dirty="0" smtClean="0"/>
              <a:t>:</a:t>
            </a:r>
          </a:p>
          <a:p>
            <a:pPr lvl="2"/>
            <a:r>
              <a:rPr lang="en-US" dirty="0" smtClean="0"/>
              <a:t>Pursuit of Truth</a:t>
            </a:r>
          </a:p>
          <a:p>
            <a:pPr lvl="2"/>
            <a:r>
              <a:rPr lang="en-US" dirty="0" smtClean="0"/>
              <a:t>Social Justice</a:t>
            </a:r>
          </a:p>
          <a:p>
            <a:pPr lvl="2"/>
            <a:r>
              <a:rPr lang="en-US" dirty="0" smtClean="0"/>
              <a:t>Community</a:t>
            </a:r>
          </a:p>
          <a:p>
            <a:pPr lvl="2"/>
            <a:r>
              <a:rPr lang="en-US" dirty="0" smtClean="0"/>
              <a:t>Formation of the Whole Person</a:t>
            </a:r>
          </a:p>
          <a:p>
            <a:pPr lvl="2"/>
            <a:r>
              <a:rPr lang="en-US" dirty="0" smtClean="0"/>
              <a:t>Sacramental Vision of Life</a:t>
            </a:r>
          </a:p>
          <a:p>
            <a:pPr marL="914400" lvl="2" indent="0">
              <a:buNone/>
            </a:pPr>
            <a:endParaRPr lang="en-US" dirty="0"/>
          </a:p>
        </p:txBody>
      </p:sp>
    </p:spTree>
    <p:extLst>
      <p:ext uri="{BB962C8B-B14F-4D97-AF65-F5344CB8AC3E}">
        <p14:creationId xmlns:p14="http://schemas.microsoft.com/office/powerpoint/2010/main" val="4195838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a:xfrm>
            <a:off x="600885" y="1670613"/>
            <a:ext cx="7076747" cy="3992563"/>
          </a:xfrm>
        </p:spPr>
        <p:txBody>
          <a:bodyPr>
            <a:normAutofit fontScale="92500"/>
          </a:bodyPr>
          <a:lstStyle/>
          <a:p>
            <a:r>
              <a:rPr lang="en-US" dirty="0"/>
              <a:t>P</a:t>
            </a:r>
            <a:r>
              <a:rPr lang="en-US" dirty="0" smtClean="0"/>
              <a:t>lease access your academic institutions website and locate the mission. Write the mission, values, standards on the yellow index card provided. </a:t>
            </a:r>
          </a:p>
          <a:p>
            <a:r>
              <a:rPr lang="en-US" dirty="0" smtClean="0"/>
              <a:t>In addition, if your academic program has a specific mission, include this on the yellow index card.</a:t>
            </a:r>
          </a:p>
          <a:p>
            <a:r>
              <a:rPr lang="en-US" dirty="0" smtClean="0"/>
              <a:t>Do </a:t>
            </a:r>
            <a:r>
              <a:rPr lang="en-US" dirty="0"/>
              <a:t>you have any additional </a:t>
            </a:r>
            <a:r>
              <a:rPr lang="en-US" dirty="0" smtClean="0"/>
              <a:t>values and standards </a:t>
            </a:r>
            <a:r>
              <a:rPr lang="en-US" dirty="0"/>
              <a:t>to </a:t>
            </a:r>
            <a:r>
              <a:rPr lang="en-US" dirty="0" smtClean="0"/>
              <a:t>add? Add these to your yellow index card.</a:t>
            </a:r>
          </a:p>
          <a:p>
            <a:r>
              <a:rPr lang="en-US" dirty="0" smtClean="0"/>
              <a:t>Discuss your mission, values and standards with a colleague. </a:t>
            </a:r>
          </a:p>
          <a:p>
            <a:pPr marL="457200" lvl="1" indent="0">
              <a:buNone/>
            </a:pPr>
            <a:endParaRPr lang="en-US" dirty="0" smtClean="0"/>
          </a:p>
          <a:p>
            <a:pPr lvl="1"/>
            <a:endParaRPr lang="en-US" dirty="0"/>
          </a:p>
          <a:p>
            <a:pPr lvl="1"/>
            <a:endParaRPr lang="en-US" dirty="0" smtClean="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517" y="100431"/>
            <a:ext cx="2358047" cy="1570182"/>
          </a:xfrm>
          <a:prstGeom prst="rect">
            <a:avLst/>
          </a:prstGeom>
        </p:spPr>
      </p:pic>
    </p:spTree>
    <p:extLst>
      <p:ext uri="{BB962C8B-B14F-4D97-AF65-F5344CB8AC3E}">
        <p14:creationId xmlns:p14="http://schemas.microsoft.com/office/powerpoint/2010/main" val="225201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Regulatory hallmarks and standards addressing the governing organization mission</a:t>
            </a:r>
            <a:endParaRPr lang="en-US" sz="2800" dirty="0"/>
          </a:p>
        </p:txBody>
      </p:sp>
      <p:sp>
        <p:nvSpPr>
          <p:cNvPr id="3" name="Content Placeholder 2"/>
          <p:cNvSpPr>
            <a:spLocks noGrp="1"/>
          </p:cNvSpPr>
          <p:nvPr>
            <p:ph idx="1"/>
          </p:nvPr>
        </p:nvSpPr>
        <p:spPr>
          <a:xfrm>
            <a:off x="300943" y="1739308"/>
            <a:ext cx="8750460" cy="3851263"/>
          </a:xfrm>
        </p:spPr>
        <p:txBody>
          <a:bodyPr>
            <a:normAutofit fontScale="77500" lnSpcReduction="20000"/>
          </a:bodyPr>
          <a:lstStyle/>
          <a:p>
            <a:r>
              <a:rPr lang="en-US" dirty="0" smtClean="0"/>
              <a:t>Higher Learning Commission (HLC) Guidelines for the Evaluation of Distance Education (On-line Learning) (2009)</a:t>
            </a:r>
          </a:p>
          <a:p>
            <a:pPr lvl="1"/>
            <a:r>
              <a:rPr lang="en-US" dirty="0" smtClean="0"/>
              <a:t>Developed by the Council of Regional Accrediting Commission (C-RAC)</a:t>
            </a:r>
          </a:p>
          <a:p>
            <a:pPr lvl="1"/>
            <a:r>
              <a:rPr lang="en-US" dirty="0" smtClean="0"/>
              <a:t>Provide guidance for assessment and evaluation of online programs  </a:t>
            </a:r>
          </a:p>
          <a:p>
            <a:pPr lvl="1"/>
            <a:r>
              <a:rPr lang="en-US" dirty="0" smtClean="0"/>
              <a:t>9 Hallmarks addressing Quality and examples of evidence to support meeting the hallmarks</a:t>
            </a:r>
          </a:p>
          <a:p>
            <a:r>
              <a:rPr lang="en-US" dirty="0" smtClean="0"/>
              <a:t>Quality Matters (QM) Standards</a:t>
            </a:r>
          </a:p>
          <a:p>
            <a:pPr lvl="1"/>
            <a:r>
              <a:rPr lang="en-US" dirty="0" smtClean="0"/>
              <a:t>Based on Evidence Based Research and Best Practices for online learning</a:t>
            </a:r>
          </a:p>
          <a:p>
            <a:pPr lvl="1"/>
            <a:r>
              <a:rPr lang="en-US" dirty="0" smtClean="0"/>
              <a:t>Provides resources, review processes and professional development for creating quality courses and programs </a:t>
            </a:r>
            <a:endParaRPr lang="en-US" dirty="0"/>
          </a:p>
          <a:p>
            <a:pPr lvl="1"/>
            <a:r>
              <a:rPr lang="en-US" dirty="0" smtClean="0"/>
              <a:t>Quality Matters Rubric for Higher Education consists of 8 standards </a:t>
            </a:r>
          </a:p>
          <a:p>
            <a:pPr lvl="1"/>
            <a:r>
              <a:rPr lang="en-US" dirty="0" smtClean="0"/>
              <a:t>Focuses on course design</a:t>
            </a:r>
            <a:endParaRPr lang="en-US" dirty="0"/>
          </a:p>
          <a:p>
            <a:pPr lvl="1"/>
            <a:endParaRPr lang="en-US" dirty="0"/>
          </a:p>
        </p:txBody>
      </p:sp>
    </p:spTree>
    <p:extLst>
      <p:ext uri="{BB962C8B-B14F-4D97-AF65-F5344CB8AC3E}">
        <p14:creationId xmlns:p14="http://schemas.microsoft.com/office/powerpoint/2010/main" val="1645487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HLC Nine Hallmarks and Mission </a:t>
            </a:r>
            <a:endParaRPr lang="en-US" dirty="0"/>
          </a:p>
        </p:txBody>
      </p:sp>
      <p:sp>
        <p:nvSpPr>
          <p:cNvPr id="3" name="Content Placeholder 2"/>
          <p:cNvSpPr>
            <a:spLocks noGrp="1"/>
          </p:cNvSpPr>
          <p:nvPr>
            <p:ph idx="1"/>
          </p:nvPr>
        </p:nvSpPr>
        <p:spPr>
          <a:xfrm>
            <a:off x="450415" y="1624314"/>
            <a:ext cx="8392643" cy="3992563"/>
          </a:xfrm>
        </p:spPr>
        <p:txBody>
          <a:bodyPr>
            <a:normAutofit/>
          </a:bodyPr>
          <a:lstStyle/>
          <a:p>
            <a:pPr marL="457200" indent="-457200">
              <a:buAutoNum type="arabicParenR"/>
            </a:pPr>
            <a:r>
              <a:rPr lang="en-US" dirty="0" smtClean="0"/>
              <a:t>On-line learning is appropriate to the institution's mission and purposes. </a:t>
            </a:r>
          </a:p>
          <a:p>
            <a:pPr marL="457200" indent="-457200">
              <a:buAutoNum type="arabicParenR"/>
            </a:pPr>
            <a:r>
              <a:rPr lang="en-US" dirty="0" smtClean="0"/>
              <a:t>The institution's plan for developing, sustaining and, if appropriate, expanding on-line learning offerings are integrated into its regular planning and evaluation process. </a:t>
            </a:r>
          </a:p>
          <a:p>
            <a:pPr marL="457200" indent="-457200">
              <a:buAutoNum type="arabicParenR"/>
            </a:pPr>
            <a:r>
              <a:rPr lang="en-US" dirty="0" smtClean="0"/>
              <a:t>On-line learning is incorporated into the institution's systems of governance and academic oversight. </a:t>
            </a:r>
          </a:p>
          <a:p>
            <a:pPr marL="457200" indent="-457200">
              <a:buAutoNum type="arabicParenR"/>
            </a:pPr>
            <a:endParaRPr lang="en-US" dirty="0"/>
          </a:p>
        </p:txBody>
      </p:sp>
    </p:spTree>
    <p:extLst>
      <p:ext uri="{BB962C8B-B14F-4D97-AF65-F5344CB8AC3E}">
        <p14:creationId xmlns:p14="http://schemas.microsoft.com/office/powerpoint/2010/main" val="470717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983" y="1605280"/>
            <a:ext cx="8094017" cy="3992563"/>
          </a:xfrm>
        </p:spPr>
        <p:txBody>
          <a:bodyPr>
            <a:normAutofit fontScale="92500" lnSpcReduction="10000"/>
          </a:bodyPr>
          <a:lstStyle/>
          <a:p>
            <a:pPr marL="457200" indent="-457200">
              <a:buFont typeface="+mj-lt"/>
              <a:buAutoNum type="arabicParenR" startAt="4"/>
            </a:pPr>
            <a:r>
              <a:rPr lang="en-US" dirty="0" smtClean="0"/>
              <a:t>Curricular </a:t>
            </a:r>
            <a:r>
              <a:rPr lang="en-US" dirty="0"/>
              <a:t>for the institution's on-line learning offerings are coherent, cohesive, and comparable in academic rigor to programs offered in traditional instructional formats. </a:t>
            </a:r>
          </a:p>
          <a:p>
            <a:pPr marL="457200" indent="-457200">
              <a:buFont typeface="+mj-lt"/>
              <a:buAutoNum type="arabicParenR" startAt="5"/>
            </a:pPr>
            <a:r>
              <a:rPr lang="en-US" dirty="0" smtClean="0"/>
              <a:t>The institution evaluates the effectiveness of its on-line learning offerings, including the extent to which the on-line learning goals are achieved, and uses the results of its evaluations to enhance the attainment of the goals.</a:t>
            </a:r>
          </a:p>
          <a:p>
            <a:pPr marL="457200" indent="-457200">
              <a:buFont typeface="+mj-lt"/>
              <a:buAutoNum type="arabicParenR" startAt="6"/>
            </a:pPr>
            <a:r>
              <a:rPr lang="en-US" dirty="0" smtClean="0"/>
              <a:t>Faculty responsible for delivering the online curricular and evaluating the students’ success in achieving the on-line learning goals are appropriately qualified and effectively supported.</a:t>
            </a:r>
          </a:p>
        </p:txBody>
      </p:sp>
      <p:sp>
        <p:nvSpPr>
          <p:cNvPr id="3" name="Title 2"/>
          <p:cNvSpPr>
            <a:spLocks noGrp="1"/>
          </p:cNvSpPr>
          <p:nvPr>
            <p:ph type="title"/>
          </p:nvPr>
        </p:nvSpPr>
        <p:spPr/>
        <p:txBody>
          <a:bodyPr/>
          <a:lstStyle/>
          <a:p>
            <a:r>
              <a:rPr lang="en-US" dirty="0" smtClean="0"/>
              <a:t>HLC Nine Hallmarks and Mission</a:t>
            </a:r>
            <a:endParaRPr lang="en-US" dirty="0"/>
          </a:p>
        </p:txBody>
      </p:sp>
    </p:spTree>
    <p:extLst>
      <p:ext uri="{BB962C8B-B14F-4D97-AF65-F5344CB8AC3E}">
        <p14:creationId xmlns:p14="http://schemas.microsoft.com/office/powerpoint/2010/main" val="255762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5183" y="1747520"/>
            <a:ext cx="7941617" cy="3992563"/>
          </a:xfrm>
        </p:spPr>
        <p:txBody>
          <a:bodyPr>
            <a:normAutofit/>
          </a:bodyPr>
          <a:lstStyle/>
          <a:p>
            <a:pPr marL="457200" indent="-457200">
              <a:buFont typeface="+mj-lt"/>
              <a:buAutoNum type="arabicParenR" startAt="7"/>
            </a:pPr>
            <a:r>
              <a:rPr lang="en-US" dirty="0" smtClean="0"/>
              <a:t>The </a:t>
            </a:r>
            <a:r>
              <a:rPr lang="en-US" dirty="0"/>
              <a:t>institution provides effective student and academic services to support students enrolled in on-line learning offerings.</a:t>
            </a:r>
          </a:p>
          <a:p>
            <a:pPr marL="457200" indent="-457200">
              <a:buFont typeface="+mj-lt"/>
              <a:buAutoNum type="arabicParenR" startAt="8"/>
            </a:pPr>
            <a:r>
              <a:rPr lang="en-US" dirty="0" smtClean="0"/>
              <a:t>The institution provides sufficient resources to support and, if appropriate, expand on its on-line learning offerings.</a:t>
            </a:r>
          </a:p>
          <a:p>
            <a:pPr marL="457200" indent="-457200">
              <a:buFont typeface="+mj-lt"/>
              <a:buAutoNum type="arabicParenR" startAt="9"/>
            </a:pPr>
            <a:r>
              <a:rPr lang="en-US" dirty="0" smtClean="0"/>
              <a:t>The institution assures the integrity of its on-line learning offerings.</a:t>
            </a:r>
            <a:endParaRPr lang="en-US" dirty="0"/>
          </a:p>
        </p:txBody>
      </p:sp>
      <p:sp>
        <p:nvSpPr>
          <p:cNvPr id="3" name="Title 2"/>
          <p:cNvSpPr>
            <a:spLocks noGrp="1"/>
          </p:cNvSpPr>
          <p:nvPr>
            <p:ph type="title"/>
          </p:nvPr>
        </p:nvSpPr>
        <p:spPr/>
        <p:txBody>
          <a:bodyPr/>
          <a:lstStyle/>
          <a:p>
            <a:r>
              <a:rPr lang="en-US" dirty="0" smtClean="0"/>
              <a:t>HLC Nine Hallmarks and Mission </a:t>
            </a:r>
            <a:br>
              <a:rPr lang="en-US" dirty="0" smtClean="0"/>
            </a:br>
            <a:endParaRPr lang="en-US" dirty="0"/>
          </a:p>
        </p:txBody>
      </p:sp>
    </p:spTree>
    <p:extLst>
      <p:ext uri="{BB962C8B-B14F-4D97-AF65-F5344CB8AC3E}">
        <p14:creationId xmlns:p14="http://schemas.microsoft.com/office/powerpoint/2010/main" val="216775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143" y="1686560"/>
            <a:ext cx="7535217" cy="4277360"/>
          </a:xfrm>
        </p:spPr>
        <p:txBody>
          <a:bodyPr>
            <a:normAutofit fontScale="92500" lnSpcReduction="20000"/>
          </a:bodyPr>
          <a:lstStyle/>
          <a:p>
            <a:pPr marL="457200" indent="-457200">
              <a:buFont typeface="+mj-lt"/>
              <a:buAutoNum type="arabicParenR"/>
            </a:pPr>
            <a:r>
              <a:rPr lang="en-US" dirty="0" smtClean="0"/>
              <a:t>Course Overview and Introduction</a:t>
            </a:r>
          </a:p>
          <a:p>
            <a:pPr marL="457200" indent="-457200">
              <a:buFont typeface="+mj-lt"/>
              <a:buAutoNum type="arabicParenR"/>
            </a:pPr>
            <a:r>
              <a:rPr lang="en-US" dirty="0" smtClean="0"/>
              <a:t>Learning Objectives</a:t>
            </a:r>
          </a:p>
          <a:p>
            <a:pPr marL="457200" indent="-457200">
              <a:buFont typeface="+mj-lt"/>
              <a:buAutoNum type="arabicParenR"/>
            </a:pPr>
            <a:r>
              <a:rPr lang="en-US" dirty="0" smtClean="0"/>
              <a:t>Assessment and Measurement</a:t>
            </a:r>
          </a:p>
          <a:p>
            <a:pPr marL="457200" indent="-457200">
              <a:buFont typeface="+mj-lt"/>
              <a:buAutoNum type="arabicParenR"/>
            </a:pPr>
            <a:r>
              <a:rPr lang="en-US" dirty="0" smtClean="0"/>
              <a:t>Instructional Materials</a:t>
            </a:r>
          </a:p>
          <a:p>
            <a:pPr marL="457200" indent="-457200">
              <a:buFont typeface="+mj-lt"/>
              <a:buAutoNum type="arabicParenR"/>
            </a:pPr>
            <a:r>
              <a:rPr lang="en-US" dirty="0" smtClean="0"/>
              <a:t>Learning Activities and Learner Interaction</a:t>
            </a:r>
          </a:p>
          <a:p>
            <a:pPr marL="457200" indent="-457200">
              <a:buFont typeface="+mj-lt"/>
              <a:buAutoNum type="arabicParenR"/>
            </a:pPr>
            <a:r>
              <a:rPr lang="en-US" dirty="0" smtClean="0"/>
              <a:t>Course Technology</a:t>
            </a:r>
          </a:p>
          <a:p>
            <a:pPr marL="457200" indent="-457200">
              <a:buFont typeface="+mj-lt"/>
              <a:buAutoNum type="arabicParenR"/>
            </a:pPr>
            <a:r>
              <a:rPr lang="en-US" dirty="0" smtClean="0"/>
              <a:t>Learner Support</a:t>
            </a:r>
          </a:p>
          <a:p>
            <a:pPr marL="457200" indent="-457200">
              <a:buFont typeface="+mj-lt"/>
              <a:buAutoNum type="arabicParenR"/>
            </a:pPr>
            <a:r>
              <a:rPr lang="en-US" dirty="0" smtClean="0"/>
              <a:t>Accessibility and Usability</a:t>
            </a:r>
            <a:endParaRPr lang="en-US" dirty="0"/>
          </a:p>
        </p:txBody>
      </p:sp>
      <p:sp>
        <p:nvSpPr>
          <p:cNvPr id="3" name="Title 2"/>
          <p:cNvSpPr>
            <a:spLocks noGrp="1"/>
          </p:cNvSpPr>
          <p:nvPr>
            <p:ph type="title"/>
          </p:nvPr>
        </p:nvSpPr>
        <p:spPr/>
        <p:txBody>
          <a:bodyPr/>
          <a:lstStyle/>
          <a:p>
            <a:r>
              <a:rPr lang="en-US" dirty="0" smtClean="0"/>
              <a:t>Quality Matters Standards </a:t>
            </a:r>
            <a:endParaRPr lang="en-US" dirty="0"/>
          </a:p>
        </p:txBody>
      </p:sp>
    </p:spTree>
    <p:extLst>
      <p:ext uri="{BB962C8B-B14F-4D97-AF65-F5344CB8AC3E}">
        <p14:creationId xmlns:p14="http://schemas.microsoft.com/office/powerpoint/2010/main" val="631290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your Mission to the HLC Hallmarks and QM standards</a:t>
            </a:r>
            <a:endParaRPr lang="en-US" dirty="0"/>
          </a:p>
        </p:txBody>
      </p:sp>
      <p:sp>
        <p:nvSpPr>
          <p:cNvPr id="3" name="Content Placeholder 2"/>
          <p:cNvSpPr>
            <a:spLocks noGrp="1"/>
          </p:cNvSpPr>
          <p:nvPr>
            <p:ph idx="1"/>
          </p:nvPr>
        </p:nvSpPr>
        <p:spPr>
          <a:xfrm>
            <a:off x="427716" y="1575460"/>
            <a:ext cx="7076747" cy="3992563"/>
          </a:xfrm>
        </p:spPr>
        <p:txBody>
          <a:bodyPr>
            <a:normAutofit fontScale="92500" lnSpcReduction="10000"/>
          </a:bodyPr>
          <a:lstStyle/>
          <a:p>
            <a:endParaRPr lang="en-US" dirty="0" smtClean="0"/>
          </a:p>
          <a:p>
            <a:endParaRPr lang="en-US" dirty="0"/>
          </a:p>
          <a:p>
            <a:r>
              <a:rPr lang="en-US" dirty="0" smtClean="0"/>
              <a:t>Please take a few minutes and identify links between the HLC hallmarks and QM standards related to  the mission of your governing organization on the green index card. (5 minutes)</a:t>
            </a:r>
          </a:p>
          <a:p>
            <a:endParaRPr lang="en-US" dirty="0" smtClean="0"/>
          </a:p>
          <a:p>
            <a:r>
              <a:rPr lang="en-US" dirty="0" smtClean="0"/>
              <a:t>Take 10 minutes discussing these links with your colleague.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036" y="984333"/>
            <a:ext cx="1978891" cy="1978891"/>
          </a:xfrm>
          <a:prstGeom prst="rect">
            <a:avLst/>
          </a:prstGeom>
        </p:spPr>
      </p:pic>
    </p:spTree>
    <p:extLst>
      <p:ext uri="{BB962C8B-B14F-4D97-AF65-F5344CB8AC3E}">
        <p14:creationId xmlns:p14="http://schemas.microsoft.com/office/powerpoint/2010/main" val="2100152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Regis College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4372833"/>
              </p:ext>
            </p:extLst>
          </p:nvPr>
        </p:nvGraphicFramePr>
        <p:xfrm>
          <a:off x="203200" y="1666240"/>
          <a:ext cx="8595360" cy="4114800"/>
        </p:xfrm>
        <a:graphic>
          <a:graphicData uri="http://schemas.openxmlformats.org/drawingml/2006/table">
            <a:tbl>
              <a:tblPr firstRow="1" bandRow="1">
                <a:tableStyleId>{5C22544A-7EE6-4342-B048-85BDC9FD1C3A}</a:tableStyleId>
              </a:tblPr>
              <a:tblGrid>
                <a:gridCol w="1361440">
                  <a:extLst>
                    <a:ext uri="{9D8B030D-6E8A-4147-A177-3AD203B41FA5}">
                      <a16:colId xmlns:a16="http://schemas.microsoft.com/office/drawing/2014/main" val="1379050672"/>
                    </a:ext>
                  </a:extLst>
                </a:gridCol>
                <a:gridCol w="5732087">
                  <a:extLst>
                    <a:ext uri="{9D8B030D-6E8A-4147-A177-3AD203B41FA5}">
                      <a16:colId xmlns:a16="http://schemas.microsoft.com/office/drawing/2014/main" val="3402347098"/>
                    </a:ext>
                  </a:extLst>
                </a:gridCol>
                <a:gridCol w="1501833">
                  <a:extLst>
                    <a:ext uri="{9D8B030D-6E8A-4147-A177-3AD203B41FA5}">
                      <a16:colId xmlns:a16="http://schemas.microsoft.com/office/drawing/2014/main" val="240397249"/>
                    </a:ext>
                  </a:extLst>
                </a:gridCol>
              </a:tblGrid>
              <a:tr h="370840">
                <a:tc>
                  <a:txBody>
                    <a:bodyPr/>
                    <a:lstStyle/>
                    <a:p>
                      <a:pPr algn="ctr"/>
                      <a:r>
                        <a:rPr lang="en-US" dirty="0" smtClean="0"/>
                        <a:t>HLC</a:t>
                      </a:r>
                      <a:r>
                        <a:rPr lang="en-US" baseline="0" dirty="0" smtClean="0"/>
                        <a:t> </a:t>
                      </a:r>
                      <a:r>
                        <a:rPr lang="en-US" dirty="0" smtClean="0"/>
                        <a:t>Hallmark</a:t>
                      </a:r>
                      <a:endParaRPr lang="en-US" dirty="0"/>
                    </a:p>
                  </a:txBody>
                  <a:tcPr/>
                </a:tc>
                <a:tc>
                  <a:txBody>
                    <a:bodyPr/>
                    <a:lstStyle/>
                    <a:p>
                      <a:pPr algn="ctr"/>
                      <a:r>
                        <a:rPr lang="en-US" dirty="0" smtClean="0"/>
                        <a:t>Regis</a:t>
                      </a:r>
                      <a:r>
                        <a:rPr lang="en-US" baseline="0" dirty="0" smtClean="0"/>
                        <a:t> College Examples</a:t>
                      </a:r>
                      <a:endParaRPr lang="en-US" dirty="0"/>
                    </a:p>
                  </a:txBody>
                  <a:tcPr/>
                </a:tc>
                <a:tc>
                  <a:txBody>
                    <a:bodyPr/>
                    <a:lstStyle/>
                    <a:p>
                      <a:pPr algn="ctr"/>
                      <a:r>
                        <a:rPr lang="en-US" dirty="0" smtClean="0"/>
                        <a:t>QM Standard</a:t>
                      </a:r>
                      <a:endParaRPr lang="en-US" dirty="0"/>
                    </a:p>
                  </a:txBody>
                  <a:tcPr/>
                </a:tc>
                <a:extLst>
                  <a:ext uri="{0D108BD9-81ED-4DB2-BD59-A6C34878D82A}">
                    <a16:rowId xmlns:a16="http://schemas.microsoft.com/office/drawing/2014/main" val="3867164765"/>
                  </a:ext>
                </a:extLst>
              </a:tr>
              <a:tr h="370840">
                <a:tc>
                  <a:txBody>
                    <a:bodyPr/>
                    <a:lstStyle/>
                    <a:p>
                      <a:pPr algn="ctr"/>
                      <a:r>
                        <a:rPr lang="en-US" dirty="0" smtClean="0">
                          <a:solidFill>
                            <a:schemeClr val="accent6">
                              <a:lumMod val="50000"/>
                            </a:schemeClr>
                          </a:solidFill>
                        </a:rPr>
                        <a:t>1</a:t>
                      </a:r>
                      <a:endParaRPr lang="en-US" dirty="0">
                        <a:solidFill>
                          <a:schemeClr val="accent6">
                            <a:lumMod val="50000"/>
                          </a:schemeClr>
                        </a:solidFill>
                      </a:endParaRPr>
                    </a:p>
                  </a:txBody>
                  <a:tcPr/>
                </a:tc>
                <a:tc>
                  <a:txBody>
                    <a:bodyPr/>
                    <a:lstStyle/>
                    <a:p>
                      <a:pPr algn="l"/>
                      <a:r>
                        <a:rPr lang="en-US" dirty="0" smtClean="0">
                          <a:solidFill>
                            <a:schemeClr val="accent6">
                              <a:lumMod val="50000"/>
                            </a:schemeClr>
                          </a:solidFill>
                        </a:rPr>
                        <a:t>-The mission to serve the Dear Neighbor without</a:t>
                      </a:r>
                      <a:r>
                        <a:rPr lang="en-US" baseline="0" dirty="0" smtClean="0">
                          <a:solidFill>
                            <a:schemeClr val="accent6">
                              <a:lumMod val="50000"/>
                            </a:schemeClr>
                          </a:solidFill>
                        </a:rPr>
                        <a:t> distinction explains the inclusion and importance of the addition of on-line offerings.  </a:t>
                      </a:r>
                    </a:p>
                    <a:p>
                      <a:pPr algn="l"/>
                      <a:r>
                        <a:rPr lang="en-US" baseline="0" dirty="0" smtClean="0">
                          <a:solidFill>
                            <a:schemeClr val="accent6">
                              <a:lumMod val="50000"/>
                            </a:schemeClr>
                          </a:solidFill>
                        </a:rPr>
                        <a:t>-Offering 5 Tracks, 5 Entry points and 2 exit points.</a:t>
                      </a:r>
                    </a:p>
                    <a:p>
                      <a:pPr algn="l"/>
                      <a:r>
                        <a:rPr lang="en-US" baseline="0" dirty="0" smtClean="0">
                          <a:solidFill>
                            <a:schemeClr val="accent6">
                              <a:lumMod val="50000"/>
                            </a:schemeClr>
                          </a:solidFill>
                        </a:rPr>
                        <a:t>-Admission criteria and recruitment practices target potential applicants across the nation</a:t>
                      </a:r>
                    </a:p>
                    <a:p>
                      <a:pPr algn="l"/>
                      <a:r>
                        <a:rPr lang="en-US" baseline="0" dirty="0" smtClean="0">
                          <a:solidFill>
                            <a:schemeClr val="accent6">
                              <a:lumMod val="50000"/>
                            </a:schemeClr>
                          </a:solidFill>
                        </a:rPr>
                        <a:t>-Primary focus is on student experience-ice breakers</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 5 and 7 </a:t>
                      </a:r>
                      <a:endParaRPr lang="en-US" dirty="0">
                        <a:solidFill>
                          <a:schemeClr val="accent6">
                            <a:lumMod val="50000"/>
                          </a:schemeClr>
                        </a:solidFill>
                      </a:endParaRPr>
                    </a:p>
                  </a:txBody>
                  <a:tcPr/>
                </a:tc>
                <a:extLst>
                  <a:ext uri="{0D108BD9-81ED-4DB2-BD59-A6C34878D82A}">
                    <a16:rowId xmlns:a16="http://schemas.microsoft.com/office/drawing/2014/main" val="1568729560"/>
                  </a:ext>
                </a:extLst>
              </a:tr>
              <a:tr h="370840">
                <a:tc>
                  <a:txBody>
                    <a:bodyPr/>
                    <a:lstStyle/>
                    <a:p>
                      <a:pPr algn="ctr"/>
                      <a:r>
                        <a:rPr lang="en-US" dirty="0" smtClean="0">
                          <a:solidFill>
                            <a:schemeClr val="accent6">
                              <a:lumMod val="50000"/>
                            </a:schemeClr>
                          </a:solidFill>
                        </a:rPr>
                        <a:t>2</a:t>
                      </a:r>
                      <a:endParaRPr lang="en-US" dirty="0">
                        <a:solidFill>
                          <a:schemeClr val="accent6">
                            <a:lumMod val="50000"/>
                          </a:schemeClr>
                        </a:solidFill>
                      </a:endParaRPr>
                    </a:p>
                  </a:txBody>
                  <a:tcPr/>
                </a:tc>
                <a:tc>
                  <a:txBody>
                    <a:bodyPr/>
                    <a:lstStyle/>
                    <a:p>
                      <a:pPr algn="l"/>
                      <a:r>
                        <a:rPr lang="en-US" dirty="0" smtClean="0">
                          <a:solidFill>
                            <a:schemeClr val="accent6">
                              <a:lumMod val="50000"/>
                            </a:schemeClr>
                          </a:solidFill>
                        </a:rPr>
                        <a:t>-Strategic</a:t>
                      </a:r>
                      <a:r>
                        <a:rPr lang="en-US" baseline="0" dirty="0" smtClean="0">
                          <a:solidFill>
                            <a:schemeClr val="accent6">
                              <a:lumMod val="50000"/>
                            </a:schemeClr>
                          </a:solidFill>
                        </a:rPr>
                        <a:t> Plan 2016-2021-Expand Regis footprint through multiple routes to increase access to higher education</a:t>
                      </a:r>
                    </a:p>
                    <a:p>
                      <a:pPr algn="l"/>
                      <a:r>
                        <a:rPr lang="en-US" baseline="0" dirty="0" smtClean="0">
                          <a:solidFill>
                            <a:schemeClr val="accent6">
                              <a:lumMod val="50000"/>
                            </a:schemeClr>
                          </a:solidFill>
                        </a:rPr>
                        <a:t>-continual assessment of technology and quality</a:t>
                      </a:r>
                    </a:p>
                    <a:p>
                      <a:pPr algn="l"/>
                      <a:r>
                        <a:rPr lang="en-US" baseline="0" dirty="0" smtClean="0">
                          <a:solidFill>
                            <a:schemeClr val="accent6">
                              <a:lumMod val="50000"/>
                            </a:schemeClr>
                          </a:solidFill>
                        </a:rPr>
                        <a:t>-Addition of other programs launched or pending</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 4, 5 and 6 </a:t>
                      </a:r>
                      <a:endParaRPr lang="en-US" dirty="0">
                        <a:solidFill>
                          <a:schemeClr val="accent6">
                            <a:lumMod val="50000"/>
                          </a:schemeClr>
                        </a:solidFill>
                      </a:endParaRPr>
                    </a:p>
                  </a:txBody>
                  <a:tcPr/>
                </a:tc>
                <a:extLst>
                  <a:ext uri="{0D108BD9-81ED-4DB2-BD59-A6C34878D82A}">
                    <a16:rowId xmlns:a16="http://schemas.microsoft.com/office/drawing/2014/main" val="2265073330"/>
                  </a:ext>
                </a:extLst>
              </a:tr>
            </a:tbl>
          </a:graphicData>
        </a:graphic>
      </p:graphicFrame>
    </p:spTree>
    <p:extLst>
      <p:ext uri="{BB962C8B-B14F-4D97-AF65-F5344CB8AC3E}">
        <p14:creationId xmlns:p14="http://schemas.microsoft.com/office/powerpoint/2010/main" val="19769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125" y="1043493"/>
            <a:ext cx="7931075" cy="2556958"/>
          </a:xfrm>
        </p:spPr>
        <p:txBody>
          <a:bodyPr>
            <a:normAutofit/>
          </a:bodyPr>
          <a:lstStyle/>
          <a:p>
            <a:r>
              <a:rPr lang="en-US" dirty="0" smtClean="0"/>
              <a:t>A Caring Faculty Environment and Success Online: Staying True to the College Mission  </a:t>
            </a:r>
            <a:endParaRPr lang="en-US" dirty="0"/>
          </a:p>
        </p:txBody>
      </p:sp>
      <p:sp>
        <p:nvSpPr>
          <p:cNvPr id="3" name="Subtitle 2"/>
          <p:cNvSpPr>
            <a:spLocks noGrp="1"/>
          </p:cNvSpPr>
          <p:nvPr>
            <p:ph type="subTitle" idx="1"/>
          </p:nvPr>
        </p:nvSpPr>
        <p:spPr/>
        <p:txBody>
          <a:bodyPr/>
          <a:lstStyle/>
          <a:p>
            <a:r>
              <a:rPr lang="en-US" dirty="0" smtClean="0"/>
              <a:t>Karen Crowley, DNP, APRN-BC, CNE </a:t>
            </a:r>
            <a:endParaRPr lang="en-US" dirty="0"/>
          </a:p>
        </p:txBody>
      </p:sp>
    </p:spTree>
    <p:extLst>
      <p:ext uri="{BB962C8B-B14F-4D97-AF65-F5344CB8AC3E}">
        <p14:creationId xmlns:p14="http://schemas.microsoft.com/office/powerpoint/2010/main" val="3852511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8" y="1"/>
            <a:ext cx="9310413" cy="1066800"/>
          </a:xfrm>
        </p:spPr>
        <p:txBody>
          <a:bodyPr/>
          <a:lstStyle/>
          <a:p>
            <a:r>
              <a:rPr lang="en-US" dirty="0" smtClean="0"/>
              <a:t>Regis College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7250336"/>
              </p:ext>
            </p:extLst>
          </p:nvPr>
        </p:nvGraphicFramePr>
        <p:xfrm>
          <a:off x="95135" y="1066801"/>
          <a:ext cx="8625840" cy="5212080"/>
        </p:xfrm>
        <a:graphic>
          <a:graphicData uri="http://schemas.openxmlformats.org/drawingml/2006/table">
            <a:tbl>
              <a:tblPr firstRow="1" bandRow="1">
                <a:tableStyleId>{5C22544A-7EE6-4342-B048-85BDC9FD1C3A}</a:tableStyleId>
              </a:tblPr>
              <a:tblGrid>
                <a:gridCol w="1174846">
                  <a:extLst>
                    <a:ext uri="{9D8B030D-6E8A-4147-A177-3AD203B41FA5}">
                      <a16:colId xmlns:a16="http://schemas.microsoft.com/office/drawing/2014/main" val="2354370318"/>
                    </a:ext>
                  </a:extLst>
                </a:gridCol>
                <a:gridCol w="6170834">
                  <a:extLst>
                    <a:ext uri="{9D8B030D-6E8A-4147-A177-3AD203B41FA5}">
                      <a16:colId xmlns:a16="http://schemas.microsoft.com/office/drawing/2014/main" val="4166189518"/>
                    </a:ext>
                  </a:extLst>
                </a:gridCol>
                <a:gridCol w="1280160">
                  <a:extLst>
                    <a:ext uri="{9D8B030D-6E8A-4147-A177-3AD203B41FA5}">
                      <a16:colId xmlns:a16="http://schemas.microsoft.com/office/drawing/2014/main" val="181158725"/>
                    </a:ext>
                  </a:extLst>
                </a:gridCol>
              </a:tblGrid>
              <a:tr h="370840">
                <a:tc>
                  <a:txBody>
                    <a:bodyPr/>
                    <a:lstStyle/>
                    <a:p>
                      <a:pPr algn="ctr"/>
                      <a:r>
                        <a:rPr lang="en-US" dirty="0" smtClean="0"/>
                        <a:t>HLC Hallmark</a:t>
                      </a:r>
                      <a:endParaRPr lang="en-US" dirty="0"/>
                    </a:p>
                  </a:txBody>
                  <a:tcPr/>
                </a:tc>
                <a:tc>
                  <a:txBody>
                    <a:bodyPr/>
                    <a:lstStyle/>
                    <a:p>
                      <a:pPr algn="ctr"/>
                      <a:r>
                        <a:rPr lang="en-US" dirty="0" smtClean="0"/>
                        <a:t>Regis College Example</a:t>
                      </a:r>
                      <a:endParaRPr lang="en-US" dirty="0"/>
                    </a:p>
                  </a:txBody>
                  <a:tcPr/>
                </a:tc>
                <a:tc>
                  <a:txBody>
                    <a:bodyPr/>
                    <a:lstStyle/>
                    <a:p>
                      <a:pPr algn="ctr"/>
                      <a:r>
                        <a:rPr lang="en-US" dirty="0" smtClean="0"/>
                        <a:t>QM Standard</a:t>
                      </a:r>
                      <a:endParaRPr lang="en-US" dirty="0"/>
                    </a:p>
                  </a:txBody>
                  <a:tcPr/>
                </a:tc>
                <a:extLst>
                  <a:ext uri="{0D108BD9-81ED-4DB2-BD59-A6C34878D82A}">
                    <a16:rowId xmlns:a16="http://schemas.microsoft.com/office/drawing/2014/main" val="3975038465"/>
                  </a:ext>
                </a:extLst>
              </a:tr>
              <a:tr h="370840">
                <a:tc>
                  <a:txBody>
                    <a:bodyPr/>
                    <a:lstStyle/>
                    <a:p>
                      <a:pPr algn="ctr"/>
                      <a:r>
                        <a:rPr lang="en-US" dirty="0" smtClean="0">
                          <a:solidFill>
                            <a:schemeClr val="accent6">
                              <a:lumMod val="50000"/>
                            </a:schemeClr>
                          </a:solidFill>
                        </a:rPr>
                        <a:t>3</a:t>
                      </a:r>
                      <a:endParaRPr lang="en-US" dirty="0">
                        <a:solidFill>
                          <a:schemeClr val="accent6">
                            <a:lumMod val="50000"/>
                          </a:schemeClr>
                        </a:solidFill>
                      </a:endParaRPr>
                    </a:p>
                  </a:txBody>
                  <a:tcPr/>
                </a:tc>
                <a:tc>
                  <a:txBody>
                    <a:bodyPr/>
                    <a:lstStyle/>
                    <a:p>
                      <a:pPr algn="l"/>
                      <a:r>
                        <a:rPr lang="en-US" dirty="0" smtClean="0">
                          <a:solidFill>
                            <a:schemeClr val="accent6">
                              <a:lumMod val="50000"/>
                            </a:schemeClr>
                          </a:solidFill>
                        </a:rPr>
                        <a:t>-Faculty</a:t>
                      </a:r>
                      <a:r>
                        <a:rPr lang="en-US" baseline="0" dirty="0" smtClean="0">
                          <a:solidFill>
                            <a:schemeClr val="accent6">
                              <a:lumMod val="50000"/>
                            </a:schemeClr>
                          </a:solidFill>
                        </a:rPr>
                        <a:t> completed QM online teaching certificate prior to developing courses. </a:t>
                      </a:r>
                    </a:p>
                    <a:p>
                      <a:pPr algn="l"/>
                      <a:r>
                        <a:rPr lang="en-US" baseline="0" dirty="0" smtClean="0">
                          <a:solidFill>
                            <a:schemeClr val="accent6">
                              <a:lumMod val="50000"/>
                            </a:schemeClr>
                          </a:solidFill>
                        </a:rPr>
                        <a:t>-Course Maps</a:t>
                      </a:r>
                    </a:p>
                    <a:p>
                      <a:pPr algn="l"/>
                      <a:r>
                        <a:rPr lang="en-US" baseline="0" dirty="0" smtClean="0">
                          <a:solidFill>
                            <a:schemeClr val="accent6">
                              <a:lumMod val="50000"/>
                            </a:schemeClr>
                          </a:solidFill>
                        </a:rPr>
                        <a:t>-Courses undergo major revisions after first offering and then every third semester to ensure quality. </a:t>
                      </a:r>
                    </a:p>
                    <a:p>
                      <a:pPr algn="l"/>
                      <a:r>
                        <a:rPr lang="en-US" baseline="0" dirty="0" smtClean="0">
                          <a:solidFill>
                            <a:schemeClr val="accent6">
                              <a:lumMod val="50000"/>
                            </a:schemeClr>
                          </a:solidFill>
                        </a:rPr>
                        <a:t>-The Contractual relationship with the Online partner (OLP) guarantees the programs are responsible for academic quality.</a:t>
                      </a:r>
                    </a:p>
                    <a:p>
                      <a:pPr algn="l"/>
                      <a:r>
                        <a:rPr lang="en-US" baseline="0" dirty="0" smtClean="0">
                          <a:solidFill>
                            <a:schemeClr val="accent6">
                              <a:lumMod val="50000"/>
                            </a:schemeClr>
                          </a:solidFill>
                        </a:rPr>
                        <a:t>Faculty develop entire courses- Subject Matter Experts (SME)</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 2, 3, 4, 5, 6</a:t>
                      </a:r>
                    </a:p>
                    <a:p>
                      <a:pPr algn="ctr"/>
                      <a:r>
                        <a:rPr lang="en-US" dirty="0" smtClean="0">
                          <a:solidFill>
                            <a:schemeClr val="accent6">
                              <a:lumMod val="50000"/>
                            </a:schemeClr>
                          </a:solidFill>
                        </a:rPr>
                        <a:t>Standard 3</a:t>
                      </a:r>
                    </a:p>
                    <a:p>
                      <a:pPr algn="ctr"/>
                      <a:endParaRPr lang="en-US" dirty="0" smtClean="0">
                        <a:solidFill>
                          <a:schemeClr val="accent6">
                            <a:lumMod val="50000"/>
                          </a:schemeClr>
                        </a:solidFill>
                      </a:endParaRPr>
                    </a:p>
                    <a:p>
                      <a:pPr algn="ctr"/>
                      <a:r>
                        <a:rPr lang="en-US" dirty="0" smtClean="0">
                          <a:solidFill>
                            <a:schemeClr val="accent6">
                              <a:lumMod val="50000"/>
                            </a:schemeClr>
                          </a:solidFill>
                        </a:rPr>
                        <a:t>Standard</a:t>
                      </a:r>
                      <a:r>
                        <a:rPr lang="en-US" baseline="0" dirty="0" smtClean="0">
                          <a:solidFill>
                            <a:schemeClr val="accent6">
                              <a:lumMod val="50000"/>
                            </a:schemeClr>
                          </a:solidFill>
                        </a:rPr>
                        <a:t> 2, 3, 4, 5, 6</a:t>
                      </a:r>
                    </a:p>
                    <a:p>
                      <a:pPr algn="ctr"/>
                      <a:endParaRPr lang="en-US" dirty="0">
                        <a:solidFill>
                          <a:schemeClr val="accent6">
                            <a:lumMod val="50000"/>
                          </a:schemeClr>
                        </a:solidFill>
                      </a:endParaRPr>
                    </a:p>
                  </a:txBody>
                  <a:tcPr/>
                </a:tc>
                <a:extLst>
                  <a:ext uri="{0D108BD9-81ED-4DB2-BD59-A6C34878D82A}">
                    <a16:rowId xmlns:a16="http://schemas.microsoft.com/office/drawing/2014/main" val="1711697813"/>
                  </a:ext>
                </a:extLst>
              </a:tr>
              <a:tr h="370840">
                <a:tc>
                  <a:txBody>
                    <a:bodyPr/>
                    <a:lstStyle/>
                    <a:p>
                      <a:pPr algn="ctr"/>
                      <a:r>
                        <a:rPr lang="en-US" dirty="0" smtClean="0">
                          <a:solidFill>
                            <a:schemeClr val="accent6">
                              <a:lumMod val="50000"/>
                            </a:schemeClr>
                          </a:solidFill>
                        </a:rPr>
                        <a:t>4</a:t>
                      </a:r>
                      <a:endParaRPr lang="en-US" dirty="0">
                        <a:solidFill>
                          <a:schemeClr val="accent6">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50000"/>
                            </a:schemeClr>
                          </a:solidFill>
                        </a:rPr>
                        <a:t>-Three cohort calendar, courses offered every semester to facilitate timely</a:t>
                      </a:r>
                      <a:r>
                        <a:rPr lang="en-US" baseline="0" dirty="0" smtClean="0">
                          <a:solidFill>
                            <a:schemeClr val="accent6">
                              <a:lumMod val="50000"/>
                            </a:schemeClr>
                          </a:solidFill>
                        </a:rPr>
                        <a:t> completion, asynchronous offerings, no campus requirement, Faculty own the curriculum, all faculty have input in course enhancement, varied Learning materials, assessment and engagement Adherence of course capacity established</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a:t>
                      </a:r>
                      <a:r>
                        <a:rPr lang="en-US" baseline="0" dirty="0" smtClean="0">
                          <a:solidFill>
                            <a:schemeClr val="accent6">
                              <a:lumMod val="50000"/>
                            </a:schemeClr>
                          </a:solidFill>
                        </a:rPr>
                        <a:t> 5 and 7 </a:t>
                      </a:r>
                      <a:endParaRPr lang="en-US" dirty="0">
                        <a:solidFill>
                          <a:schemeClr val="accent6">
                            <a:lumMod val="50000"/>
                          </a:schemeClr>
                        </a:solidFill>
                      </a:endParaRPr>
                    </a:p>
                  </a:txBody>
                  <a:tcPr/>
                </a:tc>
                <a:extLst>
                  <a:ext uri="{0D108BD9-81ED-4DB2-BD59-A6C34878D82A}">
                    <a16:rowId xmlns:a16="http://schemas.microsoft.com/office/drawing/2014/main" val="3842269022"/>
                  </a:ext>
                </a:extLst>
              </a:tr>
            </a:tbl>
          </a:graphicData>
        </a:graphic>
      </p:graphicFrame>
    </p:spTree>
    <p:extLst>
      <p:ext uri="{BB962C8B-B14F-4D97-AF65-F5344CB8AC3E}">
        <p14:creationId xmlns:p14="http://schemas.microsoft.com/office/powerpoint/2010/main" val="72655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6947146"/>
              </p:ext>
            </p:extLst>
          </p:nvPr>
        </p:nvGraphicFramePr>
        <p:xfrm>
          <a:off x="226060" y="1484061"/>
          <a:ext cx="8554720" cy="4389120"/>
        </p:xfrm>
        <a:graphic>
          <a:graphicData uri="http://schemas.openxmlformats.org/drawingml/2006/table">
            <a:tbl>
              <a:tblPr firstRow="1" bandRow="1">
                <a:tableStyleId>{5C22544A-7EE6-4342-B048-85BDC9FD1C3A}</a:tableStyleId>
              </a:tblPr>
              <a:tblGrid>
                <a:gridCol w="1277620">
                  <a:extLst>
                    <a:ext uri="{9D8B030D-6E8A-4147-A177-3AD203B41FA5}">
                      <a16:colId xmlns:a16="http://schemas.microsoft.com/office/drawing/2014/main" val="1379050672"/>
                    </a:ext>
                  </a:extLst>
                </a:gridCol>
                <a:gridCol w="6080760">
                  <a:extLst>
                    <a:ext uri="{9D8B030D-6E8A-4147-A177-3AD203B41FA5}">
                      <a16:colId xmlns:a16="http://schemas.microsoft.com/office/drawing/2014/main" val="3402347098"/>
                    </a:ext>
                  </a:extLst>
                </a:gridCol>
                <a:gridCol w="1196340">
                  <a:extLst>
                    <a:ext uri="{9D8B030D-6E8A-4147-A177-3AD203B41FA5}">
                      <a16:colId xmlns:a16="http://schemas.microsoft.com/office/drawing/2014/main" val="2956536833"/>
                    </a:ext>
                  </a:extLst>
                </a:gridCol>
              </a:tblGrid>
              <a:tr h="370840">
                <a:tc>
                  <a:txBody>
                    <a:bodyPr/>
                    <a:lstStyle/>
                    <a:p>
                      <a:pPr algn="ctr"/>
                      <a:r>
                        <a:rPr lang="en-US" dirty="0" smtClean="0"/>
                        <a:t>HLC Hallmark</a:t>
                      </a:r>
                      <a:endParaRPr lang="en-US" dirty="0"/>
                    </a:p>
                  </a:txBody>
                  <a:tcPr/>
                </a:tc>
                <a:tc>
                  <a:txBody>
                    <a:bodyPr/>
                    <a:lstStyle/>
                    <a:p>
                      <a:pPr algn="ctr"/>
                      <a:r>
                        <a:rPr lang="en-US" dirty="0" smtClean="0"/>
                        <a:t>Regis</a:t>
                      </a:r>
                      <a:r>
                        <a:rPr lang="en-US" baseline="0" dirty="0" smtClean="0"/>
                        <a:t> College Examples</a:t>
                      </a:r>
                      <a:endParaRPr lang="en-US" dirty="0"/>
                    </a:p>
                  </a:txBody>
                  <a:tcPr/>
                </a:tc>
                <a:tc>
                  <a:txBody>
                    <a:bodyPr/>
                    <a:lstStyle/>
                    <a:p>
                      <a:pPr algn="ctr"/>
                      <a:r>
                        <a:rPr lang="en-US" dirty="0" smtClean="0"/>
                        <a:t>QM</a:t>
                      </a:r>
                      <a:r>
                        <a:rPr lang="en-US" baseline="0" dirty="0" smtClean="0"/>
                        <a:t> Standard</a:t>
                      </a:r>
                      <a:endParaRPr lang="en-US" dirty="0"/>
                    </a:p>
                  </a:txBody>
                  <a:tcPr/>
                </a:tc>
                <a:extLst>
                  <a:ext uri="{0D108BD9-81ED-4DB2-BD59-A6C34878D82A}">
                    <a16:rowId xmlns:a16="http://schemas.microsoft.com/office/drawing/2014/main" val="3867164765"/>
                  </a:ext>
                </a:extLst>
              </a:tr>
              <a:tr h="370840">
                <a:tc>
                  <a:txBody>
                    <a:bodyPr/>
                    <a:lstStyle/>
                    <a:p>
                      <a:pPr algn="ctr"/>
                      <a:r>
                        <a:rPr lang="en-US" dirty="0" smtClean="0">
                          <a:solidFill>
                            <a:schemeClr val="accent6">
                              <a:lumMod val="50000"/>
                            </a:schemeClr>
                          </a:solidFill>
                        </a:rPr>
                        <a:t>5</a:t>
                      </a:r>
                      <a:endParaRPr lang="en-US" dirty="0">
                        <a:solidFill>
                          <a:schemeClr val="accent6">
                            <a:lumMod val="50000"/>
                          </a:schemeClr>
                        </a:solidFill>
                      </a:endParaRPr>
                    </a:p>
                  </a:txBody>
                  <a:tcPr/>
                </a:tc>
                <a:tc>
                  <a:txBody>
                    <a:bodyPr/>
                    <a:lstStyle/>
                    <a:p>
                      <a:pPr algn="l"/>
                      <a:r>
                        <a:rPr lang="en-US" dirty="0" smtClean="0">
                          <a:solidFill>
                            <a:schemeClr val="accent6">
                              <a:lumMod val="50000"/>
                            </a:schemeClr>
                          </a:solidFill>
                        </a:rPr>
                        <a:t>-Evaluation of</a:t>
                      </a:r>
                      <a:r>
                        <a:rPr lang="en-US" baseline="0" dirty="0" smtClean="0">
                          <a:solidFill>
                            <a:schemeClr val="accent6">
                              <a:lumMod val="50000"/>
                            </a:schemeClr>
                          </a:solidFill>
                        </a:rPr>
                        <a:t> academic and support services are conducted each semester through course evaluations and each year in a full student progression evaluation tool and end of program evaluation. </a:t>
                      </a:r>
                    </a:p>
                    <a:p>
                      <a:pPr algn="l"/>
                      <a:r>
                        <a:rPr lang="en-US" baseline="0" dirty="0" smtClean="0">
                          <a:solidFill>
                            <a:schemeClr val="accent6">
                              <a:lumMod val="50000"/>
                            </a:schemeClr>
                          </a:solidFill>
                        </a:rPr>
                        <a:t>-Faculty evaluation  </a:t>
                      </a:r>
                    </a:p>
                  </a:txBody>
                  <a:tcPr/>
                </a:tc>
                <a:tc>
                  <a:txBody>
                    <a:bodyPr/>
                    <a:lstStyle/>
                    <a:p>
                      <a:pPr algn="ctr"/>
                      <a:r>
                        <a:rPr lang="en-US" baseline="0" dirty="0" smtClean="0">
                          <a:solidFill>
                            <a:schemeClr val="accent6">
                              <a:lumMod val="50000"/>
                            </a:schemeClr>
                          </a:solidFill>
                        </a:rPr>
                        <a:t>Standard 3 and 5</a:t>
                      </a:r>
                    </a:p>
                  </a:txBody>
                  <a:tcPr/>
                </a:tc>
                <a:extLst>
                  <a:ext uri="{0D108BD9-81ED-4DB2-BD59-A6C34878D82A}">
                    <a16:rowId xmlns:a16="http://schemas.microsoft.com/office/drawing/2014/main" val="1568729560"/>
                  </a:ext>
                </a:extLst>
              </a:tr>
              <a:tr h="370840">
                <a:tc>
                  <a:txBody>
                    <a:bodyPr/>
                    <a:lstStyle/>
                    <a:p>
                      <a:pPr algn="ctr"/>
                      <a:r>
                        <a:rPr lang="en-US" dirty="0" smtClean="0">
                          <a:solidFill>
                            <a:schemeClr val="accent6">
                              <a:lumMod val="50000"/>
                            </a:schemeClr>
                          </a:solidFill>
                        </a:rPr>
                        <a:t>6</a:t>
                      </a:r>
                      <a:endParaRPr lang="en-US" dirty="0">
                        <a:solidFill>
                          <a:schemeClr val="accent6">
                            <a:lumMod val="50000"/>
                          </a:schemeClr>
                        </a:solidFill>
                      </a:endParaRPr>
                    </a:p>
                  </a:txBody>
                  <a:tcPr/>
                </a:tc>
                <a:tc>
                  <a:txBody>
                    <a:bodyPr/>
                    <a:lstStyle/>
                    <a:p>
                      <a:pPr algn="l"/>
                      <a:r>
                        <a:rPr lang="en-US" dirty="0" smtClean="0">
                          <a:solidFill>
                            <a:schemeClr val="accent6">
                              <a:lumMod val="50000"/>
                            </a:schemeClr>
                          </a:solidFill>
                        </a:rPr>
                        <a:t>-Purposeful hiring based on academic and experiential</a:t>
                      </a:r>
                      <a:r>
                        <a:rPr lang="en-US" baseline="0" dirty="0" smtClean="0">
                          <a:solidFill>
                            <a:schemeClr val="accent6">
                              <a:lumMod val="50000"/>
                            </a:schemeClr>
                          </a:solidFill>
                        </a:rPr>
                        <a:t> qualifications</a:t>
                      </a:r>
                    </a:p>
                    <a:p>
                      <a:pPr algn="l"/>
                      <a:r>
                        <a:rPr lang="en-US" baseline="0" dirty="0" smtClean="0">
                          <a:solidFill>
                            <a:schemeClr val="accent6">
                              <a:lumMod val="50000"/>
                            </a:schemeClr>
                          </a:solidFill>
                        </a:rPr>
                        <a:t>-Mentoring and orientation program</a:t>
                      </a:r>
                    </a:p>
                    <a:p>
                      <a:pPr algn="l"/>
                      <a:r>
                        <a:rPr lang="en-US" baseline="0" dirty="0" smtClean="0">
                          <a:solidFill>
                            <a:schemeClr val="accent6">
                              <a:lumMod val="50000"/>
                            </a:schemeClr>
                          </a:solidFill>
                        </a:rPr>
                        <a:t>-Input in course enhancement and involvement course coordination</a:t>
                      </a:r>
                    </a:p>
                    <a:p>
                      <a:pPr algn="l"/>
                      <a:r>
                        <a:rPr lang="en-US" baseline="0" dirty="0" smtClean="0">
                          <a:solidFill>
                            <a:schemeClr val="accent6">
                              <a:lumMod val="50000"/>
                            </a:schemeClr>
                          </a:solidFill>
                        </a:rPr>
                        <a:t>-Completion of QM Teaching online course</a:t>
                      </a:r>
                    </a:p>
                    <a:p>
                      <a:pPr algn="l"/>
                      <a:r>
                        <a:rPr lang="en-US" baseline="0" dirty="0" smtClean="0">
                          <a:solidFill>
                            <a:schemeClr val="accent6">
                              <a:lumMod val="50000"/>
                            </a:schemeClr>
                          </a:solidFill>
                        </a:rPr>
                        <a:t>- Best practice online course for faculty to complete within the first year. </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 3,</a:t>
                      </a:r>
                      <a:r>
                        <a:rPr lang="en-US" baseline="0" dirty="0" smtClean="0">
                          <a:solidFill>
                            <a:schemeClr val="accent6">
                              <a:lumMod val="50000"/>
                            </a:schemeClr>
                          </a:solidFill>
                        </a:rPr>
                        <a:t> 5, 6, 7 and 8</a:t>
                      </a:r>
                      <a:endParaRPr lang="en-US" dirty="0">
                        <a:solidFill>
                          <a:schemeClr val="accent6">
                            <a:lumMod val="50000"/>
                          </a:schemeClr>
                        </a:solidFill>
                      </a:endParaRPr>
                    </a:p>
                  </a:txBody>
                  <a:tcPr/>
                </a:tc>
                <a:extLst>
                  <a:ext uri="{0D108BD9-81ED-4DB2-BD59-A6C34878D82A}">
                    <a16:rowId xmlns:a16="http://schemas.microsoft.com/office/drawing/2014/main" val="2265073330"/>
                  </a:ext>
                </a:extLst>
              </a:tr>
            </a:tbl>
          </a:graphicData>
        </a:graphic>
      </p:graphicFrame>
      <p:sp>
        <p:nvSpPr>
          <p:cNvPr id="3" name="Title 2"/>
          <p:cNvSpPr>
            <a:spLocks noGrp="1"/>
          </p:cNvSpPr>
          <p:nvPr>
            <p:ph type="title"/>
          </p:nvPr>
        </p:nvSpPr>
        <p:spPr/>
        <p:txBody>
          <a:bodyPr/>
          <a:lstStyle/>
          <a:p>
            <a:r>
              <a:rPr lang="en-US" dirty="0" smtClean="0"/>
              <a:t>Regis College Examples </a:t>
            </a:r>
            <a:endParaRPr lang="en-US" dirty="0"/>
          </a:p>
        </p:txBody>
      </p:sp>
    </p:spTree>
    <p:extLst>
      <p:ext uri="{BB962C8B-B14F-4D97-AF65-F5344CB8AC3E}">
        <p14:creationId xmlns:p14="http://schemas.microsoft.com/office/powerpoint/2010/main" val="1524318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 College 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3899238"/>
              </p:ext>
            </p:extLst>
          </p:nvPr>
        </p:nvGraphicFramePr>
        <p:xfrm>
          <a:off x="167641" y="1584960"/>
          <a:ext cx="8606790" cy="4480560"/>
        </p:xfrm>
        <a:graphic>
          <a:graphicData uri="http://schemas.openxmlformats.org/drawingml/2006/table">
            <a:tbl>
              <a:tblPr firstRow="1" bandRow="1">
                <a:tableStyleId>{5C22544A-7EE6-4342-B048-85BDC9FD1C3A}</a:tableStyleId>
              </a:tblPr>
              <a:tblGrid>
                <a:gridCol w="1173479">
                  <a:extLst>
                    <a:ext uri="{9D8B030D-6E8A-4147-A177-3AD203B41FA5}">
                      <a16:colId xmlns:a16="http://schemas.microsoft.com/office/drawing/2014/main" val="2546658478"/>
                    </a:ext>
                  </a:extLst>
                </a:gridCol>
                <a:gridCol w="6126480">
                  <a:extLst>
                    <a:ext uri="{9D8B030D-6E8A-4147-A177-3AD203B41FA5}">
                      <a16:colId xmlns:a16="http://schemas.microsoft.com/office/drawing/2014/main" val="3219807814"/>
                    </a:ext>
                  </a:extLst>
                </a:gridCol>
                <a:gridCol w="1306831">
                  <a:extLst>
                    <a:ext uri="{9D8B030D-6E8A-4147-A177-3AD203B41FA5}">
                      <a16:colId xmlns:a16="http://schemas.microsoft.com/office/drawing/2014/main" val="1131194286"/>
                    </a:ext>
                  </a:extLst>
                </a:gridCol>
              </a:tblGrid>
              <a:tr h="370840">
                <a:tc>
                  <a:txBody>
                    <a:bodyPr/>
                    <a:lstStyle/>
                    <a:p>
                      <a:pPr algn="ctr"/>
                      <a:r>
                        <a:rPr lang="en-US" dirty="0" smtClean="0"/>
                        <a:t>HLC Hallmark</a:t>
                      </a:r>
                      <a:endParaRPr lang="en-US" dirty="0"/>
                    </a:p>
                  </a:txBody>
                  <a:tcPr/>
                </a:tc>
                <a:tc>
                  <a:txBody>
                    <a:bodyPr/>
                    <a:lstStyle/>
                    <a:p>
                      <a:pPr algn="ctr"/>
                      <a:r>
                        <a:rPr lang="en-US" dirty="0" smtClean="0"/>
                        <a:t>Regis College Example</a:t>
                      </a:r>
                      <a:endParaRPr lang="en-US" dirty="0"/>
                    </a:p>
                  </a:txBody>
                  <a:tcPr/>
                </a:tc>
                <a:tc>
                  <a:txBody>
                    <a:bodyPr/>
                    <a:lstStyle/>
                    <a:p>
                      <a:pPr algn="ctr"/>
                      <a:r>
                        <a:rPr lang="en-US" dirty="0" smtClean="0"/>
                        <a:t>QM Standard</a:t>
                      </a:r>
                      <a:endParaRPr lang="en-US" dirty="0"/>
                    </a:p>
                  </a:txBody>
                  <a:tcPr/>
                </a:tc>
                <a:extLst>
                  <a:ext uri="{0D108BD9-81ED-4DB2-BD59-A6C34878D82A}">
                    <a16:rowId xmlns:a16="http://schemas.microsoft.com/office/drawing/2014/main" val="2914679513"/>
                  </a:ext>
                </a:extLst>
              </a:tr>
              <a:tr h="370840">
                <a:tc>
                  <a:txBody>
                    <a:bodyPr/>
                    <a:lstStyle/>
                    <a:p>
                      <a:pPr algn="ctr"/>
                      <a:r>
                        <a:rPr lang="en-US" dirty="0" smtClean="0">
                          <a:solidFill>
                            <a:schemeClr val="accent6">
                              <a:lumMod val="50000"/>
                            </a:schemeClr>
                          </a:solidFill>
                        </a:rPr>
                        <a:t>7</a:t>
                      </a:r>
                      <a:endParaRPr lang="en-US" dirty="0">
                        <a:solidFill>
                          <a:schemeClr val="accent6">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-Student orientation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-Use of </a:t>
                      </a:r>
                      <a:r>
                        <a:rPr lang="en-US" baseline="0" dirty="0" err="1" smtClean="0">
                          <a:solidFill>
                            <a:schemeClr val="accent6">
                              <a:lumMod val="50000"/>
                            </a:schemeClr>
                          </a:solidFill>
                        </a:rPr>
                        <a:t>Turnitin</a:t>
                      </a:r>
                      <a:r>
                        <a:rPr lang="en-US" baseline="0" dirty="0" smtClean="0">
                          <a:solidFill>
                            <a:schemeClr val="accent6">
                              <a:lumMod val="50000"/>
                            </a:schemeClr>
                          </a:solidFill>
                        </a:rPr>
                        <a:t>, Pearson Writer, Pearson Tutor, </a:t>
                      </a:r>
                      <a:r>
                        <a:rPr lang="en-US" baseline="0" dirty="0" err="1" smtClean="0">
                          <a:solidFill>
                            <a:schemeClr val="accent6">
                              <a:lumMod val="50000"/>
                            </a:schemeClr>
                          </a:solidFill>
                        </a:rPr>
                        <a:t>Smarthinking</a:t>
                      </a:r>
                      <a:endParaRPr lang="en-US" baseline="0" dirty="0" smtClean="0">
                        <a:solidFill>
                          <a:schemeClr val="accent6">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-Academic advisors and student coaches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-24/7 help desk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-Talk 1to1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-synchronous (Zoom) review sessions and study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-financial aid, registration, career services, career fair </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 6,</a:t>
                      </a:r>
                      <a:r>
                        <a:rPr lang="en-US" baseline="0" dirty="0" smtClean="0">
                          <a:solidFill>
                            <a:schemeClr val="accent6">
                              <a:lumMod val="50000"/>
                            </a:schemeClr>
                          </a:solidFill>
                        </a:rPr>
                        <a:t> 7 and 8 </a:t>
                      </a:r>
                      <a:endParaRPr lang="en-US" dirty="0">
                        <a:solidFill>
                          <a:schemeClr val="accent6">
                            <a:lumMod val="50000"/>
                          </a:schemeClr>
                        </a:solidFill>
                      </a:endParaRPr>
                    </a:p>
                  </a:txBody>
                  <a:tcPr/>
                </a:tc>
                <a:extLst>
                  <a:ext uri="{0D108BD9-81ED-4DB2-BD59-A6C34878D82A}">
                    <a16:rowId xmlns:a16="http://schemas.microsoft.com/office/drawing/2014/main" val="780570924"/>
                  </a:ext>
                </a:extLst>
              </a:tr>
              <a:tr h="370840">
                <a:tc>
                  <a:txBody>
                    <a:bodyPr/>
                    <a:lstStyle/>
                    <a:p>
                      <a:pPr algn="ctr"/>
                      <a:r>
                        <a:rPr lang="en-US" dirty="0" smtClean="0">
                          <a:solidFill>
                            <a:schemeClr val="accent6">
                              <a:lumMod val="50000"/>
                            </a:schemeClr>
                          </a:solidFill>
                        </a:rPr>
                        <a:t>8</a:t>
                      </a:r>
                      <a:endParaRPr lang="en-US" dirty="0">
                        <a:solidFill>
                          <a:schemeClr val="accent6">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50000"/>
                            </a:schemeClr>
                          </a:solidFill>
                        </a:rPr>
                        <a:t>-Building of the infrastructure</a:t>
                      </a:r>
                      <a:r>
                        <a:rPr lang="en-US" baseline="0" dirty="0" smtClean="0">
                          <a:solidFill>
                            <a:schemeClr val="accent6">
                              <a:lumMod val="50000"/>
                            </a:schemeClr>
                          </a:solidFill>
                        </a:rPr>
                        <a:t> is on going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6">
                              <a:lumMod val="50000"/>
                            </a:schemeClr>
                          </a:solidFill>
                        </a:rPr>
                        <a:t>-Contending with challenges along the way</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a:t>
                      </a:r>
                      <a:r>
                        <a:rPr lang="en-US" baseline="0" dirty="0" smtClean="0">
                          <a:solidFill>
                            <a:schemeClr val="accent6">
                              <a:lumMod val="50000"/>
                            </a:schemeClr>
                          </a:solidFill>
                        </a:rPr>
                        <a:t> 7 </a:t>
                      </a:r>
                      <a:endParaRPr lang="en-US" dirty="0">
                        <a:solidFill>
                          <a:schemeClr val="accent6">
                            <a:lumMod val="50000"/>
                          </a:schemeClr>
                        </a:solidFill>
                      </a:endParaRPr>
                    </a:p>
                  </a:txBody>
                  <a:tcPr/>
                </a:tc>
                <a:extLst>
                  <a:ext uri="{0D108BD9-81ED-4DB2-BD59-A6C34878D82A}">
                    <a16:rowId xmlns:a16="http://schemas.microsoft.com/office/drawing/2014/main" val="1714266177"/>
                  </a:ext>
                </a:extLst>
              </a:tr>
              <a:tr h="370840">
                <a:tc>
                  <a:txBody>
                    <a:bodyPr/>
                    <a:lstStyle/>
                    <a:p>
                      <a:pPr algn="ctr"/>
                      <a:r>
                        <a:rPr lang="en-US" dirty="0" smtClean="0">
                          <a:solidFill>
                            <a:schemeClr val="accent6">
                              <a:lumMod val="50000"/>
                            </a:schemeClr>
                          </a:solidFill>
                        </a:rPr>
                        <a:t>9</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-Student</a:t>
                      </a:r>
                      <a:r>
                        <a:rPr lang="en-US" baseline="0" dirty="0" smtClean="0">
                          <a:solidFill>
                            <a:schemeClr val="accent6">
                              <a:lumMod val="50000"/>
                            </a:schemeClr>
                          </a:solidFill>
                        </a:rPr>
                        <a:t> identification, </a:t>
                      </a:r>
                      <a:r>
                        <a:rPr lang="en-US" baseline="0" dirty="0" err="1" smtClean="0">
                          <a:solidFill>
                            <a:schemeClr val="accent6">
                              <a:lumMod val="50000"/>
                            </a:schemeClr>
                          </a:solidFill>
                        </a:rPr>
                        <a:t>Respondus</a:t>
                      </a:r>
                      <a:r>
                        <a:rPr lang="en-US" baseline="0" dirty="0" smtClean="0">
                          <a:solidFill>
                            <a:schemeClr val="accent6">
                              <a:lumMod val="50000"/>
                            </a:schemeClr>
                          </a:solidFill>
                        </a:rPr>
                        <a:t> lockdown and proctoring, student orientation course, academic integrity policy, netiquette and code of conduct</a:t>
                      </a:r>
                      <a:endParaRPr lang="en-US" dirty="0">
                        <a:solidFill>
                          <a:schemeClr val="accent6">
                            <a:lumMod val="50000"/>
                          </a:schemeClr>
                        </a:solidFill>
                      </a:endParaRPr>
                    </a:p>
                  </a:txBody>
                  <a:tcPr/>
                </a:tc>
                <a:tc>
                  <a:txBody>
                    <a:bodyPr/>
                    <a:lstStyle/>
                    <a:p>
                      <a:pPr algn="ctr"/>
                      <a:r>
                        <a:rPr lang="en-US" dirty="0" smtClean="0">
                          <a:solidFill>
                            <a:schemeClr val="accent6">
                              <a:lumMod val="50000"/>
                            </a:schemeClr>
                          </a:solidFill>
                        </a:rPr>
                        <a:t>Standard</a:t>
                      </a:r>
                      <a:r>
                        <a:rPr lang="en-US" baseline="0" dirty="0" smtClean="0">
                          <a:solidFill>
                            <a:schemeClr val="accent6">
                              <a:lumMod val="50000"/>
                            </a:schemeClr>
                          </a:solidFill>
                        </a:rPr>
                        <a:t> 1</a:t>
                      </a:r>
                      <a:endParaRPr lang="en-US" dirty="0">
                        <a:solidFill>
                          <a:schemeClr val="accent6">
                            <a:lumMod val="50000"/>
                          </a:schemeClr>
                        </a:solidFill>
                      </a:endParaRPr>
                    </a:p>
                  </a:txBody>
                  <a:tcPr/>
                </a:tc>
                <a:extLst>
                  <a:ext uri="{0D108BD9-81ED-4DB2-BD59-A6C34878D82A}">
                    <a16:rowId xmlns:a16="http://schemas.microsoft.com/office/drawing/2014/main" val="1681815566"/>
                  </a:ext>
                </a:extLst>
              </a:tr>
            </a:tbl>
          </a:graphicData>
        </a:graphic>
      </p:graphicFrame>
    </p:spTree>
    <p:extLst>
      <p:ext uri="{BB962C8B-B14F-4D97-AF65-F5344CB8AC3E}">
        <p14:creationId xmlns:p14="http://schemas.microsoft.com/office/powerpoint/2010/main" val="68891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Ensuring faculty and student </a:t>
            </a:r>
            <a:r>
              <a:rPr lang="en-US" sz="2800" dirty="0" err="1" smtClean="0"/>
              <a:t>rentention</a:t>
            </a:r>
            <a:r>
              <a:rPr lang="en-US" sz="2800" dirty="0" smtClean="0"/>
              <a:t> through the mission</a:t>
            </a:r>
            <a:endParaRPr lang="en-US" sz="2800" dirty="0"/>
          </a:p>
        </p:txBody>
      </p:sp>
      <p:sp>
        <p:nvSpPr>
          <p:cNvPr id="3" name="Content Placeholder 2"/>
          <p:cNvSpPr>
            <a:spLocks noGrp="1"/>
          </p:cNvSpPr>
          <p:nvPr>
            <p:ph idx="1"/>
          </p:nvPr>
        </p:nvSpPr>
        <p:spPr>
          <a:xfrm>
            <a:off x="213701" y="1878484"/>
            <a:ext cx="8533135" cy="4356062"/>
          </a:xfrm>
        </p:spPr>
        <p:txBody>
          <a:bodyPr>
            <a:normAutofit fontScale="55000" lnSpcReduction="20000"/>
          </a:bodyPr>
          <a:lstStyle/>
          <a:p>
            <a:pPr marL="0" indent="0">
              <a:buNone/>
            </a:pPr>
            <a:endParaRPr lang="en-US" dirty="0" smtClean="0"/>
          </a:p>
          <a:p>
            <a:r>
              <a:rPr lang="en-US" dirty="0" smtClean="0"/>
              <a:t>Please take a few minutes to identify 1-2 strategies to incorporate in your program to enhance the visibility of the governing organizations’ mission related to HLC hallmarks and/or QM standards on the red index card.</a:t>
            </a:r>
          </a:p>
          <a:p>
            <a:r>
              <a:rPr lang="en-US" i="1" dirty="0"/>
              <a:t>“The online asynchronous Master of Health Administration program at Regis College is filled with opportunities and challenges as well as balance for full time working individuals. From passionate discussion forums where students can learn from the experiences and opinions of others, to research projects and papers where students can exercise their research skills and hone their understanding, this program truly has it all. Personally, I’ve been very impressed with the level of “connectedness” I’ve felt despite my experience being mostly online and on my own time</a:t>
            </a:r>
            <a:r>
              <a:rPr lang="en-US" i="1" dirty="0" smtClean="0"/>
              <a:t>.” </a:t>
            </a:r>
            <a:r>
              <a:rPr lang="en-US" dirty="0" smtClean="0"/>
              <a:t>Meaghan</a:t>
            </a:r>
            <a:r>
              <a:rPr lang="en-US" dirty="0"/>
              <a:t> Drees, Online MHA </a:t>
            </a:r>
            <a:r>
              <a:rPr lang="en-US" dirty="0" smtClean="0"/>
              <a:t>Student</a:t>
            </a:r>
          </a:p>
          <a:p>
            <a:r>
              <a:rPr lang="en-US" dirty="0" smtClean="0"/>
              <a:t>"</a:t>
            </a:r>
            <a:r>
              <a:rPr lang="en-US" dirty="0"/>
              <a:t>After all of these years working at Regis, the mission of the college continues to resonate with me. The 'dear neighbor' has been of particular value and meaning to me in my practice as a faculty member. I see this every day in the classroom, as we have students from diverse backgrounds learning with and from each other. They are able to share their amazing experiences of treating diverse populations. I also see reaching out to the marginalized 'dear neighbor' through work that Regis faculty are doing in our Massachusetts community, across the country, and internationally. From these interactions with my students and colleagues, it is apparent to me that we are actually living the mission and meeting its objectives. I am proud to work at Regis</a:t>
            </a:r>
            <a:r>
              <a:rPr lang="en-US" dirty="0" smtClean="0"/>
              <a:t>.“ Cassandra Godzik, FT Nursing Faculty</a:t>
            </a:r>
            <a:endParaRPr lang="en-US" dirty="0"/>
          </a:p>
          <a:p>
            <a:r>
              <a:rPr lang="en-US" dirty="0" smtClean="0"/>
              <a:t>“I </a:t>
            </a:r>
            <a:r>
              <a:rPr lang="en-US" dirty="0"/>
              <a:t>love teaching and learning every day of my life</a:t>
            </a:r>
            <a:r>
              <a:rPr lang="en-US" dirty="0" smtClean="0"/>
              <a:t>!”, adjunct nursing faculty</a:t>
            </a:r>
            <a:endParaRPr lang="en-US" dirty="0"/>
          </a:p>
          <a:p>
            <a:endParaRPr lang="en-US" dirty="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865984"/>
            <a:ext cx="2181081" cy="1452344"/>
          </a:xfrm>
          <a:prstGeom prst="rect">
            <a:avLst/>
          </a:prstGeom>
        </p:spPr>
      </p:pic>
    </p:spTree>
    <p:extLst>
      <p:ext uri="{BB962C8B-B14F-4D97-AF65-F5344CB8AC3E}">
        <p14:creationId xmlns:p14="http://schemas.microsoft.com/office/powerpoint/2010/main" val="4172022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and Student </a:t>
            </a:r>
            <a:endParaRPr lang="en-US" dirty="0"/>
          </a:p>
        </p:txBody>
      </p:sp>
      <p:sp>
        <p:nvSpPr>
          <p:cNvPr id="3" name="Content Placeholder 2"/>
          <p:cNvSpPr>
            <a:spLocks noGrp="1"/>
          </p:cNvSpPr>
          <p:nvPr>
            <p:ph idx="1"/>
          </p:nvPr>
        </p:nvSpPr>
        <p:spPr>
          <a:xfrm>
            <a:off x="816303" y="1859280"/>
            <a:ext cx="7076747" cy="3992563"/>
          </a:xfrm>
        </p:spPr>
        <p:txBody>
          <a:bodyPr>
            <a:normAutofit lnSpcReduction="10000"/>
          </a:bodyPr>
          <a:lstStyle/>
          <a:p>
            <a:r>
              <a:rPr lang="en-US" dirty="0" smtClean="0"/>
              <a:t>Strategies used to ensure success specific to the mission</a:t>
            </a:r>
          </a:p>
          <a:p>
            <a:r>
              <a:rPr lang="en-US" dirty="0" smtClean="0"/>
              <a:t>Association of Colleges of Sisters of St. Joseph National Gathering June 2019</a:t>
            </a:r>
          </a:p>
          <a:p>
            <a:r>
              <a:rPr lang="en-US" dirty="0" smtClean="0"/>
              <a:t>Orientation, wrap around services, synchronous session available as needed, flexible programming, three cohort model</a:t>
            </a:r>
          </a:p>
          <a:p>
            <a:r>
              <a:rPr lang="en-US" dirty="0"/>
              <a:t>mentoring faculty, inclusion of faculty in curricular decision</a:t>
            </a:r>
            <a:r>
              <a:rPr lang="en-US" dirty="0" smtClean="0"/>
              <a:t>, course coordination </a:t>
            </a:r>
          </a:p>
          <a:p>
            <a:endParaRPr lang="en-US" dirty="0"/>
          </a:p>
        </p:txBody>
      </p:sp>
    </p:spTree>
    <p:extLst>
      <p:ext uri="{BB962C8B-B14F-4D97-AF65-F5344CB8AC3E}">
        <p14:creationId xmlns:p14="http://schemas.microsoft.com/office/powerpoint/2010/main" val="1031710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Quotes</a:t>
            </a:r>
            <a:endParaRPr lang="en-US" dirty="0"/>
          </a:p>
        </p:txBody>
      </p:sp>
      <p:sp>
        <p:nvSpPr>
          <p:cNvPr id="3" name="Content Placeholder 2"/>
          <p:cNvSpPr>
            <a:spLocks noGrp="1"/>
          </p:cNvSpPr>
          <p:nvPr>
            <p:ph idx="1"/>
          </p:nvPr>
        </p:nvSpPr>
        <p:spPr>
          <a:xfrm>
            <a:off x="105510" y="1518139"/>
            <a:ext cx="8705981" cy="4485497"/>
          </a:xfrm>
        </p:spPr>
        <p:txBody>
          <a:bodyPr>
            <a:normAutofit fontScale="85000" lnSpcReduction="20000"/>
          </a:bodyPr>
          <a:lstStyle/>
          <a:p>
            <a:r>
              <a:rPr lang="en-US" sz="1200" b="1" dirty="0">
                <a:latin typeface="Calibri" panose="020F0502020204030204" pitchFamily="34" charset="0"/>
                <a:cs typeface="Calibri" panose="020F0502020204030204" pitchFamily="34" charset="0"/>
              </a:rPr>
              <a:t>“I would like to thank Dr. </a:t>
            </a:r>
            <a:r>
              <a:rPr lang="en-US" sz="1200" b="1" dirty="0" smtClean="0">
                <a:latin typeface="Calibri" panose="020F0502020204030204" pitchFamily="34" charset="0"/>
                <a:cs typeface="Calibri" panose="020F0502020204030204" pitchFamily="34" charset="0"/>
              </a:rPr>
              <a:t>P  </a:t>
            </a:r>
            <a:r>
              <a:rPr lang="en-US" sz="1200" b="1" dirty="0">
                <a:latin typeface="Calibri" panose="020F0502020204030204" pitchFamily="34" charset="0"/>
                <a:cs typeface="Calibri" panose="020F0502020204030204" pitchFamily="34" charset="0"/>
              </a:rPr>
              <a:t>for her hard work and dedication to teaching. You can tell that she thoroughly enjoys caring for her patients and teaching. She is invested in all of her students. </a:t>
            </a:r>
            <a:r>
              <a:rPr lang="en-US" sz="1200" b="1" dirty="0" smtClean="0">
                <a:latin typeface="Calibri" panose="020F0502020204030204" pitchFamily="34" charset="0"/>
                <a:cs typeface="Calibri" panose="020F0502020204030204" pitchFamily="34" charset="0"/>
              </a:rPr>
              <a:t>You only find a teacher like her once in a lifetime. You can see the pure excitement in her face each week as she watches us learn and come across new experiences during our live sessions. </a:t>
            </a:r>
            <a:r>
              <a:rPr lang="en-US" sz="1200" b="1" dirty="0">
                <a:latin typeface="Calibri" panose="020F0502020204030204" pitchFamily="34" charset="0"/>
                <a:cs typeface="Calibri" panose="020F0502020204030204" pitchFamily="34" charset="0"/>
              </a:rPr>
              <a:t>She goes above and beyond in helping us understand the content, giving us case studies from her personal experience, and adding other information that is informative and helpful. She even goes above and beyond by easing our anxieties during this difficult transition from experienced nurse to novice student provider</a:t>
            </a:r>
            <a:r>
              <a:rPr lang="en-US" sz="1200" b="1" dirty="0" smtClean="0">
                <a:latin typeface="Calibri" panose="020F0502020204030204" pitchFamily="34" charset="0"/>
                <a:cs typeface="Calibri" panose="020F0502020204030204" pitchFamily="34" charset="0"/>
              </a:rPr>
              <a:t>” J. Bethea,   PNP student   FL</a:t>
            </a:r>
          </a:p>
          <a:p>
            <a:r>
              <a:rPr lang="en-US" sz="1200" b="1" dirty="0" smtClean="0">
                <a:latin typeface="Calibri" panose="020F0502020204030204" pitchFamily="34" charset="0"/>
                <a:cs typeface="Calibri" panose="020F0502020204030204" pitchFamily="34" charset="0"/>
              </a:rPr>
              <a:t>I </a:t>
            </a:r>
            <a:r>
              <a:rPr lang="en-US" sz="1200" b="1" dirty="0">
                <a:latin typeface="Calibri" panose="020F0502020204030204" pitchFamily="34" charset="0"/>
                <a:cs typeface="Calibri" panose="020F0502020204030204" pitchFamily="34" charset="0"/>
              </a:rPr>
              <a:t>had the best experience with the Regis College Master of Science in Nursing online program. From the moment I inquired about the Regis College’s Post NP Certificate Program there was someone communicating with me every step of the way. The application process was clear and without complications</a:t>
            </a:r>
            <a:r>
              <a:rPr lang="en-US" sz="1200" b="1" dirty="0" smtClean="0">
                <a:latin typeface="Calibri" panose="020F0502020204030204" pitchFamily="34" charset="0"/>
                <a:cs typeface="Calibri" panose="020F0502020204030204" pitchFamily="34" charset="0"/>
              </a:rPr>
              <a:t>. At </a:t>
            </a:r>
            <a:r>
              <a:rPr lang="en-US" sz="1200" b="1" dirty="0">
                <a:latin typeface="Calibri" panose="020F0502020204030204" pitchFamily="34" charset="0"/>
                <a:cs typeface="Calibri" panose="020F0502020204030204" pitchFamily="34" charset="0"/>
              </a:rPr>
              <a:t>the start of the program there is an orientation that guides you through the process. After commencing of the classes there was always someone available to answer questions. There is also clear and organized material for every week of the program from the beginning. The faculty is approachable and I loved the review for the quizzes online</a:t>
            </a:r>
            <a:r>
              <a:rPr lang="en-US" sz="1200" b="1" dirty="0" smtClean="0">
                <a:latin typeface="Calibri" panose="020F0502020204030204" pitchFamily="34" charset="0"/>
                <a:cs typeface="Calibri" panose="020F0502020204030204" pitchFamily="34" charset="0"/>
              </a:rPr>
              <a:t>. The </a:t>
            </a:r>
            <a:r>
              <a:rPr lang="en-US" sz="1200" b="1" dirty="0">
                <a:latin typeface="Calibri" panose="020F0502020204030204" pitchFamily="34" charset="0"/>
                <a:cs typeface="Calibri" panose="020F0502020204030204" pitchFamily="34" charset="0"/>
              </a:rPr>
              <a:t>Regis College MSN Online program is an amazing program that would allow you to obtain a high quality education while in the comfort of your home. I strongly recommend this program because while it is an "online" program there is always an specialist at the other end of the phone and every one is committed to your success</a:t>
            </a:r>
            <a:r>
              <a:rPr lang="en-US" sz="1200" b="1" dirty="0" smtClean="0">
                <a:latin typeface="Calibri" panose="020F0502020204030204" pitchFamily="34" charset="0"/>
                <a:cs typeface="Calibri" panose="020F0502020204030204" pitchFamily="34" charset="0"/>
              </a:rPr>
              <a:t>. E. </a:t>
            </a:r>
            <a:r>
              <a:rPr lang="en-US" sz="1200" b="1" dirty="0" err="1" smtClean="0">
                <a:latin typeface="Calibri" panose="020F0502020204030204" pitchFamily="34" charset="0"/>
                <a:cs typeface="Calibri" panose="020F0502020204030204" pitchFamily="34" charset="0"/>
              </a:rPr>
              <a:t>Avellen</a:t>
            </a:r>
            <a:r>
              <a:rPr lang="en-US" sz="1200" b="1" dirty="0" smtClean="0">
                <a:latin typeface="Calibri" panose="020F0502020204030204" pitchFamily="34" charset="0"/>
                <a:cs typeface="Calibri" panose="020F0502020204030204" pitchFamily="34" charset="0"/>
              </a:rPr>
              <a:t>, Post-Master’s PMHNP FL</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“I </a:t>
            </a:r>
            <a:r>
              <a:rPr lang="en-US" sz="1200" dirty="0">
                <a:latin typeface="Calibri" panose="020F0502020204030204" pitchFamily="34" charset="0"/>
                <a:cs typeface="Calibri" panose="020F0502020204030204" pitchFamily="34" charset="0"/>
              </a:rPr>
              <a:t>wanted to thank you for all of the </a:t>
            </a:r>
            <a:r>
              <a:rPr lang="en-US" sz="1200" b="1" dirty="0">
                <a:latin typeface="Calibri" panose="020F0502020204030204" pitchFamily="34" charset="0"/>
                <a:cs typeface="Calibri" panose="020F0502020204030204" pitchFamily="34" charset="0"/>
              </a:rPr>
              <a:t>advice, support and encouragement that you provided me over the last semester. I remember in one live session, you told us that your colleagues were surprised when you told them that your live sessions are consistently attended by your students. They asked you why, and you could not explain it to them. I have thought about that, and there are numerous reasons why, here are just a few</a:t>
            </a:r>
            <a:r>
              <a:rPr lang="en-US" sz="1200" b="1" dirty="0" smtClean="0">
                <a:latin typeface="Calibri" panose="020F0502020204030204" pitchFamily="34" charset="0"/>
                <a:cs typeface="Calibri" panose="020F0502020204030204" pitchFamily="34" charset="0"/>
              </a:rPr>
              <a:t>:</a:t>
            </a:r>
            <a:endParaRPr lang="en-US" sz="1200" b="1" dirty="0">
              <a:latin typeface="Calibri" panose="020F0502020204030204" pitchFamily="34" charset="0"/>
              <a:cs typeface="Calibri" panose="020F0502020204030204" pitchFamily="34" charset="0"/>
            </a:endParaRPr>
          </a:p>
          <a:p>
            <a:pPr lvl="1">
              <a:lnSpc>
                <a:spcPct val="120000"/>
              </a:lnSpc>
              <a:spcBef>
                <a:spcPts val="0"/>
              </a:spcBef>
            </a:pPr>
            <a:r>
              <a:rPr lang="en-US" sz="1000" b="1" dirty="0">
                <a:latin typeface="Calibri" panose="020F0502020204030204" pitchFamily="34" charset="0"/>
                <a:cs typeface="Calibri" panose="020F0502020204030204" pitchFamily="34" charset="0"/>
              </a:rPr>
              <a:t>1. You are enthusiastic and well versed on the course </a:t>
            </a:r>
            <a:r>
              <a:rPr lang="en-US" sz="1000" b="1" dirty="0" smtClean="0">
                <a:latin typeface="Calibri" panose="020F0502020204030204" pitchFamily="34" charset="0"/>
                <a:cs typeface="Calibri" panose="020F0502020204030204" pitchFamily="34" charset="0"/>
              </a:rPr>
              <a:t>material.</a:t>
            </a:r>
          </a:p>
          <a:p>
            <a:pPr lvl="1">
              <a:lnSpc>
                <a:spcPct val="120000"/>
              </a:lnSpc>
              <a:spcBef>
                <a:spcPts val="0"/>
              </a:spcBef>
            </a:pPr>
            <a:r>
              <a:rPr lang="en-US" sz="1000" b="1" dirty="0" smtClean="0">
                <a:latin typeface="Calibri" panose="020F0502020204030204" pitchFamily="34" charset="0"/>
                <a:cs typeface="Calibri" panose="020F0502020204030204" pitchFamily="34" charset="0"/>
              </a:rPr>
              <a:t>2</a:t>
            </a:r>
            <a:r>
              <a:rPr lang="en-US" sz="1000" b="1" dirty="0">
                <a:latin typeface="Calibri" panose="020F0502020204030204" pitchFamily="34" charset="0"/>
                <a:cs typeface="Calibri" panose="020F0502020204030204" pitchFamily="34" charset="0"/>
              </a:rPr>
              <a:t>. You encourage and welcome questions, and then provide clear explanations for questions.</a:t>
            </a:r>
          </a:p>
          <a:p>
            <a:pPr lvl="1">
              <a:lnSpc>
                <a:spcPct val="120000"/>
              </a:lnSpc>
              <a:spcBef>
                <a:spcPts val="0"/>
              </a:spcBef>
            </a:pPr>
            <a:r>
              <a:rPr lang="en-US" sz="1000" b="1" dirty="0">
                <a:latin typeface="Calibri" panose="020F0502020204030204" pitchFamily="34" charset="0"/>
                <a:cs typeface="Calibri" panose="020F0502020204030204" pitchFamily="34" charset="0"/>
              </a:rPr>
              <a:t>3. You treat all of your students as respected colleagues. You are genuine and disarming.</a:t>
            </a:r>
          </a:p>
          <a:p>
            <a:pPr lvl="1">
              <a:lnSpc>
                <a:spcPct val="120000"/>
              </a:lnSpc>
              <a:spcBef>
                <a:spcPts val="0"/>
              </a:spcBef>
            </a:pPr>
            <a:r>
              <a:rPr lang="en-US" sz="1000" b="1" dirty="0">
                <a:latin typeface="Calibri" panose="020F0502020204030204" pitchFamily="34" charset="0"/>
                <a:cs typeface="Calibri" panose="020F0502020204030204" pitchFamily="34" charset="0"/>
              </a:rPr>
              <a:t>4. You offer pearls of wisdom that aren’t written down anywhere, that are very helpful.</a:t>
            </a:r>
          </a:p>
          <a:p>
            <a:pPr lvl="1">
              <a:lnSpc>
                <a:spcPct val="120000"/>
              </a:lnSpc>
              <a:spcBef>
                <a:spcPts val="0"/>
              </a:spcBef>
            </a:pPr>
            <a:r>
              <a:rPr lang="en-US" sz="1000" b="1" dirty="0">
                <a:latin typeface="Calibri" panose="020F0502020204030204" pitchFamily="34" charset="0"/>
                <a:cs typeface="Calibri" panose="020F0502020204030204" pitchFamily="34" charset="0"/>
              </a:rPr>
              <a:t>5. You continuously encourage all of us that we can do it and remind us what a great feeling of accomplishment we will experience when we finish the program.</a:t>
            </a:r>
          </a:p>
          <a:p>
            <a:pPr lvl="1">
              <a:lnSpc>
                <a:spcPct val="120000"/>
              </a:lnSpc>
              <a:spcBef>
                <a:spcPts val="0"/>
              </a:spcBef>
            </a:pPr>
            <a:r>
              <a:rPr lang="en-US" sz="1000" b="1" dirty="0">
                <a:latin typeface="Calibri" panose="020F0502020204030204" pitchFamily="34" charset="0"/>
                <a:cs typeface="Calibri" panose="020F0502020204030204" pitchFamily="34" charset="0"/>
              </a:rPr>
              <a:t>6. You are working in the real world and share your experiences with us.</a:t>
            </a:r>
          </a:p>
          <a:p>
            <a:pPr lvl="1">
              <a:lnSpc>
                <a:spcPct val="120000"/>
              </a:lnSpc>
              <a:spcBef>
                <a:spcPts val="0"/>
              </a:spcBef>
            </a:pPr>
            <a:r>
              <a:rPr lang="en-US" sz="1000" b="1" dirty="0">
                <a:latin typeface="Calibri" panose="020F0502020204030204" pitchFamily="34" charset="0"/>
                <a:cs typeface="Calibri" panose="020F0502020204030204" pitchFamily="34" charset="0"/>
              </a:rPr>
              <a:t>7. You tell us what to worry about and what not to worry about.</a:t>
            </a:r>
          </a:p>
          <a:p>
            <a:pPr lvl="1">
              <a:lnSpc>
                <a:spcPct val="120000"/>
              </a:lnSpc>
              <a:spcBef>
                <a:spcPts val="0"/>
              </a:spcBef>
            </a:pPr>
            <a:r>
              <a:rPr lang="en-US" sz="1000" b="1" dirty="0">
                <a:latin typeface="Calibri" panose="020F0502020204030204" pitchFamily="34" charset="0"/>
                <a:cs typeface="Calibri" panose="020F0502020204030204" pitchFamily="34" charset="0"/>
              </a:rPr>
              <a:t>8. You are ALWAYS available to answer questions and offer guidance.</a:t>
            </a:r>
          </a:p>
          <a:p>
            <a:pPr lvl="1">
              <a:lnSpc>
                <a:spcPct val="120000"/>
              </a:lnSpc>
              <a:spcBef>
                <a:spcPts val="0"/>
              </a:spcBef>
            </a:pPr>
            <a:r>
              <a:rPr lang="en-US" sz="1000" b="1" dirty="0">
                <a:latin typeface="Calibri" panose="020F0502020204030204" pitchFamily="34" charset="0"/>
                <a:cs typeface="Calibri" panose="020F0502020204030204" pitchFamily="34" charset="0"/>
              </a:rPr>
              <a:t>9. You are clear about your expectations.</a:t>
            </a:r>
          </a:p>
          <a:p>
            <a:pPr lvl="1">
              <a:lnSpc>
                <a:spcPct val="120000"/>
              </a:lnSpc>
              <a:spcBef>
                <a:spcPts val="0"/>
              </a:spcBef>
            </a:pPr>
            <a:r>
              <a:rPr lang="en-US" sz="1000" b="1" dirty="0">
                <a:latin typeface="Calibri" panose="020F0502020204030204" pitchFamily="34" charset="0"/>
                <a:cs typeface="Calibri" panose="020F0502020204030204" pitchFamily="34" charset="0"/>
              </a:rPr>
              <a:t>10. Most importantly, you are kind and it </a:t>
            </a:r>
            <a:r>
              <a:rPr lang="en-US" sz="1000" b="1" dirty="0" smtClean="0">
                <a:latin typeface="Calibri" panose="020F0502020204030204" pitchFamily="34" charset="0"/>
                <a:cs typeface="Calibri" panose="020F0502020204030204" pitchFamily="34" charset="0"/>
              </a:rPr>
              <a:t>shows.</a:t>
            </a:r>
          </a:p>
          <a:p>
            <a:pPr marL="0" indent="0">
              <a:lnSpc>
                <a:spcPct val="120000"/>
              </a:lnSpc>
              <a:spcBef>
                <a:spcPts val="0"/>
              </a:spcBef>
              <a:buNone/>
            </a:pPr>
            <a:r>
              <a:rPr lang="en-US" sz="1200" b="1" dirty="0" smtClean="0">
                <a:latin typeface="Calibri" panose="020F0502020204030204" pitchFamily="34" charset="0"/>
                <a:cs typeface="Calibri" panose="020F0502020204030204" pitchFamily="34" charset="0"/>
              </a:rPr>
              <a:t>All </a:t>
            </a:r>
            <a:r>
              <a:rPr lang="en-US" sz="1200" b="1" dirty="0">
                <a:latin typeface="Calibri" panose="020F0502020204030204" pitchFamily="34" charset="0"/>
                <a:cs typeface="Calibri" panose="020F0502020204030204" pitchFamily="34" charset="0"/>
              </a:rPr>
              <a:t>of this helped me to stay grounded and enthused as I continued to move forward. So, if your colleagues ask you again why your live sessions are always attended - just give them this email</a:t>
            </a:r>
            <a:r>
              <a:rPr lang="en-US" sz="1200" b="1" dirty="0" smtClean="0">
                <a:latin typeface="Calibri" panose="020F0502020204030204" pitchFamily="34" charset="0"/>
                <a:cs typeface="Calibri" panose="020F0502020204030204" pitchFamily="34" charset="0"/>
              </a:rPr>
              <a:t>.”  K. Heffernan, PMHNP student  MA</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731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4699CFD3-FBF1-4515-98EF-23F8C0343D96" descr="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29" y="976025"/>
            <a:ext cx="2595416" cy="19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7281" y="43144"/>
            <a:ext cx="8229600" cy="1143000"/>
          </a:xfrm>
        </p:spPr>
        <p:txBody>
          <a:bodyPr>
            <a:normAutofit fontScale="90000"/>
          </a:bodyPr>
          <a:lstStyle/>
          <a:p>
            <a:r>
              <a:rPr lang="en-US" dirty="0" smtClean="0"/>
              <a:t>Service and Leading -Global Presence</a:t>
            </a:r>
            <a:endParaRPr lang="en-US" dirty="0"/>
          </a:p>
        </p:txBody>
      </p:sp>
      <p:sp>
        <p:nvSpPr>
          <p:cNvPr id="5" name="TextBox 4"/>
          <p:cNvSpPr txBox="1"/>
          <p:nvPr/>
        </p:nvSpPr>
        <p:spPr>
          <a:xfrm>
            <a:off x="3512215" y="1114982"/>
            <a:ext cx="2983346" cy="369332"/>
          </a:xfrm>
          <a:prstGeom prst="rect">
            <a:avLst/>
          </a:prstGeom>
          <a:noFill/>
        </p:spPr>
        <p:txBody>
          <a:bodyPr wrap="square" rtlCol="0">
            <a:spAutoFit/>
          </a:bodyPr>
          <a:lstStyle/>
          <a:p>
            <a:r>
              <a:rPr lang="en-US" dirty="0" smtClean="0"/>
              <a:t>Grenada </a:t>
            </a:r>
            <a:endParaRPr lang="en-US" dirty="0"/>
          </a:p>
        </p:txBody>
      </p:sp>
      <p:sp>
        <p:nvSpPr>
          <p:cNvPr id="6" name="TextBox 5"/>
          <p:cNvSpPr txBox="1"/>
          <p:nvPr/>
        </p:nvSpPr>
        <p:spPr>
          <a:xfrm>
            <a:off x="237281" y="2922587"/>
            <a:ext cx="8814122" cy="3970318"/>
          </a:xfrm>
          <a:prstGeom prst="rect">
            <a:avLst/>
          </a:prstGeom>
          <a:noFill/>
        </p:spPr>
        <p:txBody>
          <a:bodyPr wrap="square" rtlCol="0">
            <a:spAutoFit/>
          </a:bodyPr>
          <a:lstStyle/>
          <a:p>
            <a:r>
              <a:rPr lang="en-US" dirty="0" smtClean="0"/>
              <a:t>“I </a:t>
            </a:r>
            <a:r>
              <a:rPr lang="en-US" dirty="0"/>
              <a:t>volunteer weekly through the American Red Cross here in Germany in an effort to give back. </a:t>
            </a:r>
            <a:r>
              <a:rPr lang="en-US" dirty="0" smtClean="0"/>
              <a:t>I </a:t>
            </a:r>
            <a:r>
              <a:rPr lang="en-US" dirty="0"/>
              <a:t>work with a team of mental health providers to help Service Members in all branches deal with the lasting effects of traumatic events</a:t>
            </a:r>
            <a:r>
              <a:rPr lang="en-US" dirty="0" smtClean="0"/>
              <a:t>.”</a:t>
            </a:r>
          </a:p>
          <a:p>
            <a:endParaRPr lang="en-US" dirty="0" smtClean="0"/>
          </a:p>
          <a:p>
            <a:r>
              <a:rPr lang="en-US" dirty="0" smtClean="0"/>
              <a:t>Alternative </a:t>
            </a:r>
            <a:r>
              <a:rPr lang="en-US" dirty="0"/>
              <a:t>Spring Break trip to Houston to help rebuild houses damaged in Hurricane </a:t>
            </a:r>
            <a:r>
              <a:rPr lang="en-US" dirty="0" smtClean="0"/>
              <a:t>Harvey</a:t>
            </a:r>
          </a:p>
          <a:p>
            <a:endParaRPr lang="en-US" dirty="0" smtClean="0"/>
          </a:p>
          <a:p>
            <a:r>
              <a:rPr lang="en-US" dirty="0"/>
              <a:t>Member Nashua School District Occupational Health Advisory Committee</a:t>
            </a:r>
          </a:p>
          <a:p>
            <a:r>
              <a:rPr lang="en-US" dirty="0" smtClean="0"/>
              <a:t>Annual </a:t>
            </a:r>
            <a:r>
              <a:rPr lang="en-US" dirty="0"/>
              <a:t>Cyclist/Fundraiser for the Hill Country Ride for AIDS. </a:t>
            </a:r>
            <a:endParaRPr lang="en-US" dirty="0" smtClean="0"/>
          </a:p>
          <a:p>
            <a:r>
              <a:rPr lang="en-US" dirty="0" smtClean="0"/>
              <a:t>Volunteer </a:t>
            </a:r>
            <a:r>
              <a:rPr lang="en-US" dirty="0"/>
              <a:t>community educator for Alzheimer's </a:t>
            </a:r>
            <a:r>
              <a:rPr lang="en-US" dirty="0" smtClean="0"/>
              <a:t>Association</a:t>
            </a:r>
          </a:p>
          <a:p>
            <a:endParaRPr lang="en-US" dirty="0" smtClean="0"/>
          </a:p>
          <a:p>
            <a:r>
              <a:rPr lang="en-US" dirty="0" smtClean="0"/>
              <a:t>“I </a:t>
            </a:r>
            <a:r>
              <a:rPr lang="en-US" dirty="0"/>
              <a:t>am a member of Post 22 of AM VETS, my husband is a disabled Veteran and we spend time giving back to our community of Veterans. I am also a volunteer at our local Salvation Army</a:t>
            </a:r>
            <a:r>
              <a:rPr lang="en-US" dirty="0" smtClean="0"/>
              <a:t>.”</a:t>
            </a:r>
            <a:endParaRPr lang="en-US" dirty="0"/>
          </a:p>
        </p:txBody>
      </p:sp>
    </p:spTree>
    <p:extLst>
      <p:ext uri="{BB962C8B-B14F-4D97-AF65-F5344CB8AC3E}">
        <p14:creationId xmlns:p14="http://schemas.microsoft.com/office/powerpoint/2010/main" val="2834603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015"/>
            <a:ext cx="8229600" cy="1663535"/>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Identify best practices for ensuring quality programs focusing on faculty and student retention.</a:t>
            </a:r>
            <a:r>
              <a:rPr lang="en-US" dirty="0" smtClean="0"/>
              <a:t> </a:t>
            </a:r>
            <a:br>
              <a:rPr lang="en-US" dirty="0" smtClean="0"/>
            </a:br>
            <a:endParaRPr lang="en-US" dirty="0"/>
          </a:p>
        </p:txBody>
      </p:sp>
      <p:sp>
        <p:nvSpPr>
          <p:cNvPr id="3" name="Content Placeholder 2"/>
          <p:cNvSpPr>
            <a:spLocks noGrp="1"/>
          </p:cNvSpPr>
          <p:nvPr>
            <p:ph idx="1"/>
          </p:nvPr>
        </p:nvSpPr>
        <p:spPr>
          <a:xfrm>
            <a:off x="3698227" y="2688746"/>
            <a:ext cx="4599129" cy="1575925"/>
          </a:xfrm>
        </p:spPr>
        <p:txBody>
          <a:bodyPr>
            <a:normAutofit fontScale="92500" lnSpcReduction="10000"/>
          </a:bodyPr>
          <a:lstStyle/>
          <a:p>
            <a:r>
              <a:rPr lang="en-US" dirty="0"/>
              <a:t> I'm proud to be part of the Regis family</a:t>
            </a:r>
            <a:r>
              <a:rPr lang="en-US" dirty="0" smtClean="0"/>
              <a:t>!  Ruben Tobillo, PMHNP student ‘19, FL.</a:t>
            </a:r>
            <a:endParaRPr lang="en-US" dirty="0"/>
          </a:p>
          <a:p>
            <a:r>
              <a:rPr lang="en-US" dirty="0" smtClean="0"/>
              <a:t>What are ideas do you have?</a:t>
            </a:r>
            <a:endParaRPr lang="en-US" dirty="0"/>
          </a:p>
        </p:txBody>
      </p:sp>
      <p:pic>
        <p:nvPicPr>
          <p:cNvPr id="1026" name="Picture 2" descr="c3e97ea5-7d23-4f7a-a602-56fc2c72f698@namprd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29" y="1970006"/>
            <a:ext cx="2228483" cy="396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67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562303" y="1788160"/>
            <a:ext cx="8249188" cy="3992563"/>
          </a:xfrm>
        </p:spPr>
        <p:txBody>
          <a:bodyPr>
            <a:normAutofit fontScale="92500" lnSpcReduction="20000"/>
          </a:bodyPr>
          <a:lstStyle/>
          <a:p>
            <a:r>
              <a:rPr lang="en-US" dirty="0" smtClean="0"/>
              <a:t>Council of Regional Accrediting Commissions (C-RAC), (2009). </a:t>
            </a:r>
            <a:r>
              <a:rPr lang="en-US" i="1" dirty="0" smtClean="0"/>
              <a:t>Guidelines </a:t>
            </a:r>
            <a:r>
              <a:rPr lang="en-US" i="1" dirty="0"/>
              <a:t>for the evaluation of Distance </a:t>
            </a:r>
            <a:r>
              <a:rPr lang="en-US" i="1" dirty="0" smtClean="0"/>
              <a:t>Education </a:t>
            </a:r>
            <a:r>
              <a:rPr lang="en-US" i="1" dirty="0"/>
              <a:t>(online learning) </a:t>
            </a:r>
            <a:r>
              <a:rPr lang="en-US" dirty="0" smtClean="0"/>
              <a:t>retrieved from  h</a:t>
            </a:r>
            <a:r>
              <a:rPr lang="en-US" u="sng" dirty="0" smtClean="0">
                <a:hlinkClick r:id="rId3"/>
              </a:rPr>
              <a:t>ttp</a:t>
            </a:r>
            <a:r>
              <a:rPr lang="en-US" u="sng" dirty="0">
                <a:hlinkClick r:id="rId3"/>
              </a:rPr>
              <a:t>://download.hlcommission.org/C-RAC_Distance_Ed_Guidelines_7_31_2009.pdf</a:t>
            </a:r>
            <a:r>
              <a:rPr lang="en-US" dirty="0"/>
              <a:t> </a:t>
            </a:r>
            <a:endParaRPr lang="en-US" dirty="0" smtClean="0"/>
          </a:p>
          <a:p>
            <a:r>
              <a:rPr lang="en-US" dirty="0" smtClean="0"/>
              <a:t>Garret, R., </a:t>
            </a:r>
            <a:r>
              <a:rPr lang="en-US" dirty="0" err="1" smtClean="0"/>
              <a:t>Legon</a:t>
            </a:r>
            <a:r>
              <a:rPr lang="en-US" dirty="0" smtClean="0"/>
              <a:t>, R, &amp; </a:t>
            </a:r>
            <a:r>
              <a:rPr lang="en-US" dirty="0" err="1" smtClean="0"/>
              <a:t>Fredericksen</a:t>
            </a:r>
            <a:r>
              <a:rPr lang="en-US" dirty="0" smtClean="0"/>
              <a:t>, E.E., (2019). CHLOE 3 Behind the Numbers: The Changing Landscape of Online Education 2019. Retrieved from Quality Matters website: qualitymatters.org/</a:t>
            </a:r>
            <a:r>
              <a:rPr lang="en-US" dirty="0" err="1" smtClean="0"/>
              <a:t>qa</a:t>
            </a:r>
            <a:r>
              <a:rPr lang="en-US" dirty="0" smtClean="0"/>
              <a:t>-resources/resource-center/articles-resources/CHLOE-3-report-2019</a:t>
            </a:r>
          </a:p>
          <a:p>
            <a:r>
              <a:rPr lang="en-US" dirty="0" smtClean="0"/>
              <a:t>Quality Matters, (2018). QM Higher Education Rubrics, (6</a:t>
            </a:r>
            <a:r>
              <a:rPr lang="en-US" baseline="30000" dirty="0" smtClean="0"/>
              <a:t>th</a:t>
            </a:r>
            <a:r>
              <a:rPr lang="en-US" dirty="0" smtClean="0"/>
              <a:t> ed.). </a:t>
            </a:r>
            <a:r>
              <a:rPr lang="en-US" dirty="0" err="1" smtClean="0"/>
              <a:t>MarylandOnline</a:t>
            </a:r>
            <a:r>
              <a:rPr lang="en-US" dirty="0" smtClean="0"/>
              <a:t>, Inc.   </a:t>
            </a:r>
            <a:endParaRPr lang="en-US" dirty="0"/>
          </a:p>
          <a:p>
            <a:endParaRPr lang="en-US" dirty="0"/>
          </a:p>
        </p:txBody>
      </p:sp>
    </p:spTree>
    <p:extLst>
      <p:ext uri="{BB962C8B-B14F-4D97-AF65-F5344CB8AC3E}">
        <p14:creationId xmlns:p14="http://schemas.microsoft.com/office/powerpoint/2010/main" val="58751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968703" y="1791855"/>
            <a:ext cx="7076747" cy="3992563"/>
          </a:xfrm>
        </p:spPr>
        <p:txBody>
          <a:bodyPr>
            <a:normAutofit/>
          </a:bodyPr>
          <a:lstStyle/>
          <a:p>
            <a:pPr marL="0" indent="0">
              <a:buNone/>
            </a:pPr>
            <a:r>
              <a:rPr lang="en-US" dirty="0" smtClean="0"/>
              <a:t>1) Identify regulatory hallmarks and standards addressing the governing organization mission. </a:t>
            </a:r>
          </a:p>
          <a:p>
            <a:pPr marL="0" indent="0">
              <a:buNone/>
            </a:pPr>
            <a:r>
              <a:rPr lang="en-US" dirty="0"/>
              <a:t>2</a:t>
            </a:r>
            <a:r>
              <a:rPr lang="en-US" dirty="0" smtClean="0"/>
              <a:t>) Evaluate the importance of developing strategies that reflect the institution mission to ensure retention of faculty and students.  </a:t>
            </a:r>
          </a:p>
          <a:p>
            <a:pPr marL="0" indent="0">
              <a:buNone/>
            </a:pPr>
            <a:r>
              <a:rPr lang="en-US" dirty="0" smtClean="0"/>
              <a:t>3) </a:t>
            </a:r>
            <a:r>
              <a:rPr lang="en-US" dirty="0"/>
              <a:t>Identify best practices for ensuring quality programs focusing on faculty and student retention. </a:t>
            </a:r>
          </a:p>
          <a:p>
            <a:pPr marL="0" indent="0">
              <a:buNone/>
            </a:pPr>
            <a:endParaRPr lang="en-US" dirty="0" smtClean="0"/>
          </a:p>
          <a:p>
            <a:endParaRPr lang="en-US" dirty="0"/>
          </a:p>
        </p:txBody>
      </p:sp>
    </p:spTree>
    <p:extLst>
      <p:ext uri="{BB962C8B-B14F-4D97-AF65-F5344CB8AC3E}">
        <p14:creationId xmlns:p14="http://schemas.microsoft.com/office/powerpoint/2010/main" val="2477108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655" y="1477818"/>
            <a:ext cx="8349672" cy="4500951"/>
          </a:xfrm>
        </p:spPr>
        <p:txBody>
          <a:bodyPr>
            <a:normAutofit fontScale="55000" lnSpcReduction="20000"/>
          </a:bodyPr>
          <a:lstStyle/>
          <a:p>
            <a:r>
              <a:rPr lang="en-US" dirty="0" smtClean="0"/>
              <a:t>Master’s (SP17) Doctoral (FA17)  and Post-Master’s (FA17)  Nursing Programs</a:t>
            </a:r>
          </a:p>
          <a:p>
            <a:pPr lvl="1"/>
            <a:r>
              <a:rPr lang="en-US" dirty="0"/>
              <a:t>5 Nurse Practitioner Tracks </a:t>
            </a:r>
          </a:p>
          <a:p>
            <a:pPr lvl="2"/>
            <a:r>
              <a:rPr lang="en-US" dirty="0"/>
              <a:t>5 entry points</a:t>
            </a:r>
          </a:p>
          <a:p>
            <a:pPr lvl="2"/>
            <a:r>
              <a:rPr lang="en-US" dirty="0"/>
              <a:t>2 exit points</a:t>
            </a:r>
          </a:p>
          <a:p>
            <a:pPr lvl="1"/>
            <a:r>
              <a:rPr lang="en-US" dirty="0"/>
              <a:t>Nurse Educator </a:t>
            </a:r>
            <a:r>
              <a:rPr lang="en-US" dirty="0" smtClean="0"/>
              <a:t>Track (SP18)</a:t>
            </a:r>
            <a:endParaRPr lang="en-US" dirty="0"/>
          </a:p>
          <a:p>
            <a:pPr lvl="2"/>
            <a:r>
              <a:rPr lang="en-US" dirty="0"/>
              <a:t>1 entry and exit </a:t>
            </a:r>
            <a:r>
              <a:rPr lang="en-US" dirty="0" smtClean="0"/>
              <a:t>point</a:t>
            </a:r>
            <a:endParaRPr lang="en-US" dirty="0"/>
          </a:p>
          <a:p>
            <a:pPr lvl="1"/>
            <a:r>
              <a:rPr lang="en-US" dirty="0" smtClean="0"/>
              <a:t>Students: </a:t>
            </a:r>
          </a:p>
          <a:p>
            <a:pPr lvl="2"/>
            <a:r>
              <a:rPr lang="en-US" dirty="0" smtClean="0"/>
              <a:t>Initial cohort: 30</a:t>
            </a:r>
          </a:p>
          <a:p>
            <a:pPr lvl="2"/>
            <a:r>
              <a:rPr lang="en-US" dirty="0" smtClean="0"/>
              <a:t>Current student population:</a:t>
            </a:r>
          </a:p>
          <a:p>
            <a:pPr lvl="2"/>
            <a:r>
              <a:rPr lang="en-US" dirty="0" smtClean="0"/>
              <a:t>MSN- 1293</a:t>
            </a:r>
          </a:p>
          <a:p>
            <a:pPr lvl="2"/>
            <a:r>
              <a:rPr lang="en-US" dirty="0" smtClean="0"/>
              <a:t>DNP-112</a:t>
            </a:r>
          </a:p>
          <a:p>
            <a:r>
              <a:rPr lang="en-US" dirty="0" smtClean="0"/>
              <a:t>Faculty:  122 total faculty</a:t>
            </a:r>
          </a:p>
          <a:p>
            <a:r>
              <a:rPr lang="en-US" dirty="0" smtClean="0"/>
              <a:t>States: 43 states </a:t>
            </a:r>
          </a:p>
          <a:p>
            <a:pPr marL="0" indent="0">
              <a:buNone/>
            </a:pPr>
            <a:endParaRPr lang="en-US" dirty="0"/>
          </a:p>
          <a:p>
            <a:pPr lvl="0">
              <a:lnSpc>
                <a:spcPct val="120000"/>
              </a:lnSpc>
              <a:spcBef>
                <a:spcPts val="0"/>
              </a:spcBef>
            </a:pPr>
            <a:r>
              <a:rPr lang="en-US" dirty="0"/>
              <a:t>Master of Science in Applied Behavioral Analysis (MSABA</a:t>
            </a:r>
            <a:r>
              <a:rPr lang="en-US" dirty="0" smtClean="0"/>
              <a:t>) SP19   17 students </a:t>
            </a:r>
            <a:endParaRPr lang="en-US" dirty="0"/>
          </a:p>
          <a:p>
            <a:pPr lvl="0">
              <a:lnSpc>
                <a:spcPct val="120000"/>
              </a:lnSpc>
              <a:spcBef>
                <a:spcPts val="0"/>
              </a:spcBef>
            </a:pPr>
            <a:r>
              <a:rPr lang="en-US" dirty="0"/>
              <a:t>Master of Health Administration (MHA</a:t>
            </a:r>
            <a:r>
              <a:rPr lang="en-US" dirty="0" smtClean="0"/>
              <a:t>) FA17  33 students</a:t>
            </a:r>
            <a:endParaRPr lang="en-US" dirty="0"/>
          </a:p>
          <a:p>
            <a:pPr lvl="0">
              <a:lnSpc>
                <a:spcPct val="120000"/>
              </a:lnSpc>
              <a:spcBef>
                <a:spcPts val="0"/>
              </a:spcBef>
            </a:pPr>
            <a:r>
              <a:rPr lang="en-US" dirty="0"/>
              <a:t>Master of Social Work (MSW</a:t>
            </a:r>
            <a:r>
              <a:rPr lang="en-US" dirty="0" smtClean="0"/>
              <a:t>) FA18  35 students</a:t>
            </a:r>
            <a:endParaRPr lang="en-US" dirty="0"/>
          </a:p>
          <a:p>
            <a:pPr lvl="0">
              <a:lnSpc>
                <a:spcPct val="120000"/>
              </a:lnSpc>
              <a:spcBef>
                <a:spcPts val="0"/>
              </a:spcBef>
            </a:pPr>
            <a:r>
              <a:rPr lang="en-US" dirty="0"/>
              <a:t>Master of Public Health (MPH) – launching this FA19 </a:t>
            </a:r>
            <a:r>
              <a:rPr lang="en-US" dirty="0" smtClean="0"/>
              <a:t>  10 students anticipated </a:t>
            </a:r>
            <a:endParaRPr lang="en-US" dirty="0"/>
          </a:p>
          <a:p>
            <a:pPr>
              <a:lnSpc>
                <a:spcPct val="120000"/>
              </a:lnSpc>
              <a:spcBef>
                <a:spcPts val="0"/>
              </a:spcBef>
            </a:pPr>
            <a:endParaRPr lang="en-US" dirty="0" smtClean="0"/>
          </a:p>
          <a:p>
            <a:pPr lvl="2"/>
            <a:endParaRPr lang="en-US" dirty="0"/>
          </a:p>
          <a:p>
            <a:pPr marL="914400" lvl="2" indent="0">
              <a:buNone/>
            </a:pPr>
            <a:endParaRPr lang="en-US" dirty="0"/>
          </a:p>
        </p:txBody>
      </p:sp>
      <p:sp>
        <p:nvSpPr>
          <p:cNvPr id="3" name="Title 2"/>
          <p:cNvSpPr>
            <a:spLocks noGrp="1"/>
          </p:cNvSpPr>
          <p:nvPr>
            <p:ph type="title"/>
          </p:nvPr>
        </p:nvSpPr>
        <p:spPr/>
        <p:txBody>
          <a:bodyPr/>
          <a:lstStyle/>
          <a:p>
            <a:r>
              <a:rPr lang="en-US" dirty="0" smtClean="0"/>
              <a:t>Regis College Online Programs</a:t>
            </a:r>
            <a:endParaRPr lang="en-US" dirty="0"/>
          </a:p>
        </p:txBody>
      </p:sp>
    </p:spTree>
    <p:extLst>
      <p:ext uri="{BB962C8B-B14F-4D97-AF65-F5344CB8AC3E}">
        <p14:creationId xmlns:p14="http://schemas.microsoft.com/office/powerpoint/2010/main" val="2575678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92621"/>
          </a:xfrm>
        </p:spPr>
        <p:txBody>
          <a:bodyPr/>
          <a:lstStyle/>
          <a:p>
            <a:r>
              <a:rPr lang="en-US" dirty="0" smtClean="0"/>
              <a:t>Spring 2018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60"/>
            <a:ext cx="9144000" cy="6125004"/>
          </a:xfrm>
        </p:spPr>
      </p:pic>
      <p:sp>
        <p:nvSpPr>
          <p:cNvPr id="9" name="TextBox 8"/>
          <p:cNvSpPr txBox="1"/>
          <p:nvPr/>
        </p:nvSpPr>
        <p:spPr>
          <a:xfrm>
            <a:off x="2351314" y="5174677"/>
            <a:ext cx="4441371" cy="369332"/>
          </a:xfrm>
          <a:prstGeom prst="rect">
            <a:avLst/>
          </a:prstGeom>
          <a:noFill/>
        </p:spPr>
        <p:txBody>
          <a:bodyPr wrap="square" rtlCol="0">
            <a:spAutoFit/>
          </a:bodyPr>
          <a:lstStyle/>
          <a:p>
            <a:r>
              <a:rPr lang="en-US" dirty="0" smtClean="0"/>
              <a:t>Online Student Population 2018</a:t>
            </a:r>
            <a:endParaRPr lang="en-US" dirty="0"/>
          </a:p>
        </p:txBody>
      </p:sp>
      <p:sp>
        <p:nvSpPr>
          <p:cNvPr id="3" name="TextBox 2"/>
          <p:cNvSpPr txBox="1"/>
          <p:nvPr/>
        </p:nvSpPr>
        <p:spPr>
          <a:xfrm>
            <a:off x="7373390" y="2982483"/>
            <a:ext cx="149629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2570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92621"/>
          </a:xfrm>
        </p:spPr>
        <p:txBody>
          <a:bodyPr/>
          <a:lstStyle/>
          <a:p>
            <a:r>
              <a:rPr lang="en-US" dirty="0" smtClean="0"/>
              <a:t>Spring 2018 </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126163"/>
          </a:xfrm>
        </p:spPr>
      </p:pic>
      <p:sp>
        <p:nvSpPr>
          <p:cNvPr id="9" name="TextBox 8"/>
          <p:cNvSpPr txBox="1"/>
          <p:nvPr/>
        </p:nvSpPr>
        <p:spPr>
          <a:xfrm>
            <a:off x="2481944" y="5174677"/>
            <a:ext cx="4441371" cy="369332"/>
          </a:xfrm>
          <a:prstGeom prst="rect">
            <a:avLst/>
          </a:prstGeom>
          <a:noFill/>
        </p:spPr>
        <p:txBody>
          <a:bodyPr wrap="square" rtlCol="0">
            <a:spAutoFit/>
          </a:bodyPr>
          <a:lstStyle/>
          <a:p>
            <a:r>
              <a:rPr lang="en-US" dirty="0" smtClean="0"/>
              <a:t>Online Student Population 2019</a:t>
            </a:r>
            <a:endParaRPr lang="en-US" dirty="0"/>
          </a:p>
        </p:txBody>
      </p:sp>
      <p:sp>
        <p:nvSpPr>
          <p:cNvPr id="5" name="TextBox 4"/>
          <p:cNvSpPr txBox="1"/>
          <p:nvPr/>
        </p:nvSpPr>
        <p:spPr>
          <a:xfrm>
            <a:off x="7448206" y="2955882"/>
            <a:ext cx="1496292"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7523017" y="3466751"/>
            <a:ext cx="972589" cy="215444"/>
          </a:xfrm>
          <a:prstGeom prst="rect">
            <a:avLst/>
          </a:prstGeom>
          <a:noFill/>
        </p:spPr>
        <p:txBody>
          <a:bodyPr wrap="square" rtlCol="0">
            <a:spAutoFit/>
          </a:bodyPr>
          <a:lstStyle/>
          <a:p>
            <a:r>
              <a:rPr lang="en-US" sz="800" dirty="0" smtClean="0">
                <a:solidFill>
                  <a:schemeClr val="accent6"/>
                </a:solidFill>
              </a:rPr>
              <a:t>New states 2019</a:t>
            </a:r>
            <a:endParaRPr lang="en-US" sz="800" dirty="0">
              <a:solidFill>
                <a:schemeClr val="accent6"/>
              </a:solidFill>
            </a:endParaRPr>
          </a:p>
        </p:txBody>
      </p:sp>
    </p:spTree>
    <p:extLst>
      <p:ext uri="{BB962C8B-B14F-4D97-AF65-F5344CB8AC3E}">
        <p14:creationId xmlns:p14="http://schemas.microsoft.com/office/powerpoint/2010/main" val="95860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92621"/>
          </a:xfrm>
        </p:spPr>
        <p:txBody>
          <a:bodyPr/>
          <a:lstStyle/>
          <a:p>
            <a:r>
              <a:rPr lang="en-US" dirty="0" smtClean="0"/>
              <a:t>Spring 2018 </a:t>
            </a:r>
            <a:endParaRPr lang="en-US" dirty="0"/>
          </a:p>
        </p:txBody>
      </p:sp>
      <p:sp>
        <p:nvSpPr>
          <p:cNvPr id="9" name="TextBox 8"/>
          <p:cNvSpPr txBox="1"/>
          <p:nvPr/>
        </p:nvSpPr>
        <p:spPr>
          <a:xfrm>
            <a:off x="2481944" y="5174677"/>
            <a:ext cx="4441371" cy="369332"/>
          </a:xfrm>
          <a:prstGeom prst="rect">
            <a:avLst/>
          </a:prstGeom>
          <a:noFill/>
        </p:spPr>
        <p:txBody>
          <a:bodyPr wrap="square" rtlCol="0">
            <a:spAutoFit/>
          </a:bodyPr>
          <a:lstStyle/>
          <a:p>
            <a:r>
              <a:rPr lang="en-US" dirty="0" smtClean="0"/>
              <a:t>Online Student Population End of 2018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3998" cy="6126163"/>
          </a:xfrm>
        </p:spPr>
      </p:pic>
      <p:sp>
        <p:nvSpPr>
          <p:cNvPr id="8" name="TextBox 7"/>
          <p:cNvSpPr txBox="1"/>
          <p:nvPr/>
        </p:nvSpPr>
        <p:spPr>
          <a:xfrm>
            <a:off x="2911929" y="5327077"/>
            <a:ext cx="3581400" cy="369332"/>
          </a:xfrm>
          <a:prstGeom prst="rect">
            <a:avLst/>
          </a:prstGeom>
          <a:noFill/>
        </p:spPr>
        <p:txBody>
          <a:bodyPr wrap="square" rtlCol="0">
            <a:spAutoFit/>
          </a:bodyPr>
          <a:lstStyle/>
          <a:p>
            <a:r>
              <a:rPr lang="en-US" dirty="0" smtClean="0"/>
              <a:t>Full Time Online Faculty US </a:t>
            </a:r>
            <a:endParaRPr lang="en-US" dirty="0"/>
          </a:p>
        </p:txBody>
      </p:sp>
    </p:spTree>
    <p:extLst>
      <p:ext uri="{BB962C8B-B14F-4D97-AF65-F5344CB8AC3E}">
        <p14:creationId xmlns:p14="http://schemas.microsoft.com/office/powerpoint/2010/main" val="311032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92621"/>
          </a:xfrm>
        </p:spPr>
        <p:txBody>
          <a:bodyPr/>
          <a:lstStyle/>
          <a:p>
            <a:r>
              <a:rPr lang="en-US" dirty="0" smtClean="0"/>
              <a:t>Spring 2018 </a:t>
            </a:r>
            <a:endParaRPr lang="en-US" dirty="0"/>
          </a:p>
        </p:txBody>
      </p:sp>
      <p:sp>
        <p:nvSpPr>
          <p:cNvPr id="9" name="TextBox 8"/>
          <p:cNvSpPr txBox="1"/>
          <p:nvPr/>
        </p:nvSpPr>
        <p:spPr>
          <a:xfrm>
            <a:off x="2481944" y="5174677"/>
            <a:ext cx="4441371" cy="369332"/>
          </a:xfrm>
          <a:prstGeom prst="rect">
            <a:avLst/>
          </a:prstGeom>
          <a:noFill/>
        </p:spPr>
        <p:txBody>
          <a:bodyPr wrap="square" rtlCol="0">
            <a:spAutoFit/>
          </a:bodyPr>
          <a:lstStyle/>
          <a:p>
            <a:r>
              <a:rPr lang="en-US" dirty="0" smtClean="0"/>
              <a:t>Online Student Population End of 2018</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126163"/>
          </a:xfrm>
        </p:spPr>
      </p:pic>
      <p:sp>
        <p:nvSpPr>
          <p:cNvPr id="7" name="TextBox 6"/>
          <p:cNvSpPr txBox="1"/>
          <p:nvPr/>
        </p:nvSpPr>
        <p:spPr>
          <a:xfrm>
            <a:off x="129540" y="1891546"/>
            <a:ext cx="3581400" cy="369332"/>
          </a:xfrm>
          <a:prstGeom prst="rect">
            <a:avLst/>
          </a:prstGeom>
          <a:noFill/>
        </p:spPr>
        <p:txBody>
          <a:bodyPr wrap="square" rtlCol="0">
            <a:spAutoFit/>
          </a:bodyPr>
          <a:lstStyle/>
          <a:p>
            <a:r>
              <a:rPr lang="en-US" dirty="0" smtClean="0"/>
              <a:t>Full Time Online Faculty Europe</a:t>
            </a:r>
            <a:endParaRPr lang="en-US" dirty="0"/>
          </a:p>
        </p:txBody>
      </p:sp>
    </p:spTree>
    <p:extLst>
      <p:ext uri="{BB962C8B-B14F-4D97-AF65-F5344CB8AC3E}">
        <p14:creationId xmlns:p14="http://schemas.microsoft.com/office/powerpoint/2010/main" val="2939866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92621"/>
          </a:xfrm>
        </p:spPr>
        <p:txBody>
          <a:bodyPr/>
          <a:lstStyle/>
          <a:p>
            <a:r>
              <a:rPr lang="en-US" dirty="0" smtClean="0"/>
              <a:t>Spring 2018 </a:t>
            </a:r>
            <a:endParaRPr lang="en-US" dirty="0"/>
          </a:p>
        </p:txBody>
      </p:sp>
      <p:sp>
        <p:nvSpPr>
          <p:cNvPr id="9" name="TextBox 8"/>
          <p:cNvSpPr txBox="1"/>
          <p:nvPr/>
        </p:nvSpPr>
        <p:spPr>
          <a:xfrm>
            <a:off x="2481944" y="5174677"/>
            <a:ext cx="4441371" cy="369332"/>
          </a:xfrm>
          <a:prstGeom prst="rect">
            <a:avLst/>
          </a:prstGeom>
          <a:noFill/>
        </p:spPr>
        <p:txBody>
          <a:bodyPr wrap="square" rtlCol="0">
            <a:spAutoFit/>
          </a:bodyPr>
          <a:lstStyle/>
          <a:p>
            <a:r>
              <a:rPr lang="en-US" dirty="0" smtClean="0"/>
              <a:t>Online Student Population End of 2018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126163"/>
          </a:xfrm>
        </p:spPr>
      </p:pic>
      <p:sp>
        <p:nvSpPr>
          <p:cNvPr id="6" name="TextBox 5"/>
          <p:cNvSpPr txBox="1"/>
          <p:nvPr/>
        </p:nvSpPr>
        <p:spPr>
          <a:xfrm>
            <a:off x="2911929" y="5327077"/>
            <a:ext cx="3581400" cy="369332"/>
          </a:xfrm>
          <a:prstGeom prst="rect">
            <a:avLst/>
          </a:prstGeom>
          <a:noFill/>
        </p:spPr>
        <p:txBody>
          <a:bodyPr wrap="square" rtlCol="0">
            <a:spAutoFit/>
          </a:bodyPr>
          <a:lstStyle/>
          <a:p>
            <a:r>
              <a:rPr lang="en-US" dirty="0" smtClean="0"/>
              <a:t>Adjunct Online Faculty US </a:t>
            </a:r>
            <a:endParaRPr lang="en-US" dirty="0"/>
          </a:p>
        </p:txBody>
      </p:sp>
    </p:spTree>
    <p:extLst>
      <p:ext uri="{BB962C8B-B14F-4D97-AF65-F5344CB8AC3E}">
        <p14:creationId xmlns:p14="http://schemas.microsoft.com/office/powerpoint/2010/main" val="3803396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Custom 3">
      <a:dk1>
        <a:srgbClr val="B70005"/>
      </a:dk1>
      <a:lt1>
        <a:sysClr val="window" lastClr="FFFFFF"/>
      </a:lt1>
      <a:dk2>
        <a:srgbClr val="484848"/>
      </a:dk2>
      <a:lt2>
        <a:srgbClr val="EAE7E4"/>
      </a:lt2>
      <a:accent1>
        <a:srgbClr val="990005"/>
      </a:accent1>
      <a:accent2>
        <a:srgbClr val="E89D00"/>
      </a:accent2>
      <a:accent3>
        <a:srgbClr val="5C91A4"/>
      </a:accent3>
      <a:accent4>
        <a:srgbClr val="2D0054"/>
      </a:accent4>
      <a:accent5>
        <a:srgbClr val="4C655C"/>
      </a:accent5>
      <a:accent6>
        <a:srgbClr val="333333"/>
      </a:accent6>
      <a:hlink>
        <a:srgbClr val="B70005"/>
      </a:hlink>
      <a:folHlink>
        <a:srgbClr val="B70005"/>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gis-powerpoint-template" id="{0AE41A5D-B133-FF4E-8580-356398C395FF}" vid="{654DB9C6-9DFE-1148-92E7-2B67A838D09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gis-powerpoint-template" id="{0AE41A5D-B133-FF4E-8580-356398C395FF}" vid="{13A83793-F788-7F43-913D-3701684B2A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7C51B176C114AA6E777E54528CEBF" ma:contentTypeVersion="6" ma:contentTypeDescription="Create a new document." ma:contentTypeScope="" ma:versionID="1009049ceeb6c071919203c597c1d4d7">
  <xsd:schema xmlns:xsd="http://www.w3.org/2001/XMLSchema" xmlns:xs="http://www.w3.org/2001/XMLSchema" xmlns:p="http://schemas.microsoft.com/office/2006/metadata/properties" xmlns:ns1="http://schemas.microsoft.com/sharepoint/v3" xmlns:ns2="a128f0df-bd3f-44e2-9d06-50c274ce636a" xmlns:ns3="eabe9d4f-1c2d-4846-a00c-e39e5f0cd5c8" targetNamespace="http://schemas.microsoft.com/office/2006/metadata/properties" ma:root="true" ma:fieldsID="bf3d6fadb5d23921be6a81773a505fde" ns1:_="" ns2:_="" ns3:_="">
    <xsd:import namespace="http://schemas.microsoft.com/sharepoint/v3"/>
    <xsd:import namespace="a128f0df-bd3f-44e2-9d06-50c274ce636a"/>
    <xsd:import namespace="eabe9d4f-1c2d-4846-a00c-e39e5f0cd5c8"/>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28f0df-bd3f-44e2-9d06-50c274ce6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e9d4f-1c2d-4846-a00c-e39e5f0cd5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abe9d4f-1c2d-4846-a00c-e39e5f0cd5c8">
      <UserInfo>
        <DisplayName>Jean-Francois Tanya</DisplayName>
        <AccountId>572</AccountId>
        <AccountType/>
      </UserInfo>
      <UserInfo>
        <DisplayName>Anastasia Kathryn</DisplayName>
        <AccountId>680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ED8616-BE98-4BED-91E7-214BC1A7A7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28f0df-bd3f-44e2-9d06-50c274ce636a"/>
    <ds:schemaRef ds:uri="eabe9d4f-1c2d-4846-a00c-e39e5f0cd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6242AA-6A78-4359-899B-B4A7A664E6E6}">
  <ds:schemaRefs>
    <ds:schemaRef ds:uri="http://purl.org/dc/elements/1.1/"/>
    <ds:schemaRef ds:uri="http://purl.org/dc/dcmitype/"/>
    <ds:schemaRef ds:uri="http://purl.org/dc/terms/"/>
    <ds:schemaRef ds:uri="http://www.w3.org/XML/1998/namespace"/>
    <ds:schemaRef ds:uri="http://schemas.microsoft.com/office/2006/documentManagement/types"/>
    <ds:schemaRef ds:uri="http://schemas.microsoft.com/sharepoint/v3"/>
    <ds:schemaRef ds:uri="eabe9d4f-1c2d-4846-a00c-e39e5f0cd5c8"/>
    <ds:schemaRef ds:uri="http://schemas.microsoft.com/office/infopath/2007/PartnerControls"/>
    <ds:schemaRef ds:uri="http://schemas.openxmlformats.org/package/2006/metadata/core-properties"/>
    <ds:schemaRef ds:uri="a128f0df-bd3f-44e2-9d06-50c274ce636a"/>
    <ds:schemaRef ds:uri="http://schemas.microsoft.com/office/2006/metadata/properties"/>
  </ds:schemaRefs>
</ds:datastoreItem>
</file>

<file path=customXml/itemProps3.xml><?xml version="1.0" encoding="utf-8"?>
<ds:datastoreItem xmlns:ds="http://schemas.openxmlformats.org/officeDocument/2006/customXml" ds:itemID="{E0D226BB-FC09-4A36-A484-24AF09C5ED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regis-powerpoint-template</Template>
  <TotalTime>5459</TotalTime>
  <Words>2283</Words>
  <Application>Microsoft Office PowerPoint</Application>
  <PresentationFormat>On-screen Show (4:3)</PresentationFormat>
  <Paragraphs>247</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Trebuchet MS</vt:lpstr>
      <vt:lpstr>Wingdings</vt:lpstr>
      <vt:lpstr>Spectrum</vt:lpstr>
      <vt:lpstr>Custom Design</vt:lpstr>
      <vt:lpstr>Before We Start  </vt:lpstr>
      <vt:lpstr>A Caring Faculty Environment and Success Online: Staying True to the College Mission  </vt:lpstr>
      <vt:lpstr>Objectives </vt:lpstr>
      <vt:lpstr>Regis College Online Programs</vt:lpstr>
      <vt:lpstr>Spring 2018 </vt:lpstr>
      <vt:lpstr>Spring 2018 </vt:lpstr>
      <vt:lpstr>Spring 2018 </vt:lpstr>
      <vt:lpstr>Spring 2018 </vt:lpstr>
      <vt:lpstr>Spring 2018 </vt:lpstr>
      <vt:lpstr>The Mission</vt:lpstr>
      <vt:lpstr>Regis College Mission</vt:lpstr>
      <vt:lpstr>Mission</vt:lpstr>
      <vt:lpstr>Regulatory hallmarks and standards addressing the governing organization mission</vt:lpstr>
      <vt:lpstr>HLC Nine Hallmarks and Mission </vt:lpstr>
      <vt:lpstr>HLC Nine Hallmarks and Mission</vt:lpstr>
      <vt:lpstr>HLC Nine Hallmarks and Mission  </vt:lpstr>
      <vt:lpstr>Quality Matters Standards </vt:lpstr>
      <vt:lpstr>Aligning your Mission to the HLC Hallmarks and QM standards</vt:lpstr>
      <vt:lpstr>Regis College Examples</vt:lpstr>
      <vt:lpstr>Regis College Examples</vt:lpstr>
      <vt:lpstr>Regis College Examples </vt:lpstr>
      <vt:lpstr>Regis College Examples</vt:lpstr>
      <vt:lpstr>Ensuring faculty and student rentention through the mission</vt:lpstr>
      <vt:lpstr>Faculty and Student </vt:lpstr>
      <vt:lpstr>Student Quotes</vt:lpstr>
      <vt:lpstr>Service and Leading -Global Presence</vt:lpstr>
      <vt:lpstr>  Identify best practices for ensuring quality programs focusing on faculty and student retention.  </vt:lpstr>
      <vt:lpstr>References </vt:lpstr>
    </vt:vector>
  </TitlesOfParts>
  <Company>Regis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we start</dc:title>
  <dc:creator>Crowley Karen</dc:creator>
  <cp:lastModifiedBy>Beth</cp:lastModifiedBy>
  <cp:revision>82</cp:revision>
  <cp:lastPrinted>2019-04-23T23:00:20Z</cp:lastPrinted>
  <dcterms:created xsi:type="dcterms:W3CDTF">2019-04-09T15:20:35Z</dcterms:created>
  <dcterms:modified xsi:type="dcterms:W3CDTF">2019-04-26T11:32:02Z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0x0101002D37C51B176C114AA6E777E54528CEBF</vt:lpwstr>
  </property>
</Properties>
</file>