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40"/>
  </p:notesMasterIdLst>
  <p:sldIdLst>
    <p:sldId id="256" r:id="rId2"/>
    <p:sldId id="257" r:id="rId3"/>
    <p:sldId id="285" r:id="rId4"/>
    <p:sldId id="310" r:id="rId5"/>
    <p:sldId id="307" r:id="rId6"/>
    <p:sldId id="318" r:id="rId7"/>
    <p:sldId id="319" r:id="rId8"/>
    <p:sldId id="302" r:id="rId9"/>
    <p:sldId id="312" r:id="rId10"/>
    <p:sldId id="311" r:id="rId11"/>
    <p:sldId id="320" r:id="rId12"/>
    <p:sldId id="303" r:id="rId13"/>
    <p:sldId id="308" r:id="rId14"/>
    <p:sldId id="306" r:id="rId15"/>
    <p:sldId id="258" r:id="rId16"/>
    <p:sldId id="259" r:id="rId17"/>
    <p:sldId id="305" r:id="rId18"/>
    <p:sldId id="304" r:id="rId19"/>
    <p:sldId id="289" r:id="rId20"/>
    <p:sldId id="294" r:id="rId21"/>
    <p:sldId id="296" r:id="rId22"/>
    <p:sldId id="291" r:id="rId23"/>
    <p:sldId id="295" r:id="rId24"/>
    <p:sldId id="297" r:id="rId25"/>
    <p:sldId id="292" r:id="rId26"/>
    <p:sldId id="298" r:id="rId27"/>
    <p:sldId id="299" r:id="rId28"/>
    <p:sldId id="293" r:id="rId29"/>
    <p:sldId id="300" r:id="rId30"/>
    <p:sldId id="301" r:id="rId31"/>
    <p:sldId id="260" r:id="rId32"/>
    <p:sldId id="313" r:id="rId33"/>
    <p:sldId id="314" r:id="rId34"/>
    <p:sldId id="315" r:id="rId35"/>
    <p:sldId id="316" r:id="rId36"/>
    <p:sldId id="317" r:id="rId37"/>
    <p:sldId id="309" r:id="rId38"/>
    <p:sldId id="262" r:id="rId39"/>
  </p:sldIdLst>
  <p:sldSz cx="9144000" cy="5143500" type="screen16x9"/>
  <p:notesSz cx="6858000" cy="9144000"/>
  <p:embeddedFontLst>
    <p:embeddedFont>
      <p:font typeface="Hind" panose="02000000000000000000" pitchFamily="2" charset="0"/>
      <p:regular r:id="rId41"/>
      <p:bold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  <p:embeddedFont>
      <p:font typeface="Poppins Medium" panose="00000600000000000000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66"/>
    <a:srgbClr val="041F3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96246-B888-49A5-BEFF-11DF06FA162D}" v="4" dt="2025-04-10T17:48:28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032" autoAdjust="0"/>
  </p:normalViewPr>
  <p:slideViewPr>
    <p:cSldViewPr snapToGrid="0">
      <p:cViewPr varScale="1">
        <p:scale>
          <a:sx n="109" d="100"/>
          <a:sy n="109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E80FC16F-0578-A352-5554-6E8A5E289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E1246567-8175-895E-51B9-11B90EB707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A27B8156-4DD9-9437-CA98-33D3B208A6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541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5EAD2F3F-3562-D784-D3F2-C42594FA3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3E550B07-3D55-F8D1-8716-84FF2F78E1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DBD675B2-4C3E-96CB-D92E-EC7296695B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592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E80FC16F-0578-A352-5554-6E8A5E289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E1246567-8175-895E-51B9-11B90EB707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A27B8156-4DD9-9437-CA98-33D3B208A6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027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E80FC16F-0578-A352-5554-6E8A5E289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E1246567-8175-895E-51B9-11B90EB707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A27B8156-4DD9-9437-CA98-33D3B208A6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775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E80FC16F-0578-A352-5554-6E8A5E289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E1246567-8175-895E-51B9-11B90EB707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A27B8156-4DD9-9437-CA98-33D3B208A6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03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bd3651e7c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bd3651e7c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8EAF8ED6-8E79-07A1-32DA-FBE11589D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1EAC4F41-0204-65D9-7741-7F3CD4A4A4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91BFE701-FC24-4F39-2854-474D81B7D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315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FCDD2765-7FB6-2D75-C109-1156A342E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4B0C2B6E-8D7F-26AF-DE87-9672D62BEA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7E198252-3FF7-7EF6-EE13-9F8011566B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246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B78C9975-A0A0-235F-B567-65F55CDB5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5C054B64-1F13-5C2C-424D-3B29E7E33B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851D5636-300B-611B-DA1B-6FBFF70433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86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3364C19B-78B0-F7A5-50D1-FBBB2FF87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061C4310-4A26-EAFD-1731-24464E8878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B78CCB46-4F35-A99C-3085-836B50F4EF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202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9D990940-9E1A-A4FF-A9C5-217CFD65B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AF7705EC-4D18-4A10-84EE-51DA9E31FA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6B4AD06B-5CB0-CFF4-60CA-7AA797E702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171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6D80F9CC-B9D5-24CF-C134-75F10531E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C00B5B38-5BCF-EFBB-EACA-20AB83AA12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1CD6E2D9-4F9E-13F1-0343-605C05349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684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8F9FB200-7999-A955-76CC-340EAAA34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E49F062D-A0C4-409E-F625-DD7022377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4F2B35E3-0C12-3E68-D268-2B8D82A70C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015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89A692C7-BFC9-05D4-C4F5-B82A5681E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D76D9160-D549-6274-9E6D-D7FB706964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4CE1A386-C669-449B-29D5-498347E986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373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B3521B78-5D5C-A25F-8D6B-BA839EDF7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DB0ECAB7-6703-6A80-5208-0FFC03A9A9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05834BF7-27E0-3BB5-3F27-1A2466ED90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357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A9012482-2E9C-AE3E-0510-DED70AAF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120D9478-5F39-CA2E-693F-356011800E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D3D4B60A-894A-7E38-05E9-CF4690E1E9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529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4414A4E6-15AB-3E67-C3EF-767E3104D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74BB418C-F81D-4D39-A61D-C8581DA23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7ECE7EF3-3867-375B-4030-5EE2371093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932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EDB3824F-6121-F62D-8D70-9480ED87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E45F6D82-3E42-C737-E71E-7FA869CEB9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8961B242-981B-2CEA-9454-D29CE24AD2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367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4FB8504F-61ED-84E8-8D05-D1933012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EADAD0BF-9136-B78D-B6DC-ADED7E09C6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8E787574-689A-98E3-C2B4-91FC1F6D7A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7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C0D3F66D-3144-4FAA-BF2F-FEA16FAA2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A5238F75-EC44-1A67-5A8E-813E22BDC2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52050D2B-39B9-EB53-C4DA-C2F159D85C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539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>
          <a:extLst>
            <a:ext uri="{FF2B5EF4-FFF2-40B4-BE49-F238E27FC236}">
              <a16:creationId xmlns:a16="http://schemas.microsoft.com/office/drawing/2014/main" id="{4BD50B75-71E0-4FE9-F11C-CEFF0B496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d3651e7c7_0_0:notes">
            <a:extLst>
              <a:ext uri="{FF2B5EF4-FFF2-40B4-BE49-F238E27FC236}">
                <a16:creationId xmlns:a16="http://schemas.microsoft.com/office/drawing/2014/main" id="{5735686B-A70B-3EF2-F093-CDE0B1BBA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d3651e7c7_0_0:notes">
            <a:extLst>
              <a:ext uri="{FF2B5EF4-FFF2-40B4-BE49-F238E27FC236}">
                <a16:creationId xmlns:a16="http://schemas.microsoft.com/office/drawing/2014/main" id="{79118509-1F47-4408-0FEB-8CFAFFBBF6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960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d3651e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d3651e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21EE6604-16BA-17F4-C7C6-654945E4B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d3651e7c7_0_17:notes">
            <a:extLst>
              <a:ext uri="{FF2B5EF4-FFF2-40B4-BE49-F238E27FC236}">
                <a16:creationId xmlns:a16="http://schemas.microsoft.com/office/drawing/2014/main" id="{F233E613-4276-6B41-AF21-A611AB3FA2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d3651e7c7_0_17:notes">
            <a:extLst>
              <a:ext uri="{FF2B5EF4-FFF2-40B4-BE49-F238E27FC236}">
                <a16:creationId xmlns:a16="http://schemas.microsoft.com/office/drawing/2014/main" id="{E8F78875-8D07-E69F-8D14-7B5BF5ADC3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016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08F48748-7FD5-A2A1-199A-E56FD4B1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d3651e7c7_0_17:notes">
            <a:extLst>
              <a:ext uri="{FF2B5EF4-FFF2-40B4-BE49-F238E27FC236}">
                <a16:creationId xmlns:a16="http://schemas.microsoft.com/office/drawing/2014/main" id="{303702DF-11A4-DEFB-BDF6-A46C35B889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d3651e7c7_0_17:notes">
            <a:extLst>
              <a:ext uri="{FF2B5EF4-FFF2-40B4-BE49-F238E27FC236}">
                <a16:creationId xmlns:a16="http://schemas.microsoft.com/office/drawing/2014/main" id="{C0A03E9B-305C-C632-630A-4032C147B9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578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1F6789E9-343C-873D-959C-84FAC341D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d3651e7c7_0_17:notes">
            <a:extLst>
              <a:ext uri="{FF2B5EF4-FFF2-40B4-BE49-F238E27FC236}">
                <a16:creationId xmlns:a16="http://schemas.microsoft.com/office/drawing/2014/main" id="{351CD668-1A40-E0BD-C63E-7AE7896DD2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d3651e7c7_0_17:notes">
            <a:extLst>
              <a:ext uri="{FF2B5EF4-FFF2-40B4-BE49-F238E27FC236}">
                <a16:creationId xmlns:a16="http://schemas.microsoft.com/office/drawing/2014/main" id="{3358671B-DDC8-BB94-DD03-E0DECF6E2A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07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52014851-814D-828D-2E26-DA24F1490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d3651e7c7_0_17:notes">
            <a:extLst>
              <a:ext uri="{FF2B5EF4-FFF2-40B4-BE49-F238E27FC236}">
                <a16:creationId xmlns:a16="http://schemas.microsoft.com/office/drawing/2014/main" id="{D316E452-8F33-5DD0-1458-B2AAA939BC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d3651e7c7_0_17:notes">
            <a:extLst>
              <a:ext uri="{FF2B5EF4-FFF2-40B4-BE49-F238E27FC236}">
                <a16:creationId xmlns:a16="http://schemas.microsoft.com/office/drawing/2014/main" id="{A7D421B2-27E5-AE0D-F8A6-96493B320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8290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36C2DFE9-8C07-61A9-11E8-B37BA45CE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d3651e7c7_0_17:notes">
            <a:extLst>
              <a:ext uri="{FF2B5EF4-FFF2-40B4-BE49-F238E27FC236}">
                <a16:creationId xmlns:a16="http://schemas.microsoft.com/office/drawing/2014/main" id="{49A10208-B79C-16C6-430C-36015B9386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d3651e7c7_0_17:notes">
            <a:extLst>
              <a:ext uri="{FF2B5EF4-FFF2-40B4-BE49-F238E27FC236}">
                <a16:creationId xmlns:a16="http://schemas.microsoft.com/office/drawing/2014/main" id="{5447199D-E14A-E1B2-70E1-70386F25DF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8866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>
          <a:extLst>
            <a:ext uri="{FF2B5EF4-FFF2-40B4-BE49-F238E27FC236}">
              <a16:creationId xmlns:a16="http://schemas.microsoft.com/office/drawing/2014/main" id="{00885625-6026-0F52-F436-8727C6633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d3651e7c7_0_17:notes">
            <a:extLst>
              <a:ext uri="{FF2B5EF4-FFF2-40B4-BE49-F238E27FC236}">
                <a16:creationId xmlns:a16="http://schemas.microsoft.com/office/drawing/2014/main" id="{CD0AF9F4-2B12-975E-B9D6-166B87F9A1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d3651e7c7_0_17:notes">
            <a:extLst>
              <a:ext uri="{FF2B5EF4-FFF2-40B4-BE49-F238E27FC236}">
                <a16:creationId xmlns:a16="http://schemas.microsoft.com/office/drawing/2014/main" id="{CB478715-0628-CFE3-1155-60E286E98F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876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bf614204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bf614204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72F003E8-627D-1701-28B8-9F7C9583F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3FB29B87-6549-C8F9-091C-973D3CE1BD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64FDD6CE-93E2-BBDC-BB6F-9935E0C598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28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0D419B27-7B44-C6DE-2414-8006B4303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CA7F2502-2B2E-E562-86A6-BE6C9AAADC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466C23E6-EFBE-8B33-2DE1-6A96F2C1F8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29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9772F98C-016F-50C5-C274-F59FA1CF4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77BF7F34-D19C-6F8D-7F3E-ACFC794F8F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59093EEA-70F0-0959-3E8B-56825F011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28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7F1F95D6-7EDA-2C0C-A1E5-C2584629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03442BDE-CB53-97E5-3036-3EC53F3C53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20EE284E-C793-A878-9772-2513222EB2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91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E80FC16F-0578-A352-5554-6E8A5E289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E1246567-8175-895E-51B9-11B90EB707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A27B8156-4DD9-9437-CA98-33D3B208A6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60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B5AD5C6A-F793-FA6A-0F17-0E97DF0D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3651e7c7_0_438:notes">
            <a:extLst>
              <a:ext uri="{FF2B5EF4-FFF2-40B4-BE49-F238E27FC236}">
                <a16:creationId xmlns:a16="http://schemas.microsoft.com/office/drawing/2014/main" id="{52B555F8-725B-53E3-52A1-832780B20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d3651e7c7_0_438:notes">
            <a:extLst>
              <a:ext uri="{FF2B5EF4-FFF2-40B4-BE49-F238E27FC236}">
                <a16:creationId xmlns:a16="http://schemas.microsoft.com/office/drawing/2014/main" id="{25E15AEB-DB11-7E45-BCEB-EB751A82CD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44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81" name="Google Shape;181;p14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4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 rot="5400000">
            <a:off x="-262152" y="1526813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358955" y="3663589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 rot="-5400000">
            <a:off x="-199052" y="1206482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/>
          <p:nvPr/>
        </p:nvSpPr>
        <p:spPr>
          <a:xfrm rot="-5400000" flipH="1">
            <a:off x="472234" y="3024661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1800"/>
              <a:buNone/>
              <a:defRPr sz="1800">
                <a:solidFill>
                  <a:srgbClr val="33CC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5400000" flipH="1">
            <a:off x="6177275" y="-42338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 rot="5400000" flipH="1">
            <a:off x="-698074" y="3247200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-5400000" flipH="1">
            <a:off x="-428544" y="2831032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-5400000" flipH="1">
            <a:off x="563748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5400000">
            <a:off x="-253698" y="2260564"/>
            <a:ext cx="1297200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-192598" y="1950593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7217675" y="1270025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rot="-5400000" flipH="1">
            <a:off x="7315902" y="2802275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-5400000" flipH="1">
            <a:off x="6337825" y="578875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224149" y="1706950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›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›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9" name="Google Shape;69;p6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6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75" name="Google Shape;75;p6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2" name="Google Shape;102;p8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8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8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08" name="Google Shape;108;p8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1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17" name="Google Shape;117;p9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9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3" y="2738679"/>
            <a:ext cx="722480" cy="2404814"/>
            <a:chOff x="3" y="2750304"/>
            <a:chExt cx="722480" cy="2404814"/>
          </a:xfrm>
        </p:grpSpPr>
        <p:sp>
          <p:nvSpPr>
            <p:cNvPr id="123" name="Google Shape;123;p9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9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7934863" y="4"/>
            <a:ext cx="1209179" cy="2774603"/>
            <a:chOff x="7395202" y="-6"/>
            <a:chExt cx="1748884" cy="4013021"/>
          </a:xfrm>
        </p:grpSpPr>
        <p:sp>
          <p:nvSpPr>
            <p:cNvPr id="131" name="Google Shape;131;p10"/>
            <p:cNvSpPr/>
            <p:nvPr/>
          </p:nvSpPr>
          <p:spPr>
            <a:xfrm rot="5400000" flipH="1">
              <a:off x="7471942" y="406044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 rot="5400000" flipH="1">
              <a:off x="7072800" y="1666234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 rot="-5400000">
              <a:off x="8020587" y="2718092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 rot="-5400000">
              <a:off x="7178152" y="542730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rot="-5400000" flipH="1">
              <a:off x="8242801" y="3381815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-1" y="2232486"/>
            <a:ext cx="874634" cy="2911268"/>
            <a:chOff x="3" y="2750304"/>
            <a:chExt cx="722480" cy="2404814"/>
          </a:xfrm>
        </p:grpSpPr>
        <p:sp>
          <p:nvSpPr>
            <p:cNvPr id="137" name="Google Shape;137;p10"/>
            <p:cNvSpPr/>
            <p:nvPr/>
          </p:nvSpPr>
          <p:spPr>
            <a:xfrm rot="5400000" flipH="1">
              <a:off x="-231667" y="3341328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 rot="5400000">
              <a:off x="-158106" y="3063820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"/>
            <p:cNvSpPr/>
            <p:nvPr/>
          </p:nvSpPr>
          <p:spPr>
            <a:xfrm rot="-5400000" flipH="1">
              <a:off x="-173395" y="4440518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"/>
            <p:cNvSpPr/>
            <p:nvPr/>
          </p:nvSpPr>
          <p:spPr>
            <a:xfrm rot="-5400000">
              <a:off x="-120147" y="2870454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 rot="-5400000" flipH="1">
              <a:off x="228056" y="4058304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 gradient">
  <p:cSld name="BLANK_2">
    <p:bg>
      <p:bgPr>
        <a:gradFill>
          <a:gsLst>
            <a:gs pos="0">
              <a:srgbClr val="33CCCC"/>
            </a:gs>
            <a:gs pos="100000">
              <a:srgbClr val="66FF33"/>
            </a:gs>
          </a:gsLst>
          <a:lin ang="54007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 rot="5400000" flipH="1">
            <a:off x="7987921" y="280747"/>
            <a:ext cx="1436798" cy="875312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 flipH="1">
            <a:off x="7711954" y="1152043"/>
            <a:ext cx="1779871" cy="1084184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400000">
            <a:off x="8367254" y="1879297"/>
            <a:ext cx="965333" cy="588243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 rot="-5400000">
            <a:off x="7784794" y="375252"/>
            <a:ext cx="768076" cy="46794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 rot="-5400000" flipH="1">
            <a:off x="8520892" y="2338195"/>
            <a:ext cx="542403" cy="33042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 rot="5400000" flipH="1">
            <a:off x="-280461" y="2947980"/>
            <a:ext cx="1435651" cy="874537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 rot="5400000">
            <a:off x="-191408" y="2612028"/>
            <a:ext cx="979133" cy="595978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 rot="-5400000" flipH="1">
            <a:off x="-209916" y="4278659"/>
            <a:ext cx="1075013" cy="655177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-5400000">
            <a:off x="-145454" y="2377940"/>
            <a:ext cx="744156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-5400000" flipH="1">
            <a:off x="276080" y="3815951"/>
            <a:ext cx="743793" cy="45324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urple gradient">
  <p:cSld name="BLANK_2_1">
    <p:bg>
      <p:bgPr>
        <a:gradFill>
          <a:gsLst>
            <a:gs pos="0">
              <a:srgbClr val="CC3399"/>
            </a:gs>
            <a:gs pos="100000">
              <a:srgbClr val="6699FF"/>
            </a:gs>
          </a:gsLst>
          <a:lin ang="54007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>
          <a:xfrm rot="5400000" flipH="1">
            <a:off x="7987926" y="280753"/>
            <a:ext cx="1436700" cy="8754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5400000" flipH="1">
            <a:off x="7711932" y="1152020"/>
            <a:ext cx="1779900" cy="10842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 rot="-5400000" flipH="1">
            <a:off x="8520834" y="2338254"/>
            <a:ext cx="542400" cy="3303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 rot="5400000" flipH="1">
            <a:off x="-280517" y="2947924"/>
            <a:ext cx="1435800" cy="8745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 rot="-5400000" flipH="1">
            <a:off x="-209848" y="4278591"/>
            <a:ext cx="1074900" cy="6552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-5400000" flipH="1">
            <a:off x="276152" y="3815879"/>
            <a:ext cx="7437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orange gradient">
  <p:cSld name="BLANK_2_1_1">
    <p:bg>
      <p:bgPr>
        <a:gradFill>
          <a:gsLst>
            <a:gs pos="0">
              <a:srgbClr val="FF0066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/>
          <p:nvPr/>
        </p:nvSpPr>
        <p:spPr>
          <a:xfrm rot="5400000" flipH="1">
            <a:off x="7987926" y="280753"/>
            <a:ext cx="1436700" cy="8754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 rot="5400000" flipH="1">
            <a:off x="7711932" y="1152020"/>
            <a:ext cx="1779900" cy="10842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 rot="-5400000">
            <a:off x="8367248" y="1879235"/>
            <a:ext cx="965400" cy="588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 rot="-5400000">
            <a:off x="7784863" y="375260"/>
            <a:ext cx="768000" cy="4680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 rot="-5400000" flipH="1">
            <a:off x="8520834" y="2338254"/>
            <a:ext cx="542400" cy="3303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 rot="5400000" flipH="1">
            <a:off x="-280517" y="2947924"/>
            <a:ext cx="1435800" cy="8745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 rot="5400000">
            <a:off x="-191502" y="2612001"/>
            <a:ext cx="979200" cy="59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 rot="-5400000" flipH="1">
            <a:off x="-209848" y="4278591"/>
            <a:ext cx="1074900" cy="655200"/>
          </a:xfrm>
          <a:prstGeom prst="parallelogram">
            <a:avLst>
              <a:gd name="adj" fmla="val 81897"/>
            </a:avLst>
          </a:pr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-5400000">
            <a:off x="-145501" y="2377842"/>
            <a:ext cx="7443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 rot="-5400000" flipH="1">
            <a:off x="276152" y="3815879"/>
            <a:ext cx="743700" cy="4533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088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7088" y="1650548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gibson2@wsutec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L_HvZClSnA?feature=oembed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887F7NeCR4?feature=oembed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codaptivelabs.com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flaticon.com" TargetMode="Externa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ruchirbakshi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/>
          <p:nvPr/>
        </p:nvSpPr>
        <p:spPr>
          <a:xfrm>
            <a:off x="2095500" y="1158550"/>
            <a:ext cx="4883400" cy="1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ENSURING </a:t>
            </a:r>
            <a:br>
              <a:rPr lang="en" sz="2600" b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en" sz="2600" b="1" dirty="0">
                <a:solidFill>
                  <a:srgbClr val="FF0066"/>
                </a:solidFill>
                <a:latin typeface="Hind"/>
                <a:ea typeface="Hind"/>
                <a:cs typeface="Hind"/>
                <a:sym typeface="Hind"/>
              </a:rPr>
              <a:t>ACADEMIC INTEGRITY </a:t>
            </a:r>
            <a:r>
              <a:rPr lang="en" sz="2600" b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&amp; </a:t>
            </a:r>
            <a:r>
              <a:rPr lang="en" sz="2600" b="1" dirty="0">
                <a:solidFill>
                  <a:srgbClr val="66FF33"/>
                </a:solidFill>
                <a:latin typeface="Hind"/>
                <a:ea typeface="Hind"/>
                <a:cs typeface="Hind"/>
                <a:sym typeface="Hind"/>
              </a:rPr>
              <a:t>QUALITY COURSE DESIGN</a:t>
            </a:r>
            <a:r>
              <a:rPr lang="en" sz="2600" b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br>
              <a:rPr lang="en" sz="2600" b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en" sz="2600" b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in the </a:t>
            </a:r>
            <a:r>
              <a:rPr lang="en" sz="2600" b="1" dirty="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rPr>
              <a:t>AGE OF AI</a:t>
            </a:r>
            <a:endParaRPr sz="500" b="1" dirty="0">
              <a:solidFill>
                <a:schemeClr val="accent5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200" name="Google Shape;200;p16"/>
          <p:cNvCxnSpPr/>
          <p:nvPr/>
        </p:nvCxnSpPr>
        <p:spPr>
          <a:xfrm>
            <a:off x="2974050" y="2940875"/>
            <a:ext cx="31959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" name="Google Shape;201;p16"/>
          <p:cNvSpPr txBox="1"/>
          <p:nvPr/>
        </p:nvSpPr>
        <p:spPr>
          <a:xfrm>
            <a:off x="2432982" y="2940875"/>
            <a:ext cx="4417371" cy="186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Robert Gibson</a:t>
            </a:r>
            <a:br>
              <a:rPr lang="en" sz="24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en" sz="12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Dean, Instructional Design and Technology</a:t>
            </a:r>
            <a:br>
              <a:rPr lang="en" sz="12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en" sz="12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WSU Campus of Applied Science and Technology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/>
                </a:solidFill>
                <a:latin typeface="Hind"/>
                <a:cs typeface="Hind"/>
                <a:sym typeface="Hind"/>
              </a:rPr>
              <a:t>QM Master Reviewer; Quality Matters Coordinator; QMAAC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/>
                </a:solidFill>
                <a:latin typeface="Hind"/>
                <a:cs typeface="Hind"/>
                <a:sym typeface="Hind"/>
                <a:hlinkClick r:id="rId3"/>
              </a:rPr>
              <a:t>wgibson2@wsutech.edu</a:t>
            </a:r>
            <a:br>
              <a:rPr lang="en" sz="1200" b="1" dirty="0">
                <a:solidFill>
                  <a:schemeClr val="tx1"/>
                </a:solidFill>
                <a:latin typeface="Hind"/>
                <a:cs typeface="Hind"/>
                <a:sym typeface="Hind"/>
              </a:rPr>
            </a:br>
            <a:r>
              <a:rPr lang="en" sz="1200" b="1" dirty="0">
                <a:solidFill>
                  <a:schemeClr val="tx1"/>
                </a:solidFill>
                <a:latin typeface="Hind"/>
                <a:cs typeface="Hind"/>
                <a:sym typeface="Hind"/>
              </a:rPr>
              <a:t>LinkedIn: </a:t>
            </a:r>
            <a:r>
              <a:rPr lang="en-US" sz="1200" b="1" dirty="0">
                <a:solidFill>
                  <a:schemeClr val="tx1"/>
                </a:solidFill>
                <a:latin typeface="Hind"/>
                <a:cs typeface="Hind"/>
                <a:sym typeface="Hind"/>
              </a:rPr>
              <a:t>robgibson1</a:t>
            </a: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3348235B-D311-30C3-68D0-E0BF3B47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2F2C9299-E2D2-DD0F-94C1-44BA5F6E5A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57708194-3D52-F6C1-4BB2-D9E4CC0F86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" name="Online Media 1" title="Gen AI and student learning">
            <a:hlinkClick r:id="" action="ppaction://media"/>
            <a:extLst>
              <a:ext uri="{FF2B5EF4-FFF2-40B4-BE49-F238E27FC236}">
                <a16:creationId xmlns:a16="http://schemas.microsoft.com/office/drawing/2014/main" id="{FD9578EE-66CD-1464-67E6-15E7070860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76176" y="1166185"/>
            <a:ext cx="6458926" cy="36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3E33C2D7-4D57-A5EC-6A9D-033E4953E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95954DE5-008B-F026-7990-CC613ED262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05E4EAC9-BB5F-5554-279E-A0571E087D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A379C-8F9B-FF2A-F12A-A874E6294280}"/>
              </a:ext>
            </a:extLst>
          </p:cNvPr>
          <p:cNvSpPr txBox="1"/>
          <p:nvPr/>
        </p:nvSpPr>
        <p:spPr>
          <a:xfrm>
            <a:off x="1125415" y="1268189"/>
            <a:ext cx="67612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Agentic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refers to someone or something </a:t>
            </a:r>
            <a:r>
              <a:rPr lang="en-US" sz="3200" b="1" i="0" dirty="0">
                <a:solidFill>
                  <a:srgbClr val="66FF33"/>
                </a:solidFill>
                <a:effectLst/>
                <a:latin typeface="Roboto" panose="02000000000000000000" pitchFamily="2" charset="0"/>
              </a:rPr>
              <a:t>capable of achieving outcomes independently</a:t>
            </a:r>
            <a:r>
              <a:rPr lang="en-US" sz="3200" b="0" i="0" dirty="0">
                <a:solidFill>
                  <a:srgbClr val="66FF33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r>
              <a:rPr lang="en-US" sz="3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(“functioning like an agent”) </a:t>
            </a:r>
          </a:p>
          <a:p>
            <a:r>
              <a:rPr lang="en-US" sz="32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Roboto" panose="02000000000000000000" pitchFamily="2" charset="0"/>
              </a:rPr>
              <a:t>or possessing such ability, means, or power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(“having agency").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3348235B-D311-30C3-68D0-E0BF3B47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2F2C9299-E2D2-DD0F-94C1-44BA5F6E5A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57708194-3D52-F6C1-4BB2-D9E4CC0F86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" name="Online Media 2" title="Operator First look in Moodle LMS">
            <a:hlinkClick r:id="" action="ppaction://media"/>
            <a:extLst>
              <a:ext uri="{FF2B5EF4-FFF2-40B4-BE49-F238E27FC236}">
                <a16:creationId xmlns:a16="http://schemas.microsoft.com/office/drawing/2014/main" id="{794C066F-2E3E-3CFB-0E08-322A931202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6495" y="1065999"/>
            <a:ext cx="6636385" cy="37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3348235B-D311-30C3-68D0-E0BF3B47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2F2C9299-E2D2-DD0F-94C1-44BA5F6E5A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57708194-3D52-F6C1-4BB2-D9E4CC0F86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" name="_agent canvas course_ _ Search _ LinkedIn — Mozilla Firefox ">
            <a:hlinkClick r:id="" action="ppaction://media"/>
            <a:extLst>
              <a:ext uri="{FF2B5EF4-FFF2-40B4-BE49-F238E27FC236}">
                <a16:creationId xmlns:a16="http://schemas.microsoft.com/office/drawing/2014/main" id="{74EBF1D8-56E2-D7D9-D508-FAC7881DC8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2823" y="892175"/>
            <a:ext cx="5181600" cy="3870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C52FA2-50E4-3A3E-F31B-C516ED97B98D}"/>
              </a:ext>
            </a:extLst>
          </p:cNvPr>
          <p:cNvSpPr txBox="1"/>
          <p:nvPr/>
        </p:nvSpPr>
        <p:spPr>
          <a:xfrm>
            <a:off x="7297783" y="4588365"/>
            <a:ext cx="17744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Nhatrang Nguyen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Stanford </a:t>
            </a:r>
            <a:r>
              <a:rPr lang="en-US" i="1" dirty="0" err="1">
                <a:solidFill>
                  <a:schemeClr val="tx1"/>
                </a:solidFill>
              </a:rPr>
              <a:t>Tinkery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6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3348235B-D311-30C3-68D0-E0BF3B47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2F2C9299-E2D2-DD0F-94C1-44BA5F6E5A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57708194-3D52-F6C1-4BB2-D9E4CC0F86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C3031F9-804F-76FD-A007-A0B980DD6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5" y="951964"/>
            <a:ext cx="5398214" cy="3382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C202C1-6C5B-37D8-E687-F372AEA0B10C}"/>
              </a:ext>
            </a:extLst>
          </p:cNvPr>
          <p:cNvSpPr txBox="1"/>
          <p:nvPr/>
        </p:nvSpPr>
        <p:spPr>
          <a:xfrm>
            <a:off x="1013862" y="4443689"/>
            <a:ext cx="2513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Andrew Maynard</a:t>
            </a:r>
            <a:b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sz="1200" i="1" dirty="0">
                <a:solidFill>
                  <a:schemeClr val="tx1"/>
                </a:solidFill>
              </a:rPr>
              <a:t>Arizona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933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/>
          <p:nvPr/>
        </p:nvSpPr>
        <p:spPr>
          <a:xfrm>
            <a:off x="25" y="0"/>
            <a:ext cx="9144000" cy="5143500"/>
          </a:xfrm>
          <a:prstGeom prst="rect">
            <a:avLst/>
          </a:prstGeom>
          <a:solidFill>
            <a:srgbClr val="041F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19" name="Google Shape;219;p18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20" name="Google Shape;220;p18"/>
          <p:cNvGrpSpPr/>
          <p:nvPr/>
        </p:nvGrpSpPr>
        <p:grpSpPr>
          <a:xfrm>
            <a:off x="160750" y="2560950"/>
            <a:ext cx="8957275" cy="478800"/>
            <a:chOff x="160750" y="2332350"/>
            <a:chExt cx="8957275" cy="478800"/>
          </a:xfrm>
        </p:grpSpPr>
        <p:sp>
          <p:nvSpPr>
            <p:cNvPr id="221" name="Google Shape;221;p18"/>
            <p:cNvSpPr/>
            <p:nvPr/>
          </p:nvSpPr>
          <p:spPr>
            <a:xfrm rot="5400000">
              <a:off x="4533600" y="-408000"/>
              <a:ext cx="76800" cy="5959500"/>
            </a:xfrm>
            <a:prstGeom prst="rect">
              <a:avLst/>
            </a:prstGeom>
            <a:gradFill>
              <a:gsLst>
                <a:gs pos="0">
                  <a:srgbClr val="33CCFF"/>
                </a:gs>
                <a:gs pos="100000">
                  <a:schemeClr val="accent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1441725" y="2460000"/>
              <a:ext cx="223500" cy="223500"/>
            </a:xfrm>
            <a:prstGeom prst="ellipse">
              <a:avLst/>
            </a:prstGeom>
            <a:solidFill>
              <a:srgbClr val="33C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7526700" y="2460000"/>
              <a:ext cx="223500" cy="223500"/>
            </a:xfrm>
            <a:prstGeom prst="ellipse">
              <a:avLst/>
            </a:prstGeom>
            <a:solidFill>
              <a:srgbClr val="65F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4460250" y="2460000"/>
              <a:ext cx="223500" cy="223500"/>
            </a:xfrm>
            <a:prstGeom prst="ellipse">
              <a:avLst/>
            </a:prstGeom>
            <a:solidFill>
              <a:srgbClr val="4EE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2950988" y="2460000"/>
              <a:ext cx="223500" cy="223500"/>
            </a:xfrm>
            <a:prstGeom prst="ellipse">
              <a:avLst/>
            </a:prstGeom>
            <a:solidFill>
              <a:srgbClr val="41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5969488" y="2460000"/>
              <a:ext cx="223500" cy="223500"/>
            </a:xfrm>
            <a:prstGeom prst="ellipse">
              <a:avLst/>
            </a:prstGeom>
            <a:solidFill>
              <a:srgbClr val="58F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1456025" y="2348950"/>
              <a:ext cx="193200" cy="160800"/>
            </a:xfrm>
            <a:prstGeom prst="triangle">
              <a:avLst>
                <a:gd name="adj" fmla="val 50000"/>
              </a:avLst>
            </a:prstGeom>
            <a:solidFill>
              <a:srgbClr val="33C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7542400" y="2355050"/>
              <a:ext cx="193200" cy="160800"/>
            </a:xfrm>
            <a:prstGeom prst="triangle">
              <a:avLst>
                <a:gd name="adj" fmla="val 50000"/>
              </a:avLst>
            </a:prstGeom>
            <a:solidFill>
              <a:srgbClr val="65F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4475400" y="2355050"/>
              <a:ext cx="193200" cy="160800"/>
            </a:xfrm>
            <a:prstGeom prst="triangle">
              <a:avLst>
                <a:gd name="adj" fmla="val 50000"/>
              </a:avLst>
            </a:prstGeom>
            <a:solidFill>
              <a:srgbClr val="4EE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 rot="10800000" flipH="1">
              <a:off x="2965550" y="2626775"/>
              <a:ext cx="193200" cy="160800"/>
            </a:xfrm>
            <a:prstGeom prst="triangle">
              <a:avLst>
                <a:gd name="adj" fmla="val 50000"/>
              </a:avLst>
            </a:prstGeom>
            <a:solidFill>
              <a:srgbClr val="41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 rot="10800000" flipH="1">
              <a:off x="5985025" y="2626775"/>
              <a:ext cx="193200" cy="160800"/>
            </a:xfrm>
            <a:prstGeom prst="triangle">
              <a:avLst>
                <a:gd name="adj" fmla="val 50000"/>
              </a:avLst>
            </a:prstGeom>
            <a:solidFill>
              <a:srgbClr val="58F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32" name="Google Shape;232;p18"/>
            <p:cNvSpPr txBox="1"/>
            <p:nvPr/>
          </p:nvSpPr>
          <p:spPr>
            <a:xfrm>
              <a:off x="160750" y="2332350"/>
              <a:ext cx="1178700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33CCFF"/>
                  </a:solidFill>
                  <a:latin typeface="Hind"/>
                  <a:ea typeface="Hind"/>
                  <a:cs typeface="Hind"/>
                  <a:sym typeface="Hind"/>
                </a:rPr>
                <a:t>LOW AI USE</a:t>
              </a:r>
              <a:endParaRPr sz="1800" b="1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  <p:sp>
          <p:nvSpPr>
            <p:cNvPr id="233" name="Google Shape;233;p18"/>
            <p:cNvSpPr txBox="1"/>
            <p:nvPr/>
          </p:nvSpPr>
          <p:spPr>
            <a:xfrm>
              <a:off x="7939325" y="2332350"/>
              <a:ext cx="1178700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4"/>
                  </a:solidFill>
                  <a:latin typeface="Hind"/>
                  <a:ea typeface="Hind"/>
                  <a:cs typeface="Hind"/>
                  <a:sym typeface="Hind"/>
                </a:rPr>
                <a:t>HIGH AI USE</a:t>
              </a:r>
              <a:endParaRPr sz="1800" b="1">
                <a:solidFill>
                  <a:schemeClr val="accent4"/>
                </a:solidFill>
                <a:latin typeface="Hind"/>
                <a:ea typeface="Hind"/>
                <a:cs typeface="Hind"/>
                <a:sym typeface="Hind"/>
              </a:endParaRPr>
            </a:p>
          </p:txBody>
        </p:sp>
      </p:grpSp>
      <p:sp>
        <p:nvSpPr>
          <p:cNvPr id="234" name="Google Shape;234;p18"/>
          <p:cNvSpPr txBox="1"/>
          <p:nvPr/>
        </p:nvSpPr>
        <p:spPr>
          <a:xfrm>
            <a:off x="446425" y="4856125"/>
            <a:ext cx="825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accent1"/>
                </a:solidFill>
              </a:rPr>
              <a:t>Created by Dominic Slauson (</a:t>
            </a:r>
            <a:r>
              <a:rPr lang="en" sz="800" u="sng" dirty="0">
                <a:solidFill>
                  <a:schemeClr val="accent1"/>
                </a:solidFill>
              </a:rPr>
              <a:t>dominic@codaptivelabs.com</a:t>
            </a:r>
            <a:r>
              <a:rPr lang="en" sz="800" dirty="0">
                <a:solidFill>
                  <a:schemeClr val="accent1"/>
                </a:solidFill>
              </a:rPr>
              <a:t>). © 2024 Codaptive Labs (</a:t>
            </a:r>
            <a:r>
              <a:rPr lang="en" sz="8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www.codaptivelabs.com</a:t>
            </a:r>
            <a:r>
              <a:rPr lang="en" sz="800" dirty="0">
                <a:solidFill>
                  <a:schemeClr val="accent1"/>
                </a:solidFill>
              </a:rPr>
              <a:t>), All rights reserved. Icons made by Freepik from </a:t>
            </a:r>
            <a:r>
              <a:rPr lang="en" sz="800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sz="800" u="sng" dirty="0">
              <a:solidFill>
                <a:schemeClr val="accent1"/>
              </a:solidFill>
            </a:endParaRPr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 idx="4294967295"/>
          </p:nvPr>
        </p:nvSpPr>
        <p:spPr>
          <a:xfrm>
            <a:off x="465550" y="762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THERE ARE </a:t>
            </a:r>
            <a:r>
              <a:rPr lang="en" sz="2400">
                <a:solidFill>
                  <a:schemeClr val="accent4"/>
                </a:solidFill>
              </a:rPr>
              <a:t>COUNTLESS</a:t>
            </a:r>
            <a:r>
              <a:rPr lang="en" sz="2400"/>
              <a:t> WAYS TO LEVERAGE </a:t>
            </a:r>
            <a:r>
              <a:rPr lang="en" sz="2400">
                <a:solidFill>
                  <a:schemeClr val="dk1"/>
                </a:solidFill>
              </a:rPr>
              <a:t>AI</a:t>
            </a:r>
            <a:endParaRPr sz="2400">
              <a:solidFill>
                <a:schemeClr val="dk1"/>
              </a:solidFill>
            </a:endParaRPr>
          </a:p>
        </p:txBody>
      </p:sp>
      <p:grpSp>
        <p:nvGrpSpPr>
          <p:cNvPr id="236" name="Google Shape;236;p18"/>
          <p:cNvGrpSpPr/>
          <p:nvPr/>
        </p:nvGrpSpPr>
        <p:grpSpPr>
          <a:xfrm>
            <a:off x="475413" y="825996"/>
            <a:ext cx="2176200" cy="1643129"/>
            <a:chOff x="475413" y="825996"/>
            <a:chExt cx="2176200" cy="1643129"/>
          </a:xfrm>
        </p:grpSpPr>
        <p:pic>
          <p:nvPicPr>
            <p:cNvPr id="237" name="Google Shape;237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20617" y="825996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8" name="Google Shape;238;p18"/>
            <p:cNvGrpSpPr/>
            <p:nvPr/>
          </p:nvGrpSpPr>
          <p:grpSpPr>
            <a:xfrm>
              <a:off x="475413" y="1527425"/>
              <a:ext cx="2176200" cy="941700"/>
              <a:chOff x="151600" y="3120050"/>
              <a:chExt cx="2176200" cy="941700"/>
            </a:xfrm>
          </p:grpSpPr>
          <p:sp>
            <p:nvSpPr>
              <p:cNvPr id="239" name="Google Shape;239;p18"/>
              <p:cNvSpPr/>
              <p:nvPr/>
            </p:nvSpPr>
            <p:spPr>
              <a:xfrm>
                <a:off x="151600" y="3120050"/>
                <a:ext cx="2176200" cy="941700"/>
              </a:xfrm>
              <a:prstGeom prst="rect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66FF33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>
                <a:off x="185200" y="3153350"/>
                <a:ext cx="2109000" cy="875100"/>
              </a:xfrm>
              <a:prstGeom prst="rect">
                <a:avLst/>
              </a:prstGeom>
              <a:solidFill>
                <a:srgbClr val="041F30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4EE794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AI COPY EDITING</a:t>
                </a:r>
                <a:endParaRPr sz="1300" b="1">
                  <a:solidFill>
                    <a:srgbClr val="4EE794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marL="0" lvl="0" indent="0" algn="ctr" rtl="0">
                  <a:spcBef>
                    <a:spcPts val="50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Human generates a composition that an AI edits</a:t>
                </a:r>
                <a:endParaRPr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  <p:grpSp>
        <p:nvGrpSpPr>
          <p:cNvPr id="241" name="Google Shape;241;p18"/>
          <p:cNvGrpSpPr/>
          <p:nvPr/>
        </p:nvGrpSpPr>
        <p:grpSpPr>
          <a:xfrm>
            <a:off x="1960675" y="3117879"/>
            <a:ext cx="2176200" cy="1705621"/>
            <a:chOff x="1960675" y="3117879"/>
            <a:chExt cx="2176200" cy="1705621"/>
          </a:xfrm>
        </p:grpSpPr>
        <p:pic>
          <p:nvPicPr>
            <p:cNvPr id="242" name="Google Shape;242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05879" y="3117879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3" name="Google Shape;243;p18"/>
            <p:cNvGrpSpPr/>
            <p:nvPr/>
          </p:nvGrpSpPr>
          <p:grpSpPr>
            <a:xfrm>
              <a:off x="1960675" y="3881800"/>
              <a:ext cx="2176200" cy="941700"/>
              <a:chOff x="693975" y="6415313"/>
              <a:chExt cx="2176200" cy="941700"/>
            </a:xfrm>
          </p:grpSpPr>
          <p:sp>
            <p:nvSpPr>
              <p:cNvPr id="244" name="Google Shape;244;p18"/>
              <p:cNvSpPr/>
              <p:nvPr/>
            </p:nvSpPr>
            <p:spPr>
              <a:xfrm>
                <a:off x="693975" y="6415313"/>
                <a:ext cx="2176200" cy="941700"/>
              </a:xfrm>
              <a:prstGeom prst="rect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66FF33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>
                <a:off x="727563" y="6448625"/>
                <a:ext cx="2109000" cy="875100"/>
              </a:xfrm>
              <a:prstGeom prst="rect">
                <a:avLst/>
              </a:prstGeom>
              <a:solidFill>
                <a:srgbClr val="041F30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4EE794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AI CRITIQUE</a:t>
                </a:r>
                <a:endParaRPr sz="1300" b="1">
                  <a:solidFill>
                    <a:srgbClr val="4EE794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marL="0" lvl="0" indent="0" algn="ctr" rtl="0">
                  <a:spcBef>
                    <a:spcPts val="50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AI gives opinion on the ideas of a human composition</a:t>
                </a:r>
                <a:endParaRPr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  <p:grpSp>
        <p:nvGrpSpPr>
          <p:cNvPr id="246" name="Google Shape;246;p18"/>
          <p:cNvGrpSpPr/>
          <p:nvPr/>
        </p:nvGrpSpPr>
        <p:grpSpPr>
          <a:xfrm>
            <a:off x="4946850" y="3118379"/>
            <a:ext cx="2176200" cy="1706121"/>
            <a:chOff x="4946850" y="3118379"/>
            <a:chExt cx="2176200" cy="1706121"/>
          </a:xfrm>
        </p:grpSpPr>
        <p:pic>
          <p:nvPicPr>
            <p:cNvPr id="247" name="Google Shape;247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769050" y="3118379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8" name="Google Shape;248;p18"/>
            <p:cNvGrpSpPr/>
            <p:nvPr/>
          </p:nvGrpSpPr>
          <p:grpSpPr>
            <a:xfrm>
              <a:off x="4946850" y="3882800"/>
              <a:ext cx="2176200" cy="941700"/>
              <a:chOff x="6273825" y="6460388"/>
              <a:chExt cx="2176200" cy="941700"/>
            </a:xfrm>
          </p:grpSpPr>
          <p:sp>
            <p:nvSpPr>
              <p:cNvPr id="249" name="Google Shape;249;p18"/>
              <p:cNvSpPr/>
              <p:nvPr/>
            </p:nvSpPr>
            <p:spPr>
              <a:xfrm>
                <a:off x="6273825" y="6460388"/>
                <a:ext cx="2176200" cy="941700"/>
              </a:xfrm>
              <a:prstGeom prst="rect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66FF33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>
                <a:off x="6307413" y="6493700"/>
                <a:ext cx="2109000" cy="875100"/>
              </a:xfrm>
              <a:prstGeom prst="rect">
                <a:avLst/>
              </a:prstGeom>
              <a:solidFill>
                <a:srgbClr val="041F30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4EE794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AI ROUGH DRAFT</a:t>
                </a:r>
                <a:endParaRPr sz="1300" b="1">
                  <a:solidFill>
                    <a:srgbClr val="4EE794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marL="0" lvl="0" indent="0" algn="ctr" rtl="0">
                  <a:spcBef>
                    <a:spcPts val="50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AI generates an initial composition that a human revises</a:t>
                </a:r>
                <a:endParaRPr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  <p:grpSp>
        <p:nvGrpSpPr>
          <p:cNvPr id="251" name="Google Shape;251;p18"/>
          <p:cNvGrpSpPr/>
          <p:nvPr/>
        </p:nvGrpSpPr>
        <p:grpSpPr>
          <a:xfrm>
            <a:off x="3483900" y="749796"/>
            <a:ext cx="2176200" cy="1719316"/>
            <a:chOff x="3483900" y="749796"/>
            <a:chExt cx="2176200" cy="1719316"/>
          </a:xfrm>
        </p:grpSpPr>
        <p:pic>
          <p:nvPicPr>
            <p:cNvPr id="252" name="Google Shape;252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229100" y="749796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3" name="Google Shape;253;p18"/>
            <p:cNvGrpSpPr/>
            <p:nvPr/>
          </p:nvGrpSpPr>
          <p:grpSpPr>
            <a:xfrm>
              <a:off x="3483900" y="1527413"/>
              <a:ext cx="2176200" cy="941700"/>
              <a:chOff x="3483900" y="6415313"/>
              <a:chExt cx="2176200" cy="941700"/>
            </a:xfrm>
          </p:grpSpPr>
          <p:sp>
            <p:nvSpPr>
              <p:cNvPr id="254" name="Google Shape;254;p18"/>
              <p:cNvSpPr/>
              <p:nvPr/>
            </p:nvSpPr>
            <p:spPr>
              <a:xfrm>
                <a:off x="3483900" y="6415313"/>
                <a:ext cx="2176200" cy="941700"/>
              </a:xfrm>
              <a:prstGeom prst="rect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66FF33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>
                <a:off x="3517488" y="6448625"/>
                <a:ext cx="2109000" cy="875100"/>
              </a:xfrm>
              <a:prstGeom prst="rect">
                <a:avLst/>
              </a:prstGeom>
              <a:solidFill>
                <a:srgbClr val="041F30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4EE794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AI BRAINSTORM</a:t>
                </a:r>
                <a:endParaRPr sz="1300" b="1">
                  <a:solidFill>
                    <a:srgbClr val="4EE794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marL="0" lvl="0" indent="0" algn="ctr" rtl="0">
                  <a:spcBef>
                    <a:spcPts val="50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AI generates ideas that drive a human composition</a:t>
                </a:r>
                <a:endParaRPr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  <p:grpSp>
        <p:nvGrpSpPr>
          <p:cNvPr id="256" name="Google Shape;256;p18"/>
          <p:cNvGrpSpPr/>
          <p:nvPr/>
        </p:nvGrpSpPr>
        <p:grpSpPr>
          <a:xfrm>
            <a:off x="6568575" y="712204"/>
            <a:ext cx="2176200" cy="1756909"/>
            <a:chOff x="6568575" y="712204"/>
            <a:chExt cx="2176200" cy="1756909"/>
          </a:xfrm>
        </p:grpSpPr>
        <p:pic>
          <p:nvPicPr>
            <p:cNvPr id="257" name="Google Shape;257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313779" y="712204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8" name="Google Shape;258;p18"/>
            <p:cNvGrpSpPr/>
            <p:nvPr/>
          </p:nvGrpSpPr>
          <p:grpSpPr>
            <a:xfrm>
              <a:off x="6568575" y="1527413"/>
              <a:ext cx="2176200" cy="941700"/>
              <a:chOff x="9063750" y="6415313"/>
              <a:chExt cx="2176200" cy="941700"/>
            </a:xfrm>
          </p:grpSpPr>
          <p:sp>
            <p:nvSpPr>
              <p:cNvPr id="259" name="Google Shape;259;p18"/>
              <p:cNvSpPr/>
              <p:nvPr/>
            </p:nvSpPr>
            <p:spPr>
              <a:xfrm>
                <a:off x="9063750" y="6415313"/>
                <a:ext cx="2176200" cy="941700"/>
              </a:xfrm>
              <a:prstGeom prst="rect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66FF33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>
                <a:off x="9097338" y="6448625"/>
                <a:ext cx="2109000" cy="875100"/>
              </a:xfrm>
              <a:prstGeom prst="rect">
                <a:avLst/>
              </a:prstGeom>
              <a:solidFill>
                <a:srgbClr val="041F30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rgbClr val="4EE794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AI COMPOSITION</a:t>
                </a:r>
                <a:endParaRPr sz="1300" b="1">
                  <a:solidFill>
                    <a:srgbClr val="4EE794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marL="0" lvl="0" indent="0" algn="ctr" rtl="0">
                  <a:spcBef>
                    <a:spcPts val="50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AI generates a composition almost entirely without human involvement</a:t>
                </a:r>
                <a:endParaRPr sz="10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" name="Google Shape;281;p19">
            <a:extLst>
              <a:ext uri="{FF2B5EF4-FFF2-40B4-BE49-F238E27FC236}">
                <a16:creationId xmlns:a16="http://schemas.microsoft.com/office/drawing/2014/main" id="{3CF07C4A-8E21-ACB4-3BFD-4B8F02DE06D9}"/>
              </a:ext>
            </a:extLst>
          </p:cNvPr>
          <p:cNvSpPr txBox="1">
            <a:spLocks/>
          </p:cNvSpPr>
          <p:nvPr/>
        </p:nvSpPr>
        <p:spPr>
          <a:xfrm>
            <a:off x="465550" y="152400"/>
            <a:ext cx="7340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2400" dirty="0">
                <a:solidFill>
                  <a:schemeClr val="dk1"/>
                </a:solidFill>
              </a:rPr>
              <a:t>THE GREAT </a:t>
            </a:r>
            <a:r>
              <a:rPr lang="en-US" sz="2400" dirty="0">
                <a:solidFill>
                  <a:srgbClr val="FF00FF"/>
                </a:solidFill>
              </a:rPr>
              <a:t>ONLINE LEARNING RESET?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F441A-5642-2DFC-1CF4-5669BDF35516}"/>
              </a:ext>
            </a:extLst>
          </p:cNvPr>
          <p:cNvSpPr txBox="1"/>
          <p:nvPr/>
        </p:nvSpPr>
        <p:spPr>
          <a:xfrm>
            <a:off x="1074419" y="832927"/>
            <a:ext cx="7024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66FF33"/>
                </a:solidFill>
              </a:rPr>
              <a:t>Agentic AI </a:t>
            </a:r>
            <a:r>
              <a:rPr lang="en-US" sz="1800" dirty="0">
                <a:solidFill>
                  <a:schemeClr val="tx1"/>
                </a:solidFill>
              </a:rPr>
              <a:t>is forcing us to reimagine online learning – for the 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571D3-C48B-11D9-7C6D-EB1DBCF35933}"/>
              </a:ext>
            </a:extLst>
          </p:cNvPr>
          <p:cNvSpPr txBox="1"/>
          <p:nvPr/>
        </p:nvSpPr>
        <p:spPr>
          <a:xfrm>
            <a:off x="1275805" y="1488763"/>
            <a:ext cx="2738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Online Learning Era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03566-A8A3-8271-218A-0CFCC2EED68E}"/>
              </a:ext>
            </a:extLst>
          </p:cNvPr>
          <p:cNvSpPr txBox="1"/>
          <p:nvPr/>
        </p:nvSpPr>
        <p:spPr>
          <a:xfrm>
            <a:off x="4724396" y="1470942"/>
            <a:ext cx="2738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Agentic AI Era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070E0-FDEC-AEA7-0FCE-1541599345EF}"/>
              </a:ext>
            </a:extLst>
          </p:cNvPr>
          <p:cNvSpPr txBox="1"/>
          <p:nvPr/>
        </p:nvSpPr>
        <p:spPr>
          <a:xfrm>
            <a:off x="1275805" y="1918860"/>
            <a:ext cx="303493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Content + Quiz Model</a:t>
            </a:r>
          </a:p>
          <a:p>
            <a:pPr>
              <a:buClr>
                <a:schemeClr val="tx1"/>
              </a:buClr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Cognitive Decoupling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(learning is separate from real-world tasks)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Performance Metrics for Assessment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Distinct Modes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(learning modes are delineated)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LMS-Centric 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97662-CA91-34E2-7601-8331D7CE1ADB}"/>
              </a:ext>
            </a:extLst>
          </p:cNvPr>
          <p:cNvSpPr txBox="1"/>
          <p:nvPr/>
        </p:nvSpPr>
        <p:spPr>
          <a:xfrm>
            <a:off x="4724396" y="1913126"/>
            <a:ext cx="42628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AI-Generated Practice and Feedback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Cognitive Recoupling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(learning in the context of real-world tasks)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Competency Based Assessment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Blurring Modes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(learning modes dynamically merge to maximize effectiveness)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Death of the Static LMS and Rise of AI Learning Agents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F5C3D-3E6B-C7EC-C1CA-5A35B557A7E2}"/>
              </a:ext>
            </a:extLst>
          </p:cNvPr>
          <p:cNvSpPr txBox="1"/>
          <p:nvPr/>
        </p:nvSpPr>
        <p:spPr>
          <a:xfrm>
            <a:off x="1275805" y="4258627"/>
            <a:ext cx="25733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Philippa Hardman</a:t>
            </a:r>
            <a:b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Epiphany/DOMS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16DF11-532E-82B8-1AB4-CD333F50AD6C}"/>
              </a:ext>
            </a:extLst>
          </p:cNvPr>
          <p:cNvCxnSpPr>
            <a:cxnSpLocks/>
          </p:cNvCxnSpPr>
          <p:nvPr/>
        </p:nvCxnSpPr>
        <p:spPr>
          <a:xfrm>
            <a:off x="4454327" y="2100853"/>
            <a:ext cx="0" cy="1895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40E92E69-39EC-1BE6-588D-18533ED4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355F2576-8F7B-0CAE-4811-191E19E75B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5290B419-B693-53E6-F0E0-D4E5268CAE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3172" y="1935750"/>
            <a:ext cx="6125867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PRODUCT-ORIENTED PEDAGOGY… </a:t>
            </a:r>
            <a:endParaRPr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49DF5-93F8-D71C-55E3-8D2FD5B04CB0}"/>
              </a:ext>
            </a:extLst>
          </p:cNvPr>
          <p:cNvSpPr txBox="1"/>
          <p:nvPr/>
        </p:nvSpPr>
        <p:spPr>
          <a:xfrm>
            <a:off x="1213695" y="4272235"/>
            <a:ext cx="247873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Nick </a:t>
            </a:r>
            <a:r>
              <a:rPr lang="en-US" sz="20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Potkalitsky</a:t>
            </a:r>
            <a:b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Pragmatic AI</a:t>
            </a:r>
          </a:p>
        </p:txBody>
      </p:sp>
      <p:sp>
        <p:nvSpPr>
          <p:cNvPr id="2" name="Google Shape;281;p19">
            <a:extLst>
              <a:ext uri="{FF2B5EF4-FFF2-40B4-BE49-F238E27FC236}">
                <a16:creationId xmlns:a16="http://schemas.microsoft.com/office/drawing/2014/main" id="{6315D651-61E6-95A6-F101-00DB558F7709}"/>
              </a:ext>
            </a:extLst>
          </p:cNvPr>
          <p:cNvSpPr txBox="1">
            <a:spLocks/>
          </p:cNvSpPr>
          <p:nvPr/>
        </p:nvSpPr>
        <p:spPr>
          <a:xfrm>
            <a:off x="2047127" y="2332391"/>
            <a:ext cx="6125866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2400" dirty="0">
                <a:solidFill>
                  <a:srgbClr val="FF00FF"/>
                </a:solidFill>
              </a:rPr>
              <a:t>…to a PROCESS-ORIENTED PEDAGOGY </a:t>
            </a:r>
          </a:p>
        </p:txBody>
      </p:sp>
    </p:spTree>
    <p:extLst>
      <p:ext uri="{BB962C8B-B14F-4D97-AF65-F5344CB8AC3E}">
        <p14:creationId xmlns:p14="http://schemas.microsoft.com/office/powerpoint/2010/main" val="375943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D6C47D98-96E6-167A-1448-85EE1A6FC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08398465-FD95-95EF-3D69-ADA18DCCA1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B1D88C7C-8724-A4F5-63B5-CF7A5AEEDF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7F93D-6D18-B650-213C-82711CFCD88E}"/>
              </a:ext>
            </a:extLst>
          </p:cNvPr>
          <p:cNvSpPr txBox="1"/>
          <p:nvPr/>
        </p:nvSpPr>
        <p:spPr>
          <a:xfrm>
            <a:off x="1074420" y="832927"/>
            <a:ext cx="684408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</a:rPr>
              <a:t>Rather than seeing AI as a shortcut that students might misuse, we can reframe assessment to emphasize how knowledge is formed and applied. This means prioritizing: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6FF33"/>
                </a:solidFill>
              </a:rPr>
              <a:t>Process over final product</a:t>
            </a:r>
            <a:r>
              <a:rPr lang="en-US" sz="1600" dirty="0">
                <a:solidFill>
                  <a:schemeClr val="tx1"/>
                </a:solidFill>
              </a:rPr>
              <a:t>—capturing how students arrive at ideas, not just the end-result.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6FF33"/>
                </a:solidFill>
              </a:rPr>
              <a:t>Iteration over single submissions</a:t>
            </a:r>
            <a:r>
              <a:rPr lang="en-US" sz="1600" dirty="0">
                <a:solidFill>
                  <a:schemeClr val="tx1"/>
                </a:solidFill>
              </a:rPr>
              <a:t>—allowing students to refine and revise work through structured feedback.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6FF33"/>
                </a:solidFill>
              </a:rPr>
              <a:t>Real-time engagement</a:t>
            </a:r>
            <a:r>
              <a:rPr lang="en-US" sz="1600" dirty="0">
                <a:solidFill>
                  <a:schemeClr val="tx1"/>
                </a:solidFill>
              </a:rPr>
              <a:t>—assessing learning through discussion, reasoning, and in-the-moment articulation.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6FF33"/>
                </a:solidFill>
              </a:rPr>
              <a:t>Multimodal expression</a:t>
            </a:r>
            <a:r>
              <a:rPr lang="en-US" sz="1600" dirty="0">
                <a:solidFill>
                  <a:schemeClr val="tx1"/>
                </a:solidFill>
              </a:rPr>
              <a:t>—expanding beyond text-based assignments to oral, visual, and collaborative demonstrations of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582540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961F4079-470D-96F5-DF04-F6AA6A2FD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A741EABA-B078-2862-3356-1F2B1EC508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987FB8F3-451A-C90C-E75F-497876AEC8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E4B49-42EB-2DE1-D075-D25C88DA9644}"/>
              </a:ext>
            </a:extLst>
          </p:cNvPr>
          <p:cNvSpPr txBox="1"/>
          <p:nvPr/>
        </p:nvSpPr>
        <p:spPr>
          <a:xfrm>
            <a:off x="2864248" y="1698878"/>
            <a:ext cx="49414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rgbClr val="66FF33"/>
                </a:solidFill>
              </a:rPr>
              <a:t>Process over final product</a:t>
            </a:r>
            <a:r>
              <a:rPr lang="en-US" sz="2800" dirty="0">
                <a:solidFill>
                  <a:schemeClr val="tx1"/>
                </a:solidFill>
              </a:rPr>
              <a:t>—capturing how students arrive at ideas, not just the end-result.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A8B9CCB-0787-743B-9C9B-40516EF0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4892"/>
          <a:stretch/>
        </p:blipFill>
        <p:spPr>
          <a:xfrm>
            <a:off x="751475" y="1598596"/>
            <a:ext cx="2112773" cy="22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7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944925" y="1832400"/>
            <a:ext cx="2240700" cy="2240700"/>
          </a:xfrm>
          <a:prstGeom prst="ellipse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Hind"/>
                <a:ea typeface="Hind"/>
                <a:cs typeface="Hind"/>
                <a:sym typeface="Hind"/>
              </a:rPr>
              <a:t>1</a:t>
            </a:r>
            <a:endParaRPr sz="5500" b="1" dirty="0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Hind"/>
                <a:ea typeface="Hind"/>
                <a:cs typeface="Hind"/>
                <a:sym typeface="Hind"/>
              </a:rPr>
              <a:t>You’re familiar with and use AI, but not in course design and development</a:t>
            </a:r>
            <a:endParaRPr sz="1200" b="1" dirty="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3334750" y="1832400"/>
            <a:ext cx="2240700" cy="2240700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7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Hind"/>
                <a:ea typeface="Hind"/>
                <a:cs typeface="Hind"/>
                <a:sym typeface="Hind"/>
              </a:rPr>
              <a:t>2</a:t>
            </a:r>
            <a:endParaRPr sz="5500" b="1" dirty="0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Hind"/>
                <a:ea typeface="Hind"/>
                <a:cs typeface="Hind"/>
                <a:sym typeface="Hind"/>
              </a:rPr>
              <a:t>You use AI in some areas of course design and development, but only occasionally</a:t>
            </a:r>
            <a:endParaRPr sz="1200" b="1" dirty="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5724575" y="1832400"/>
            <a:ext cx="2240700" cy="2240700"/>
          </a:xfrm>
          <a:prstGeom prst="ellipse">
            <a:avLst/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2698631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Hind"/>
                <a:ea typeface="Hind"/>
                <a:cs typeface="Hind"/>
                <a:sym typeface="Hind"/>
              </a:rPr>
              <a:t>3</a:t>
            </a:r>
            <a:endParaRPr sz="5500" b="1" dirty="0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Hind"/>
                <a:ea typeface="Hind"/>
                <a:cs typeface="Hind"/>
                <a:sym typeface="Hind"/>
              </a:rPr>
              <a:t>You employ AI throughout all phases of course design and development </a:t>
            </a:r>
            <a:endParaRPr sz="1200" b="1" dirty="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11" name="Google Shape;211;p17"/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WHERE ARE </a:t>
            </a:r>
            <a:r>
              <a:rPr lang="en" sz="2400" dirty="0">
                <a:solidFill>
                  <a:schemeClr val="accent2"/>
                </a:solidFill>
              </a:rPr>
              <a:t>YOU </a:t>
            </a:r>
            <a:r>
              <a:rPr lang="en" sz="2400" dirty="0">
                <a:solidFill>
                  <a:schemeClr val="dk1"/>
                </a:solidFill>
              </a:rPr>
              <a:t>AT WITH </a:t>
            </a:r>
            <a:r>
              <a:rPr lang="en" sz="2400" dirty="0">
                <a:solidFill>
                  <a:srgbClr val="FF0066"/>
                </a:solidFill>
              </a:rPr>
              <a:t>GEN AI &amp; COURSE DESIGN</a:t>
            </a:r>
            <a:r>
              <a:rPr lang="en" sz="2400" dirty="0">
                <a:solidFill>
                  <a:schemeClr val="dk1"/>
                </a:solidFill>
              </a:rPr>
              <a:t>?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EDF14A48-3CAC-F781-56B3-E7F9F58E6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8136C76A-93A6-9C03-A086-313A93F030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D83278CD-D3D2-3677-675A-781BBA91E5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2BDA7-06C5-5FE9-670D-F20D7C11A89C}"/>
              </a:ext>
            </a:extLst>
          </p:cNvPr>
          <p:cNvSpPr txBox="1"/>
          <p:nvPr/>
        </p:nvSpPr>
        <p:spPr>
          <a:xfrm>
            <a:off x="2711848" y="940800"/>
            <a:ext cx="533487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FF33"/>
                </a:solidFill>
              </a:rPr>
              <a:t>Journals &amp; Reflection Logs:</a:t>
            </a:r>
            <a:r>
              <a:rPr lang="en-US" dirty="0">
                <a:solidFill>
                  <a:srgbClr val="66FF33"/>
                </a:solidFill>
              </a:rPr>
              <a:t> </a:t>
            </a:r>
            <a:br>
              <a:rPr lang="en-US" dirty="0">
                <a:solidFill>
                  <a:srgbClr val="66FF33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Students write short daily or weekly reflections on their evolving understanding, noting moments of insight, confusion, or revision.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66FF33"/>
                </a:solidFill>
              </a:rPr>
              <a:t>Think-</a:t>
            </a:r>
            <a:r>
              <a:rPr lang="en-US" b="1" dirty="0" err="1">
                <a:solidFill>
                  <a:srgbClr val="66FF33"/>
                </a:solidFill>
              </a:rPr>
              <a:t>Alouds</a:t>
            </a:r>
            <a:r>
              <a:rPr lang="en-US" b="1" dirty="0">
                <a:solidFill>
                  <a:srgbClr val="66FF33"/>
                </a:solidFill>
              </a:rPr>
              <a:t> &amp; Video Reflections:</a:t>
            </a:r>
            <a:r>
              <a:rPr lang="en-US" dirty="0">
                <a:solidFill>
                  <a:srgbClr val="66FF33"/>
                </a:solidFill>
              </a:rPr>
              <a:t> </a:t>
            </a:r>
            <a:br>
              <a:rPr lang="en-US" dirty="0">
                <a:solidFill>
                  <a:srgbClr val="66FF33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Students verbally articulate their reasoning as they analyze texts, solve problems, or interpret data. These recordings provide a 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raw look at their in-the-moment thinking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66FF33"/>
                </a:solidFill>
              </a:rPr>
              <a:t>Iterative Drafts &amp; Annotations:</a:t>
            </a:r>
            <a:r>
              <a:rPr lang="en-US" dirty="0">
                <a:solidFill>
                  <a:srgbClr val="66FF33"/>
                </a:solidFill>
              </a:rPr>
              <a:t> </a:t>
            </a:r>
            <a:br>
              <a:rPr lang="en-US" dirty="0">
                <a:solidFill>
                  <a:srgbClr val="66FF33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Instead of submitting a single final essay or report, students 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revise work based on feedback</a:t>
            </a:r>
            <a:r>
              <a:rPr lang="en-US" dirty="0">
                <a:solidFill>
                  <a:schemeClr val="tx1"/>
                </a:solidFill>
              </a:rPr>
              <a:t>, tracking how their thinking evolves.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66FF33"/>
                </a:solidFill>
              </a:rPr>
              <a:t>Peer Feedback &amp; Self-Assessment:</a:t>
            </a:r>
            <a:r>
              <a:rPr lang="en-US" dirty="0">
                <a:solidFill>
                  <a:srgbClr val="66FF33"/>
                </a:solidFill>
              </a:rPr>
              <a:t> </a:t>
            </a:r>
            <a:br>
              <a:rPr lang="en-US" dirty="0">
                <a:solidFill>
                  <a:srgbClr val="66FF33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Students engage in structured peer reviews and self-reflection, explaining what changed between drafts and why.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AAAA34-7533-9646-48BF-C5C213563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4892"/>
          <a:stretch/>
        </p:blipFill>
        <p:spPr>
          <a:xfrm>
            <a:off x="751475" y="1598596"/>
            <a:ext cx="2112773" cy="22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0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18994F9E-DDF4-6AAC-2F8E-AAC642426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358067B6-5857-E268-0428-867802137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39A65430-83BE-E106-7BE3-8965182F2D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0053C8A-1963-CF60-AF61-D6B1CE350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4892"/>
          <a:stretch/>
        </p:blipFill>
        <p:spPr>
          <a:xfrm>
            <a:off x="751475" y="1598596"/>
            <a:ext cx="2112773" cy="2206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C62C7-4363-EE11-FDD2-DE7E94CC6372}"/>
              </a:ext>
            </a:extLst>
          </p:cNvPr>
          <p:cNvSpPr txBox="1"/>
          <p:nvPr/>
        </p:nvSpPr>
        <p:spPr>
          <a:xfrm>
            <a:off x="2721867" y="984283"/>
            <a:ext cx="52586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FF33"/>
                </a:solidFill>
              </a:rPr>
              <a:t>Example:</a:t>
            </a:r>
            <a:r>
              <a:rPr lang="en-US" sz="2800" dirty="0">
                <a:solidFill>
                  <a:schemeClr val="tx1"/>
                </a:solidFill>
              </a:rPr>
              <a:t> Instead of a single history paper, students annotate primary sources, document how their perspectives shift across discussions, </a:t>
            </a:r>
            <a:r>
              <a:rPr lang="en-US" sz="2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and submit a final synthesis alongside notes </a:t>
            </a:r>
            <a:r>
              <a:rPr lang="en-US" sz="2800" dirty="0">
                <a:solidFill>
                  <a:schemeClr val="tx1"/>
                </a:solidFill>
              </a:rPr>
              <a:t>on how their thinking changed.</a:t>
            </a:r>
          </a:p>
        </p:txBody>
      </p:sp>
    </p:spTree>
    <p:extLst>
      <p:ext uri="{BB962C8B-B14F-4D97-AF65-F5344CB8AC3E}">
        <p14:creationId xmlns:p14="http://schemas.microsoft.com/office/powerpoint/2010/main" val="837289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B8276C8A-8970-838F-22DC-7A880EAC8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5DFE5456-FCEA-66D4-BA75-EFDACF00EE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68A79211-C0C1-5D65-A685-EFA6D12071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39C7D-6CED-5D83-1EC7-E6EF750086C4}"/>
              </a:ext>
            </a:extLst>
          </p:cNvPr>
          <p:cNvSpPr txBox="1"/>
          <p:nvPr/>
        </p:nvSpPr>
        <p:spPr>
          <a:xfrm>
            <a:off x="3189057" y="1683575"/>
            <a:ext cx="50113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rgbClr val="66FF33"/>
                </a:solidFill>
              </a:rPr>
              <a:t>Iteration over single submissions</a:t>
            </a:r>
            <a:r>
              <a:rPr lang="en-US" sz="2800" dirty="0">
                <a:solidFill>
                  <a:schemeClr val="tx1"/>
                </a:solidFill>
              </a:rPr>
              <a:t>—allowing students to refine and revise work through structured feedback.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28906A0-8336-8094-AAF8-F683ED040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540" t="8797" r="11353" b="44387"/>
          <a:stretch/>
        </p:blipFill>
        <p:spPr>
          <a:xfrm>
            <a:off x="1036320" y="1799875"/>
            <a:ext cx="1908897" cy="17380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7433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AD8134B9-0CF6-C38A-949E-983032F7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3E8F2313-8E09-4A76-41F2-3D8D0052BB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D9882A1A-C858-12F0-5985-726E4A5523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602B2-77BA-394E-9CAA-8D7BCAE58920}"/>
              </a:ext>
            </a:extLst>
          </p:cNvPr>
          <p:cNvSpPr txBox="1"/>
          <p:nvPr/>
        </p:nvSpPr>
        <p:spPr>
          <a:xfrm>
            <a:off x="3003807" y="1082758"/>
            <a:ext cx="49767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6FF33"/>
                </a:solidFill>
              </a:rPr>
              <a:t>Multiple Submission Points:</a:t>
            </a:r>
            <a:r>
              <a:rPr lang="en-US" sz="1800" dirty="0">
                <a:solidFill>
                  <a:srgbClr val="66FF33"/>
                </a:solidFill>
              </a:rPr>
              <a:t> </a:t>
            </a:r>
            <a:br>
              <a:rPr lang="en-US" sz="1800" dirty="0">
                <a:solidFill>
                  <a:srgbClr val="66FF33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Students turn in initial drafts, receive feedback, and refine their work before final submission.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rgbClr val="66FF33"/>
                </a:solidFill>
              </a:rPr>
              <a:t>Teacher &amp; Peer Reviews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Feedback is integrated into the learning process, emphasizing </a:t>
            </a:r>
            <a:r>
              <a:rPr lang="en-US" sz="1800" b="1" dirty="0">
                <a:solidFill>
                  <a:schemeClr val="tx1"/>
                </a:solidFill>
              </a:rPr>
              <a:t>revision as a skill, not just a requirement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rgbClr val="66FF33"/>
                </a:solidFill>
              </a:rPr>
              <a:t>Metacognitive Reflections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Students explain why they made specific revisions and how their understanding evolved.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164F3C-7C0C-3D34-8603-473930FB3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540" t="8797" r="11353" b="44387"/>
          <a:stretch/>
        </p:blipFill>
        <p:spPr>
          <a:xfrm>
            <a:off x="1036320" y="1799875"/>
            <a:ext cx="1908897" cy="17380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4731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E19E1186-D5F8-A8DC-E69C-3776B6153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AA038322-485F-2D6D-CE48-5374CB6D1F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7E1B318C-E125-A727-BF3A-88B1FA464D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AA810-7B47-5664-508E-52F23230BB15}"/>
              </a:ext>
            </a:extLst>
          </p:cNvPr>
          <p:cNvSpPr txBox="1"/>
          <p:nvPr/>
        </p:nvSpPr>
        <p:spPr>
          <a:xfrm>
            <a:off x="2918460" y="1138171"/>
            <a:ext cx="48871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FF33"/>
                </a:solidFill>
              </a:rPr>
              <a:t>Example: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Instead of a single science lab report, students conduct an experiment, document findings, present preliminary results for peer feedback, refine their approach, and submit a final report, </a:t>
            </a:r>
            <a:r>
              <a:rPr lang="en-US" sz="24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explaining what changed and why.</a:t>
            </a:r>
            <a:endParaRPr lang="en-US" sz="28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8BA5EBF-D6E3-D704-392E-1D9019B35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540" t="8797" r="11353" b="44387"/>
          <a:stretch/>
        </p:blipFill>
        <p:spPr>
          <a:xfrm>
            <a:off x="1036320" y="1799875"/>
            <a:ext cx="1908897" cy="17380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9546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872BC50A-D61A-8F3D-2F17-4DBDCB434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538F08FD-608F-CF6E-E28F-6D52D8FA42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04A91A6E-674E-C26F-1AE1-6355AEFFFC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BB14F-B7B5-3A3C-963E-D3A83E719D50}"/>
              </a:ext>
            </a:extLst>
          </p:cNvPr>
          <p:cNvSpPr txBox="1"/>
          <p:nvPr/>
        </p:nvSpPr>
        <p:spPr>
          <a:xfrm>
            <a:off x="3206229" y="1857694"/>
            <a:ext cx="48968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FF33"/>
                </a:solidFill>
              </a:rPr>
              <a:t>Real-time engagement </a:t>
            </a:r>
            <a:r>
              <a:rPr lang="en-US" sz="2800" dirty="0">
                <a:solidFill>
                  <a:schemeClr val="tx1"/>
                </a:solidFill>
              </a:rPr>
              <a:t>—assessing learning through discussion and reasoning. AI cannot replicate spontaneous reasoning and interactive discussion.</a:t>
            </a:r>
            <a:endParaRPr lang="en-US" sz="28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4CB3978-6C47-61B3-FE62-942C0A054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9535"/>
          <a:stretch/>
        </p:blipFill>
        <p:spPr>
          <a:xfrm>
            <a:off x="1040945" y="1619645"/>
            <a:ext cx="2075635" cy="20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CA8ADB9C-2B31-1233-3FFE-FC3C77B36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DFBE89DC-ED16-FCBD-AD50-F38FA3A855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4418BEB1-823E-FDA7-1704-39997E7165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2E455-685C-1CC8-D04E-E8F8658BAD9C}"/>
              </a:ext>
            </a:extLst>
          </p:cNvPr>
          <p:cNvSpPr txBox="1"/>
          <p:nvPr/>
        </p:nvSpPr>
        <p:spPr>
          <a:xfrm>
            <a:off x="3116580" y="896183"/>
            <a:ext cx="49149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6FF33"/>
                </a:solidFill>
              </a:rPr>
              <a:t>Oral Defenses &amp; Socratic Seminars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r>
              <a:rPr lang="en-US" sz="1800" dirty="0">
                <a:solidFill>
                  <a:schemeClr val="tx1"/>
                </a:solidFill>
              </a:rPr>
              <a:t> Students present ideas and respond to live questioning, requiring them to </a:t>
            </a:r>
            <a:r>
              <a:rPr lang="en-US" sz="1800" b="1" dirty="0">
                <a:solidFill>
                  <a:schemeClr val="tx1"/>
                </a:solidFill>
              </a:rPr>
              <a:t>demonstrate adaptability and depth of thought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rgbClr val="66FF33"/>
                </a:solidFill>
              </a:rPr>
              <a:t>Debates &amp; Role-Playing Exercises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Rather than writing static argumentative essays, students </a:t>
            </a:r>
            <a:r>
              <a:rPr lang="en-US" sz="1800" b="1" dirty="0">
                <a:solidFill>
                  <a:schemeClr val="tx1"/>
                </a:solidFill>
              </a:rPr>
              <a:t>defend positions in a live setting</a:t>
            </a:r>
            <a:r>
              <a:rPr lang="en-US" sz="1800" dirty="0">
                <a:solidFill>
                  <a:schemeClr val="tx1"/>
                </a:solidFill>
              </a:rPr>
              <a:t>, engaging in direct discourse.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rgbClr val="66FF33"/>
                </a:solidFill>
              </a:rPr>
              <a:t>Collaborative Problem-Solving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Students work in groups to tackle real-world challenges, explaining their reasoning and refining solutions through discussion.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2E1D39-1690-5C34-8659-70A2FB8E4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9535"/>
          <a:stretch/>
        </p:blipFill>
        <p:spPr>
          <a:xfrm>
            <a:off x="1040945" y="1619645"/>
            <a:ext cx="2075635" cy="20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1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EACED229-050E-49D5-C1CC-734C51E0D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A579D333-0136-4D44-28A6-046EED5844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C72EA5C3-4B21-AF6A-0A76-4201EE7531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23538-C139-3816-B47F-E6C2D71CB73E}"/>
              </a:ext>
            </a:extLst>
          </p:cNvPr>
          <p:cNvSpPr txBox="1"/>
          <p:nvPr/>
        </p:nvSpPr>
        <p:spPr>
          <a:xfrm>
            <a:off x="3116580" y="1138171"/>
            <a:ext cx="48871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FF33"/>
                </a:solidFill>
              </a:rPr>
              <a:t>Example:</a:t>
            </a:r>
            <a:r>
              <a:rPr lang="en-US" sz="2800" dirty="0">
                <a:solidFill>
                  <a:schemeClr val="tx1"/>
                </a:solidFill>
              </a:rPr>
              <a:t> In a math class, students develop a model for real-world data, then present their reasoning and answer live questions about their approach, forcing them to </a:t>
            </a:r>
            <a:r>
              <a:rPr lang="en-US" sz="28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engage beyond pre-written responses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700B0D4-066E-7D27-4180-EB688DAF4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9535"/>
          <a:stretch/>
        </p:blipFill>
        <p:spPr>
          <a:xfrm>
            <a:off x="1040945" y="1619645"/>
            <a:ext cx="2075635" cy="20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05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07BCDE6A-F287-1ECB-869A-E242E388F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7A1DFA66-FF54-3914-147D-353BB59BD8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E6FA33DC-5B60-8CCC-209A-FC6F28E2E7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B78C2-25E0-5264-09E1-8EBCEB0B4DA3}"/>
              </a:ext>
            </a:extLst>
          </p:cNvPr>
          <p:cNvSpPr txBox="1"/>
          <p:nvPr/>
        </p:nvSpPr>
        <p:spPr>
          <a:xfrm>
            <a:off x="7393800" y="4592929"/>
            <a:ext cx="14854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Nick </a:t>
            </a:r>
            <a:r>
              <a:rPr lang="en-US" i="1" dirty="0" err="1">
                <a:solidFill>
                  <a:schemeClr val="tx1"/>
                </a:solidFill>
              </a:rPr>
              <a:t>Potkalitsky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58B40-5D5E-7F9A-D5D3-3BA0739FF8EF}"/>
              </a:ext>
            </a:extLst>
          </p:cNvPr>
          <p:cNvSpPr txBox="1"/>
          <p:nvPr/>
        </p:nvSpPr>
        <p:spPr>
          <a:xfrm>
            <a:off x="2883218" y="1460678"/>
            <a:ext cx="52539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rgbClr val="66FF33"/>
                </a:solidFill>
              </a:rPr>
              <a:t>Multimodal expression</a:t>
            </a:r>
            <a:r>
              <a:rPr lang="en-US" sz="2800" dirty="0">
                <a:solidFill>
                  <a:schemeClr val="tx1"/>
                </a:solidFill>
              </a:rPr>
              <a:t>—expanding beyond text-based assignments to oral, visual, and collaborative demonstrations of understanding.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BFB129-EFAC-7354-9D32-AD12A3D07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497" t="6297" r="5625" b="18647"/>
          <a:stretch/>
        </p:blipFill>
        <p:spPr>
          <a:xfrm>
            <a:off x="1082040" y="1706880"/>
            <a:ext cx="1699260" cy="18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53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FCEFD07D-8074-B42F-1976-1C6E0C321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C26D993E-28C1-DBC7-37DD-BEF5C0103A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7E9DBA11-FCFE-CAFE-9C7C-4E61F9AB94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377E7B-3041-0109-EE1B-F8FB27EF0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497" t="6297" r="5625" b="18647"/>
          <a:stretch/>
        </p:blipFill>
        <p:spPr>
          <a:xfrm>
            <a:off x="1082040" y="1706880"/>
            <a:ext cx="1699260" cy="1822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9F7807-1747-1E37-E3C2-4A7BC081F7B0}"/>
              </a:ext>
            </a:extLst>
          </p:cNvPr>
          <p:cNvSpPr txBox="1"/>
          <p:nvPr/>
        </p:nvSpPr>
        <p:spPr>
          <a:xfrm>
            <a:off x="3055620" y="788400"/>
            <a:ext cx="50063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FF33"/>
                </a:solidFill>
              </a:rPr>
              <a:t>Oral Presentations &amp; Podcasts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Students articulate insights verbally, explaining key concepts to an audience.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66FF33"/>
                </a:solidFill>
              </a:rPr>
              <a:t>Visual &amp; Digital Storytelling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Infographics, video essays, or interactive digital timelines allow students to synthesize ideas in creative formats.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66FF33"/>
                </a:solidFill>
              </a:rPr>
              <a:t>Applied Demonstrations &amp; Simulations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Hands-on, experiential learning activities help reinforce concepts through real-world application.</a:t>
            </a:r>
          </a:p>
        </p:txBody>
      </p:sp>
    </p:spTree>
    <p:extLst>
      <p:ext uri="{BB962C8B-B14F-4D97-AF65-F5344CB8AC3E}">
        <p14:creationId xmlns:p14="http://schemas.microsoft.com/office/powerpoint/2010/main" val="359691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D7EA3147-4BF9-C485-E102-2A551140F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2960A4F1-5127-A698-D7BA-22277F5811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A6962590-1BDA-3AC5-366E-8D0DD8C3BD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FA154-1CBE-AC28-F202-D262D89414E4}"/>
              </a:ext>
            </a:extLst>
          </p:cNvPr>
          <p:cNvSpPr txBox="1"/>
          <p:nvPr/>
        </p:nvSpPr>
        <p:spPr>
          <a:xfrm>
            <a:off x="1001486" y="1658180"/>
            <a:ext cx="68449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Given that an AI can now complete assignments and assessments in some of our courses, </a:t>
            </a:r>
            <a:r>
              <a:rPr lang="en-US" sz="2800" dirty="0">
                <a:solidFill>
                  <a:srgbClr val="66FF33"/>
                </a:solidFill>
              </a:rPr>
              <a:t>how confident are you that your course still meets Quality Matters standards</a:t>
            </a:r>
            <a:r>
              <a:rPr lang="en-US" sz="2800" dirty="0">
                <a:solidFill>
                  <a:schemeClr val="tx1"/>
                </a:solidFill>
              </a:rPr>
              <a:t> for authentic assessment and measurable learning outcomes?</a:t>
            </a:r>
          </a:p>
        </p:txBody>
      </p:sp>
    </p:spTree>
    <p:extLst>
      <p:ext uri="{BB962C8B-B14F-4D97-AF65-F5344CB8AC3E}">
        <p14:creationId xmlns:p14="http://schemas.microsoft.com/office/powerpoint/2010/main" val="2168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>
          <a:extLst>
            <a:ext uri="{FF2B5EF4-FFF2-40B4-BE49-F238E27FC236}">
              <a16:creationId xmlns:a16="http://schemas.microsoft.com/office/drawing/2014/main" id="{4C30EDA2-6FA2-CA40-D23F-0D5D2CF0C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>
            <a:extLst>
              <a:ext uri="{FF2B5EF4-FFF2-40B4-BE49-F238E27FC236}">
                <a16:creationId xmlns:a16="http://schemas.microsoft.com/office/drawing/2014/main" id="{35AB284C-ABE9-23FA-0058-CD4708E8D2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281" name="Google Shape;281;p19">
            <a:extLst>
              <a:ext uri="{FF2B5EF4-FFF2-40B4-BE49-F238E27FC236}">
                <a16:creationId xmlns:a16="http://schemas.microsoft.com/office/drawing/2014/main" id="{6C396E60-262A-DF0D-F439-995E0A1D3D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152400"/>
            <a:ext cx="73401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AI FOR </a:t>
            </a:r>
            <a:r>
              <a:rPr lang="en" sz="2400" dirty="0">
                <a:solidFill>
                  <a:srgbClr val="FF00FF"/>
                </a:solidFill>
              </a:rPr>
              <a:t>PROCESS-ORIENTED PEDAGOGY </a:t>
            </a:r>
            <a:endParaRPr sz="2400" dirty="0">
              <a:solidFill>
                <a:srgbClr val="FF00FF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54BCDC-C552-E2B0-D0A5-7B260D065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497" t="6297" r="5625" b="18647"/>
          <a:stretch/>
        </p:blipFill>
        <p:spPr>
          <a:xfrm>
            <a:off x="1082040" y="1706880"/>
            <a:ext cx="1699260" cy="1822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76694-D4D6-E21C-D4DD-BD1A46BCA405}"/>
              </a:ext>
            </a:extLst>
          </p:cNvPr>
          <p:cNvSpPr txBox="1"/>
          <p:nvPr/>
        </p:nvSpPr>
        <p:spPr>
          <a:xfrm>
            <a:off x="3108960" y="1279381"/>
            <a:ext cx="4887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FF33"/>
                </a:solidFill>
              </a:rPr>
              <a:t>Example:</a:t>
            </a:r>
            <a:r>
              <a:rPr lang="en-US" sz="2800" dirty="0">
                <a:solidFill>
                  <a:schemeClr val="tx1"/>
                </a:solidFill>
              </a:rPr>
              <a:t> Instead of a written essay on </a:t>
            </a:r>
            <a:r>
              <a:rPr lang="en-US" sz="2800" i="1" dirty="0">
                <a:solidFill>
                  <a:schemeClr val="tx1"/>
                </a:solidFill>
              </a:rPr>
              <a:t>The Great Gatsby</a:t>
            </a:r>
            <a:r>
              <a:rPr lang="en-US" sz="2800" dirty="0">
                <a:solidFill>
                  <a:schemeClr val="tx1"/>
                </a:solidFill>
              </a:rPr>
              <a:t>, students create </a:t>
            </a:r>
            <a:r>
              <a:rPr lang="en-US" sz="2800" b="1" dirty="0">
                <a:solidFill>
                  <a:srgbClr val="00B0F0"/>
                </a:solidFill>
              </a:rPr>
              <a:t>a digital storyboard tracing thematic development</a:t>
            </a:r>
            <a:r>
              <a:rPr lang="en-US" sz="2800" dirty="0">
                <a:solidFill>
                  <a:schemeClr val="tx1"/>
                </a:solidFill>
              </a:rPr>
              <a:t>, supported by oral analysis.</a:t>
            </a:r>
          </a:p>
        </p:txBody>
      </p:sp>
    </p:spTree>
    <p:extLst>
      <p:ext uri="{BB962C8B-B14F-4D97-AF65-F5344CB8AC3E}">
        <p14:creationId xmlns:p14="http://schemas.microsoft.com/office/powerpoint/2010/main" val="637647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title" idx="4294967295"/>
          </p:nvPr>
        </p:nvSpPr>
        <p:spPr>
          <a:xfrm>
            <a:off x="433349" y="121920"/>
            <a:ext cx="7613371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WHAT </a:t>
            </a:r>
            <a:r>
              <a:rPr lang="en" sz="2400" dirty="0">
                <a:solidFill>
                  <a:schemeClr val="accent5"/>
                </a:solidFill>
              </a:rPr>
              <a:t>DOES THIS MEAN </a:t>
            </a:r>
            <a:r>
              <a:rPr lang="en" sz="2400" dirty="0">
                <a:solidFill>
                  <a:schemeClr val="dk1"/>
                </a:solidFill>
              </a:rPr>
              <a:t>FOR QUALITY MATTERS?</a:t>
            </a:r>
            <a:endParaRPr sz="2400" dirty="0">
              <a:solidFill>
                <a:schemeClr val="dk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AC8A72-B0EE-AA6A-A10A-8F2B4F642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67506"/>
              </p:ext>
            </p:extLst>
          </p:nvPr>
        </p:nvGraphicFramePr>
        <p:xfrm>
          <a:off x="1092198" y="956892"/>
          <a:ext cx="7086600" cy="731520"/>
        </p:xfrm>
        <a:graphic>
          <a:graphicData uri="http://schemas.openxmlformats.org/drawingml/2006/table">
            <a:tbl>
              <a:tblPr/>
              <a:tblGrid>
                <a:gridCol w="1447802">
                  <a:extLst>
                    <a:ext uri="{9D8B030D-6E8A-4147-A177-3AD203B41FA5}">
                      <a16:colId xmlns:a16="http://schemas.microsoft.com/office/drawing/2014/main" val="27709915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713341106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3633346442"/>
                    </a:ext>
                  </a:extLst>
                </a:gridCol>
                <a:gridCol w="1998131">
                  <a:extLst>
                    <a:ext uri="{9D8B030D-6E8A-4147-A177-3AD203B41FA5}">
                      <a16:colId xmlns:a16="http://schemas.microsoft.com/office/drawing/2014/main" val="254823199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Redesign Strategy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Description</a:t>
                      </a:r>
                      <a:endParaRPr lang="en-US" sz="16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Aligned QM Standard(s)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How It Reduces Cheating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7030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353755-33E9-6AD1-331E-AACD27D3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23310"/>
              </p:ext>
            </p:extLst>
          </p:nvPr>
        </p:nvGraphicFramePr>
        <p:xfrm>
          <a:off x="1134532" y="1887384"/>
          <a:ext cx="6874935" cy="2400459"/>
        </p:xfrm>
        <a:graphic>
          <a:graphicData uri="http://schemas.openxmlformats.org/drawingml/2006/table">
            <a:tbl>
              <a:tblPr/>
              <a:tblGrid>
                <a:gridCol w="1397001">
                  <a:extLst>
                    <a:ext uri="{9D8B030D-6E8A-4147-A177-3AD203B41FA5}">
                      <a16:colId xmlns:a16="http://schemas.microsoft.com/office/drawing/2014/main" val="2220797147"/>
                    </a:ext>
                  </a:extLst>
                </a:gridCol>
                <a:gridCol w="1805172">
                  <a:extLst>
                    <a:ext uri="{9D8B030D-6E8A-4147-A177-3AD203B41FA5}">
                      <a16:colId xmlns:a16="http://schemas.microsoft.com/office/drawing/2014/main" val="4210197438"/>
                    </a:ext>
                  </a:extLst>
                </a:gridCol>
                <a:gridCol w="1751640">
                  <a:extLst>
                    <a:ext uri="{9D8B030D-6E8A-4147-A177-3AD203B41FA5}">
                      <a16:colId xmlns:a16="http://schemas.microsoft.com/office/drawing/2014/main" val="2733029330"/>
                    </a:ext>
                  </a:extLst>
                </a:gridCol>
                <a:gridCol w="1921122">
                  <a:extLst>
                    <a:ext uri="{9D8B030D-6E8A-4147-A177-3AD203B41FA5}">
                      <a16:colId xmlns:a16="http://schemas.microsoft.com/office/drawing/2014/main" val="3962011009"/>
                    </a:ext>
                  </a:extLst>
                </a:gridCol>
              </a:tblGrid>
              <a:tr h="240045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66FF33"/>
                          </a:solidFill>
                        </a:rPr>
                        <a:t>1. Use authentic assessments</a:t>
                      </a:r>
                      <a:endParaRPr lang="en-US" sz="1400" dirty="0">
                        <a:solidFill>
                          <a:srgbClr val="66FF33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Replace traditional tests with projects that mimic real-world tasks (e.g., case studies, portfolios, community-based problems).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3.1 (Assessments measure stated learning objectives),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5.1 (Learning activities promote achievement of objectives)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AI tools are less effective at completing complex, context-specific tasks; promotes originality and personal reflection.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2291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CCFD5D96-26C4-08D6-4EBD-AE89430EA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>
            <a:extLst>
              <a:ext uri="{FF2B5EF4-FFF2-40B4-BE49-F238E27FC236}">
                <a16:creationId xmlns:a16="http://schemas.microsoft.com/office/drawing/2014/main" id="{CC7CC58A-C71F-51DA-7F74-4E17022E59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294" name="Google Shape;294;p20">
            <a:extLst>
              <a:ext uri="{FF2B5EF4-FFF2-40B4-BE49-F238E27FC236}">
                <a16:creationId xmlns:a16="http://schemas.microsoft.com/office/drawing/2014/main" id="{CF96A61F-87E6-7070-7379-DEC58FD38A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349" y="121920"/>
            <a:ext cx="7613371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WHAT </a:t>
            </a:r>
            <a:r>
              <a:rPr lang="en" sz="2400" dirty="0">
                <a:solidFill>
                  <a:schemeClr val="accent5"/>
                </a:solidFill>
              </a:rPr>
              <a:t>DOES THIS MEAN </a:t>
            </a:r>
            <a:r>
              <a:rPr lang="en" sz="2400" dirty="0">
                <a:solidFill>
                  <a:schemeClr val="dk1"/>
                </a:solidFill>
              </a:rPr>
              <a:t>FOR QUALITY MATTERS?</a:t>
            </a:r>
            <a:endParaRPr sz="2400" dirty="0">
              <a:solidFill>
                <a:schemeClr val="dk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858E55-7355-395E-DB1C-F69869C2C5AC}"/>
              </a:ext>
            </a:extLst>
          </p:cNvPr>
          <p:cNvGraphicFramePr>
            <a:graphicFrameLocks noGrp="1"/>
          </p:cNvGraphicFramePr>
          <p:nvPr/>
        </p:nvGraphicFramePr>
        <p:xfrm>
          <a:off x="1092198" y="956892"/>
          <a:ext cx="7086600" cy="731520"/>
        </p:xfrm>
        <a:graphic>
          <a:graphicData uri="http://schemas.openxmlformats.org/drawingml/2006/table">
            <a:tbl>
              <a:tblPr/>
              <a:tblGrid>
                <a:gridCol w="1447802">
                  <a:extLst>
                    <a:ext uri="{9D8B030D-6E8A-4147-A177-3AD203B41FA5}">
                      <a16:colId xmlns:a16="http://schemas.microsoft.com/office/drawing/2014/main" val="27709915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713341106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3633346442"/>
                    </a:ext>
                  </a:extLst>
                </a:gridCol>
                <a:gridCol w="1998131">
                  <a:extLst>
                    <a:ext uri="{9D8B030D-6E8A-4147-A177-3AD203B41FA5}">
                      <a16:colId xmlns:a16="http://schemas.microsoft.com/office/drawing/2014/main" val="254823199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Redesign Strategy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Description</a:t>
                      </a:r>
                      <a:endParaRPr lang="en-US" sz="16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Aligned QM Standard(s)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How It Reduces Cheating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7030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84E47F-E7E1-A7B9-9182-19FF99E63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79683"/>
              </p:ext>
            </p:extLst>
          </p:nvPr>
        </p:nvGraphicFramePr>
        <p:xfrm>
          <a:off x="1134532" y="1887384"/>
          <a:ext cx="6874935" cy="2400459"/>
        </p:xfrm>
        <a:graphic>
          <a:graphicData uri="http://schemas.openxmlformats.org/drawingml/2006/table">
            <a:tbl>
              <a:tblPr/>
              <a:tblGrid>
                <a:gridCol w="1397001">
                  <a:extLst>
                    <a:ext uri="{9D8B030D-6E8A-4147-A177-3AD203B41FA5}">
                      <a16:colId xmlns:a16="http://schemas.microsoft.com/office/drawing/2014/main" val="2220797147"/>
                    </a:ext>
                  </a:extLst>
                </a:gridCol>
                <a:gridCol w="1805172">
                  <a:extLst>
                    <a:ext uri="{9D8B030D-6E8A-4147-A177-3AD203B41FA5}">
                      <a16:colId xmlns:a16="http://schemas.microsoft.com/office/drawing/2014/main" val="4210197438"/>
                    </a:ext>
                  </a:extLst>
                </a:gridCol>
                <a:gridCol w="1751640">
                  <a:extLst>
                    <a:ext uri="{9D8B030D-6E8A-4147-A177-3AD203B41FA5}">
                      <a16:colId xmlns:a16="http://schemas.microsoft.com/office/drawing/2014/main" val="2733029330"/>
                    </a:ext>
                  </a:extLst>
                </a:gridCol>
                <a:gridCol w="1921122">
                  <a:extLst>
                    <a:ext uri="{9D8B030D-6E8A-4147-A177-3AD203B41FA5}">
                      <a16:colId xmlns:a16="http://schemas.microsoft.com/office/drawing/2014/main" val="3962011009"/>
                    </a:ext>
                  </a:extLst>
                </a:gridCol>
              </a:tblGrid>
              <a:tr h="240045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6FF33"/>
                          </a:solidFill>
                        </a:rPr>
                        <a:t>2. Scaffold assignments with checkpoints</a:t>
                      </a:r>
                      <a:endParaRPr lang="en-US" sz="1400" b="1" dirty="0">
                        <a:solidFill>
                          <a:srgbClr val="66FF33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 assignments into smaller parts with required drafts and feedback cycles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 (Grading criteria clearly stated),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3.5 (Opportunities for learner feedback)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Makes it harder to outsource the entire task; encourages continuous engagement and accountability.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22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201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656D9ACB-9780-5FA9-81BE-5FF7E15A8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>
            <a:extLst>
              <a:ext uri="{FF2B5EF4-FFF2-40B4-BE49-F238E27FC236}">
                <a16:creationId xmlns:a16="http://schemas.microsoft.com/office/drawing/2014/main" id="{3EB8CBAF-4A7E-BE99-B20C-069DE34E47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94" name="Google Shape;294;p20">
            <a:extLst>
              <a:ext uri="{FF2B5EF4-FFF2-40B4-BE49-F238E27FC236}">
                <a16:creationId xmlns:a16="http://schemas.microsoft.com/office/drawing/2014/main" id="{A5D41579-CDF6-8DD0-EE36-97113B05A1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349" y="121920"/>
            <a:ext cx="7613371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WHAT </a:t>
            </a:r>
            <a:r>
              <a:rPr lang="en" sz="2400" dirty="0">
                <a:solidFill>
                  <a:schemeClr val="accent5"/>
                </a:solidFill>
              </a:rPr>
              <a:t>DOES THIS MEAN </a:t>
            </a:r>
            <a:r>
              <a:rPr lang="en" sz="2400" dirty="0">
                <a:solidFill>
                  <a:schemeClr val="dk1"/>
                </a:solidFill>
              </a:rPr>
              <a:t>FOR QUALITY MATTERS?</a:t>
            </a:r>
            <a:endParaRPr sz="2400" dirty="0">
              <a:solidFill>
                <a:schemeClr val="dk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DD6674-4308-6623-3115-14756ED86E40}"/>
              </a:ext>
            </a:extLst>
          </p:cNvPr>
          <p:cNvGraphicFramePr>
            <a:graphicFrameLocks noGrp="1"/>
          </p:cNvGraphicFramePr>
          <p:nvPr/>
        </p:nvGraphicFramePr>
        <p:xfrm>
          <a:off x="1092198" y="956892"/>
          <a:ext cx="7086600" cy="731520"/>
        </p:xfrm>
        <a:graphic>
          <a:graphicData uri="http://schemas.openxmlformats.org/drawingml/2006/table">
            <a:tbl>
              <a:tblPr/>
              <a:tblGrid>
                <a:gridCol w="1447802">
                  <a:extLst>
                    <a:ext uri="{9D8B030D-6E8A-4147-A177-3AD203B41FA5}">
                      <a16:colId xmlns:a16="http://schemas.microsoft.com/office/drawing/2014/main" val="27709915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713341106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3633346442"/>
                    </a:ext>
                  </a:extLst>
                </a:gridCol>
                <a:gridCol w="1998131">
                  <a:extLst>
                    <a:ext uri="{9D8B030D-6E8A-4147-A177-3AD203B41FA5}">
                      <a16:colId xmlns:a16="http://schemas.microsoft.com/office/drawing/2014/main" val="254823199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Redesign Strategy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Description</a:t>
                      </a:r>
                      <a:endParaRPr lang="en-US" sz="16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Aligned QM Standard(s)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How It Reduces Cheating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7030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62D3CD-E72D-9F6A-D985-8E834832D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07578"/>
              </p:ext>
            </p:extLst>
          </p:nvPr>
        </p:nvGraphicFramePr>
        <p:xfrm>
          <a:off x="1134532" y="1887384"/>
          <a:ext cx="6874935" cy="2400459"/>
        </p:xfrm>
        <a:graphic>
          <a:graphicData uri="http://schemas.openxmlformats.org/drawingml/2006/table">
            <a:tbl>
              <a:tblPr/>
              <a:tblGrid>
                <a:gridCol w="1397001">
                  <a:extLst>
                    <a:ext uri="{9D8B030D-6E8A-4147-A177-3AD203B41FA5}">
                      <a16:colId xmlns:a16="http://schemas.microsoft.com/office/drawing/2014/main" val="2220797147"/>
                    </a:ext>
                  </a:extLst>
                </a:gridCol>
                <a:gridCol w="1794934">
                  <a:extLst>
                    <a:ext uri="{9D8B030D-6E8A-4147-A177-3AD203B41FA5}">
                      <a16:colId xmlns:a16="http://schemas.microsoft.com/office/drawing/2014/main" val="4210197438"/>
                    </a:ext>
                  </a:extLst>
                </a:gridCol>
                <a:gridCol w="1761878">
                  <a:extLst>
                    <a:ext uri="{9D8B030D-6E8A-4147-A177-3AD203B41FA5}">
                      <a16:colId xmlns:a16="http://schemas.microsoft.com/office/drawing/2014/main" val="2733029330"/>
                    </a:ext>
                  </a:extLst>
                </a:gridCol>
                <a:gridCol w="1921122">
                  <a:extLst>
                    <a:ext uri="{9D8B030D-6E8A-4147-A177-3AD203B41FA5}">
                      <a16:colId xmlns:a16="http://schemas.microsoft.com/office/drawing/2014/main" val="3962011009"/>
                    </a:ext>
                  </a:extLst>
                </a:gridCol>
              </a:tblGrid>
              <a:tr h="240045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6FF33"/>
                          </a:solidFill>
                        </a:rPr>
                        <a:t>3. Incorporate oral reflections or viva voce</a:t>
                      </a:r>
                      <a:endParaRPr lang="en-US" sz="1400" b="1" dirty="0">
                        <a:solidFill>
                          <a:srgbClr val="66FF33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 submitting a paper or project, require students to discuss their process and findings in a short recorded or live session.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 (Learning activities provide opportunities for interaction)</a:t>
                      </a:r>
                    </a:p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Personalizes the assessment and makes it harder to use AI-generated content without understanding.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22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2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9B08FB7F-549B-4505-935E-C1DA27707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>
            <a:extLst>
              <a:ext uri="{FF2B5EF4-FFF2-40B4-BE49-F238E27FC236}">
                <a16:creationId xmlns:a16="http://schemas.microsoft.com/office/drawing/2014/main" id="{A5BC14B2-C333-2DB8-410B-0D2615D170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294" name="Google Shape;294;p20">
            <a:extLst>
              <a:ext uri="{FF2B5EF4-FFF2-40B4-BE49-F238E27FC236}">
                <a16:creationId xmlns:a16="http://schemas.microsoft.com/office/drawing/2014/main" id="{A6D452C1-1829-BB8D-A356-46E2765F59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349" y="121920"/>
            <a:ext cx="7613371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WHAT </a:t>
            </a:r>
            <a:r>
              <a:rPr lang="en" sz="2400" dirty="0">
                <a:solidFill>
                  <a:schemeClr val="accent5"/>
                </a:solidFill>
              </a:rPr>
              <a:t>DOES THIS MEAN </a:t>
            </a:r>
            <a:r>
              <a:rPr lang="en" sz="2400" dirty="0">
                <a:solidFill>
                  <a:schemeClr val="dk1"/>
                </a:solidFill>
              </a:rPr>
              <a:t>FOR QUALITY MATTERS?</a:t>
            </a:r>
            <a:endParaRPr sz="2400" dirty="0">
              <a:solidFill>
                <a:schemeClr val="dk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AD8D26-7F54-0653-B35D-54288D8BFCB2}"/>
              </a:ext>
            </a:extLst>
          </p:cNvPr>
          <p:cNvGraphicFramePr>
            <a:graphicFrameLocks noGrp="1"/>
          </p:cNvGraphicFramePr>
          <p:nvPr/>
        </p:nvGraphicFramePr>
        <p:xfrm>
          <a:off x="1092198" y="956892"/>
          <a:ext cx="7086600" cy="731520"/>
        </p:xfrm>
        <a:graphic>
          <a:graphicData uri="http://schemas.openxmlformats.org/drawingml/2006/table">
            <a:tbl>
              <a:tblPr/>
              <a:tblGrid>
                <a:gridCol w="1447802">
                  <a:extLst>
                    <a:ext uri="{9D8B030D-6E8A-4147-A177-3AD203B41FA5}">
                      <a16:colId xmlns:a16="http://schemas.microsoft.com/office/drawing/2014/main" val="27709915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713341106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3633346442"/>
                    </a:ext>
                  </a:extLst>
                </a:gridCol>
                <a:gridCol w="1998131">
                  <a:extLst>
                    <a:ext uri="{9D8B030D-6E8A-4147-A177-3AD203B41FA5}">
                      <a16:colId xmlns:a16="http://schemas.microsoft.com/office/drawing/2014/main" val="254823199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Redesign Strategy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Description</a:t>
                      </a:r>
                      <a:endParaRPr lang="en-US" sz="16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Aligned QM Standard(s)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How It Reduces Cheating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7030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4A08E7-0070-7142-BFB6-FB994EC78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1528"/>
              </p:ext>
            </p:extLst>
          </p:nvPr>
        </p:nvGraphicFramePr>
        <p:xfrm>
          <a:off x="1134532" y="1887384"/>
          <a:ext cx="6874935" cy="2400459"/>
        </p:xfrm>
        <a:graphic>
          <a:graphicData uri="http://schemas.openxmlformats.org/drawingml/2006/table">
            <a:tbl>
              <a:tblPr/>
              <a:tblGrid>
                <a:gridCol w="1397001">
                  <a:extLst>
                    <a:ext uri="{9D8B030D-6E8A-4147-A177-3AD203B41FA5}">
                      <a16:colId xmlns:a16="http://schemas.microsoft.com/office/drawing/2014/main" val="2220797147"/>
                    </a:ext>
                  </a:extLst>
                </a:gridCol>
                <a:gridCol w="1794934">
                  <a:extLst>
                    <a:ext uri="{9D8B030D-6E8A-4147-A177-3AD203B41FA5}">
                      <a16:colId xmlns:a16="http://schemas.microsoft.com/office/drawing/2014/main" val="4210197438"/>
                    </a:ext>
                  </a:extLst>
                </a:gridCol>
                <a:gridCol w="1761878">
                  <a:extLst>
                    <a:ext uri="{9D8B030D-6E8A-4147-A177-3AD203B41FA5}">
                      <a16:colId xmlns:a16="http://schemas.microsoft.com/office/drawing/2014/main" val="2733029330"/>
                    </a:ext>
                  </a:extLst>
                </a:gridCol>
                <a:gridCol w="1921122">
                  <a:extLst>
                    <a:ext uri="{9D8B030D-6E8A-4147-A177-3AD203B41FA5}">
                      <a16:colId xmlns:a16="http://schemas.microsoft.com/office/drawing/2014/main" val="3962011009"/>
                    </a:ext>
                  </a:extLst>
                </a:gridCol>
              </a:tblGrid>
              <a:tr h="240045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6FF33"/>
                          </a:solidFill>
                        </a:rPr>
                        <a:t>4. Use randomized and adaptive quizzes</a:t>
                      </a:r>
                      <a:endParaRPr lang="en-US" sz="1400" b="1" dirty="0">
                        <a:solidFill>
                          <a:srgbClr val="66FF33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 question banks and adaptive technology to deliver different questions to each student.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 (Assessments align with objectives), 3.3 (Assessments provide multiple opportunities)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Reduces the chance of students sharing answers or relying on pre-written solutions.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22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554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9B63B371-76DD-30D4-F51F-3E2BB5BA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>
            <a:extLst>
              <a:ext uri="{FF2B5EF4-FFF2-40B4-BE49-F238E27FC236}">
                <a16:creationId xmlns:a16="http://schemas.microsoft.com/office/drawing/2014/main" id="{A19E38F6-7E94-0E54-2070-E0E834692E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294" name="Google Shape;294;p20">
            <a:extLst>
              <a:ext uri="{FF2B5EF4-FFF2-40B4-BE49-F238E27FC236}">
                <a16:creationId xmlns:a16="http://schemas.microsoft.com/office/drawing/2014/main" id="{978D2E4C-A42F-64EB-FED3-E9FD6ECDEC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349" y="121920"/>
            <a:ext cx="7613371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WHAT </a:t>
            </a:r>
            <a:r>
              <a:rPr lang="en" sz="2400" dirty="0">
                <a:solidFill>
                  <a:schemeClr val="accent5"/>
                </a:solidFill>
              </a:rPr>
              <a:t>DOES THIS MEAN </a:t>
            </a:r>
            <a:r>
              <a:rPr lang="en" sz="2400" dirty="0">
                <a:solidFill>
                  <a:schemeClr val="dk1"/>
                </a:solidFill>
              </a:rPr>
              <a:t>FOR QUALITY MATTERS?</a:t>
            </a:r>
            <a:endParaRPr sz="2400" dirty="0">
              <a:solidFill>
                <a:schemeClr val="dk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739237-0DB3-1A2F-8DE3-84652C02274A}"/>
              </a:ext>
            </a:extLst>
          </p:cNvPr>
          <p:cNvGraphicFramePr>
            <a:graphicFrameLocks noGrp="1"/>
          </p:cNvGraphicFramePr>
          <p:nvPr/>
        </p:nvGraphicFramePr>
        <p:xfrm>
          <a:off x="1092198" y="956892"/>
          <a:ext cx="7086600" cy="731520"/>
        </p:xfrm>
        <a:graphic>
          <a:graphicData uri="http://schemas.openxmlformats.org/drawingml/2006/table">
            <a:tbl>
              <a:tblPr/>
              <a:tblGrid>
                <a:gridCol w="1447802">
                  <a:extLst>
                    <a:ext uri="{9D8B030D-6E8A-4147-A177-3AD203B41FA5}">
                      <a16:colId xmlns:a16="http://schemas.microsoft.com/office/drawing/2014/main" val="27709915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713341106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3633346442"/>
                    </a:ext>
                  </a:extLst>
                </a:gridCol>
                <a:gridCol w="1998131">
                  <a:extLst>
                    <a:ext uri="{9D8B030D-6E8A-4147-A177-3AD203B41FA5}">
                      <a16:colId xmlns:a16="http://schemas.microsoft.com/office/drawing/2014/main" val="254823199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Redesign Strategy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Description</a:t>
                      </a:r>
                      <a:endParaRPr lang="en-US" sz="16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Aligned QM Standard(s)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How It Reduces Cheating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7030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0AC0F7-38CE-1699-E857-165900F54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10746"/>
              </p:ext>
            </p:extLst>
          </p:nvPr>
        </p:nvGraphicFramePr>
        <p:xfrm>
          <a:off x="1134532" y="1887384"/>
          <a:ext cx="6874935" cy="2400459"/>
        </p:xfrm>
        <a:graphic>
          <a:graphicData uri="http://schemas.openxmlformats.org/drawingml/2006/table">
            <a:tbl>
              <a:tblPr/>
              <a:tblGrid>
                <a:gridCol w="1397001">
                  <a:extLst>
                    <a:ext uri="{9D8B030D-6E8A-4147-A177-3AD203B41FA5}">
                      <a16:colId xmlns:a16="http://schemas.microsoft.com/office/drawing/2014/main" val="2220797147"/>
                    </a:ext>
                  </a:extLst>
                </a:gridCol>
                <a:gridCol w="1794934">
                  <a:extLst>
                    <a:ext uri="{9D8B030D-6E8A-4147-A177-3AD203B41FA5}">
                      <a16:colId xmlns:a16="http://schemas.microsoft.com/office/drawing/2014/main" val="4210197438"/>
                    </a:ext>
                  </a:extLst>
                </a:gridCol>
                <a:gridCol w="1761878">
                  <a:extLst>
                    <a:ext uri="{9D8B030D-6E8A-4147-A177-3AD203B41FA5}">
                      <a16:colId xmlns:a16="http://schemas.microsoft.com/office/drawing/2014/main" val="2733029330"/>
                    </a:ext>
                  </a:extLst>
                </a:gridCol>
                <a:gridCol w="1921122">
                  <a:extLst>
                    <a:ext uri="{9D8B030D-6E8A-4147-A177-3AD203B41FA5}">
                      <a16:colId xmlns:a16="http://schemas.microsoft.com/office/drawing/2014/main" val="3962011009"/>
                    </a:ext>
                  </a:extLst>
                </a:gridCol>
              </a:tblGrid>
              <a:tr h="240045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6FF33"/>
                          </a:solidFill>
                        </a:rPr>
                        <a:t>5. Emphasize process over product</a:t>
                      </a:r>
                      <a:endParaRPr lang="en-US" sz="1400" b="1" dirty="0">
                        <a:solidFill>
                          <a:srgbClr val="66FF33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 based on logs, drafts, and reflections rather than just the final product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3.1, 5.1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AI-generated final products become less useful if the process is evaluated and documented.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22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92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9B5F0B10-18A4-7B43-E75C-238454026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>
            <a:extLst>
              <a:ext uri="{FF2B5EF4-FFF2-40B4-BE49-F238E27FC236}">
                <a16:creationId xmlns:a16="http://schemas.microsoft.com/office/drawing/2014/main" id="{6E14CCF2-4156-3954-C04F-D46859844A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294" name="Google Shape;294;p20">
            <a:extLst>
              <a:ext uri="{FF2B5EF4-FFF2-40B4-BE49-F238E27FC236}">
                <a16:creationId xmlns:a16="http://schemas.microsoft.com/office/drawing/2014/main" id="{1790B84D-582E-C3E8-57A9-8D0651AB42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3349" y="121920"/>
            <a:ext cx="7613371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WHAT </a:t>
            </a:r>
            <a:r>
              <a:rPr lang="en" sz="2400" dirty="0">
                <a:solidFill>
                  <a:schemeClr val="accent5"/>
                </a:solidFill>
              </a:rPr>
              <a:t>DOES THIS MEAN </a:t>
            </a:r>
            <a:r>
              <a:rPr lang="en" sz="2400" dirty="0">
                <a:solidFill>
                  <a:schemeClr val="dk1"/>
                </a:solidFill>
              </a:rPr>
              <a:t>FOR QUALITY MATTERS?</a:t>
            </a:r>
            <a:endParaRPr sz="2400" dirty="0">
              <a:solidFill>
                <a:schemeClr val="dk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3A668D-3072-BB4D-7F5D-44CEE4113485}"/>
              </a:ext>
            </a:extLst>
          </p:cNvPr>
          <p:cNvGraphicFramePr>
            <a:graphicFrameLocks noGrp="1"/>
          </p:cNvGraphicFramePr>
          <p:nvPr/>
        </p:nvGraphicFramePr>
        <p:xfrm>
          <a:off x="1092198" y="956892"/>
          <a:ext cx="7086600" cy="731520"/>
        </p:xfrm>
        <a:graphic>
          <a:graphicData uri="http://schemas.openxmlformats.org/drawingml/2006/table">
            <a:tbl>
              <a:tblPr/>
              <a:tblGrid>
                <a:gridCol w="1447802">
                  <a:extLst>
                    <a:ext uri="{9D8B030D-6E8A-4147-A177-3AD203B41FA5}">
                      <a16:colId xmlns:a16="http://schemas.microsoft.com/office/drawing/2014/main" val="27709915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713341106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3633346442"/>
                    </a:ext>
                  </a:extLst>
                </a:gridCol>
                <a:gridCol w="1998131">
                  <a:extLst>
                    <a:ext uri="{9D8B030D-6E8A-4147-A177-3AD203B41FA5}">
                      <a16:colId xmlns:a16="http://schemas.microsoft.com/office/drawing/2014/main" val="254823199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Redesign Strategy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Description</a:t>
                      </a:r>
                      <a:endParaRPr lang="en-US" sz="160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Aligned QM Standard(s)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How It Reduces Cheating</a:t>
                      </a:r>
                      <a:endParaRPr lang="en-US" sz="16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7030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53AF17-FC26-C5F8-0C9A-650A52AB5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88650"/>
              </p:ext>
            </p:extLst>
          </p:nvPr>
        </p:nvGraphicFramePr>
        <p:xfrm>
          <a:off x="1134532" y="1887384"/>
          <a:ext cx="6874935" cy="2400459"/>
        </p:xfrm>
        <a:graphic>
          <a:graphicData uri="http://schemas.openxmlformats.org/drawingml/2006/table">
            <a:tbl>
              <a:tblPr/>
              <a:tblGrid>
                <a:gridCol w="1397001">
                  <a:extLst>
                    <a:ext uri="{9D8B030D-6E8A-4147-A177-3AD203B41FA5}">
                      <a16:colId xmlns:a16="http://schemas.microsoft.com/office/drawing/2014/main" val="2220797147"/>
                    </a:ext>
                  </a:extLst>
                </a:gridCol>
                <a:gridCol w="1794934">
                  <a:extLst>
                    <a:ext uri="{9D8B030D-6E8A-4147-A177-3AD203B41FA5}">
                      <a16:colId xmlns:a16="http://schemas.microsoft.com/office/drawing/2014/main" val="4210197438"/>
                    </a:ext>
                  </a:extLst>
                </a:gridCol>
                <a:gridCol w="1761878">
                  <a:extLst>
                    <a:ext uri="{9D8B030D-6E8A-4147-A177-3AD203B41FA5}">
                      <a16:colId xmlns:a16="http://schemas.microsoft.com/office/drawing/2014/main" val="2733029330"/>
                    </a:ext>
                  </a:extLst>
                </a:gridCol>
                <a:gridCol w="1921122">
                  <a:extLst>
                    <a:ext uri="{9D8B030D-6E8A-4147-A177-3AD203B41FA5}">
                      <a16:colId xmlns:a16="http://schemas.microsoft.com/office/drawing/2014/main" val="3962011009"/>
                    </a:ext>
                  </a:extLst>
                </a:gridCol>
              </a:tblGrid>
              <a:tr h="240045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6FF33"/>
                          </a:solidFill>
                        </a:rPr>
                        <a:t>6. Integrate academic integrity education</a:t>
                      </a:r>
                      <a:endParaRPr lang="en-US" sz="1400" b="1" dirty="0">
                        <a:solidFill>
                          <a:srgbClr val="66FF33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 modules that teach ethical use of AI tools, citation, and consequences of dishonesty.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 (Policies on academic integrity are clearly stated),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1.6 (Technology requirements clearly stated)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Encourages responsible use of AI and builds a culture of trust and transparency.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22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326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BC9D514A-4671-718A-4C47-B82A95EF8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>
            <a:extLst>
              <a:ext uri="{FF2B5EF4-FFF2-40B4-BE49-F238E27FC236}">
                <a16:creationId xmlns:a16="http://schemas.microsoft.com/office/drawing/2014/main" id="{43FC25FF-2D23-6431-0ED7-48BABE5B14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F5E4D-3562-8C92-FFAF-59F2EDD64F7A}"/>
              </a:ext>
            </a:extLst>
          </p:cNvPr>
          <p:cNvSpPr txBox="1"/>
          <p:nvPr/>
        </p:nvSpPr>
        <p:spPr>
          <a:xfrm>
            <a:off x="1314994" y="1535451"/>
            <a:ext cx="30567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Kath Ellis</a:t>
            </a:r>
          </a:p>
          <a:p>
            <a:r>
              <a:rPr lang="en-US" sz="2000" dirty="0">
                <a:solidFill>
                  <a:schemeClr val="tx1"/>
                </a:solidFill>
              </a:rPr>
              <a:t>Michelle </a:t>
            </a:r>
            <a:r>
              <a:rPr lang="en-US" sz="2000" dirty="0" err="1">
                <a:solidFill>
                  <a:schemeClr val="tx1"/>
                </a:solidFill>
              </a:rPr>
              <a:t>Kassorla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Camilla Roberts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Jason Gulya</a:t>
            </a:r>
          </a:p>
          <a:p>
            <a:r>
              <a:rPr lang="en-US" sz="2000" dirty="0">
                <a:solidFill>
                  <a:schemeClr val="tx1"/>
                </a:solidFill>
              </a:rPr>
              <a:t>Clara Lin Hawking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Tricia Bertram Gallant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David Rettinger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Kane Murdoch</a:t>
            </a:r>
          </a:p>
          <a:p>
            <a:r>
              <a:rPr lang="en-US" sz="2000" dirty="0">
                <a:solidFill>
                  <a:schemeClr val="tx1"/>
                </a:solidFill>
              </a:rPr>
              <a:t>Melanie Dusseau</a:t>
            </a:r>
          </a:p>
          <a:p>
            <a:r>
              <a:rPr lang="en-US" sz="2000" dirty="0">
                <a:solidFill>
                  <a:schemeClr val="tx1"/>
                </a:solidFill>
              </a:rPr>
              <a:t>Nik Peachy</a:t>
            </a:r>
          </a:p>
        </p:txBody>
      </p:sp>
      <p:sp>
        <p:nvSpPr>
          <p:cNvPr id="6" name="Google Shape;211;p17">
            <a:extLst>
              <a:ext uri="{FF2B5EF4-FFF2-40B4-BE49-F238E27FC236}">
                <a16:creationId xmlns:a16="http://schemas.microsoft.com/office/drawing/2014/main" id="{3854021E-7E06-B7D1-918F-A7E0BBB1D45A}"/>
              </a:ext>
            </a:extLst>
          </p:cNvPr>
          <p:cNvSpPr txBox="1">
            <a:spLocks/>
          </p:cNvSpPr>
          <p:nvPr/>
        </p:nvSpPr>
        <p:spPr>
          <a:xfrm>
            <a:off x="465550" y="381000"/>
            <a:ext cx="86844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2400" dirty="0">
                <a:solidFill>
                  <a:srgbClr val="00B0F0"/>
                </a:solidFill>
              </a:rPr>
              <a:t>ACADEMIC INTEGRITY | </a:t>
            </a:r>
            <a:r>
              <a:rPr lang="en-US" sz="2400" dirty="0">
                <a:solidFill>
                  <a:srgbClr val="FF0066"/>
                </a:solidFill>
              </a:rPr>
              <a:t>QUALITY COURSE DESIGN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26AD7-0DDE-C2B2-F700-7EA35CBDD385}"/>
              </a:ext>
            </a:extLst>
          </p:cNvPr>
          <p:cNvSpPr txBox="1"/>
          <p:nvPr/>
        </p:nvSpPr>
        <p:spPr>
          <a:xfrm>
            <a:off x="4571999" y="1535451"/>
            <a:ext cx="43804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ICAI</a:t>
            </a:r>
          </a:p>
          <a:p>
            <a:r>
              <a:rPr lang="en-US" sz="2000" dirty="0">
                <a:solidFill>
                  <a:schemeClr val="tx1"/>
                </a:solidFill>
              </a:rPr>
              <a:t>OLC</a:t>
            </a:r>
          </a:p>
          <a:p>
            <a:r>
              <a:rPr lang="en-US" sz="2000" dirty="0">
                <a:solidFill>
                  <a:schemeClr val="tx1"/>
                </a:solidFill>
              </a:rPr>
              <a:t>QM</a:t>
            </a:r>
          </a:p>
          <a:p>
            <a:r>
              <a:rPr lang="en-US" sz="2000" dirty="0">
                <a:solidFill>
                  <a:schemeClr val="tx1"/>
                </a:solidFill>
              </a:rPr>
              <a:t>Learning Development Accelerator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2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C3AFA-518C-AFED-763F-2D8A773A2A3E}"/>
              </a:ext>
            </a:extLst>
          </p:cNvPr>
          <p:cNvSpPr txBox="1"/>
          <p:nvPr/>
        </p:nvSpPr>
        <p:spPr>
          <a:xfrm>
            <a:off x="1001486" y="1262526"/>
            <a:ext cx="68449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Three immediate steps instructional designers can take: 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66FF33"/>
                </a:solidFill>
              </a:rPr>
              <a:t>Audit current assessments </a:t>
            </a:r>
            <a:r>
              <a:rPr lang="en-US" sz="2000" dirty="0">
                <a:solidFill>
                  <a:schemeClr val="tx1"/>
                </a:solidFill>
              </a:rPr>
              <a:t>to identify and redesign tasks that AI can easily complete.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66FF33"/>
                </a:solidFill>
              </a:rPr>
              <a:t>Integrate process-based and personalized assessment </a:t>
            </a:r>
            <a:r>
              <a:rPr lang="en-US" sz="2000" dirty="0">
                <a:solidFill>
                  <a:schemeClr val="tx1"/>
                </a:solidFill>
              </a:rPr>
              <a:t>strategies into course structures.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66FF33"/>
                </a:solidFill>
              </a:rPr>
              <a:t>Collaborate with faculty and learners to foster a shared culture </a:t>
            </a:r>
            <a:r>
              <a:rPr lang="en-US" sz="2000" dirty="0">
                <a:solidFill>
                  <a:schemeClr val="tx1"/>
                </a:solidFill>
              </a:rPr>
              <a:t>of academic integrity grounded in trust and transparency.</a:t>
            </a:r>
          </a:p>
        </p:txBody>
      </p:sp>
      <p:sp>
        <p:nvSpPr>
          <p:cNvPr id="3" name="Google Shape;211;p17">
            <a:extLst>
              <a:ext uri="{FF2B5EF4-FFF2-40B4-BE49-F238E27FC236}">
                <a16:creationId xmlns:a16="http://schemas.microsoft.com/office/drawing/2014/main" id="{39BFB20C-0727-D297-E0C8-AFC473E638A2}"/>
              </a:ext>
            </a:extLst>
          </p:cNvPr>
          <p:cNvSpPr txBox="1">
            <a:spLocks/>
          </p:cNvSpPr>
          <p:nvPr/>
        </p:nvSpPr>
        <p:spPr>
          <a:xfrm>
            <a:off x="465550" y="381000"/>
            <a:ext cx="86844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2400" dirty="0">
                <a:solidFill>
                  <a:srgbClr val="00B0F0"/>
                </a:solidFill>
              </a:rPr>
              <a:t>ACADEMIC INTEGRITY | </a:t>
            </a:r>
            <a:r>
              <a:rPr lang="en-US" sz="2400" dirty="0">
                <a:solidFill>
                  <a:srgbClr val="FF0066"/>
                </a:solidFill>
              </a:rPr>
              <a:t>QUALITY COURSE DESIGN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E0C9F-3417-B4C7-DBD3-85F582C90627}"/>
              </a:ext>
            </a:extLst>
          </p:cNvPr>
          <p:cNvSpPr txBox="1"/>
          <p:nvPr/>
        </p:nvSpPr>
        <p:spPr>
          <a:xfrm>
            <a:off x="1083652" y="4362390"/>
            <a:ext cx="45763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Ruchir Bakshi</a:t>
            </a:r>
          </a:p>
          <a:p>
            <a:r>
              <a:rPr lang="en-US" dirty="0">
                <a:solidFill>
                  <a:schemeClr val="tx1"/>
                </a:solidFill>
              </a:rPr>
              <a:t>Team Carney, Inc.</a:t>
            </a:r>
            <a:endParaRPr lang="en-US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80801785-6A4F-ACBD-052B-AC2B3515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BC1BD6AF-2D9F-147F-3A94-693258ECB3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CC18969D-68EF-24ED-8CED-A895CAA2FA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F78E2-0D83-A88E-5A94-3362312574A2}"/>
              </a:ext>
            </a:extLst>
          </p:cNvPr>
          <p:cNvSpPr txBox="1"/>
          <p:nvPr/>
        </p:nvSpPr>
        <p:spPr>
          <a:xfrm>
            <a:off x="1052055" y="1370797"/>
            <a:ext cx="72168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“Why do students cheat?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Maybe the better question is: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Why do we keep </a:t>
            </a:r>
            <a:r>
              <a:rPr lang="en-US" sz="3600" dirty="0">
                <a:solidFill>
                  <a:srgbClr val="66FF33"/>
                </a:solidFill>
              </a:rPr>
              <a:t>designing systems</a:t>
            </a:r>
            <a:r>
              <a:rPr lang="en-US" sz="3600" dirty="0">
                <a:solidFill>
                  <a:schemeClr val="tx1"/>
                </a:solidFill>
              </a:rPr>
              <a:t> that make them want to?”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250AB-6509-603E-4D5E-1FB38172F19A}"/>
              </a:ext>
            </a:extLst>
          </p:cNvPr>
          <p:cNvSpPr txBox="1"/>
          <p:nvPr/>
        </p:nvSpPr>
        <p:spPr>
          <a:xfrm>
            <a:off x="1052055" y="3849686"/>
            <a:ext cx="306977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Clara Lin Hawking</a:t>
            </a:r>
          </a:p>
          <a:p>
            <a:r>
              <a:rPr lang="en-US" i="1" dirty="0">
                <a:solidFill>
                  <a:schemeClr val="tx1"/>
                </a:solidFill>
              </a:rPr>
              <a:t>Co-Founder, </a:t>
            </a:r>
            <a:r>
              <a:rPr lang="en-US" i="1" dirty="0" err="1">
                <a:solidFill>
                  <a:schemeClr val="tx1"/>
                </a:solidFill>
              </a:rPr>
              <a:t>Kompass</a:t>
            </a:r>
            <a:r>
              <a:rPr lang="en-US" i="1" dirty="0">
                <a:solidFill>
                  <a:schemeClr val="tx1"/>
                </a:solidFill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5707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275A6796-8445-52B1-306F-9E7758CC9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2349F0FC-F770-2E75-390A-C6139CAB1A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1F053773-A1AC-F78B-9BD2-4D2456F86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33099-097B-8674-9BDA-DC28EA5D9182}"/>
              </a:ext>
            </a:extLst>
          </p:cNvPr>
          <p:cNvSpPr txBox="1"/>
          <p:nvPr/>
        </p:nvSpPr>
        <p:spPr>
          <a:xfrm>
            <a:off x="1052056" y="1370797"/>
            <a:ext cx="66811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2400" dirty="0">
                <a:solidFill>
                  <a:schemeClr val="tx1"/>
                </a:solidFill>
              </a:rPr>
              <a:t>We need to get in front of this quickly and realize that the </a:t>
            </a:r>
            <a:r>
              <a:rPr lang="en-US" sz="2400" dirty="0">
                <a:solidFill>
                  <a:srgbClr val="66FF33"/>
                </a:solidFill>
              </a:rPr>
              <a:t>days of asynchronous learning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and particularly asynchronous assessment!) </a:t>
            </a:r>
            <a:r>
              <a:rPr lang="en-US" sz="2400" dirty="0">
                <a:solidFill>
                  <a:srgbClr val="66FF33"/>
                </a:solidFill>
              </a:rPr>
              <a:t>are over</a:t>
            </a:r>
            <a:r>
              <a:rPr lang="en-US" sz="2400" dirty="0">
                <a:solidFill>
                  <a:schemeClr val="tx1"/>
                </a:solidFill>
              </a:rPr>
              <a:t>. That is, if you want learning confirmed and trusted evidence of skills or knowledge."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7A136-D71F-5668-782D-6C80471E4725}"/>
              </a:ext>
            </a:extLst>
          </p:cNvPr>
          <p:cNvSpPr txBox="1"/>
          <p:nvPr/>
        </p:nvSpPr>
        <p:spPr>
          <a:xfrm>
            <a:off x="1052056" y="3875885"/>
            <a:ext cx="52251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Tricia Bertram Gallant</a:t>
            </a:r>
          </a:p>
          <a:p>
            <a:r>
              <a:rPr lang="en-US" i="1" dirty="0">
                <a:solidFill>
                  <a:schemeClr val="tx1"/>
                </a:solidFill>
              </a:rPr>
              <a:t>Opposite of Cheating: Teaching for Integrity in the Age of AI</a:t>
            </a:r>
          </a:p>
        </p:txBody>
      </p:sp>
    </p:spTree>
    <p:extLst>
      <p:ext uri="{BB962C8B-B14F-4D97-AF65-F5344CB8AC3E}">
        <p14:creationId xmlns:p14="http://schemas.microsoft.com/office/powerpoint/2010/main" val="12168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0EF03384-7C95-4FC4-45BF-B52FE3E57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10E72B23-438B-F7B0-2534-190BD46622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4E88F9CA-AD1B-2421-75FC-B66FF1F02F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B1E98-4D42-0272-7F8D-96561AA2D78E}"/>
              </a:ext>
            </a:extLst>
          </p:cNvPr>
          <p:cNvSpPr txBox="1"/>
          <p:nvPr/>
        </p:nvSpPr>
        <p:spPr>
          <a:xfrm>
            <a:off x="1447263" y="3815429"/>
            <a:ext cx="3124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Tricia Bertram Gallant</a:t>
            </a:r>
          </a:p>
          <a:p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David Rettinger</a:t>
            </a:r>
          </a:p>
          <a:p>
            <a:r>
              <a:rPr lang="en-US" i="1" dirty="0">
                <a:solidFill>
                  <a:schemeClr val="tx1"/>
                </a:solidFill>
              </a:rPr>
              <a:t>Opposite of Cheating</a:t>
            </a:r>
          </a:p>
        </p:txBody>
      </p:sp>
      <p:pic>
        <p:nvPicPr>
          <p:cNvPr id="5" name="Picture 4" descr="A hand holding a glowing tree&#10;&#10;AI-generated content may be incorrect.">
            <a:extLst>
              <a:ext uri="{FF2B5EF4-FFF2-40B4-BE49-F238E27FC236}">
                <a16:creationId xmlns:a16="http://schemas.microsoft.com/office/drawing/2014/main" id="{6161EE7F-047D-9677-B37E-007C9EE6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17000"/>
            <a:ext cx="2533973" cy="3826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26A34-7A13-C0A2-9B84-5019C68C45A8}"/>
              </a:ext>
            </a:extLst>
          </p:cNvPr>
          <p:cNvSpPr txBox="1"/>
          <p:nvPr/>
        </p:nvSpPr>
        <p:spPr>
          <a:xfrm>
            <a:off x="1318535" y="1723717"/>
            <a:ext cx="30197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“The 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opposite of cheating </a:t>
            </a:r>
            <a:r>
              <a:rPr lang="en-US" sz="2800" dirty="0">
                <a:solidFill>
                  <a:schemeClr val="tx1"/>
                </a:solidFill>
              </a:rPr>
              <a:t>is …</a:t>
            </a:r>
            <a:r>
              <a:rPr lang="en-US" sz="2800" dirty="0">
                <a:solidFill>
                  <a:srgbClr val="FF0066"/>
                </a:solidFill>
              </a:rPr>
              <a:t>learning”</a:t>
            </a:r>
          </a:p>
        </p:txBody>
      </p:sp>
    </p:spTree>
    <p:extLst>
      <p:ext uri="{BB962C8B-B14F-4D97-AF65-F5344CB8AC3E}">
        <p14:creationId xmlns:p14="http://schemas.microsoft.com/office/powerpoint/2010/main" val="32053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E9FF2D49-CAC7-08EB-04BF-F15CDAAC1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C54B897C-9456-6641-2E6B-4BC5CAD94A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D354C2FA-402F-828E-5690-4420E25B9E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26136-88D8-BE2E-66D7-BD6FDFA372F2}"/>
              </a:ext>
            </a:extLst>
          </p:cNvPr>
          <p:cNvSpPr txBox="1"/>
          <p:nvPr/>
        </p:nvSpPr>
        <p:spPr>
          <a:xfrm>
            <a:off x="1265070" y="3990647"/>
            <a:ext cx="312473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Dan Fitzpatrick</a:t>
            </a:r>
          </a:p>
          <a:p>
            <a:r>
              <a:rPr lang="en-US" i="1" dirty="0">
                <a:solidFill>
                  <a:schemeClr val="tx1"/>
                </a:solidFill>
              </a:rPr>
              <a:t>Infinite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B21D3-C75B-6B6D-2693-D95F225D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0" y="1027383"/>
            <a:ext cx="2533973" cy="3805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C31636-9781-27C7-2F60-41B83030AC05}"/>
              </a:ext>
            </a:extLst>
          </p:cNvPr>
          <p:cNvSpPr txBox="1"/>
          <p:nvPr/>
        </p:nvSpPr>
        <p:spPr>
          <a:xfrm>
            <a:off x="1187907" y="1185108"/>
            <a:ext cx="301970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Dan Fitzpatrick's "Infinite Education" emphasizes the need for a transformative approach to course design in the era of artificial intelligence (AI). </a:t>
            </a:r>
            <a:r>
              <a:rPr lang="en-US" dirty="0">
                <a:solidFill>
                  <a:srgbClr val="66FF33"/>
                </a:solidFill>
              </a:rPr>
              <a:t>He advocates for moving away from traditional, finite educational models centered on grades and exams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towards "infinite" strategies that promote lifelong learning, creativity, and adaptability.</a:t>
            </a:r>
          </a:p>
        </p:txBody>
      </p:sp>
    </p:spTree>
    <p:extLst>
      <p:ext uri="{BB962C8B-B14F-4D97-AF65-F5344CB8AC3E}">
        <p14:creationId xmlns:p14="http://schemas.microsoft.com/office/powerpoint/2010/main" val="41407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3348235B-D311-30C3-68D0-E0BF3B47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2F2C9299-E2D2-DD0F-94C1-44BA5F6E5A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57708194-3D52-F6C1-4BB2-D9E4CC0F86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F824AC-6F47-9E24-1B70-5828010D0BB4}"/>
              </a:ext>
            </a:extLst>
          </p:cNvPr>
          <p:cNvSpPr txBox="1"/>
          <p:nvPr/>
        </p:nvSpPr>
        <p:spPr>
          <a:xfrm>
            <a:off x="893233" y="1130452"/>
            <a:ext cx="72093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“Teachers don’t need to secure every assessment task or even every little thing that we need to confirm a student has successfully learned on their journey to graduation. In fact, any efforts to do this – most recently by using far-from-perfect AI detection tools – </a:t>
            </a:r>
            <a:r>
              <a:rPr lang="en-US" sz="1800" dirty="0">
                <a:solidFill>
                  <a:srgbClr val="66FF33"/>
                </a:solidFill>
              </a:rPr>
              <a:t>are almost certainly making the everyday lives of students pretty intolerable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Instead, teachers need to rethink their assessment practice such that students are given </a:t>
            </a:r>
            <a:r>
              <a:rPr lang="en-US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multiple opportunities </a:t>
            </a:r>
            <a:r>
              <a:rPr lang="en-US" sz="1800" dirty="0">
                <a:solidFill>
                  <a:schemeClr val="tx1"/>
                </a:solidFill>
              </a:rPr>
              <a:t>to demonstrate their learning in tasks where little or even no effort to stop or detect cheating is made, but the obligation for students to put in the work – the hard effort that genuine learning requires – is there.”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38863-C89C-0025-5AF6-C0ED70F65DD1}"/>
              </a:ext>
            </a:extLst>
          </p:cNvPr>
          <p:cNvSpPr txBox="1"/>
          <p:nvPr/>
        </p:nvSpPr>
        <p:spPr>
          <a:xfrm>
            <a:off x="952500" y="4383225"/>
            <a:ext cx="66759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Kath Ellis</a:t>
            </a:r>
          </a:p>
          <a:p>
            <a:r>
              <a:rPr lang="en-US" dirty="0">
                <a:solidFill>
                  <a:schemeClr val="tx1"/>
                </a:solidFill>
              </a:rPr>
              <a:t>Pro Vice-Chancellor, Quality and Integrity Western Sydney University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5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5CB8F38E-AD55-4BB6-F627-A69AC2EE0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>
            <a:extLst>
              <a:ext uri="{FF2B5EF4-FFF2-40B4-BE49-F238E27FC236}">
                <a16:creationId xmlns:a16="http://schemas.microsoft.com/office/drawing/2014/main" id="{CD61E5ED-AD24-B408-F405-C00F4E4569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11" name="Google Shape;211;p17">
            <a:extLst>
              <a:ext uri="{FF2B5EF4-FFF2-40B4-BE49-F238E27FC236}">
                <a16:creationId xmlns:a16="http://schemas.microsoft.com/office/drawing/2014/main" id="{FC0A4934-6B5B-1693-021C-7D65B9FED7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550" y="381000"/>
            <a:ext cx="86844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F0"/>
                </a:solidFill>
              </a:rPr>
              <a:t>ACADEMIC INTEGRITY | </a:t>
            </a:r>
            <a:r>
              <a:rPr lang="en" sz="2400" dirty="0">
                <a:solidFill>
                  <a:srgbClr val="FF0066"/>
                </a:solidFill>
              </a:rPr>
              <a:t>QUALITY COURSE DESIGN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4D75B-7414-98DC-CE74-2EFD1BCCA012}"/>
              </a:ext>
            </a:extLst>
          </p:cNvPr>
          <p:cNvSpPr txBox="1"/>
          <p:nvPr/>
        </p:nvSpPr>
        <p:spPr>
          <a:xfrm>
            <a:off x="1011767" y="1666208"/>
            <a:ext cx="7209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“…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better assessment is not going to eliminate cheating, but </a:t>
            </a:r>
            <a:r>
              <a:rPr lang="en-US" sz="2400" b="0" i="0" dirty="0">
                <a:solidFill>
                  <a:srgbClr val="66FF33"/>
                </a:solidFill>
                <a:effectLst/>
                <a:latin typeface="Roboto" panose="02000000000000000000" pitchFamily="2" charset="0"/>
              </a:rPr>
              <a:t>bad assessment is almost begging students to commit misconduct</a:t>
            </a:r>
            <a:r>
              <a:rPr lang="en-US" sz="1800" dirty="0">
                <a:solidFill>
                  <a:srgbClr val="66FF33"/>
                </a:solidFill>
              </a:rPr>
              <a:t>.</a:t>
            </a:r>
            <a:r>
              <a:rPr lang="en-US" sz="18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7C1D3-24D2-C699-4603-C9FD6483BBD5}"/>
              </a:ext>
            </a:extLst>
          </p:cNvPr>
          <p:cNvSpPr txBox="1"/>
          <p:nvPr/>
        </p:nvSpPr>
        <p:spPr>
          <a:xfrm>
            <a:off x="1011767" y="3477292"/>
            <a:ext cx="66759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+mn-lt"/>
              </a:rPr>
              <a:t>David Rettinger</a:t>
            </a:r>
          </a:p>
          <a:p>
            <a:r>
              <a:rPr lang="en-US" i="1" dirty="0">
                <a:solidFill>
                  <a:schemeClr val="tx1"/>
                </a:solidFill>
              </a:rPr>
              <a:t>Opposite of Cheating: Teaching for Integrity in the Age of AI</a:t>
            </a:r>
          </a:p>
        </p:txBody>
      </p:sp>
    </p:spTree>
    <p:extLst>
      <p:ext uri="{BB962C8B-B14F-4D97-AF65-F5344CB8AC3E}">
        <p14:creationId xmlns:p14="http://schemas.microsoft.com/office/powerpoint/2010/main" val="41090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maine">
  <a:themeElements>
    <a:clrScheme name="Custom 347">
      <a:dk1>
        <a:srgbClr val="FFFFFF"/>
      </a:dk1>
      <a:lt1>
        <a:srgbClr val="041F30"/>
      </a:lt1>
      <a:dk2>
        <a:srgbClr val="E3E7EC"/>
      </a:dk2>
      <a:lt2>
        <a:srgbClr val="5A6B85"/>
      </a:lt2>
      <a:accent1>
        <a:srgbClr val="6699FF"/>
      </a:accent1>
      <a:accent2>
        <a:srgbClr val="33CCFF"/>
      </a:accent2>
      <a:accent3>
        <a:srgbClr val="33CCCC"/>
      </a:accent3>
      <a:accent4>
        <a:srgbClr val="66FF33"/>
      </a:accent4>
      <a:accent5>
        <a:srgbClr val="FF0066"/>
      </a:accent5>
      <a:accent6>
        <a:srgbClr val="FF66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7080</TotalTime>
  <Words>2051</Words>
  <Application>Microsoft Office PowerPoint</Application>
  <PresentationFormat>On-screen Show (16:9)</PresentationFormat>
  <Paragraphs>261</Paragraphs>
  <Slides>38</Slides>
  <Notes>38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Dumaine</vt:lpstr>
      <vt:lpstr>PowerPoint Presentation</vt:lpstr>
      <vt:lpstr>WHERE ARE YOU AT WITH GEN AI &amp; COURSE DESIGN?</vt:lpstr>
      <vt:lpstr>ACADEMIC INTEGRITY | QUALITY COURSE DESIGN</vt:lpstr>
      <vt:lpstr>ACADEMIC INTEGRITY | QUALITY COURSE DESIGN</vt:lpstr>
      <vt:lpstr>ACADEMIC INTEGRITY | QUALITY COURSE DESIGN</vt:lpstr>
      <vt:lpstr>ACADEMIC INTEGRITY | QUALITY COURSE DESIGN</vt:lpstr>
      <vt:lpstr>ACADEMIC INTEGRITY | QUALITY COURSE DESIGN</vt:lpstr>
      <vt:lpstr>ACADEMIC INTEGRITY | QUALITY COURSE DESIGN</vt:lpstr>
      <vt:lpstr>ACADEMIC INTEGRITY | QUALITY COURSE DESIGN</vt:lpstr>
      <vt:lpstr>ACADEMIC INTEGRITY | QUALITY COURSE DESIGN</vt:lpstr>
      <vt:lpstr>ACADEMIC INTEGRITY | QUALITY COURSE DESIGN</vt:lpstr>
      <vt:lpstr>ACADEMIC INTEGRITY | QUALITY COURSE DESIGN</vt:lpstr>
      <vt:lpstr>ACADEMIC INTEGRITY | QUALITY COURSE DESIGN</vt:lpstr>
      <vt:lpstr>ACADEMIC INTEGRITY | QUALITY COURSE DESIGN</vt:lpstr>
      <vt:lpstr>THERE ARE COUNTLESS WAYS TO LEVERAGE AI</vt:lpstr>
      <vt:lpstr>PowerPoint Presentation</vt:lpstr>
      <vt:lpstr>PRODUCT-ORIENTED PEDAGOGY… </vt:lpstr>
      <vt:lpstr>USE AI FOR PROCESS-ORIENTED PEDAGOGY </vt:lpstr>
      <vt:lpstr>USE AI FOR PROCESS-ORIENTED PEDAGOGY </vt:lpstr>
      <vt:lpstr>USE AI FOR PROCESS-ORIENTED PEDAGOGY </vt:lpstr>
      <vt:lpstr>USE AI FOR PROCESS-ORIENTED PEDAGOGY </vt:lpstr>
      <vt:lpstr>USE AI FOR PROCESS-ORIENTED PEDAGOGY </vt:lpstr>
      <vt:lpstr>USE AI FOR PROCESS-ORIENTED PEDAGOGY </vt:lpstr>
      <vt:lpstr>USE AI FOR PROCESS-ORIENTED PEDAGOGY </vt:lpstr>
      <vt:lpstr>USE AI FOR PROCESS-ORIENTED PEDAGOGY </vt:lpstr>
      <vt:lpstr>USE AI FOR PROCESS-ORIENTED PEDAGOGY </vt:lpstr>
      <vt:lpstr>USE AI FOR PROCESS-ORIENTED PEDAGOGY </vt:lpstr>
      <vt:lpstr>USE AI FOR PROCESS-ORIENTED PEDAGOGY </vt:lpstr>
      <vt:lpstr>USE AI FOR PROCESS-ORIENTED PEDAGOGY </vt:lpstr>
      <vt:lpstr>USE AI FOR PROCESS-ORIENTED PEDAGOGY </vt:lpstr>
      <vt:lpstr>WHAT DOES THIS MEAN FOR QUALITY MATTERS?</vt:lpstr>
      <vt:lpstr>WHAT DOES THIS MEAN FOR QUALITY MATTERS?</vt:lpstr>
      <vt:lpstr>WHAT DOES THIS MEAN FOR QUALITY MATTERS?</vt:lpstr>
      <vt:lpstr>WHAT DOES THIS MEAN FOR QUALITY MATTERS?</vt:lpstr>
      <vt:lpstr>WHAT DOES THIS MEAN FOR QUALITY MATTERS?</vt:lpstr>
      <vt:lpstr>WHAT DOES THIS MEAN FOR QUALITY MATTERS?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Robert Gibson</dc:creator>
  <cp:lastModifiedBy>Robert Gibson</cp:lastModifiedBy>
  <cp:revision>19</cp:revision>
  <dcterms:modified xsi:type="dcterms:W3CDTF">2025-04-12T13:57:49Z</dcterms:modified>
</cp:coreProperties>
</file>