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64" r:id="rId10"/>
    <p:sldId id="268" r:id="rId11"/>
    <p:sldId id="271" r:id="rId12"/>
    <p:sldId id="270" r:id="rId13"/>
    <p:sldId id="269" r:id="rId14"/>
    <p:sldId id="266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0" autoAdjust="0"/>
    <p:restoredTop sz="71727" autoAdjust="0"/>
  </p:normalViewPr>
  <p:slideViewPr>
    <p:cSldViewPr snapToGrid="0">
      <p:cViewPr varScale="1">
        <p:scale>
          <a:sx n="60" d="100"/>
          <a:sy n="60" d="100"/>
        </p:scale>
        <p:origin x="5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3CB6A-83F4-44E4-921D-79B8575B5B3A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00D2A-FA96-4822-96E9-78FEB00C9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2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00D2A-FA96-4822-96E9-78FEB00C98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9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4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7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1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6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3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2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1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ts.miamioh.edu/flc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756" y="981687"/>
            <a:ext cx="9706708" cy="2387600"/>
          </a:xfrm>
        </p:spPr>
        <p:txBody>
          <a:bodyPr>
            <a:normAutofit/>
          </a:bodyPr>
          <a:lstStyle/>
          <a:p>
            <a:r>
              <a:rPr lang="en-US" sz="4000" dirty="0"/>
              <a:t>“A Rose By Any Other Name Smells  as Sweet”:</a:t>
            </a:r>
            <a:br>
              <a:rPr lang="en-US" sz="4000" dirty="0"/>
            </a:br>
            <a:r>
              <a:rPr lang="en-US" sz="4000" dirty="0"/>
              <a:t>Introducing QM to Reluctant Faculty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Wren Mills, Ph.D., Assistant Director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Alicia Pennington, Instructional Designer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Center for Innovative Teaching and Learning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Western Kentucky University</a:t>
            </a:r>
          </a:p>
          <a:p>
            <a:endParaRPr lang="en-US" dirty="0"/>
          </a:p>
        </p:txBody>
      </p:sp>
      <p:pic>
        <p:nvPicPr>
          <p:cNvPr id="4" name="Picture 3" descr="Picture of a ro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1" y="3650640"/>
            <a:ext cx="2923947" cy="2900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416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Week 1 – Introduction to PLC and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QM Standard Covered: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1 – Course Overview and Introduction (all of the elements)</a:t>
            </a:r>
          </a:p>
          <a:p>
            <a:pPr>
              <a:spcBef>
                <a:spcPts val="1200"/>
              </a:spcBef>
            </a:pP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Homework: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Watch video on instructional alignment</a:t>
            </a:r>
          </a:p>
          <a:p>
            <a:pPr>
              <a:spcBef>
                <a:spcPts val="1200"/>
              </a:spcBef>
            </a:pPr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5" name="Picture 4" descr="Picture of a ro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86" y="4457501"/>
            <a:ext cx="2923947" cy="2178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173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xample of our &quot;star chart&quot;-- the best practice on the left, examples of what it might look like in the middle, space for notes on the right.  Modeled after the QM Rubric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54" y="1678813"/>
            <a:ext cx="11812369" cy="4651036"/>
          </a:xfrm>
        </p:spPr>
      </p:pic>
      <p:sp>
        <p:nvSpPr>
          <p:cNvPr id="3" name="Rectangle 2"/>
          <p:cNvSpPr/>
          <p:nvPr/>
        </p:nvSpPr>
        <p:spPr>
          <a:xfrm>
            <a:off x="152400" y="140677"/>
            <a:ext cx="11887200" cy="1031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Example of our Best Practices Worksheet</a:t>
            </a:r>
          </a:p>
        </p:txBody>
      </p:sp>
    </p:spTree>
    <p:extLst>
      <p:ext uri="{BB962C8B-B14F-4D97-AF65-F5344CB8AC3E}">
        <p14:creationId xmlns:p14="http://schemas.microsoft.com/office/powerpoint/2010/main" val="1994181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Week 2 – Instructional Alignment &amp; Active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QM Standards Covered: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Covered material in standards 2-6 but only the essential ones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2 – Learning Objectives (only covered standards worth 3 points)</a:t>
            </a:r>
          </a:p>
          <a:p>
            <a:pPr lvl="1"/>
            <a:r>
              <a:rPr lang="en-US" dirty="0"/>
              <a:t>2.1 + 2.3 + 2.5</a:t>
            </a:r>
          </a:p>
          <a:p>
            <a:pPr lvl="1"/>
            <a:r>
              <a:rPr lang="en-US" dirty="0"/>
              <a:t>2.2</a:t>
            </a:r>
          </a:p>
          <a:p>
            <a:pPr lvl="1"/>
            <a:r>
              <a:rPr lang="en-US" dirty="0"/>
              <a:t>2.4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5 – Course Activities and Learner Interaction (only 5.2)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6 – Course Technology (only 6.2)</a:t>
            </a:r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  <p:pic>
        <p:nvPicPr>
          <p:cNvPr id="4" name="Picture 3" descr="Picture of a ro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5770">
            <a:off x="188617" y="4561716"/>
            <a:ext cx="2923947" cy="2173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795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3 – Course Policies and 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QM Standards Covered: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Course Policies</a:t>
            </a:r>
          </a:p>
          <a:p>
            <a:pPr lvl="1"/>
            <a:r>
              <a:rPr lang="en-US" dirty="0"/>
              <a:t>3 – Assessment and Measurement</a:t>
            </a:r>
          </a:p>
          <a:p>
            <a:pPr lvl="2"/>
            <a:r>
              <a:rPr lang="en-US" dirty="0"/>
              <a:t>3.2 and 3.3</a:t>
            </a:r>
          </a:p>
          <a:p>
            <a:pPr lvl="1"/>
            <a:r>
              <a:rPr lang="en-US" dirty="0"/>
              <a:t>7 – Learner Support</a:t>
            </a:r>
          </a:p>
          <a:p>
            <a:pPr lvl="2"/>
            <a:r>
              <a:rPr lang="en-US" dirty="0"/>
              <a:t>7.1 and 7.2</a:t>
            </a:r>
          </a:p>
          <a:p>
            <a:pPr lvl="2"/>
            <a:endParaRPr lang="en-US" dirty="0"/>
          </a:p>
          <a:p>
            <a:pPr>
              <a:spcBef>
                <a:spcPts val="1200"/>
              </a:spcBef>
            </a:pPr>
            <a:r>
              <a:rPr lang="en-US" sz="2400" dirty="0"/>
              <a:t>Accessibility</a:t>
            </a:r>
          </a:p>
          <a:p>
            <a:pPr lvl="1"/>
            <a:r>
              <a:rPr lang="en-US" dirty="0"/>
              <a:t>8 – Accessibility and Usability</a:t>
            </a:r>
          </a:p>
          <a:p>
            <a:pPr lvl="2"/>
            <a:r>
              <a:rPr lang="en-US" dirty="0"/>
              <a:t>8.1 covered in general</a:t>
            </a:r>
          </a:p>
          <a:p>
            <a:pPr lvl="2"/>
            <a:r>
              <a:rPr lang="en-US" dirty="0"/>
              <a:t>8.2 covered as it meets CITL standards for accessibility</a:t>
            </a:r>
          </a:p>
        </p:txBody>
      </p:sp>
      <p:pic>
        <p:nvPicPr>
          <p:cNvPr id="4" name="Picture 3" descr="Picture of a ro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70" y="4457501"/>
            <a:ext cx="2905178" cy="2178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56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4 – </a:t>
            </a:r>
            <a:br>
              <a:rPr lang="en-US" dirty="0"/>
            </a:br>
            <a:r>
              <a:rPr lang="en-US" dirty="0"/>
              <a:t>The Big Reveal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At the final meeting, after participants shared their “biggest change” that they’d be making to their courses, we asked if they’d heard of QM.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Did a “QM Quickie” 15 minute overview presentation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Discussed the Self-Review Tool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Provided copy of the Rubric Workbook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Encouraged them to consider doing a review</a:t>
            </a:r>
          </a:p>
          <a:p>
            <a:pPr>
              <a:spcBef>
                <a:spcPts val="1200"/>
              </a:spcBef>
            </a:pPr>
            <a:endParaRPr lang="en-US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sz="3500" dirty="0">
                <a:solidFill>
                  <a:srgbClr val="C10A2C"/>
                </a:solidFill>
                <a:effectLst>
                  <a:outerShdw blurRad="114300" dist="38100" dir="4860000" algn="tl" rotWithShape="0">
                    <a:prstClr val="black">
                      <a:alpha val="40000"/>
                    </a:prstClr>
                  </a:outerShdw>
                </a:effectLst>
              </a:rPr>
              <a:t>Reaction to QM: Positive!</a:t>
            </a:r>
          </a:p>
        </p:txBody>
      </p:sp>
      <p:pic>
        <p:nvPicPr>
          <p:cNvPr id="4" name="Picture 3" descr="Picture of a ro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5770">
            <a:off x="559094" y="4561716"/>
            <a:ext cx="2182993" cy="2173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920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it work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Do you have an instructional designer or faculty development center to collaborate with?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Do you have experience with someone who is antagonistic?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Do you have faculty who want a deeper PD experience than “one and done” workshops and webinars?</a:t>
            </a:r>
          </a:p>
        </p:txBody>
      </p:sp>
    </p:spTree>
    <p:extLst>
      <p:ext uri="{BB962C8B-B14F-4D97-AF65-F5344CB8AC3E}">
        <p14:creationId xmlns:p14="http://schemas.microsoft.com/office/powerpoint/2010/main" val="301477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Picture of a tunnel of roses"/>
          <p:cNvSpPr/>
          <p:nvPr/>
        </p:nvSpPr>
        <p:spPr>
          <a:xfrm>
            <a:off x="3240953" y="1911874"/>
            <a:ext cx="5696745" cy="384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617" y="222484"/>
            <a:ext cx="5490224" cy="168939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0" rIns="91440" bIns="45720" rtlCol="0" anchor="t">
            <a:normAutofit/>
          </a:bodyPr>
          <a:lstStyle/>
          <a:p>
            <a:endParaRPr lang="en-US" dirty="0"/>
          </a:p>
        </p:txBody>
      </p:sp>
      <p:pic>
        <p:nvPicPr>
          <p:cNvPr id="4" name="Picture 3" descr="Picture of a tunnel of ros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53" y="2093985"/>
            <a:ext cx="5696745" cy="3810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484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Describe the faculty learning community model.</a:t>
            </a:r>
          </a:p>
          <a:p>
            <a:pPr lvl="0"/>
            <a:r>
              <a:rPr lang="en-US" dirty="0"/>
              <a:t>Discuss methods of engaging reluctant faculty with the Quality Matters program.</a:t>
            </a:r>
          </a:p>
          <a:p>
            <a:pPr lvl="0"/>
            <a:r>
              <a:rPr lang="en-US" dirty="0"/>
              <a:t>Identify strategies for and programs where “hiding” QM might be beneficial for reluctant faculty.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3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Experience with QM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/>
              <a:t>Wren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/>
              <a:t>Master and Peer Reviewer</a:t>
            </a:r>
          </a:p>
          <a:p>
            <a:r>
              <a:rPr lang="en-US" sz="1600" dirty="0"/>
              <a:t>Certified Facilitator</a:t>
            </a:r>
          </a:p>
          <a:p>
            <a:r>
              <a:rPr lang="en-US" sz="1600" dirty="0"/>
              <a:t>QM Coordinator</a:t>
            </a:r>
          </a:p>
          <a:p>
            <a:r>
              <a:rPr lang="en-US" sz="1600" dirty="0"/>
              <a:t>QM Course Review Manager</a:t>
            </a:r>
          </a:p>
          <a:p>
            <a:r>
              <a:rPr lang="en-US" sz="1600" dirty="0"/>
              <a:t>ENG 300 course recognized in 2010 and 2016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18653" y="3888624"/>
            <a:ext cx="6264414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Alicia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118447" y="4574424"/>
            <a:ext cx="6265588" cy="17040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Peer Reviewer</a:t>
            </a:r>
          </a:p>
          <a:p>
            <a:r>
              <a:rPr lang="en-US" dirty="0"/>
              <a:t>QM Coordinator</a:t>
            </a:r>
          </a:p>
          <a:p>
            <a:r>
              <a:rPr lang="en-US" dirty="0"/>
              <a:t>QM Course Review 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3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Instructional Design Team and QM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Our ID Team uses QM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All IDs and Support Specialists complete the QM APPQMR course with Wren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All IDs complete the Peer Reviewer Course (not required to be come a Peer Reviewer)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In their daily work on courses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In consultations with faculty</a:t>
            </a:r>
          </a:p>
        </p:txBody>
      </p:sp>
    </p:spTree>
    <p:extLst>
      <p:ext uri="{BB962C8B-B14F-4D97-AF65-F5344CB8AC3E}">
        <p14:creationId xmlns:p14="http://schemas.microsoft.com/office/powerpoint/2010/main" val="47386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QM PD Strategy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“Intro to QM” webinars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Standard-by-Standard workshops to revise course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APPQMR once a year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Integrated QM into all of our webinars, workshops, conferences, and camps, and our online teaching certificate program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Moved toward the PLC model because our faculty said they wanted more than “one and done” webinars and workshops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Some PLCs have QM integrated into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9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77" y="2225553"/>
            <a:ext cx="2577245" cy="2852737"/>
          </a:xfrm>
        </p:spPr>
        <p:txBody>
          <a:bodyPr>
            <a:noAutofit/>
          </a:bodyPr>
          <a:lstStyle/>
          <a:p>
            <a:r>
              <a:rPr lang="en-US" sz="5400" dirty="0"/>
              <a:t>And then one day…</a:t>
            </a:r>
          </a:p>
        </p:txBody>
      </p:sp>
      <p:pic>
        <p:nvPicPr>
          <p:cNvPr id="3" name="Picture 2" descr="Picture of a grumpy c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5854">
            <a:off x="5918322" y="1698625"/>
            <a:ext cx="5724525" cy="4391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28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Cox’s Faculty PLC Model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18447" y="803186"/>
            <a:ext cx="6088815" cy="524862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A small group of interdisciplinary faculty who commit to several meetings over a given teaching and learning topic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Can involve “homework” to do between meetings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Discussion- and reflection-based– no “sage on the stage”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Lots of collaboration, sharing, and support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>
                <a:hlinkClick r:id="rId2"/>
              </a:rPr>
              <a:t>Learn about Cox’s model</a:t>
            </a:r>
            <a:r>
              <a:rPr lang="en-US" sz="2000" dirty="0"/>
              <a:t> at http://www.units.miamioh.edu/flc/</a:t>
            </a:r>
          </a:p>
        </p:txBody>
      </p:sp>
    </p:spTree>
    <p:extLst>
      <p:ext uri="{BB962C8B-B14F-4D97-AF65-F5344CB8AC3E}">
        <p14:creationId xmlns:p14="http://schemas.microsoft.com/office/powerpoint/2010/main" val="407803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Your Online Course PLC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Co-facilitated by a faculty developer and instructional designer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Did not use the words “Quality Matters” or “Rubric” at all in our advertising the PLC or during it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4 meetings, 2 hours each, weekly for a month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Light refreshments (coffee, iced tea, water, cookies or brownies)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1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Provided Best Practices checklist based on the QM Rubric’s Standards and Annotations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“Star” system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Changed wording and tone of the standards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Realigned some standards to meet the needs of the topic we discussed that day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Strengthened Standard 8’s ADA requirements</a:t>
            </a:r>
          </a:p>
        </p:txBody>
      </p:sp>
    </p:spTree>
    <p:extLst>
      <p:ext uri="{BB962C8B-B14F-4D97-AF65-F5344CB8AC3E}">
        <p14:creationId xmlns:p14="http://schemas.microsoft.com/office/powerpoint/2010/main" val="349049988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1430</TotalTime>
  <Words>652</Words>
  <Application>Microsoft Office PowerPoint</Application>
  <PresentationFormat>Widescreen</PresentationFormat>
  <Paragraphs>94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Rockwell</vt:lpstr>
      <vt:lpstr>Wingdings</vt:lpstr>
      <vt:lpstr>Atlas</vt:lpstr>
      <vt:lpstr>“A Rose By Any Other Name Smells  as Sweet”: Introducing QM to Reluctant Faculty</vt:lpstr>
      <vt:lpstr>Session Objectives</vt:lpstr>
      <vt:lpstr>Our Experience with QM</vt:lpstr>
      <vt:lpstr>Instructional Design Team and QM</vt:lpstr>
      <vt:lpstr>Our QM PD Strategy</vt:lpstr>
      <vt:lpstr>And then one day…</vt:lpstr>
      <vt:lpstr>Cox’s Faculty PLC Model</vt:lpstr>
      <vt:lpstr>Strengthening Your Online Course PLC</vt:lpstr>
      <vt:lpstr>Our Design</vt:lpstr>
      <vt:lpstr>Week 1 – Introduction to PLC and Overview</vt:lpstr>
      <vt:lpstr>PowerPoint Presentation</vt:lpstr>
      <vt:lpstr>Week 2 – Instructional Alignment &amp; Active Learning</vt:lpstr>
      <vt:lpstr>Week 3 – Course Policies and Accessibility</vt:lpstr>
      <vt:lpstr>Week 4 –  The Big Reveal</vt:lpstr>
      <vt:lpstr>Could it work for you?</vt:lpstr>
      <vt:lpstr>Questions?</vt:lpstr>
    </vt:vector>
  </TitlesOfParts>
  <Company>Western Kentucky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Rose By Any Other Name Smells  as Sweet”: Introducing QM to Reluctant Faculty</dc:title>
  <dc:creator>Mills, Wren</dc:creator>
  <cp:lastModifiedBy>Mills, Wren</cp:lastModifiedBy>
  <cp:revision>44</cp:revision>
  <dcterms:created xsi:type="dcterms:W3CDTF">2017-08-28T16:39:25Z</dcterms:created>
  <dcterms:modified xsi:type="dcterms:W3CDTF">2017-09-11T15:06:33Z</dcterms:modified>
</cp:coreProperties>
</file>