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8" r:id="rId2"/>
    <p:sldId id="260" r:id="rId3"/>
    <p:sldId id="302" r:id="rId4"/>
    <p:sldId id="280" r:id="rId5"/>
    <p:sldId id="271" r:id="rId6"/>
    <p:sldId id="275" r:id="rId7"/>
    <p:sldId id="276" r:id="rId8"/>
    <p:sldId id="277" r:id="rId9"/>
    <p:sldId id="270" r:id="rId10"/>
    <p:sldId id="278" r:id="rId11"/>
    <p:sldId id="279" r:id="rId12"/>
    <p:sldId id="281" r:id="rId13"/>
    <p:sldId id="294" r:id="rId14"/>
    <p:sldId id="286" r:id="rId15"/>
    <p:sldId id="298" r:id="rId16"/>
    <p:sldId id="297" r:id="rId17"/>
    <p:sldId id="300" r:id="rId18"/>
    <p:sldId id="304" r:id="rId19"/>
    <p:sldId id="305" r:id="rId20"/>
    <p:sldId id="309" r:id="rId21"/>
    <p:sldId id="313" r:id="rId22"/>
    <p:sldId id="314" r:id="rId23"/>
    <p:sldId id="306" r:id="rId24"/>
    <p:sldId id="307" r:id="rId25"/>
    <p:sldId id="301" r:id="rId26"/>
    <p:sldId id="316" r:id="rId27"/>
    <p:sldId id="310" r:id="rId28"/>
    <p:sldId id="308" r:id="rId29"/>
    <p:sldId id="311" r:id="rId30"/>
    <p:sldId id="312" r:id="rId31"/>
    <p:sldId id="303" r:id="rId32"/>
    <p:sldId id="315" r:id="rId33"/>
    <p:sldId id="299" r:id="rId34"/>
    <p:sldId id="291" r:id="rId35"/>
    <p:sldId id="293" r:id="rId36"/>
    <p:sldId id="31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296D8-D08D-4AFA-A4BC-D748DE4D72B1}" v="15" dt="2024-02-10T02:14:33.18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3146" autoAdjust="0"/>
  </p:normalViewPr>
  <p:slideViewPr>
    <p:cSldViewPr snapToGrid="0">
      <p:cViewPr varScale="1">
        <p:scale>
          <a:sx n="95" d="100"/>
          <a:sy n="95" d="100"/>
        </p:scale>
        <p:origin x="1110" y="90"/>
      </p:cViewPr>
      <p:guideLst>
        <p:guide orient="horz" pos="3216"/>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2/8/2024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1/10/2024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a:t>
            </a:fld>
            <a:endParaRPr lang="en-US"/>
          </a:p>
        </p:txBody>
      </p:sp>
    </p:spTree>
    <p:extLst>
      <p:ext uri="{BB962C8B-B14F-4D97-AF65-F5344CB8AC3E}">
        <p14:creationId xmlns:p14="http://schemas.microsoft.com/office/powerpoint/2010/main" val="87316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11</a:t>
            </a:fld>
            <a:endParaRPr lang="en-US"/>
          </a:p>
        </p:txBody>
      </p:sp>
    </p:spTree>
    <p:extLst>
      <p:ext uri="{BB962C8B-B14F-4D97-AF65-F5344CB8AC3E}">
        <p14:creationId xmlns:p14="http://schemas.microsoft.com/office/powerpoint/2010/main" val="1315154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12</a:t>
            </a:fld>
            <a:endParaRPr lang="en-US"/>
          </a:p>
        </p:txBody>
      </p:sp>
    </p:spTree>
    <p:extLst>
      <p:ext uri="{BB962C8B-B14F-4D97-AF65-F5344CB8AC3E}">
        <p14:creationId xmlns:p14="http://schemas.microsoft.com/office/powerpoint/2010/main" val="335951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13</a:t>
            </a:fld>
            <a:endParaRPr lang="en-US"/>
          </a:p>
        </p:txBody>
      </p:sp>
    </p:spTree>
    <p:extLst>
      <p:ext uri="{BB962C8B-B14F-4D97-AF65-F5344CB8AC3E}">
        <p14:creationId xmlns:p14="http://schemas.microsoft.com/office/powerpoint/2010/main" val="136356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14</a:t>
            </a:fld>
            <a:endParaRPr lang="en-US"/>
          </a:p>
        </p:txBody>
      </p:sp>
    </p:spTree>
    <p:extLst>
      <p:ext uri="{BB962C8B-B14F-4D97-AF65-F5344CB8AC3E}">
        <p14:creationId xmlns:p14="http://schemas.microsoft.com/office/powerpoint/2010/main" val="108736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15</a:t>
            </a:fld>
            <a:endParaRPr lang="en-US"/>
          </a:p>
        </p:txBody>
      </p:sp>
    </p:spTree>
    <p:extLst>
      <p:ext uri="{BB962C8B-B14F-4D97-AF65-F5344CB8AC3E}">
        <p14:creationId xmlns:p14="http://schemas.microsoft.com/office/powerpoint/2010/main" val="2043926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16</a:t>
            </a:fld>
            <a:endParaRPr lang="en-US"/>
          </a:p>
        </p:txBody>
      </p:sp>
    </p:spTree>
    <p:extLst>
      <p:ext uri="{BB962C8B-B14F-4D97-AF65-F5344CB8AC3E}">
        <p14:creationId xmlns:p14="http://schemas.microsoft.com/office/powerpoint/2010/main" val="1990133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17</a:t>
            </a:fld>
            <a:endParaRPr lang="en-US"/>
          </a:p>
        </p:txBody>
      </p:sp>
    </p:spTree>
    <p:extLst>
      <p:ext uri="{BB962C8B-B14F-4D97-AF65-F5344CB8AC3E}">
        <p14:creationId xmlns:p14="http://schemas.microsoft.com/office/powerpoint/2010/main" val="3316001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18</a:t>
            </a:fld>
            <a:endParaRPr lang="en-US"/>
          </a:p>
        </p:txBody>
      </p:sp>
    </p:spTree>
    <p:extLst>
      <p:ext uri="{BB962C8B-B14F-4D97-AF65-F5344CB8AC3E}">
        <p14:creationId xmlns:p14="http://schemas.microsoft.com/office/powerpoint/2010/main" val="3991393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19</a:t>
            </a:fld>
            <a:endParaRPr lang="en-US"/>
          </a:p>
        </p:txBody>
      </p:sp>
    </p:spTree>
    <p:extLst>
      <p:ext uri="{BB962C8B-B14F-4D97-AF65-F5344CB8AC3E}">
        <p14:creationId xmlns:p14="http://schemas.microsoft.com/office/powerpoint/2010/main" val="3736454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20</a:t>
            </a:fld>
            <a:endParaRPr lang="en-US"/>
          </a:p>
        </p:txBody>
      </p:sp>
    </p:spTree>
    <p:extLst>
      <p:ext uri="{BB962C8B-B14F-4D97-AF65-F5344CB8AC3E}">
        <p14:creationId xmlns:p14="http://schemas.microsoft.com/office/powerpoint/2010/main" val="77214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2</a:t>
            </a:fld>
            <a:endParaRPr lang="en-US"/>
          </a:p>
        </p:txBody>
      </p:sp>
    </p:spTree>
    <p:extLst>
      <p:ext uri="{BB962C8B-B14F-4D97-AF65-F5344CB8AC3E}">
        <p14:creationId xmlns:p14="http://schemas.microsoft.com/office/powerpoint/2010/main" val="3041109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21</a:t>
            </a:fld>
            <a:endParaRPr lang="en-US"/>
          </a:p>
        </p:txBody>
      </p:sp>
    </p:spTree>
    <p:extLst>
      <p:ext uri="{BB962C8B-B14F-4D97-AF65-F5344CB8AC3E}">
        <p14:creationId xmlns:p14="http://schemas.microsoft.com/office/powerpoint/2010/main" val="3515543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22</a:t>
            </a:fld>
            <a:endParaRPr lang="en-US"/>
          </a:p>
        </p:txBody>
      </p:sp>
    </p:spTree>
    <p:extLst>
      <p:ext uri="{BB962C8B-B14F-4D97-AF65-F5344CB8AC3E}">
        <p14:creationId xmlns:p14="http://schemas.microsoft.com/office/powerpoint/2010/main" val="1950470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23</a:t>
            </a:fld>
            <a:endParaRPr lang="en-US"/>
          </a:p>
        </p:txBody>
      </p:sp>
    </p:spTree>
    <p:extLst>
      <p:ext uri="{BB962C8B-B14F-4D97-AF65-F5344CB8AC3E}">
        <p14:creationId xmlns:p14="http://schemas.microsoft.com/office/powerpoint/2010/main" val="1654316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24</a:t>
            </a:fld>
            <a:endParaRPr lang="en-US"/>
          </a:p>
        </p:txBody>
      </p:sp>
    </p:spTree>
    <p:extLst>
      <p:ext uri="{BB962C8B-B14F-4D97-AF65-F5344CB8AC3E}">
        <p14:creationId xmlns:p14="http://schemas.microsoft.com/office/powerpoint/2010/main" val="884956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25</a:t>
            </a:fld>
            <a:endParaRPr lang="en-US"/>
          </a:p>
        </p:txBody>
      </p:sp>
    </p:spTree>
    <p:extLst>
      <p:ext uri="{BB962C8B-B14F-4D97-AF65-F5344CB8AC3E}">
        <p14:creationId xmlns:p14="http://schemas.microsoft.com/office/powerpoint/2010/main" val="1529611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26</a:t>
            </a:fld>
            <a:endParaRPr lang="en-US"/>
          </a:p>
        </p:txBody>
      </p:sp>
    </p:spTree>
    <p:extLst>
      <p:ext uri="{BB962C8B-B14F-4D97-AF65-F5344CB8AC3E}">
        <p14:creationId xmlns:p14="http://schemas.microsoft.com/office/powerpoint/2010/main" val="1332039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27</a:t>
            </a:fld>
            <a:endParaRPr lang="en-US"/>
          </a:p>
        </p:txBody>
      </p:sp>
    </p:spTree>
    <p:extLst>
      <p:ext uri="{BB962C8B-B14F-4D97-AF65-F5344CB8AC3E}">
        <p14:creationId xmlns:p14="http://schemas.microsoft.com/office/powerpoint/2010/main" val="2344206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28</a:t>
            </a:fld>
            <a:endParaRPr lang="en-US"/>
          </a:p>
        </p:txBody>
      </p:sp>
    </p:spTree>
    <p:extLst>
      <p:ext uri="{BB962C8B-B14F-4D97-AF65-F5344CB8AC3E}">
        <p14:creationId xmlns:p14="http://schemas.microsoft.com/office/powerpoint/2010/main" val="1437734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29</a:t>
            </a:fld>
            <a:endParaRPr lang="en-US"/>
          </a:p>
        </p:txBody>
      </p:sp>
    </p:spTree>
    <p:extLst>
      <p:ext uri="{BB962C8B-B14F-4D97-AF65-F5344CB8AC3E}">
        <p14:creationId xmlns:p14="http://schemas.microsoft.com/office/powerpoint/2010/main" val="3791316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https://ro.uow.edu.au/cgi/viewcontent.cgi?article=2852&amp;context=jutlp </a:t>
            </a:r>
          </a:p>
        </p:txBody>
      </p:sp>
      <p:sp>
        <p:nvSpPr>
          <p:cNvPr id="4" name="Slide Number Placeholder 3"/>
          <p:cNvSpPr>
            <a:spLocks noGrp="1"/>
          </p:cNvSpPr>
          <p:nvPr>
            <p:ph type="sldNum" sz="quarter" idx="5"/>
          </p:nvPr>
        </p:nvSpPr>
        <p:spPr/>
        <p:txBody>
          <a:bodyPr/>
          <a:lstStyle/>
          <a:p>
            <a:fld id="{DED491D0-8E1B-49C7-849B-A28568D94497}" type="slidenum">
              <a:rPr lang="en-US" smtClean="0"/>
              <a:t>30</a:t>
            </a:fld>
            <a:endParaRPr lang="en-US"/>
          </a:p>
        </p:txBody>
      </p:sp>
    </p:spTree>
    <p:extLst>
      <p:ext uri="{BB962C8B-B14F-4D97-AF65-F5344CB8AC3E}">
        <p14:creationId xmlns:p14="http://schemas.microsoft.com/office/powerpoint/2010/main" val="152242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4</a:t>
            </a:fld>
            <a:endParaRPr lang="en-US"/>
          </a:p>
        </p:txBody>
      </p:sp>
    </p:spTree>
    <p:extLst>
      <p:ext uri="{BB962C8B-B14F-4D97-AF65-F5344CB8AC3E}">
        <p14:creationId xmlns:p14="http://schemas.microsoft.com/office/powerpoint/2010/main" val="2430300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31</a:t>
            </a:fld>
            <a:endParaRPr lang="en-US"/>
          </a:p>
        </p:txBody>
      </p:sp>
    </p:spTree>
    <p:extLst>
      <p:ext uri="{BB962C8B-B14F-4D97-AF65-F5344CB8AC3E}">
        <p14:creationId xmlns:p14="http://schemas.microsoft.com/office/powerpoint/2010/main" val="991964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32</a:t>
            </a:fld>
            <a:endParaRPr lang="en-US"/>
          </a:p>
        </p:txBody>
      </p:sp>
    </p:spTree>
    <p:extLst>
      <p:ext uri="{BB962C8B-B14F-4D97-AF65-F5344CB8AC3E}">
        <p14:creationId xmlns:p14="http://schemas.microsoft.com/office/powerpoint/2010/main" val="389031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34</a:t>
            </a:fld>
            <a:endParaRPr lang="en-US"/>
          </a:p>
        </p:txBody>
      </p:sp>
    </p:spTree>
    <p:extLst>
      <p:ext uri="{BB962C8B-B14F-4D97-AF65-F5344CB8AC3E}">
        <p14:creationId xmlns:p14="http://schemas.microsoft.com/office/powerpoint/2010/main" val="2885396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35</a:t>
            </a:fld>
            <a:endParaRPr lang="en-US"/>
          </a:p>
        </p:txBody>
      </p:sp>
    </p:spTree>
    <p:extLst>
      <p:ext uri="{BB962C8B-B14F-4D97-AF65-F5344CB8AC3E}">
        <p14:creationId xmlns:p14="http://schemas.microsoft.com/office/powerpoint/2010/main" val="3936192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36</a:t>
            </a:fld>
            <a:endParaRPr lang="en-US"/>
          </a:p>
        </p:txBody>
      </p:sp>
    </p:spTree>
    <p:extLst>
      <p:ext uri="{BB962C8B-B14F-4D97-AF65-F5344CB8AC3E}">
        <p14:creationId xmlns:p14="http://schemas.microsoft.com/office/powerpoint/2010/main" val="269678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5</a:t>
            </a:fld>
            <a:endParaRPr lang="en-US"/>
          </a:p>
        </p:txBody>
      </p:sp>
    </p:spTree>
    <p:extLst>
      <p:ext uri="{BB962C8B-B14F-4D97-AF65-F5344CB8AC3E}">
        <p14:creationId xmlns:p14="http://schemas.microsoft.com/office/powerpoint/2010/main" val="1932027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6</a:t>
            </a:fld>
            <a:endParaRPr lang="en-US"/>
          </a:p>
        </p:txBody>
      </p:sp>
    </p:spTree>
    <p:extLst>
      <p:ext uri="{BB962C8B-B14F-4D97-AF65-F5344CB8AC3E}">
        <p14:creationId xmlns:p14="http://schemas.microsoft.com/office/powerpoint/2010/main" val="137159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7</a:t>
            </a:fld>
            <a:endParaRPr lang="en-US"/>
          </a:p>
        </p:txBody>
      </p:sp>
    </p:spTree>
    <p:extLst>
      <p:ext uri="{BB962C8B-B14F-4D97-AF65-F5344CB8AC3E}">
        <p14:creationId xmlns:p14="http://schemas.microsoft.com/office/powerpoint/2010/main" val="77594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8</a:t>
            </a:fld>
            <a:endParaRPr lang="en-US"/>
          </a:p>
        </p:txBody>
      </p:sp>
    </p:spTree>
    <p:extLst>
      <p:ext uri="{BB962C8B-B14F-4D97-AF65-F5344CB8AC3E}">
        <p14:creationId xmlns:p14="http://schemas.microsoft.com/office/powerpoint/2010/main" val="134018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9</a:t>
            </a:fld>
            <a:endParaRPr lang="en-US"/>
          </a:p>
        </p:txBody>
      </p:sp>
    </p:spTree>
    <p:extLst>
      <p:ext uri="{BB962C8B-B14F-4D97-AF65-F5344CB8AC3E}">
        <p14:creationId xmlns:p14="http://schemas.microsoft.com/office/powerpoint/2010/main" val="169179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t>10</a:t>
            </a:fld>
            <a:endParaRPr lang="en-US"/>
          </a:p>
        </p:txBody>
      </p:sp>
    </p:spTree>
    <p:extLst>
      <p:ext uri="{BB962C8B-B14F-4D97-AF65-F5344CB8AC3E}">
        <p14:creationId xmlns:p14="http://schemas.microsoft.com/office/powerpoint/2010/main" val="146336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CFE9AC-F15C-4FA0-A6F1-298829FA691D}" type="datetimeFigureOut">
              <a:rPr lang="en-US" smtClean="0"/>
              <a:pPr/>
              <a:t>1/10/2024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BD266BE7-899D-4075-917F-DBDE33B6B692}" type="slidenum">
              <a:rPr lang="en-US" smtClean="0"/>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69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FE9AC-F15C-4FA0-A6F1-298829FA691D}"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304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FE9AC-F15C-4FA0-A6F1-298829FA691D}"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824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FE9AC-F15C-4FA0-A6F1-298829FA691D}"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774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733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FE9AC-F15C-4FA0-A6F1-298829FA691D}"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BE7-899D-4075-917F-DBDE33B6B69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856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CFE9AC-F15C-4FA0-A6F1-298829FA691D}"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66BE7-899D-4075-917F-DBDE33B6B69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914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CFE9AC-F15C-4FA0-A6F1-298829FA691D}"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66BE7-899D-4075-917F-DBDE33B6B69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02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66BE7-899D-4075-917F-DBDE33B6B692}" type="slidenum">
              <a:rPr lang="en-US" smtClean="0"/>
              <a:t>‹#›</a:t>
            </a:fld>
            <a:endParaRPr lang="en-US"/>
          </a:p>
        </p:txBody>
      </p:sp>
    </p:spTree>
    <p:extLst>
      <p:ext uri="{BB962C8B-B14F-4D97-AF65-F5344CB8AC3E}">
        <p14:creationId xmlns:p14="http://schemas.microsoft.com/office/powerpoint/2010/main" val="396817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BE7-899D-4075-917F-DBDE33B6B69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258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CCFE9AC-F15C-4FA0-A6F1-298829FA691D}" type="datetimeFigureOut">
              <a:rPr lang="en-US" smtClean="0"/>
              <a:t>1/10/2024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D266BE7-899D-4075-917F-DBDE33B6B69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36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CCFE9AC-F15C-4FA0-A6F1-298829FA691D}" type="datetimeFigureOut">
              <a:rPr lang="en-US" smtClean="0"/>
              <a:pPr/>
              <a:t>1/10/2024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D266BE7-899D-4075-917F-DBDE33B6B692}"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082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qualitymatters.org/index.php/qa-resources/resource-center/articles-resources/academic-rigor-white-paper-part-on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eagull.wwnorton.com/equityguid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lgonquincollege.com/lts/ud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indenwood.edu/human-resources/lindenwood-learning-academy/teaching-and-learning/rise-project/the-rise-guides-definitions-research-and-teaching-resourc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wccu.org/accreditation/standards-policies/standard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qualitymatters.org/qa-resources/resource-center/articles-resources/academic-rigorwhite-paper-part-tw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qualitymatters.org/qa-resources/resource-center/articlesresources/academic-rigor-white-paper-part-thre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radingforgrowth.com/p/rigo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commons.wikimedia.org/wiki/File:Scientific_Method_3.jp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hechinger.tc.columbia.edu/primers/Hechinger_Institute_Rigor_Primer.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qualitymatters.org/qa-resources/resource-center/articles-resources/academic-rigor-white-paper-part-on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eric.ed.gov/?id=ED509394" TargetMode="External"/><Relationship Id="rId5" Type="http://schemas.openxmlformats.org/officeDocument/2006/relationships/hyperlink" Target="https://www.qualitymatters.org/index.php/qa-resources/resource-center/articles-resources/academic-rigor-white-paper-part-three" TargetMode="External"/><Relationship Id="rId4" Type="http://schemas.openxmlformats.org/officeDocument/2006/relationships/hyperlink" Target="https://www.qualitymatters.org/index.php/qa-resources/resource-center/articles-resources/academic-rigor-white-paper-part-tw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1364" y="2035995"/>
            <a:ext cx="9154048" cy="2387600"/>
          </a:xfrm>
        </p:spPr>
        <p:txBody>
          <a:bodyPr>
            <a:normAutofit fontScale="90000"/>
          </a:bodyPr>
          <a:lstStyle/>
          <a:p>
            <a:r>
              <a:rPr lang="en-US" b="1" dirty="0">
                <a:latin typeface="Colonna MT" panose="04020805060202030203" pitchFamily="82" charset="0"/>
              </a:rPr>
              <a:t>Defining and implementing academic rigor: </a:t>
            </a:r>
            <a:br>
              <a:rPr lang="en-US" b="1" dirty="0">
                <a:latin typeface="Colonna MT" panose="04020805060202030203" pitchFamily="82" charset="0"/>
              </a:rPr>
            </a:br>
            <a:r>
              <a:rPr lang="en-US" b="1" dirty="0">
                <a:latin typeface="Colonna MT" panose="04020805060202030203" pitchFamily="82" charset="0"/>
              </a:rPr>
              <a:t>a 5-year update</a:t>
            </a:r>
          </a:p>
        </p:txBody>
      </p:sp>
      <p:sp>
        <p:nvSpPr>
          <p:cNvPr id="3" name="Subtitle 2"/>
          <p:cNvSpPr>
            <a:spLocks noGrp="1"/>
          </p:cNvSpPr>
          <p:nvPr>
            <p:ph type="subTitle" idx="1"/>
          </p:nvPr>
        </p:nvSpPr>
        <p:spPr>
          <a:xfrm>
            <a:off x="415438" y="4534123"/>
            <a:ext cx="8637072" cy="977621"/>
          </a:xfrm>
        </p:spPr>
        <p:txBody>
          <a:bodyPr>
            <a:noAutofit/>
          </a:bodyPr>
          <a:lstStyle/>
          <a:p>
            <a:pPr>
              <a:lnSpc>
                <a:spcPct val="100000"/>
              </a:lnSpc>
            </a:pPr>
            <a:r>
              <a:rPr lang="en-US" sz="2800" b="1" dirty="0">
                <a:latin typeface="Colonna MT" panose="04020805060202030203" pitchFamily="82" charset="0"/>
              </a:rPr>
              <a:t>Dr. Andria F. Schwegler</a:t>
            </a:r>
          </a:p>
          <a:p>
            <a:pPr>
              <a:lnSpc>
                <a:spcPct val="100000"/>
              </a:lnSpc>
            </a:pPr>
            <a:r>
              <a:rPr lang="en-US" sz="2800" b="1" dirty="0">
                <a:latin typeface="Colonna MT" panose="04020805060202030203" pitchFamily="82" charset="0"/>
              </a:rPr>
              <a:t>Associate Professor of Psychology</a:t>
            </a:r>
          </a:p>
        </p:txBody>
      </p:sp>
      <p:pic>
        <p:nvPicPr>
          <p:cNvPr id="5" name="Picture 4">
            <a:extLst>
              <a:ext uri="{FF2B5EF4-FFF2-40B4-BE49-F238E27FC236}">
                <a16:creationId xmlns:a16="http://schemas.microsoft.com/office/drawing/2014/main" id="{23DC0D5B-1EAC-4946-BA72-8CAC91F76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262" y="4494956"/>
            <a:ext cx="3543300" cy="1146253"/>
          </a:xfrm>
          <a:prstGeom prst="rect">
            <a:avLst/>
          </a:prstGeom>
        </p:spPr>
      </p:pic>
      <p:sp>
        <p:nvSpPr>
          <p:cNvPr id="6" name="TextBox 5">
            <a:extLst>
              <a:ext uri="{FF2B5EF4-FFF2-40B4-BE49-F238E27FC236}">
                <a16:creationId xmlns:a16="http://schemas.microsoft.com/office/drawing/2014/main" id="{FFD1EA00-EB90-46B7-A012-E52ACBE83FAF}"/>
              </a:ext>
            </a:extLst>
          </p:cNvPr>
          <p:cNvSpPr txBox="1"/>
          <p:nvPr/>
        </p:nvSpPr>
        <p:spPr>
          <a:xfrm>
            <a:off x="1326328" y="105734"/>
            <a:ext cx="9539343" cy="646331"/>
          </a:xfrm>
          <a:prstGeom prst="rect">
            <a:avLst/>
          </a:prstGeom>
          <a:noFill/>
        </p:spPr>
        <p:txBody>
          <a:bodyPr wrap="none" rtlCol="0">
            <a:spAutoFit/>
          </a:bodyPr>
          <a:lstStyle/>
          <a:p>
            <a:r>
              <a:rPr lang="en-US" sz="3600" b="1" dirty="0">
                <a:solidFill>
                  <a:schemeClr val="bg2">
                    <a:lumMod val="85000"/>
                  </a:schemeClr>
                </a:solidFill>
                <a:latin typeface="Colonna MT" panose="04020805060202030203" pitchFamily="82" charset="0"/>
                <a:cs typeface="Aldhabi" panose="020B0604020202020204" pitchFamily="2" charset="-78"/>
              </a:rPr>
              <a:t>Quality Matters Research Online Conference 2024</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875989" y="478636"/>
            <a:ext cx="6436974" cy="767360"/>
          </a:xfrm>
        </p:spPr>
        <p:txBody>
          <a:bodyPr>
            <a:normAutofit/>
          </a:bodyPr>
          <a:lstStyle/>
          <a:p>
            <a:r>
              <a:rPr lang="en-US" sz="4400" b="1" dirty="0">
                <a:latin typeface="Colonna MT" panose="04020805060202030203" pitchFamily="82" charset="0"/>
              </a:rPr>
              <a:t>A Working Definition</a:t>
            </a:r>
          </a:p>
        </p:txBody>
      </p:sp>
      <p:sp>
        <p:nvSpPr>
          <p:cNvPr id="14" name="Content Placeholder 2"/>
          <p:cNvSpPr>
            <a:spLocks noGrp="1"/>
          </p:cNvSpPr>
          <p:nvPr>
            <p:ph idx="1"/>
          </p:nvPr>
        </p:nvSpPr>
        <p:spPr>
          <a:xfrm>
            <a:off x="1280160" y="2190749"/>
            <a:ext cx="9628632" cy="2803282"/>
          </a:xfrm>
        </p:spPr>
        <p:txBody>
          <a:bodyPr>
            <a:normAutofit/>
          </a:bodyPr>
          <a:lstStyle/>
          <a:p>
            <a:pPr marL="0" indent="0">
              <a:buNone/>
            </a:pPr>
            <a:r>
              <a:rPr lang="en-US" sz="2400" dirty="0"/>
              <a:t>Academic Rigor is…</a:t>
            </a:r>
          </a:p>
          <a:p>
            <a:pPr marL="457200" indent="0">
              <a:buNone/>
            </a:pPr>
            <a:r>
              <a:rPr lang="en-US" sz="2400" dirty="0"/>
              <a:t>intentionally crafted and sequenced learning activities and interactions that are supported by research and provide students the opportunity to create and demonstrate their own understanding or interpretation of information and support it with evidence.</a:t>
            </a:r>
          </a:p>
        </p:txBody>
      </p:sp>
      <p:sp>
        <p:nvSpPr>
          <p:cNvPr id="2" name="TextBox 1">
            <a:extLst>
              <a:ext uri="{FF2B5EF4-FFF2-40B4-BE49-F238E27FC236}">
                <a16:creationId xmlns:a16="http://schemas.microsoft.com/office/drawing/2014/main" id="{C9131B3A-276C-3E1A-0A70-AFFF654078B8}"/>
              </a:ext>
            </a:extLst>
          </p:cNvPr>
          <p:cNvSpPr txBox="1"/>
          <p:nvPr/>
        </p:nvSpPr>
        <p:spPr>
          <a:xfrm>
            <a:off x="1316336" y="5164855"/>
            <a:ext cx="9897624" cy="892552"/>
          </a:xfrm>
          <a:prstGeom prst="rect">
            <a:avLst/>
          </a:prstGeom>
          <a:noFill/>
        </p:spPr>
        <p:txBody>
          <a:bodyPr wrap="square" rtlCol="0">
            <a:spAutoFit/>
          </a:bodyPr>
          <a:lstStyle/>
          <a:p>
            <a:r>
              <a:rPr lang="en-US" sz="2000" b="1" dirty="0"/>
              <a:t>White Paper 1 - Academic rigor: A comprehensive definition. </a:t>
            </a:r>
            <a:r>
              <a:rPr lang="en-US" sz="2000" dirty="0"/>
              <a:t>Quality Matters. </a:t>
            </a:r>
            <a:r>
              <a:rPr lang="en-US" sz="1600" dirty="0">
                <a:hlinkClick r:id="rId3"/>
              </a:rPr>
              <a:t>https://www.qualitymatters.org/index.php/qa-resources/resource-center/articles-resources/academic-rigor-white-paper-part-one</a:t>
            </a:r>
            <a:r>
              <a:rPr lang="en-US" sz="1600" dirty="0"/>
              <a:t> </a:t>
            </a:r>
          </a:p>
        </p:txBody>
      </p:sp>
    </p:spTree>
    <p:extLst>
      <p:ext uri="{BB962C8B-B14F-4D97-AF65-F5344CB8AC3E}">
        <p14:creationId xmlns:p14="http://schemas.microsoft.com/office/powerpoint/2010/main" val="273369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361741" y="542617"/>
            <a:ext cx="3336053" cy="5201605"/>
          </a:xfrm>
        </p:spPr>
        <p:txBody>
          <a:bodyPr>
            <a:noAutofit/>
          </a:bodyPr>
          <a:lstStyle/>
          <a:p>
            <a:r>
              <a:rPr lang="en-US" sz="2000" dirty="0">
                <a:solidFill>
                  <a:schemeClr val="bg1"/>
                </a:solidFill>
                <a:effectLst>
                  <a:outerShdw blurRad="38100" dist="38100" dir="2700000" algn="tl">
                    <a:srgbClr val="000000">
                      <a:alpha val="43137"/>
                    </a:srgbClr>
                  </a:outerShdw>
                </a:effectLst>
              </a:rPr>
              <a:t>Academic rigor is…</a:t>
            </a:r>
            <a:br>
              <a:rPr lang="en-US" sz="2000" dirty="0">
                <a:solidFill>
                  <a:schemeClr val="bg1"/>
                </a:solidFill>
                <a:effectLst>
                  <a:outerShdw blurRad="38100" dist="38100" dir="2700000" algn="tl">
                    <a:srgbClr val="000000">
                      <a:alpha val="43137"/>
                    </a:srgbClr>
                  </a:outerShdw>
                </a:effectLst>
              </a:rPr>
            </a:br>
            <a:br>
              <a:rPr lang="en-US" sz="36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intentionally crafted and sequenced learning activities and interactions that are supported by research </a:t>
            </a:r>
            <a:br>
              <a:rPr lang="en-US" sz="2000" dirty="0">
                <a:solidFill>
                  <a:schemeClr val="bg1"/>
                </a:solidFill>
                <a:effectLst>
                  <a:outerShdw blurRad="38100" dist="38100" dir="2700000" algn="tl">
                    <a:srgbClr val="000000">
                      <a:alpha val="43137"/>
                    </a:srgbClr>
                  </a:outerShdw>
                </a:effectLst>
              </a:rPr>
            </a:br>
            <a:br>
              <a:rPr lang="en-US" sz="36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and provide students the opportunity to create and demonstrate their own understanding or interpretation of information </a:t>
            </a:r>
            <a:br>
              <a:rPr lang="en-US" sz="2000" dirty="0">
                <a:solidFill>
                  <a:schemeClr val="bg1"/>
                </a:solidFill>
                <a:effectLst>
                  <a:outerShdw blurRad="38100" dist="38100" dir="2700000" algn="tl">
                    <a:srgbClr val="000000">
                      <a:alpha val="43137"/>
                    </a:srgbClr>
                  </a:outerShdw>
                </a:effectLst>
              </a:rPr>
            </a:br>
            <a:br>
              <a:rPr lang="en-US" sz="36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and support it with evidence</a:t>
            </a:r>
            <a:br>
              <a:rPr lang="en-US" sz="2000" dirty="0">
                <a:solidFill>
                  <a:schemeClr val="bg1"/>
                </a:solidFill>
                <a:effectLst>
                  <a:outerShdw blurRad="38100" dist="38100" dir="2700000" algn="tl">
                    <a:srgbClr val="000000">
                      <a:alpha val="43137"/>
                    </a:srgbClr>
                  </a:outerShdw>
                </a:effectLst>
              </a:rPr>
            </a:br>
            <a:endParaRPr lang="en-US" sz="2000" b="1" dirty="0">
              <a:solidFill>
                <a:schemeClr val="bg1"/>
              </a:solidFill>
              <a:effectLst>
                <a:outerShdw blurRad="38100" dist="38100" dir="2700000" algn="tl">
                  <a:srgbClr val="000000">
                    <a:alpha val="43137"/>
                  </a:srgbClr>
                </a:outerShdw>
              </a:effectLst>
              <a:latin typeface="Colonna MT" panose="04020805060202030203" pitchFamily="82" charset="0"/>
            </a:endParaRPr>
          </a:p>
        </p:txBody>
      </p:sp>
      <p:sp>
        <p:nvSpPr>
          <p:cNvPr id="14" name="Content Placeholder 2"/>
          <p:cNvSpPr>
            <a:spLocks noGrp="1"/>
          </p:cNvSpPr>
          <p:nvPr>
            <p:ph idx="1"/>
          </p:nvPr>
        </p:nvSpPr>
        <p:spPr>
          <a:xfrm>
            <a:off x="4632221" y="509514"/>
            <a:ext cx="6512708" cy="5663139"/>
          </a:xfrm>
        </p:spPr>
        <p:txBody>
          <a:bodyPr anchor="t">
            <a:noAutofit/>
          </a:bodyPr>
          <a:lstStyle/>
          <a:p>
            <a:pPr>
              <a:lnSpc>
                <a:spcPct val="110000"/>
              </a:lnSpc>
            </a:pPr>
            <a:r>
              <a:rPr lang="en-US" sz="1800" dirty="0"/>
              <a:t>Teacher responsibilities are distinct from student responsibilities.</a:t>
            </a:r>
          </a:p>
          <a:p>
            <a:pPr marL="0" indent="0">
              <a:lnSpc>
                <a:spcPct val="110000"/>
              </a:lnSpc>
              <a:buNone/>
            </a:pPr>
            <a:endParaRPr lang="en-US" sz="800" dirty="0"/>
          </a:p>
          <a:p>
            <a:pPr>
              <a:lnSpc>
                <a:spcPct val="110000"/>
              </a:lnSpc>
            </a:pPr>
            <a:r>
              <a:rPr lang="en-US" sz="1800" dirty="0"/>
              <a:t>A teacher’s decisions regarding academic rigor can be observed, measured, and revised for continuous improvement.</a:t>
            </a:r>
          </a:p>
          <a:p>
            <a:pPr>
              <a:lnSpc>
                <a:spcPct val="110000"/>
              </a:lnSpc>
            </a:pPr>
            <a:r>
              <a:rPr lang="en-US" sz="1800" dirty="0"/>
              <a:t>Curriculum is distinct from course delivery.</a:t>
            </a:r>
          </a:p>
          <a:p>
            <a:pPr>
              <a:lnSpc>
                <a:spcPct val="110000"/>
              </a:lnSpc>
            </a:pPr>
            <a:r>
              <a:rPr lang="en-US" sz="1800" dirty="0"/>
              <a:t>A research basis reduces subjective interpretations and bias and facilitates new advances in </a:t>
            </a:r>
            <a:r>
              <a:rPr lang="en-US" sz="1800" dirty="0" err="1"/>
              <a:t>SoTL</a:t>
            </a:r>
            <a:r>
              <a:rPr lang="en-US" sz="1800" dirty="0"/>
              <a:t> (Hutchings et al., 2011).</a:t>
            </a:r>
          </a:p>
          <a:p>
            <a:pPr marL="0" indent="0">
              <a:lnSpc>
                <a:spcPct val="110000"/>
              </a:lnSpc>
              <a:buNone/>
            </a:pPr>
            <a:endParaRPr lang="en-US" sz="800" dirty="0"/>
          </a:p>
          <a:p>
            <a:pPr marL="0" indent="0">
              <a:lnSpc>
                <a:spcPct val="110000"/>
              </a:lnSpc>
              <a:buNone/>
            </a:pPr>
            <a:endParaRPr lang="en-US" sz="800" dirty="0"/>
          </a:p>
          <a:p>
            <a:pPr>
              <a:lnSpc>
                <a:spcPct val="110000"/>
              </a:lnSpc>
            </a:pPr>
            <a:r>
              <a:rPr lang="en-US" sz="1800" dirty="0"/>
              <a:t>Student learning is the purpose of teaching.</a:t>
            </a:r>
          </a:p>
          <a:p>
            <a:pPr>
              <a:lnSpc>
                <a:spcPct val="110000"/>
              </a:lnSpc>
            </a:pPr>
            <a:r>
              <a:rPr lang="en-US" sz="1800" dirty="0"/>
              <a:t>Students actively construct knowledge, not passively receive it.</a:t>
            </a:r>
          </a:p>
          <a:p>
            <a:pPr>
              <a:lnSpc>
                <a:spcPct val="110000"/>
              </a:lnSpc>
            </a:pPr>
            <a:endParaRPr lang="en-US" sz="1800" dirty="0"/>
          </a:p>
          <a:p>
            <a:pPr>
              <a:lnSpc>
                <a:spcPct val="110000"/>
              </a:lnSpc>
            </a:pPr>
            <a:endParaRPr lang="en-US" sz="800" dirty="0"/>
          </a:p>
          <a:p>
            <a:pPr>
              <a:lnSpc>
                <a:spcPct val="110000"/>
              </a:lnSpc>
            </a:pPr>
            <a:endParaRPr lang="en-US" sz="2400" dirty="0"/>
          </a:p>
          <a:p>
            <a:pPr>
              <a:lnSpc>
                <a:spcPct val="110000"/>
              </a:lnSpc>
            </a:pPr>
            <a:r>
              <a:rPr lang="en-US" sz="1800" dirty="0"/>
              <a:t>Students justify positions, not merely accept them.</a:t>
            </a:r>
          </a:p>
          <a:p>
            <a:pPr>
              <a:lnSpc>
                <a:spcPct val="110000"/>
              </a:lnSpc>
            </a:pPr>
            <a:endParaRPr lang="en-US" sz="1800" dirty="0"/>
          </a:p>
          <a:p>
            <a:pPr>
              <a:lnSpc>
                <a:spcPct val="110000"/>
              </a:lnSpc>
            </a:pPr>
            <a:endParaRPr lang="en-US" sz="1800" dirty="0"/>
          </a:p>
          <a:p>
            <a:pPr>
              <a:lnSpc>
                <a:spcPct val="110000"/>
              </a:lnSpc>
            </a:pPr>
            <a:endParaRPr lang="en-US" sz="1800" dirty="0"/>
          </a:p>
        </p:txBody>
      </p:sp>
      <p:pic>
        <p:nvPicPr>
          <p:cNvPr id="3" name="Graphic 2" descr="Graduation cap with solid fill">
            <a:extLst>
              <a:ext uri="{FF2B5EF4-FFF2-40B4-BE49-F238E27FC236}">
                <a16:creationId xmlns:a16="http://schemas.microsoft.com/office/drawing/2014/main" id="{D8017958-BCB2-DDD3-85E9-9D2DE0275B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2273" y="749700"/>
            <a:ext cx="669385" cy="669385"/>
          </a:xfrm>
          <a:prstGeom prst="rect">
            <a:avLst/>
          </a:prstGeom>
        </p:spPr>
      </p:pic>
      <p:pic>
        <p:nvPicPr>
          <p:cNvPr id="4" name="Graphic 3" descr="Graduation cap with solid fill">
            <a:extLst>
              <a:ext uri="{FF2B5EF4-FFF2-40B4-BE49-F238E27FC236}">
                <a16:creationId xmlns:a16="http://schemas.microsoft.com/office/drawing/2014/main" id="{D2FAB77C-52E9-DC39-061A-F891ACC9C5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9604" y="2664295"/>
            <a:ext cx="669385" cy="669385"/>
          </a:xfrm>
          <a:prstGeom prst="rect">
            <a:avLst/>
          </a:prstGeom>
        </p:spPr>
      </p:pic>
      <p:pic>
        <p:nvPicPr>
          <p:cNvPr id="5" name="Graphic 4" descr="Graduation cap with solid fill">
            <a:extLst>
              <a:ext uri="{FF2B5EF4-FFF2-40B4-BE49-F238E27FC236}">
                <a16:creationId xmlns:a16="http://schemas.microsoft.com/office/drawing/2014/main" id="{5638E923-59E1-EC1E-2258-3930A8F3F4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0406" y="5069643"/>
            <a:ext cx="669385" cy="669385"/>
          </a:xfrm>
          <a:prstGeom prst="rect">
            <a:avLst/>
          </a:prstGeom>
        </p:spPr>
      </p:pic>
    </p:spTree>
    <p:extLst>
      <p:ext uri="{BB962C8B-B14F-4D97-AF65-F5344CB8AC3E}">
        <p14:creationId xmlns:p14="http://schemas.microsoft.com/office/powerpoint/2010/main" val="115995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406173" y="804519"/>
            <a:ext cx="7390970" cy="1049235"/>
          </a:xfrm>
        </p:spPr>
        <p:txBody>
          <a:bodyPr>
            <a:normAutofit/>
          </a:bodyPr>
          <a:lstStyle/>
          <a:p>
            <a:r>
              <a:rPr lang="en-US" sz="4400" b="1" dirty="0">
                <a:latin typeface="Colonna MT" panose="04020805060202030203" pitchFamily="82" charset="0"/>
              </a:rPr>
              <a:t>Impact: Local discussions</a:t>
            </a:r>
          </a:p>
        </p:txBody>
      </p:sp>
      <p:sp>
        <p:nvSpPr>
          <p:cNvPr id="14" name="Content Placeholder 2"/>
          <p:cNvSpPr>
            <a:spLocks noGrp="1"/>
          </p:cNvSpPr>
          <p:nvPr>
            <p:ph idx="1"/>
          </p:nvPr>
        </p:nvSpPr>
        <p:spPr>
          <a:xfrm>
            <a:off x="1451579" y="2015732"/>
            <a:ext cx="9603275" cy="3450613"/>
          </a:xfrm>
        </p:spPr>
        <p:txBody>
          <a:bodyPr>
            <a:normAutofit/>
          </a:bodyPr>
          <a:lstStyle/>
          <a:p>
            <a:r>
              <a:rPr lang="en-US" b="1" dirty="0"/>
              <a:t>Institution Level Applications</a:t>
            </a:r>
          </a:p>
          <a:p>
            <a:pPr lvl="1"/>
            <a:r>
              <a:rPr lang="en-US" dirty="0"/>
              <a:t>Teaching Philosophies</a:t>
            </a:r>
          </a:p>
          <a:p>
            <a:pPr lvl="1"/>
            <a:r>
              <a:rPr lang="en-US" dirty="0"/>
              <a:t>Course Assessment Practices</a:t>
            </a:r>
          </a:p>
          <a:p>
            <a:pPr lvl="1"/>
            <a:r>
              <a:rPr lang="en-US" dirty="0"/>
              <a:t>Observations of Teaching</a:t>
            </a:r>
          </a:p>
        </p:txBody>
      </p:sp>
    </p:spTree>
    <p:extLst>
      <p:ext uri="{BB962C8B-B14F-4D97-AF65-F5344CB8AC3E}">
        <p14:creationId xmlns:p14="http://schemas.microsoft.com/office/powerpoint/2010/main" val="233584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450605" y="508777"/>
            <a:ext cx="5301506" cy="686973"/>
          </a:xfrm>
        </p:spPr>
        <p:txBody>
          <a:bodyPr>
            <a:noAutofit/>
          </a:bodyPr>
          <a:lstStyle/>
          <a:p>
            <a:r>
              <a:rPr lang="en-US" sz="4400" b="1" dirty="0">
                <a:latin typeface="Colonna MT" panose="04020805060202030203" pitchFamily="82" charset="0"/>
              </a:rPr>
              <a:t>Local discussions</a:t>
            </a:r>
          </a:p>
        </p:txBody>
      </p:sp>
      <p:sp>
        <p:nvSpPr>
          <p:cNvPr id="14" name="Content Placeholder 2"/>
          <p:cNvSpPr>
            <a:spLocks noGrp="1"/>
          </p:cNvSpPr>
          <p:nvPr>
            <p:ph idx="1"/>
          </p:nvPr>
        </p:nvSpPr>
        <p:spPr>
          <a:xfrm>
            <a:off x="1280159" y="1981310"/>
            <a:ext cx="3904790" cy="2992624"/>
          </a:xfrm>
        </p:spPr>
        <p:txBody>
          <a:bodyPr>
            <a:noAutofit/>
          </a:bodyPr>
          <a:lstStyle/>
          <a:p>
            <a:r>
              <a:rPr lang="en-US" sz="2200" b="1" dirty="0"/>
              <a:t>Teaching Philosophies</a:t>
            </a:r>
          </a:p>
          <a:p>
            <a:pPr lvl="1"/>
            <a:r>
              <a:rPr lang="en-US" sz="2000" dirty="0"/>
              <a:t>Idiosyncratic and anecdotal</a:t>
            </a:r>
          </a:p>
          <a:p>
            <a:pPr marL="457200" lvl="1" indent="0">
              <a:buNone/>
            </a:pPr>
            <a:r>
              <a:rPr lang="en-US" sz="2000" dirty="0"/>
              <a:t>	Vs.</a:t>
            </a:r>
          </a:p>
          <a:p>
            <a:pPr lvl="1"/>
            <a:r>
              <a:rPr lang="en-US" sz="2000" dirty="0"/>
              <a:t>Scholarly narratives documenting effective teaching practices</a:t>
            </a:r>
          </a:p>
          <a:p>
            <a:pPr lvl="1"/>
            <a:endParaRPr lang="en-US" sz="2200" dirty="0"/>
          </a:p>
        </p:txBody>
      </p:sp>
      <p:pic>
        <p:nvPicPr>
          <p:cNvPr id="5" name="Picture 4">
            <a:extLst>
              <a:ext uri="{FF2B5EF4-FFF2-40B4-BE49-F238E27FC236}">
                <a16:creationId xmlns:a16="http://schemas.microsoft.com/office/drawing/2014/main" id="{97631C24-5F67-48F2-A65C-B9BC2A90C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772" y="3245618"/>
            <a:ext cx="5144785" cy="2602633"/>
          </a:xfrm>
          <a:prstGeom prst="rect">
            <a:avLst/>
          </a:prstGeom>
        </p:spPr>
      </p:pic>
      <p:pic>
        <p:nvPicPr>
          <p:cNvPr id="4" name="Picture 3" descr="A close up of words&#10;&#10;Description automatically generated">
            <a:extLst>
              <a:ext uri="{FF2B5EF4-FFF2-40B4-BE49-F238E27FC236}">
                <a16:creationId xmlns:a16="http://schemas.microsoft.com/office/drawing/2014/main" id="{D00106AB-2C51-C383-9EFB-9B80FFEC9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098" y="2150346"/>
            <a:ext cx="6714532" cy="934497"/>
          </a:xfrm>
          <a:prstGeom prst="rect">
            <a:avLst/>
          </a:prstGeom>
        </p:spPr>
      </p:pic>
    </p:spTree>
    <p:extLst>
      <p:ext uri="{BB962C8B-B14F-4D97-AF65-F5344CB8AC3E}">
        <p14:creationId xmlns:p14="http://schemas.microsoft.com/office/powerpoint/2010/main" val="283836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13FB6-2D43-47FD-9011-A9E093622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353" y="3795120"/>
            <a:ext cx="9941480" cy="1806218"/>
          </a:xfrm>
          <a:prstGeom prst="rect">
            <a:avLst/>
          </a:prstGeom>
        </p:spPr>
      </p:pic>
      <p:sp>
        <p:nvSpPr>
          <p:cNvPr id="14" name="Content Placeholder 2"/>
          <p:cNvSpPr>
            <a:spLocks noGrp="1"/>
          </p:cNvSpPr>
          <p:nvPr>
            <p:ph idx="1"/>
          </p:nvPr>
        </p:nvSpPr>
        <p:spPr>
          <a:xfrm>
            <a:off x="1280159" y="1981310"/>
            <a:ext cx="10030673" cy="4332526"/>
          </a:xfrm>
        </p:spPr>
        <p:txBody>
          <a:bodyPr>
            <a:normAutofit/>
          </a:bodyPr>
          <a:lstStyle/>
          <a:p>
            <a:r>
              <a:rPr lang="en-US" sz="2200" b="1" dirty="0"/>
              <a:t>Observation of Faculty Teaching</a:t>
            </a:r>
          </a:p>
          <a:p>
            <a:pPr lvl="1"/>
            <a:r>
              <a:rPr lang="en-US" dirty="0"/>
              <a:t>Distinguish teacher responsibilities from student responsibilities (e.g., online, asynchronous course)</a:t>
            </a:r>
          </a:p>
        </p:txBody>
      </p:sp>
      <p:sp>
        <p:nvSpPr>
          <p:cNvPr id="4" name="TextBox 3">
            <a:extLst>
              <a:ext uri="{FF2B5EF4-FFF2-40B4-BE49-F238E27FC236}">
                <a16:creationId xmlns:a16="http://schemas.microsoft.com/office/drawing/2014/main" id="{44C4C896-B119-4258-AE3D-BF6BD8772697}"/>
              </a:ext>
            </a:extLst>
          </p:cNvPr>
          <p:cNvSpPr txBox="1"/>
          <p:nvPr/>
        </p:nvSpPr>
        <p:spPr>
          <a:xfrm rot="16200000">
            <a:off x="5084775" y="3181511"/>
            <a:ext cx="954279" cy="307777"/>
          </a:xfrm>
          <a:prstGeom prst="rect">
            <a:avLst/>
          </a:prstGeom>
          <a:noFill/>
        </p:spPr>
        <p:txBody>
          <a:bodyPr wrap="square" rtlCol="0">
            <a:spAutoFit/>
          </a:bodyPr>
          <a:lstStyle/>
          <a:p>
            <a:r>
              <a:rPr lang="en-US" sz="1400" b="1" dirty="0"/>
              <a:t>Excellent</a:t>
            </a:r>
          </a:p>
        </p:txBody>
      </p:sp>
      <p:sp>
        <p:nvSpPr>
          <p:cNvPr id="5" name="TextBox 4">
            <a:extLst>
              <a:ext uri="{FF2B5EF4-FFF2-40B4-BE49-F238E27FC236}">
                <a16:creationId xmlns:a16="http://schemas.microsoft.com/office/drawing/2014/main" id="{D5D8A3D0-30A2-2D88-F2B3-826DCD5EE618}"/>
              </a:ext>
            </a:extLst>
          </p:cNvPr>
          <p:cNvSpPr txBox="1"/>
          <p:nvPr/>
        </p:nvSpPr>
        <p:spPr>
          <a:xfrm rot="16200000">
            <a:off x="5568768" y="3173143"/>
            <a:ext cx="954279" cy="307777"/>
          </a:xfrm>
          <a:prstGeom prst="rect">
            <a:avLst/>
          </a:prstGeom>
          <a:noFill/>
        </p:spPr>
        <p:txBody>
          <a:bodyPr wrap="square" rtlCol="0">
            <a:spAutoFit/>
          </a:bodyPr>
          <a:lstStyle/>
          <a:p>
            <a:r>
              <a:rPr lang="en-US" sz="1400" b="1" dirty="0"/>
              <a:t>Good</a:t>
            </a:r>
          </a:p>
        </p:txBody>
      </p:sp>
      <p:sp>
        <p:nvSpPr>
          <p:cNvPr id="7" name="TextBox 6">
            <a:extLst>
              <a:ext uri="{FF2B5EF4-FFF2-40B4-BE49-F238E27FC236}">
                <a16:creationId xmlns:a16="http://schemas.microsoft.com/office/drawing/2014/main" id="{0CD7C37F-7033-73E6-116D-D913F6E98209}"/>
              </a:ext>
            </a:extLst>
          </p:cNvPr>
          <p:cNvSpPr txBox="1"/>
          <p:nvPr/>
        </p:nvSpPr>
        <p:spPr>
          <a:xfrm rot="16200000">
            <a:off x="6092954" y="3174816"/>
            <a:ext cx="954279" cy="307777"/>
          </a:xfrm>
          <a:prstGeom prst="rect">
            <a:avLst/>
          </a:prstGeom>
          <a:noFill/>
        </p:spPr>
        <p:txBody>
          <a:bodyPr wrap="square" rtlCol="0">
            <a:spAutoFit/>
          </a:bodyPr>
          <a:lstStyle/>
          <a:p>
            <a:r>
              <a:rPr lang="en-US" sz="1400" b="1" dirty="0"/>
              <a:t>Average</a:t>
            </a:r>
          </a:p>
        </p:txBody>
      </p:sp>
      <p:sp>
        <p:nvSpPr>
          <p:cNvPr id="8" name="TextBox 7">
            <a:extLst>
              <a:ext uri="{FF2B5EF4-FFF2-40B4-BE49-F238E27FC236}">
                <a16:creationId xmlns:a16="http://schemas.microsoft.com/office/drawing/2014/main" id="{B3706C2B-ABB6-3308-E333-26B7C1F8DF2C}"/>
              </a:ext>
            </a:extLst>
          </p:cNvPr>
          <p:cNvSpPr txBox="1"/>
          <p:nvPr/>
        </p:nvSpPr>
        <p:spPr>
          <a:xfrm rot="16200000">
            <a:off x="6566899" y="3176491"/>
            <a:ext cx="954279" cy="307777"/>
          </a:xfrm>
          <a:prstGeom prst="rect">
            <a:avLst/>
          </a:prstGeom>
          <a:noFill/>
        </p:spPr>
        <p:txBody>
          <a:bodyPr wrap="square" rtlCol="0">
            <a:spAutoFit/>
          </a:bodyPr>
          <a:lstStyle/>
          <a:p>
            <a:r>
              <a:rPr lang="en-US" sz="1400" b="1" dirty="0"/>
              <a:t>Poor</a:t>
            </a:r>
          </a:p>
        </p:txBody>
      </p:sp>
      <p:sp>
        <p:nvSpPr>
          <p:cNvPr id="17" name="Title 1">
            <a:extLst>
              <a:ext uri="{FF2B5EF4-FFF2-40B4-BE49-F238E27FC236}">
                <a16:creationId xmlns:a16="http://schemas.microsoft.com/office/drawing/2014/main" id="{52520B0E-442E-8B92-014A-16163879246A}"/>
              </a:ext>
            </a:extLst>
          </p:cNvPr>
          <p:cNvSpPr>
            <a:spLocks noGrp="1"/>
          </p:cNvSpPr>
          <p:nvPr>
            <p:ph type="title"/>
          </p:nvPr>
        </p:nvSpPr>
        <p:spPr>
          <a:xfrm>
            <a:off x="3450605" y="508777"/>
            <a:ext cx="5301506" cy="686973"/>
          </a:xfrm>
        </p:spPr>
        <p:txBody>
          <a:bodyPr>
            <a:noAutofit/>
          </a:bodyPr>
          <a:lstStyle/>
          <a:p>
            <a:r>
              <a:rPr lang="en-US" sz="4400" b="1" dirty="0">
                <a:latin typeface="Colonna MT" panose="04020805060202030203" pitchFamily="82" charset="0"/>
              </a:rPr>
              <a:t>Local discussions</a:t>
            </a:r>
          </a:p>
        </p:txBody>
      </p:sp>
    </p:spTree>
    <p:extLst>
      <p:ext uri="{BB962C8B-B14F-4D97-AF65-F5344CB8AC3E}">
        <p14:creationId xmlns:p14="http://schemas.microsoft.com/office/powerpoint/2010/main" val="609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1280159" y="2060560"/>
            <a:ext cx="4815841" cy="4478442"/>
          </a:xfrm>
        </p:spPr>
        <p:txBody>
          <a:bodyPr>
            <a:noAutofit/>
          </a:bodyPr>
          <a:lstStyle/>
          <a:p>
            <a:r>
              <a:rPr lang="en-US" sz="2200" b="1" dirty="0"/>
              <a:t>Course Learning Assessment</a:t>
            </a:r>
          </a:p>
          <a:p>
            <a:pPr lvl="1"/>
            <a:r>
              <a:rPr lang="en-US" sz="2000" dirty="0"/>
              <a:t>Does a graduate course with only multiple-choice exams lack rigor?</a:t>
            </a:r>
            <a:endParaRPr lang="en-US" sz="2000" i="1" dirty="0"/>
          </a:p>
          <a:p>
            <a:pPr lvl="1"/>
            <a:r>
              <a:rPr lang="en-US" sz="2000" dirty="0"/>
              <a:t>What research supports this design?</a:t>
            </a:r>
          </a:p>
          <a:p>
            <a:pPr lvl="2"/>
            <a:r>
              <a:rPr lang="en-US" sz="1800" dirty="0"/>
              <a:t>Is Roediger &amp; Karpicke’s (2006) work on the testing effect sufficient?</a:t>
            </a:r>
          </a:p>
          <a:p>
            <a:pPr lvl="1"/>
            <a:r>
              <a:rPr lang="en-US" sz="2000" dirty="0"/>
              <a:t>What evidence are students providing to demonstrate their understanding or interpretation of information?</a:t>
            </a:r>
          </a:p>
          <a:p>
            <a:pPr lvl="2"/>
            <a:r>
              <a:rPr lang="en-US" sz="1800" dirty="0"/>
              <a:t>Is “I clicked A” sufficient evidence?</a:t>
            </a:r>
          </a:p>
        </p:txBody>
      </p:sp>
      <p:pic>
        <p:nvPicPr>
          <p:cNvPr id="5" name="Picture 4">
            <a:extLst>
              <a:ext uri="{FF2B5EF4-FFF2-40B4-BE49-F238E27FC236}">
                <a16:creationId xmlns:a16="http://schemas.microsoft.com/office/drawing/2014/main" id="{18A6F21C-545B-4959-BC19-C95704457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8" y="2679426"/>
            <a:ext cx="5287711" cy="2083493"/>
          </a:xfrm>
          <a:prstGeom prst="rect">
            <a:avLst/>
          </a:prstGeom>
        </p:spPr>
      </p:pic>
      <p:sp>
        <p:nvSpPr>
          <p:cNvPr id="11" name="Title 1">
            <a:extLst>
              <a:ext uri="{FF2B5EF4-FFF2-40B4-BE49-F238E27FC236}">
                <a16:creationId xmlns:a16="http://schemas.microsoft.com/office/drawing/2014/main" id="{43669FD7-8E65-CF6C-BFD5-11D7572881C9}"/>
              </a:ext>
            </a:extLst>
          </p:cNvPr>
          <p:cNvSpPr>
            <a:spLocks noGrp="1"/>
          </p:cNvSpPr>
          <p:nvPr>
            <p:ph type="title"/>
          </p:nvPr>
        </p:nvSpPr>
        <p:spPr>
          <a:xfrm>
            <a:off x="3450605" y="508777"/>
            <a:ext cx="5301506" cy="686973"/>
          </a:xfrm>
        </p:spPr>
        <p:txBody>
          <a:bodyPr>
            <a:noAutofit/>
          </a:bodyPr>
          <a:lstStyle/>
          <a:p>
            <a:r>
              <a:rPr lang="en-US" sz="4400" b="1" dirty="0">
                <a:latin typeface="Colonna MT" panose="04020805060202030203" pitchFamily="82" charset="0"/>
              </a:rPr>
              <a:t>Local discussions</a:t>
            </a:r>
          </a:p>
        </p:txBody>
      </p:sp>
    </p:spTree>
    <p:extLst>
      <p:ext uri="{BB962C8B-B14F-4D97-AF65-F5344CB8AC3E}">
        <p14:creationId xmlns:p14="http://schemas.microsoft.com/office/powerpoint/2010/main" val="20012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1280160" y="1981310"/>
            <a:ext cx="9628632" cy="1981550"/>
          </a:xfrm>
        </p:spPr>
        <p:txBody>
          <a:bodyPr>
            <a:normAutofit/>
          </a:bodyPr>
          <a:lstStyle/>
          <a:p>
            <a:r>
              <a:rPr lang="en-US" sz="2200" b="1" dirty="0"/>
              <a:t>Course Learning Assessment</a:t>
            </a:r>
          </a:p>
          <a:p>
            <a:pPr lvl="1"/>
            <a:r>
              <a:rPr lang="en-US" dirty="0"/>
              <a:t>Example of a graduate course with evidence of rigor (i.e., intentionally crafted and </a:t>
            </a:r>
            <a:r>
              <a:rPr lang="en-US" b="1" dirty="0"/>
              <a:t>sequenced</a:t>
            </a:r>
            <a:r>
              <a:rPr lang="en-US" dirty="0"/>
              <a:t> learning activities and </a:t>
            </a:r>
            <a:r>
              <a:rPr lang="en-US" b="1" dirty="0"/>
              <a:t>interactions</a:t>
            </a:r>
            <a:r>
              <a:rPr lang="en-US" dirty="0"/>
              <a:t> that are supported by </a:t>
            </a:r>
            <a:r>
              <a:rPr lang="en-US" b="1" dirty="0"/>
              <a:t>research</a:t>
            </a:r>
            <a:r>
              <a:rPr lang="en-US" dirty="0"/>
              <a:t> and provide students the opportunity to </a:t>
            </a:r>
            <a:r>
              <a:rPr lang="en-US" b="1" dirty="0"/>
              <a:t>create</a:t>
            </a:r>
            <a:r>
              <a:rPr lang="en-US" dirty="0"/>
              <a:t> and </a:t>
            </a:r>
            <a:r>
              <a:rPr lang="en-US" b="1" dirty="0"/>
              <a:t>demonstrate</a:t>
            </a:r>
            <a:r>
              <a:rPr lang="en-US" dirty="0"/>
              <a:t> their own understanding or interpretation of information and support it with </a:t>
            </a:r>
            <a:r>
              <a:rPr lang="en-US" b="1" dirty="0"/>
              <a:t>evidence</a:t>
            </a:r>
            <a:r>
              <a:rPr lang="en-US" dirty="0"/>
              <a:t>)</a:t>
            </a:r>
          </a:p>
          <a:p>
            <a:endParaRPr lang="en-US" sz="2400" i="1" dirty="0"/>
          </a:p>
          <a:p>
            <a:endParaRPr lang="en-US" sz="2400" i="1" dirty="0"/>
          </a:p>
          <a:p>
            <a:endParaRPr lang="en-US" sz="2400" i="1" dirty="0"/>
          </a:p>
          <a:p>
            <a:endParaRPr lang="en-US" sz="2400" i="1" dirty="0"/>
          </a:p>
          <a:p>
            <a:endParaRPr lang="en-US" sz="2400" i="1" dirty="0"/>
          </a:p>
        </p:txBody>
      </p:sp>
      <p:pic>
        <p:nvPicPr>
          <p:cNvPr id="3" name="Picture 2">
            <a:extLst>
              <a:ext uri="{FF2B5EF4-FFF2-40B4-BE49-F238E27FC236}">
                <a16:creationId xmlns:a16="http://schemas.microsoft.com/office/drawing/2014/main" id="{4DCB0E33-950E-4441-97A6-EDB28927E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552" y="3840010"/>
            <a:ext cx="5963482" cy="2619741"/>
          </a:xfrm>
          <a:prstGeom prst="rect">
            <a:avLst/>
          </a:prstGeom>
        </p:spPr>
      </p:pic>
      <p:sp>
        <p:nvSpPr>
          <p:cNvPr id="4" name="TextBox 3">
            <a:extLst>
              <a:ext uri="{FF2B5EF4-FFF2-40B4-BE49-F238E27FC236}">
                <a16:creationId xmlns:a16="http://schemas.microsoft.com/office/drawing/2014/main" id="{9BF810E4-1FB9-48EF-8BDF-EA104A8CC183}"/>
              </a:ext>
            </a:extLst>
          </p:cNvPr>
          <p:cNvSpPr txBox="1"/>
          <p:nvPr/>
        </p:nvSpPr>
        <p:spPr>
          <a:xfrm>
            <a:off x="452486" y="5404020"/>
            <a:ext cx="2309928" cy="646331"/>
          </a:xfrm>
          <a:prstGeom prst="rect">
            <a:avLst/>
          </a:prstGeom>
          <a:noFill/>
        </p:spPr>
        <p:txBody>
          <a:bodyPr wrap="none" rtlCol="0">
            <a:spAutoFit/>
          </a:bodyPr>
          <a:lstStyle/>
          <a:p>
            <a:pPr algn="ctr"/>
            <a:r>
              <a:rPr lang="en-US" dirty="0"/>
              <a:t>Kluger &amp; </a:t>
            </a:r>
            <a:r>
              <a:rPr lang="en-US" dirty="0" err="1"/>
              <a:t>DeNisi</a:t>
            </a:r>
            <a:r>
              <a:rPr lang="en-US" dirty="0"/>
              <a:t> (1996)</a:t>
            </a:r>
          </a:p>
          <a:p>
            <a:pPr algn="ctr"/>
            <a:r>
              <a:rPr lang="en-US" dirty="0"/>
              <a:t>Task feedback </a:t>
            </a:r>
          </a:p>
        </p:txBody>
      </p:sp>
      <p:sp>
        <p:nvSpPr>
          <p:cNvPr id="7" name="TextBox 6">
            <a:extLst>
              <a:ext uri="{FF2B5EF4-FFF2-40B4-BE49-F238E27FC236}">
                <a16:creationId xmlns:a16="http://schemas.microsoft.com/office/drawing/2014/main" id="{6C06AEE0-F243-4478-8362-60611FF6C4B1}"/>
              </a:ext>
            </a:extLst>
          </p:cNvPr>
          <p:cNvSpPr txBox="1"/>
          <p:nvPr/>
        </p:nvSpPr>
        <p:spPr>
          <a:xfrm>
            <a:off x="322074" y="3991572"/>
            <a:ext cx="2736327" cy="646331"/>
          </a:xfrm>
          <a:prstGeom prst="rect">
            <a:avLst/>
          </a:prstGeom>
          <a:noFill/>
        </p:spPr>
        <p:txBody>
          <a:bodyPr wrap="none" rtlCol="0">
            <a:spAutoFit/>
          </a:bodyPr>
          <a:lstStyle/>
          <a:p>
            <a:pPr algn="ctr"/>
            <a:r>
              <a:rPr lang="en-US" dirty="0"/>
              <a:t>Roediger &amp; Karpicke (2006)</a:t>
            </a:r>
          </a:p>
          <a:p>
            <a:pPr algn="ctr"/>
            <a:r>
              <a:rPr lang="en-US" dirty="0"/>
              <a:t>Testing effect</a:t>
            </a:r>
          </a:p>
        </p:txBody>
      </p:sp>
      <p:sp>
        <p:nvSpPr>
          <p:cNvPr id="8" name="TextBox 7">
            <a:extLst>
              <a:ext uri="{FF2B5EF4-FFF2-40B4-BE49-F238E27FC236}">
                <a16:creationId xmlns:a16="http://schemas.microsoft.com/office/drawing/2014/main" id="{A4005D18-CCE9-4AAC-A270-72F6DF1DFC72}"/>
              </a:ext>
            </a:extLst>
          </p:cNvPr>
          <p:cNvSpPr txBox="1"/>
          <p:nvPr/>
        </p:nvSpPr>
        <p:spPr>
          <a:xfrm>
            <a:off x="472908" y="4689158"/>
            <a:ext cx="2305824" cy="646331"/>
          </a:xfrm>
          <a:prstGeom prst="rect">
            <a:avLst/>
          </a:prstGeom>
          <a:noFill/>
        </p:spPr>
        <p:txBody>
          <a:bodyPr wrap="none" rtlCol="0">
            <a:spAutoFit/>
          </a:bodyPr>
          <a:lstStyle/>
          <a:p>
            <a:pPr algn="ctr"/>
            <a:r>
              <a:rPr lang="en-US" dirty="0"/>
              <a:t>Taylor &amp; Rohrer (2010)</a:t>
            </a:r>
          </a:p>
          <a:p>
            <a:pPr algn="ctr"/>
            <a:r>
              <a:rPr lang="en-US" dirty="0"/>
              <a:t>Interleaving content</a:t>
            </a:r>
          </a:p>
        </p:txBody>
      </p:sp>
      <p:sp>
        <p:nvSpPr>
          <p:cNvPr id="9" name="TextBox 8">
            <a:extLst>
              <a:ext uri="{FF2B5EF4-FFF2-40B4-BE49-F238E27FC236}">
                <a16:creationId xmlns:a16="http://schemas.microsoft.com/office/drawing/2014/main" id="{2E510DB8-FD35-4946-8763-22EA04054D75}"/>
              </a:ext>
            </a:extLst>
          </p:cNvPr>
          <p:cNvSpPr txBox="1"/>
          <p:nvPr/>
        </p:nvSpPr>
        <p:spPr>
          <a:xfrm>
            <a:off x="9029039" y="4416746"/>
            <a:ext cx="3009991" cy="646331"/>
          </a:xfrm>
          <a:prstGeom prst="rect">
            <a:avLst/>
          </a:prstGeom>
          <a:noFill/>
        </p:spPr>
        <p:txBody>
          <a:bodyPr wrap="none" rtlCol="0">
            <a:spAutoFit/>
          </a:bodyPr>
          <a:lstStyle/>
          <a:p>
            <a:pPr algn="ctr"/>
            <a:r>
              <a:rPr lang="en-US" dirty="0"/>
              <a:t>Donovan &amp; </a:t>
            </a:r>
            <a:r>
              <a:rPr lang="en-US" dirty="0" err="1"/>
              <a:t>Radosevich</a:t>
            </a:r>
            <a:r>
              <a:rPr lang="en-US" dirty="0"/>
              <a:t> (1999)</a:t>
            </a:r>
          </a:p>
          <a:p>
            <a:pPr algn="ctr"/>
            <a:r>
              <a:rPr lang="en-US" dirty="0"/>
              <a:t>Spaced practice</a:t>
            </a:r>
          </a:p>
        </p:txBody>
      </p:sp>
      <p:sp>
        <p:nvSpPr>
          <p:cNvPr id="5" name="Rectangle 4">
            <a:extLst>
              <a:ext uri="{FF2B5EF4-FFF2-40B4-BE49-F238E27FC236}">
                <a16:creationId xmlns:a16="http://schemas.microsoft.com/office/drawing/2014/main" id="{1A1D92E6-B863-4418-BCF2-72492982BE2F}"/>
              </a:ext>
            </a:extLst>
          </p:cNvPr>
          <p:cNvSpPr/>
          <p:nvPr/>
        </p:nvSpPr>
        <p:spPr>
          <a:xfrm>
            <a:off x="395927" y="4006392"/>
            <a:ext cx="2573517" cy="646331"/>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298596-9F92-4C7D-9E9E-4304CDF9F4E6}"/>
              </a:ext>
            </a:extLst>
          </p:cNvPr>
          <p:cNvSpPr/>
          <p:nvPr/>
        </p:nvSpPr>
        <p:spPr>
          <a:xfrm>
            <a:off x="406922" y="4714974"/>
            <a:ext cx="2573517" cy="646331"/>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A03F76-6C14-425C-9A5A-F57A502D1CB7}"/>
              </a:ext>
            </a:extLst>
          </p:cNvPr>
          <p:cNvSpPr/>
          <p:nvPr/>
        </p:nvSpPr>
        <p:spPr>
          <a:xfrm>
            <a:off x="397497" y="5421979"/>
            <a:ext cx="2573517" cy="646331"/>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B0AEB4-E935-473C-8201-584173C0E372}"/>
              </a:ext>
            </a:extLst>
          </p:cNvPr>
          <p:cNvSpPr/>
          <p:nvPr/>
        </p:nvSpPr>
        <p:spPr>
          <a:xfrm>
            <a:off x="9091988" y="4416746"/>
            <a:ext cx="2880053" cy="646331"/>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338094E-C94E-457C-A52A-1C437413A97E}"/>
              </a:ext>
            </a:extLst>
          </p:cNvPr>
          <p:cNvCxnSpPr>
            <a:cxnSpLocks/>
            <a:stCxn id="5" idx="3"/>
          </p:cNvCxnSpPr>
          <p:nvPr/>
        </p:nvCxnSpPr>
        <p:spPr>
          <a:xfrm>
            <a:off x="2969444" y="4329558"/>
            <a:ext cx="166917"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0F546B8-0A9C-4820-83BD-FA66E6038754}"/>
              </a:ext>
            </a:extLst>
          </p:cNvPr>
          <p:cNvCxnSpPr>
            <a:cxnSpLocks/>
          </p:cNvCxnSpPr>
          <p:nvPr/>
        </p:nvCxnSpPr>
        <p:spPr>
          <a:xfrm>
            <a:off x="2969444" y="4883085"/>
            <a:ext cx="166917"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EFBB09A-70D6-4199-AD98-5FB9746CCBDE}"/>
              </a:ext>
            </a:extLst>
          </p:cNvPr>
          <p:cNvCxnSpPr/>
          <p:nvPr/>
        </p:nvCxnSpPr>
        <p:spPr>
          <a:xfrm>
            <a:off x="2969444" y="5421979"/>
            <a:ext cx="273377"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DE0DE0D-CBBF-4E60-AEA5-90E96C0814CE}"/>
              </a:ext>
            </a:extLst>
          </p:cNvPr>
          <p:cNvCxnSpPr/>
          <p:nvPr/>
        </p:nvCxnSpPr>
        <p:spPr>
          <a:xfrm>
            <a:off x="2969444" y="5618375"/>
            <a:ext cx="282803"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45BC489-7F81-44C4-9DED-BA5789BF57E3}"/>
              </a:ext>
            </a:extLst>
          </p:cNvPr>
          <p:cNvCxnSpPr>
            <a:cxnSpLocks/>
          </p:cNvCxnSpPr>
          <p:nvPr/>
        </p:nvCxnSpPr>
        <p:spPr>
          <a:xfrm flipH="1" flipV="1">
            <a:off x="6249971" y="4739911"/>
            <a:ext cx="2823558" cy="7541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2B95C61-2795-4C25-B93C-781CA53050D1}"/>
              </a:ext>
            </a:extLst>
          </p:cNvPr>
          <p:cNvSpPr txBox="1"/>
          <p:nvPr/>
        </p:nvSpPr>
        <p:spPr>
          <a:xfrm>
            <a:off x="9469862" y="5454509"/>
            <a:ext cx="2141099" cy="646331"/>
          </a:xfrm>
          <a:prstGeom prst="rect">
            <a:avLst/>
          </a:prstGeom>
          <a:noFill/>
        </p:spPr>
        <p:txBody>
          <a:bodyPr wrap="none" rtlCol="0">
            <a:spAutoFit/>
          </a:bodyPr>
          <a:lstStyle/>
          <a:p>
            <a:pPr algn="ctr"/>
            <a:r>
              <a:rPr lang="en-US" dirty="0"/>
              <a:t>Pan &amp; Rickard (2018)</a:t>
            </a:r>
          </a:p>
          <a:p>
            <a:pPr algn="ctr"/>
            <a:r>
              <a:rPr lang="en-US" dirty="0"/>
              <a:t>Transfer</a:t>
            </a:r>
          </a:p>
        </p:txBody>
      </p:sp>
      <p:sp>
        <p:nvSpPr>
          <p:cNvPr id="31" name="Rectangle 30">
            <a:extLst>
              <a:ext uri="{FF2B5EF4-FFF2-40B4-BE49-F238E27FC236}">
                <a16:creationId xmlns:a16="http://schemas.microsoft.com/office/drawing/2014/main" id="{838CA14A-9DBD-4086-A020-C824945E0369}"/>
              </a:ext>
            </a:extLst>
          </p:cNvPr>
          <p:cNvSpPr/>
          <p:nvPr/>
        </p:nvSpPr>
        <p:spPr>
          <a:xfrm>
            <a:off x="9208513" y="5436579"/>
            <a:ext cx="2573517" cy="646331"/>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0BA47DD-E0F8-46B9-98AC-6BD7F904C696}"/>
              </a:ext>
            </a:extLst>
          </p:cNvPr>
          <p:cNvCxnSpPr>
            <a:cxnSpLocks/>
          </p:cNvCxnSpPr>
          <p:nvPr/>
        </p:nvCxnSpPr>
        <p:spPr>
          <a:xfrm flipH="1" flipV="1">
            <a:off x="4157369" y="6032394"/>
            <a:ext cx="5051144" cy="3591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1FC22FE-FCFB-402A-A690-8D9B52B770A8}"/>
              </a:ext>
            </a:extLst>
          </p:cNvPr>
          <p:cNvCxnSpPr/>
          <p:nvPr/>
        </p:nvCxnSpPr>
        <p:spPr>
          <a:xfrm>
            <a:off x="2971122" y="5821015"/>
            <a:ext cx="282803"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F6FFEEA5-7865-8AFC-45B2-3F77F99BF031}"/>
              </a:ext>
            </a:extLst>
          </p:cNvPr>
          <p:cNvSpPr>
            <a:spLocks noGrp="1"/>
          </p:cNvSpPr>
          <p:nvPr>
            <p:ph type="title"/>
          </p:nvPr>
        </p:nvSpPr>
        <p:spPr>
          <a:xfrm>
            <a:off x="3450605" y="559017"/>
            <a:ext cx="5301506" cy="686973"/>
          </a:xfrm>
        </p:spPr>
        <p:txBody>
          <a:bodyPr>
            <a:noAutofit/>
          </a:bodyPr>
          <a:lstStyle/>
          <a:p>
            <a:r>
              <a:rPr lang="en-US" sz="4400" b="1" dirty="0">
                <a:latin typeface="Colonna MT" panose="04020805060202030203" pitchFamily="82" charset="0"/>
              </a:rPr>
              <a:t>Local discussions</a:t>
            </a:r>
          </a:p>
        </p:txBody>
      </p:sp>
    </p:spTree>
    <p:extLst>
      <p:ext uri="{BB962C8B-B14F-4D97-AF65-F5344CB8AC3E}">
        <p14:creationId xmlns:p14="http://schemas.microsoft.com/office/powerpoint/2010/main" val="393969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1280160" y="2039818"/>
            <a:ext cx="9628632" cy="4471516"/>
          </a:xfrm>
        </p:spPr>
        <p:txBody>
          <a:bodyPr>
            <a:normAutofit/>
          </a:bodyPr>
          <a:lstStyle/>
          <a:p>
            <a:r>
              <a:rPr lang="en-US" sz="2200" b="1" dirty="0"/>
              <a:t>Academic Rigor as a Continuum</a:t>
            </a:r>
          </a:p>
          <a:p>
            <a:pPr lvl="1"/>
            <a:r>
              <a:rPr lang="en-US" dirty="0"/>
              <a:t>Where do we need to be? </a:t>
            </a:r>
          </a:p>
          <a:p>
            <a:pPr lvl="1"/>
            <a:r>
              <a:rPr lang="en-US" dirty="0"/>
              <a:t>What evidence is relevant?</a:t>
            </a:r>
          </a:p>
          <a:p>
            <a:pPr lvl="1"/>
            <a:r>
              <a:rPr lang="en-US" dirty="0"/>
              <a:t>What evidence is missing but needed?</a:t>
            </a:r>
          </a:p>
          <a:p>
            <a:pPr lvl="1"/>
            <a:r>
              <a:rPr lang="en-US" dirty="0"/>
              <a:t>What is the impact on student learning?</a:t>
            </a:r>
          </a:p>
          <a:p>
            <a:pPr lvl="1"/>
            <a:endParaRPr lang="en-US" dirty="0"/>
          </a:p>
          <a:p>
            <a:pPr lvl="1"/>
            <a:endParaRPr lang="en-US" dirty="0"/>
          </a:p>
          <a:p>
            <a:pPr marL="457200" lvl="1" indent="0">
              <a:buNone/>
            </a:pPr>
            <a:endParaRPr lang="en-US" dirty="0"/>
          </a:p>
          <a:p>
            <a:r>
              <a:rPr lang="en-US" dirty="0"/>
              <a:t>Reframes conversation from personal focus to task focus (i.e., research-based with measurable outcomes; see Kluger &amp; </a:t>
            </a:r>
            <a:r>
              <a:rPr lang="en-US" dirty="0" err="1"/>
              <a:t>DeNisi</a:t>
            </a:r>
            <a:r>
              <a:rPr lang="en-US" dirty="0"/>
              <a:t>, 1996)</a:t>
            </a:r>
          </a:p>
        </p:txBody>
      </p:sp>
      <p:sp>
        <p:nvSpPr>
          <p:cNvPr id="2" name="Arrow: Left-Right 1">
            <a:extLst>
              <a:ext uri="{FF2B5EF4-FFF2-40B4-BE49-F238E27FC236}">
                <a16:creationId xmlns:a16="http://schemas.microsoft.com/office/drawing/2014/main" id="{7F93FA69-CCDE-4DF1-8CBC-FB310D92CCE3}"/>
              </a:ext>
            </a:extLst>
          </p:cNvPr>
          <p:cNvSpPr/>
          <p:nvPr/>
        </p:nvSpPr>
        <p:spPr>
          <a:xfrm>
            <a:off x="2475244" y="4300692"/>
            <a:ext cx="7241512" cy="3918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4F1BB50-ADC9-4C2C-A07D-E9F508B6780B}"/>
              </a:ext>
            </a:extLst>
          </p:cNvPr>
          <p:cNvSpPr txBox="1"/>
          <p:nvPr/>
        </p:nvSpPr>
        <p:spPr>
          <a:xfrm>
            <a:off x="2316109" y="4782902"/>
            <a:ext cx="1364476" cy="646331"/>
          </a:xfrm>
          <a:prstGeom prst="rect">
            <a:avLst/>
          </a:prstGeom>
          <a:noFill/>
        </p:spPr>
        <p:txBody>
          <a:bodyPr wrap="none" rtlCol="0">
            <a:spAutoFit/>
          </a:bodyPr>
          <a:lstStyle/>
          <a:p>
            <a:pPr algn="ctr"/>
            <a:r>
              <a:rPr lang="en-US" dirty="0"/>
              <a:t>Less support</a:t>
            </a:r>
          </a:p>
          <a:p>
            <a:pPr algn="ctr"/>
            <a:r>
              <a:rPr lang="en-US" dirty="0"/>
              <a:t>for rigor</a:t>
            </a:r>
          </a:p>
        </p:txBody>
      </p:sp>
      <p:sp>
        <p:nvSpPr>
          <p:cNvPr id="6" name="TextBox 5">
            <a:extLst>
              <a:ext uri="{FF2B5EF4-FFF2-40B4-BE49-F238E27FC236}">
                <a16:creationId xmlns:a16="http://schemas.microsoft.com/office/drawing/2014/main" id="{EF0EDF96-B44F-4FEB-8D6B-F464AF19D9AC}"/>
              </a:ext>
            </a:extLst>
          </p:cNvPr>
          <p:cNvSpPr txBox="1"/>
          <p:nvPr/>
        </p:nvSpPr>
        <p:spPr>
          <a:xfrm>
            <a:off x="8398242" y="4802998"/>
            <a:ext cx="1483291" cy="646331"/>
          </a:xfrm>
          <a:prstGeom prst="rect">
            <a:avLst/>
          </a:prstGeom>
          <a:noFill/>
        </p:spPr>
        <p:txBody>
          <a:bodyPr wrap="none" rtlCol="0">
            <a:spAutoFit/>
          </a:bodyPr>
          <a:lstStyle/>
          <a:p>
            <a:pPr algn="ctr"/>
            <a:r>
              <a:rPr lang="en-US" dirty="0"/>
              <a:t>More support</a:t>
            </a:r>
          </a:p>
          <a:p>
            <a:pPr algn="ctr"/>
            <a:r>
              <a:rPr lang="en-US" dirty="0"/>
              <a:t>for rigor</a:t>
            </a:r>
          </a:p>
        </p:txBody>
      </p:sp>
      <p:sp>
        <p:nvSpPr>
          <p:cNvPr id="15" name="Title 1">
            <a:extLst>
              <a:ext uri="{FF2B5EF4-FFF2-40B4-BE49-F238E27FC236}">
                <a16:creationId xmlns:a16="http://schemas.microsoft.com/office/drawing/2014/main" id="{790BA0A9-6EE6-3476-DEA2-592A79EC3DD4}"/>
              </a:ext>
            </a:extLst>
          </p:cNvPr>
          <p:cNvSpPr>
            <a:spLocks noGrp="1"/>
          </p:cNvSpPr>
          <p:nvPr>
            <p:ph type="title"/>
          </p:nvPr>
        </p:nvSpPr>
        <p:spPr>
          <a:xfrm>
            <a:off x="3450605" y="548969"/>
            <a:ext cx="5301506" cy="686973"/>
          </a:xfrm>
        </p:spPr>
        <p:txBody>
          <a:bodyPr>
            <a:noAutofit/>
          </a:bodyPr>
          <a:lstStyle/>
          <a:p>
            <a:r>
              <a:rPr lang="en-US" sz="4400" b="1" dirty="0">
                <a:latin typeface="Colonna MT" panose="04020805060202030203" pitchFamily="82" charset="0"/>
              </a:rPr>
              <a:t>Local discussions</a:t>
            </a:r>
          </a:p>
        </p:txBody>
      </p:sp>
    </p:spTree>
    <p:extLst>
      <p:ext uri="{BB962C8B-B14F-4D97-AF65-F5344CB8AC3E}">
        <p14:creationId xmlns:p14="http://schemas.microsoft.com/office/powerpoint/2010/main" val="24854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1451579" y="804519"/>
            <a:ext cx="9603275" cy="1049235"/>
          </a:xfrm>
        </p:spPr>
        <p:txBody>
          <a:bodyPr>
            <a:normAutofit/>
          </a:bodyPr>
          <a:lstStyle/>
          <a:p>
            <a:r>
              <a:rPr lang="en-US" sz="4400" b="1" dirty="0">
                <a:latin typeface="Colonna MT" panose="04020805060202030203" pitchFamily="82" charset="0"/>
              </a:rPr>
              <a:t>Impact: broader conversations</a:t>
            </a:r>
          </a:p>
        </p:txBody>
      </p:sp>
      <p:sp>
        <p:nvSpPr>
          <p:cNvPr id="14" name="Content Placeholder 2"/>
          <p:cNvSpPr>
            <a:spLocks noGrp="1"/>
          </p:cNvSpPr>
          <p:nvPr>
            <p:ph idx="1"/>
          </p:nvPr>
        </p:nvSpPr>
        <p:spPr>
          <a:xfrm>
            <a:off x="1451579" y="2015732"/>
            <a:ext cx="9603275" cy="3450613"/>
          </a:xfrm>
        </p:spPr>
        <p:txBody>
          <a:bodyPr>
            <a:normAutofit/>
          </a:bodyPr>
          <a:lstStyle/>
          <a:p>
            <a:r>
              <a:rPr lang="en-US" b="1" dirty="0"/>
              <a:t>Conversations at Other Institutions</a:t>
            </a:r>
          </a:p>
          <a:p>
            <a:pPr lvl="1"/>
            <a:r>
              <a:rPr lang="en-US" dirty="0"/>
              <a:t>Standards for Graduate Programs</a:t>
            </a:r>
          </a:p>
          <a:p>
            <a:pPr lvl="1"/>
            <a:r>
              <a:rPr lang="en-US" dirty="0"/>
              <a:t>Equitable Teaching</a:t>
            </a:r>
          </a:p>
          <a:p>
            <a:pPr lvl="1"/>
            <a:r>
              <a:rPr lang="en-US" dirty="0"/>
              <a:t>Universal Design for Learning</a:t>
            </a:r>
          </a:p>
          <a:p>
            <a:pPr lvl="1"/>
            <a:r>
              <a:rPr lang="en-US" dirty="0"/>
              <a:t>Characteristics of Good Teaching</a:t>
            </a:r>
          </a:p>
          <a:p>
            <a:pPr lvl="1"/>
            <a:r>
              <a:rPr lang="en-US" dirty="0"/>
              <a:t>Institution Accreditation</a:t>
            </a:r>
          </a:p>
        </p:txBody>
      </p:sp>
    </p:spTree>
    <p:extLst>
      <p:ext uri="{BB962C8B-B14F-4D97-AF65-F5344CB8AC3E}">
        <p14:creationId xmlns:p14="http://schemas.microsoft.com/office/powerpoint/2010/main" val="257247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92465" y="619309"/>
            <a:ext cx="7033848" cy="777408"/>
          </a:xfrm>
        </p:spPr>
        <p:txBody>
          <a:bodyPr>
            <a:normAutofit/>
          </a:bodyPr>
          <a:lstStyle/>
          <a:p>
            <a:r>
              <a:rPr lang="en-US" sz="4400" b="1" dirty="0">
                <a:latin typeface="Colonna MT" panose="04020805060202030203" pitchFamily="82" charset="0"/>
              </a:rPr>
              <a:t>Broader Conversations</a:t>
            </a:r>
          </a:p>
        </p:txBody>
      </p:sp>
      <p:sp>
        <p:nvSpPr>
          <p:cNvPr id="14" name="Content Placeholder 2"/>
          <p:cNvSpPr>
            <a:spLocks noGrp="1"/>
          </p:cNvSpPr>
          <p:nvPr>
            <p:ph idx="1"/>
          </p:nvPr>
        </p:nvSpPr>
        <p:spPr>
          <a:xfrm>
            <a:off x="1280160" y="2190749"/>
            <a:ext cx="10496508" cy="4269002"/>
          </a:xfrm>
        </p:spPr>
        <p:txBody>
          <a:bodyPr>
            <a:normAutofit/>
          </a:bodyPr>
          <a:lstStyle/>
          <a:p>
            <a:r>
              <a:rPr lang="en-US" sz="2200" b="1" dirty="0"/>
              <a:t>Standards for Graduate Programs</a:t>
            </a:r>
          </a:p>
          <a:p>
            <a:pPr lvl="1"/>
            <a:r>
              <a:rPr lang="en-US" sz="2000" dirty="0"/>
              <a:t>“Faculty and departments develop new graduate programs in response to scientific, industrial, societal and/or governmental needs. New programs should be rigorous, by which is meant ‘</a:t>
            </a:r>
            <a:r>
              <a:rPr lang="en-US" sz="2000" i="1" dirty="0"/>
              <a:t>intentionally crafted and sequenced learning activities and interactions that are supported by research and provide students the opportunity to create and demonstrate their own understanding or interpretation of information and support it with evidence</a:t>
            </a:r>
            <a:r>
              <a:rPr lang="en-US" sz="2000" dirty="0"/>
              <a:t>’ and will result in the depth of knowledge outlined above expected of graduate level study upon completion.”</a:t>
            </a:r>
          </a:p>
          <a:p>
            <a:pPr lvl="1"/>
            <a:r>
              <a:rPr lang="en-US" dirty="0"/>
              <a:t>2020-2022 Graduate Studies Handbook, University of Arkansas at Pine Bluff</a:t>
            </a:r>
          </a:p>
        </p:txBody>
      </p:sp>
    </p:spTree>
    <p:extLst>
      <p:ext uri="{BB962C8B-B14F-4D97-AF65-F5344CB8AC3E}">
        <p14:creationId xmlns:p14="http://schemas.microsoft.com/office/powerpoint/2010/main" val="1001171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Magnifying glass showing decling performance">
            <a:extLst>
              <a:ext uri="{FF2B5EF4-FFF2-40B4-BE49-F238E27FC236}">
                <a16:creationId xmlns:a16="http://schemas.microsoft.com/office/drawing/2014/main" id="{5F253C48-28B5-96A4-834C-C342602ECEBE}"/>
              </a:ext>
            </a:extLst>
          </p:cNvPr>
          <p:cNvPicPr>
            <a:picLocks noChangeAspect="1"/>
          </p:cNvPicPr>
          <p:nvPr/>
        </p:nvPicPr>
        <p:blipFill rotWithShape="1">
          <a:blip r:embed="rId3">
            <a:alphaModFix amt="50000"/>
            <a:grayscl/>
          </a:blip>
          <a:srcRect t="1219" r="-1" b="14509"/>
          <a:stretch/>
        </p:blipFill>
        <p:spPr>
          <a:xfrm>
            <a:off x="305" y="10"/>
            <a:ext cx="12191695" cy="6857990"/>
          </a:xfrm>
          <a:prstGeom prst="rect">
            <a:avLst/>
          </a:prstGeom>
        </p:spPr>
      </p:pic>
      <p:sp>
        <p:nvSpPr>
          <p:cNvPr id="2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1"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3" name="Rectangle 32">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Title 1"/>
          <p:cNvSpPr>
            <a:spLocks noGrp="1"/>
          </p:cNvSpPr>
          <p:nvPr>
            <p:ph type="title"/>
          </p:nvPr>
        </p:nvSpPr>
        <p:spPr>
          <a:xfrm>
            <a:off x="1130271" y="1193800"/>
            <a:ext cx="3193050" cy="4699000"/>
          </a:xfrm>
        </p:spPr>
        <p:txBody>
          <a:bodyPr anchor="ctr">
            <a:normAutofit/>
          </a:bodyPr>
          <a:lstStyle/>
          <a:p>
            <a:r>
              <a:rPr lang="en-US" sz="6000" b="1" dirty="0">
                <a:effectLst>
                  <a:outerShdw blurRad="38100" dist="38100" dir="2700000" algn="tl">
                    <a:srgbClr val="000000">
                      <a:alpha val="43137"/>
                    </a:srgbClr>
                  </a:outerShdw>
                </a:effectLst>
                <a:latin typeface="Colonna MT" panose="04020805060202030203" pitchFamily="82" charset="0"/>
              </a:rPr>
              <a:t>Agenda</a:t>
            </a:r>
          </a:p>
        </p:txBody>
      </p:sp>
      <p:cxnSp>
        <p:nvCxnSpPr>
          <p:cNvPr id="35" name="Straight Connector 34">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4976635" y="1063176"/>
            <a:ext cx="7031143" cy="4699000"/>
          </a:xfrm>
        </p:spPr>
        <p:txBody>
          <a:bodyPr anchor="ctr">
            <a:normAutofit/>
          </a:bodyPr>
          <a:lstStyle/>
          <a:p>
            <a:r>
              <a:rPr lang="en-US" sz="2200" b="1" dirty="0">
                <a:effectLst>
                  <a:outerShdw blurRad="38100" dist="38100" dir="2700000" algn="tl">
                    <a:srgbClr val="000000">
                      <a:alpha val="43137"/>
                    </a:srgbClr>
                  </a:outerShdw>
                </a:effectLst>
              </a:rPr>
              <a:t>Welcoming Newcomers to the Conversation</a:t>
            </a:r>
          </a:p>
          <a:p>
            <a:pPr lvl="1"/>
            <a:r>
              <a:rPr lang="en-US" sz="2000" b="1" dirty="0">
                <a:effectLst>
                  <a:outerShdw blurRad="38100" dist="38100" dir="2700000" algn="tl">
                    <a:srgbClr val="000000">
                      <a:alpha val="43137"/>
                    </a:srgbClr>
                  </a:outerShdw>
                </a:effectLst>
              </a:rPr>
              <a:t>Research Basis Overview</a:t>
            </a:r>
          </a:p>
          <a:p>
            <a:pPr lvl="1"/>
            <a:r>
              <a:rPr lang="en-US" sz="2000" b="1" dirty="0">
                <a:effectLst>
                  <a:outerShdw blurRad="38100" dist="38100" dir="2700000" algn="tl">
                    <a:srgbClr val="000000">
                      <a:alpha val="43137"/>
                    </a:srgbClr>
                  </a:outerShdw>
                </a:effectLst>
              </a:rPr>
              <a:t>A Working Definition of Academic Rigor</a:t>
            </a:r>
          </a:p>
          <a:p>
            <a:pPr lvl="2"/>
            <a:r>
              <a:rPr lang="en-US" sz="1800" b="1" dirty="0">
                <a:effectLst>
                  <a:outerShdw blurRad="38100" dist="38100" dir="2700000" algn="tl">
                    <a:srgbClr val="000000">
                      <a:alpha val="43137"/>
                    </a:srgbClr>
                  </a:outerShdw>
                </a:effectLst>
              </a:rPr>
              <a:t>Location in the Higher Education Landscape</a:t>
            </a:r>
          </a:p>
          <a:p>
            <a:r>
              <a:rPr lang="en-US" sz="2200" b="1" dirty="0">
                <a:effectLst>
                  <a:outerShdw blurRad="38100" dist="38100" dir="2700000" algn="tl">
                    <a:srgbClr val="000000">
                      <a:alpha val="43137"/>
                    </a:srgbClr>
                  </a:outerShdw>
                </a:effectLst>
              </a:rPr>
              <a:t>Checking-In on Impact</a:t>
            </a:r>
          </a:p>
          <a:p>
            <a:pPr lvl="1"/>
            <a:r>
              <a:rPr lang="en-US" sz="2000" b="1" dirty="0">
                <a:effectLst>
                  <a:outerShdw blurRad="38100" dist="38100" dir="2700000" algn="tl">
                    <a:srgbClr val="000000">
                      <a:alpha val="43137"/>
                    </a:srgbClr>
                  </a:outerShdw>
                </a:effectLst>
              </a:rPr>
              <a:t>Local Discussions</a:t>
            </a:r>
          </a:p>
          <a:p>
            <a:pPr lvl="1"/>
            <a:r>
              <a:rPr lang="en-US" sz="2000" b="1" dirty="0">
                <a:effectLst>
                  <a:outerShdw blurRad="38100" dist="38100" dir="2700000" algn="tl">
                    <a:srgbClr val="000000">
                      <a:alpha val="43137"/>
                    </a:srgbClr>
                  </a:outerShdw>
                </a:effectLst>
              </a:rPr>
              <a:t>Broader Conversations</a:t>
            </a:r>
          </a:p>
          <a:p>
            <a:r>
              <a:rPr lang="en-US" sz="2200" b="1" dirty="0">
                <a:effectLst>
                  <a:outerShdw blurRad="38100" dist="38100" dir="2700000" algn="tl">
                    <a:srgbClr val="000000">
                      <a:alpha val="43137"/>
                    </a:srgbClr>
                  </a:outerShdw>
                </a:effectLst>
              </a:rPr>
              <a:t>Applying Concepts for Continuous Improvement</a:t>
            </a:r>
          </a:p>
          <a:p>
            <a:r>
              <a:rPr lang="en-US" sz="2200" b="1" dirty="0">
                <a:effectLst>
                  <a:outerShdw blurRad="38100" dist="38100" dir="2700000" algn="tl">
                    <a:srgbClr val="000000">
                      <a:alpha val="43137"/>
                    </a:srgbClr>
                  </a:outerShdw>
                </a:effectLst>
              </a:rPr>
              <a:t>Inviting Critical Review and Revision</a:t>
            </a:r>
          </a:p>
        </p:txBody>
      </p:sp>
      <p:sp>
        <p:nvSpPr>
          <p:cNvPr id="3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4403556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92465" y="619309"/>
            <a:ext cx="7033848" cy="777408"/>
          </a:xfrm>
        </p:spPr>
        <p:txBody>
          <a:bodyPr>
            <a:normAutofit/>
          </a:bodyPr>
          <a:lstStyle/>
          <a:p>
            <a:r>
              <a:rPr lang="en-US" sz="4400" b="1" dirty="0">
                <a:latin typeface="Colonna MT" panose="04020805060202030203" pitchFamily="82" charset="0"/>
              </a:rPr>
              <a:t>Broader Conversations</a:t>
            </a:r>
          </a:p>
        </p:txBody>
      </p:sp>
      <p:sp>
        <p:nvSpPr>
          <p:cNvPr id="14" name="Content Placeholder 2"/>
          <p:cNvSpPr>
            <a:spLocks noGrp="1"/>
          </p:cNvSpPr>
          <p:nvPr>
            <p:ph idx="1"/>
          </p:nvPr>
        </p:nvSpPr>
        <p:spPr>
          <a:xfrm>
            <a:off x="1280160" y="2190749"/>
            <a:ext cx="10094574" cy="4269002"/>
          </a:xfrm>
        </p:spPr>
        <p:txBody>
          <a:bodyPr>
            <a:normAutofit/>
          </a:bodyPr>
          <a:lstStyle/>
          <a:p>
            <a:r>
              <a:rPr lang="en-US" sz="2200" b="1" dirty="0"/>
              <a:t>Equitable Teaching</a:t>
            </a:r>
          </a:p>
          <a:p>
            <a:pPr lvl="1"/>
            <a:r>
              <a:rPr lang="en-US" sz="2000" dirty="0"/>
              <a:t>“A caring environment provided for students needs to be associated with supporting students’ ability to meet high standards instead of lowering academic standards under the mistaken assumption that doing so would be helpful to students” (Schwegler, 2019a, p. 9).</a:t>
            </a:r>
          </a:p>
          <a:p>
            <a:pPr lvl="1"/>
            <a:r>
              <a:rPr lang="en-US" dirty="0" err="1"/>
              <a:t>Artze</a:t>
            </a:r>
            <a:r>
              <a:rPr lang="en-US" dirty="0"/>
              <a:t>-Vega, I., Darby, F., Dewsbury, B., &amp; Imad, M. (2023). </a:t>
            </a:r>
            <a:r>
              <a:rPr lang="en-US" i="1" dirty="0"/>
              <a:t>The Norton guide to equity-minded teaching</a:t>
            </a:r>
            <a:r>
              <a:rPr lang="en-US" dirty="0"/>
              <a:t>.  W. W. Norton &amp; Company.  </a:t>
            </a:r>
          </a:p>
          <a:p>
            <a:pPr lvl="1"/>
            <a:r>
              <a:rPr lang="en-US" dirty="0"/>
              <a:t>Free </a:t>
            </a:r>
            <a:r>
              <a:rPr lang="en-US" dirty="0" err="1"/>
              <a:t>ebook</a:t>
            </a:r>
            <a:r>
              <a:rPr lang="en-US" dirty="0"/>
              <a:t> for instructors:  </a:t>
            </a:r>
            <a:r>
              <a:rPr lang="en-US" dirty="0">
                <a:hlinkClick r:id="rId3"/>
              </a:rPr>
              <a:t>https://seagull.wwnorton.com/equityguide</a:t>
            </a:r>
            <a:r>
              <a:rPr lang="en-US" dirty="0"/>
              <a:t> </a:t>
            </a:r>
          </a:p>
        </p:txBody>
      </p:sp>
    </p:spTree>
    <p:extLst>
      <p:ext uri="{BB962C8B-B14F-4D97-AF65-F5344CB8AC3E}">
        <p14:creationId xmlns:p14="http://schemas.microsoft.com/office/powerpoint/2010/main" val="2878590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92465" y="619309"/>
            <a:ext cx="7033848" cy="777408"/>
          </a:xfrm>
        </p:spPr>
        <p:txBody>
          <a:bodyPr>
            <a:normAutofit/>
          </a:bodyPr>
          <a:lstStyle/>
          <a:p>
            <a:r>
              <a:rPr lang="en-US" sz="4400" b="1" dirty="0">
                <a:latin typeface="Colonna MT" panose="04020805060202030203" pitchFamily="82" charset="0"/>
              </a:rPr>
              <a:t>Broader Conversations</a:t>
            </a:r>
          </a:p>
        </p:txBody>
      </p:sp>
      <p:sp>
        <p:nvSpPr>
          <p:cNvPr id="14" name="Content Placeholder 2"/>
          <p:cNvSpPr>
            <a:spLocks noGrp="1"/>
          </p:cNvSpPr>
          <p:nvPr>
            <p:ph idx="1"/>
          </p:nvPr>
        </p:nvSpPr>
        <p:spPr>
          <a:xfrm>
            <a:off x="1280160" y="2190749"/>
            <a:ext cx="10094574" cy="4269002"/>
          </a:xfrm>
        </p:spPr>
        <p:txBody>
          <a:bodyPr>
            <a:normAutofit/>
          </a:bodyPr>
          <a:lstStyle/>
          <a:p>
            <a:r>
              <a:rPr lang="en-US" sz="2200" b="1" dirty="0"/>
              <a:t>Universal Design for Learning</a:t>
            </a:r>
          </a:p>
          <a:p>
            <a:pPr lvl="1"/>
            <a:r>
              <a:rPr lang="en-US" sz="2000" dirty="0"/>
              <a:t>“It is worth noting that neither Schwegler nor Moore agrees to controlling the ways learners acquire or demonstrate information, in order to be academically rigorous. In other words, the methods and materials…should be tools, whose purpose is to support learners to reach the CLRs [course learning requirements] in the most effective ways possible…”</a:t>
            </a:r>
          </a:p>
          <a:p>
            <a:pPr lvl="1"/>
            <a:r>
              <a:rPr lang="en-US" dirty="0"/>
              <a:t>Algonquin College. Universal Design for Learning. </a:t>
            </a:r>
            <a:r>
              <a:rPr lang="en-US" dirty="0">
                <a:hlinkClick r:id="rId3"/>
              </a:rPr>
              <a:t>https://www.algonquincollege.com/lts/udl/</a:t>
            </a:r>
            <a:r>
              <a:rPr lang="en-US" dirty="0"/>
              <a:t> </a:t>
            </a:r>
          </a:p>
        </p:txBody>
      </p:sp>
    </p:spTree>
    <p:extLst>
      <p:ext uri="{BB962C8B-B14F-4D97-AF65-F5344CB8AC3E}">
        <p14:creationId xmlns:p14="http://schemas.microsoft.com/office/powerpoint/2010/main" val="1089465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92465" y="619309"/>
            <a:ext cx="7033848" cy="777408"/>
          </a:xfrm>
        </p:spPr>
        <p:txBody>
          <a:bodyPr>
            <a:normAutofit/>
          </a:bodyPr>
          <a:lstStyle/>
          <a:p>
            <a:r>
              <a:rPr lang="en-US" sz="4400" b="1" dirty="0">
                <a:latin typeface="Colonna MT" panose="04020805060202030203" pitchFamily="82" charset="0"/>
              </a:rPr>
              <a:t>Broader Conversations</a:t>
            </a:r>
          </a:p>
        </p:txBody>
      </p:sp>
      <p:sp>
        <p:nvSpPr>
          <p:cNvPr id="14" name="Content Placeholder 2"/>
          <p:cNvSpPr>
            <a:spLocks noGrp="1"/>
          </p:cNvSpPr>
          <p:nvPr>
            <p:ph idx="1"/>
          </p:nvPr>
        </p:nvSpPr>
        <p:spPr>
          <a:xfrm>
            <a:off x="1280160" y="1969693"/>
            <a:ext cx="10094574" cy="4269002"/>
          </a:xfrm>
        </p:spPr>
        <p:txBody>
          <a:bodyPr>
            <a:normAutofit/>
          </a:bodyPr>
          <a:lstStyle/>
          <a:p>
            <a:r>
              <a:rPr lang="en-US" sz="2200" b="1" dirty="0"/>
              <a:t>Characteristics of Good Teaching</a:t>
            </a:r>
          </a:p>
          <a:p>
            <a:pPr lvl="1"/>
            <a:r>
              <a:rPr lang="en-US" sz="2000" dirty="0"/>
              <a:t>RISE Framework at Lindenwood University: </a:t>
            </a:r>
          </a:p>
          <a:p>
            <a:pPr lvl="2"/>
            <a:r>
              <a:rPr lang="en-US" b="1" dirty="0"/>
              <a:t>R</a:t>
            </a:r>
            <a:r>
              <a:rPr lang="en-US" dirty="0"/>
              <a:t>igor, </a:t>
            </a:r>
            <a:r>
              <a:rPr lang="en-US" b="1" dirty="0"/>
              <a:t>I</a:t>
            </a:r>
            <a:r>
              <a:rPr lang="en-US" dirty="0"/>
              <a:t>nclusiveness, </a:t>
            </a:r>
            <a:r>
              <a:rPr lang="en-US" b="1" dirty="0"/>
              <a:t>S</a:t>
            </a:r>
            <a:r>
              <a:rPr lang="en-US" dirty="0"/>
              <a:t>upport, </a:t>
            </a:r>
            <a:r>
              <a:rPr lang="en-US" b="1" dirty="0"/>
              <a:t>E</a:t>
            </a:r>
            <a:r>
              <a:rPr lang="en-US" dirty="0"/>
              <a:t>ngagement</a:t>
            </a:r>
          </a:p>
          <a:p>
            <a:pPr lvl="1"/>
            <a:r>
              <a:rPr lang="en-US" sz="2000" dirty="0"/>
              <a:t>“Lowered expectations for academic performance have damaging implications because they perpetuate the inequalities students have already experienced when they apply to and enroll in college. Holding some students to lower academic standards because they have insufficient prior preparation…fails to close these gaps, and it is a social justice concern because all students are not provided access to a rigorous educational experience” (Schwegler, 2019a, p. 9).</a:t>
            </a:r>
          </a:p>
          <a:p>
            <a:pPr lvl="1"/>
            <a:r>
              <a:rPr lang="en-US" sz="1600" dirty="0">
                <a:hlinkClick r:id="rId3"/>
              </a:rPr>
              <a:t>https://www.lindenwood.edu/human-resources/lindenwood-learning-academy/teaching-and-learning/rise-project/the-rise-guides-definitions-research-and-teaching-resources/</a:t>
            </a:r>
            <a:endParaRPr lang="en-US" sz="1600" dirty="0"/>
          </a:p>
        </p:txBody>
      </p:sp>
    </p:spTree>
    <p:extLst>
      <p:ext uri="{BB962C8B-B14F-4D97-AF65-F5344CB8AC3E}">
        <p14:creationId xmlns:p14="http://schemas.microsoft.com/office/powerpoint/2010/main" val="832198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92465" y="619309"/>
            <a:ext cx="7033848" cy="777408"/>
          </a:xfrm>
        </p:spPr>
        <p:txBody>
          <a:bodyPr>
            <a:normAutofit/>
          </a:bodyPr>
          <a:lstStyle/>
          <a:p>
            <a:r>
              <a:rPr lang="en-US" sz="4400" b="1" dirty="0">
                <a:latin typeface="Colonna MT" panose="04020805060202030203" pitchFamily="82" charset="0"/>
              </a:rPr>
              <a:t>Broader Conversations</a:t>
            </a:r>
          </a:p>
        </p:txBody>
      </p:sp>
      <p:sp>
        <p:nvSpPr>
          <p:cNvPr id="14" name="Content Placeholder 2"/>
          <p:cNvSpPr>
            <a:spLocks noGrp="1"/>
          </p:cNvSpPr>
          <p:nvPr>
            <p:ph idx="1"/>
          </p:nvPr>
        </p:nvSpPr>
        <p:spPr>
          <a:xfrm>
            <a:off x="1280160" y="2040029"/>
            <a:ext cx="4226337" cy="2260666"/>
          </a:xfrm>
        </p:spPr>
        <p:txBody>
          <a:bodyPr>
            <a:normAutofit/>
          </a:bodyPr>
          <a:lstStyle/>
          <a:p>
            <a:r>
              <a:rPr lang="en-US" sz="2200" b="1" dirty="0"/>
              <a:t>Institution Accreditation </a:t>
            </a:r>
          </a:p>
          <a:p>
            <a:r>
              <a:rPr lang="en-US" dirty="0"/>
              <a:t>Northwest Commission on Colleges and Universities</a:t>
            </a:r>
          </a:p>
          <a:p>
            <a:r>
              <a:rPr lang="en-US" sz="1600" dirty="0">
                <a:hlinkClick r:id="rId3"/>
              </a:rPr>
              <a:t>https://nwccu.org/accreditation/standards-policies/standards/</a:t>
            </a:r>
            <a:r>
              <a:rPr lang="en-US" sz="1600" dirty="0"/>
              <a:t> </a:t>
            </a:r>
          </a:p>
        </p:txBody>
      </p:sp>
      <p:pic>
        <p:nvPicPr>
          <p:cNvPr id="3" name="Picture 2" descr="A close-up of a text&#10;&#10;Description automatically generated">
            <a:extLst>
              <a:ext uri="{FF2B5EF4-FFF2-40B4-BE49-F238E27FC236}">
                <a16:creationId xmlns:a16="http://schemas.microsoft.com/office/drawing/2014/main" id="{2633C68A-6F42-F897-DE45-7EE08999A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686" y="3609666"/>
            <a:ext cx="6028926" cy="2431695"/>
          </a:xfrm>
          <a:prstGeom prst="rect">
            <a:avLst/>
          </a:prstGeom>
        </p:spPr>
      </p:pic>
      <p:pic>
        <p:nvPicPr>
          <p:cNvPr id="5" name="Picture 4" descr="A close-up of a screen&#10;&#10;Description automatically generated">
            <a:extLst>
              <a:ext uri="{FF2B5EF4-FFF2-40B4-BE49-F238E27FC236}">
                <a16:creationId xmlns:a16="http://schemas.microsoft.com/office/drawing/2014/main" id="{5C8107A3-AA0B-E490-F0E7-D2D547B51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520" y="2008348"/>
            <a:ext cx="6028926" cy="1597474"/>
          </a:xfrm>
          <a:prstGeom prst="rect">
            <a:avLst/>
          </a:prstGeom>
        </p:spPr>
      </p:pic>
    </p:spTree>
    <p:extLst>
      <p:ext uri="{BB962C8B-B14F-4D97-AF65-F5344CB8AC3E}">
        <p14:creationId xmlns:p14="http://schemas.microsoft.com/office/powerpoint/2010/main" val="958080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1903751" y="653143"/>
            <a:ext cx="8405861" cy="1200611"/>
          </a:xfrm>
        </p:spPr>
        <p:txBody>
          <a:bodyPr>
            <a:noAutofit/>
          </a:bodyPr>
          <a:lstStyle/>
          <a:p>
            <a:pPr algn="ctr"/>
            <a:r>
              <a:rPr lang="en-US" sz="4400" b="1" dirty="0">
                <a:latin typeface="Colonna MT" panose="04020805060202030203" pitchFamily="82" charset="0"/>
              </a:rPr>
              <a:t>Applying concepts for continuous improvement</a:t>
            </a:r>
          </a:p>
        </p:txBody>
      </p:sp>
      <p:sp>
        <p:nvSpPr>
          <p:cNvPr id="2" name="Content Placeholder 2">
            <a:extLst>
              <a:ext uri="{FF2B5EF4-FFF2-40B4-BE49-F238E27FC236}">
                <a16:creationId xmlns:a16="http://schemas.microsoft.com/office/drawing/2014/main" id="{EEC06D85-B20F-CB03-D384-B903C1EDD62A}"/>
              </a:ext>
            </a:extLst>
          </p:cNvPr>
          <p:cNvSpPr>
            <a:spLocks noGrp="1"/>
          </p:cNvSpPr>
          <p:nvPr>
            <p:ph idx="1"/>
          </p:nvPr>
        </p:nvSpPr>
        <p:spPr>
          <a:xfrm>
            <a:off x="1451579" y="2015732"/>
            <a:ext cx="9603275" cy="3450613"/>
          </a:xfrm>
        </p:spPr>
        <p:txBody>
          <a:bodyPr>
            <a:normAutofit/>
          </a:bodyPr>
          <a:lstStyle/>
          <a:p>
            <a:r>
              <a:rPr lang="en-US" b="1" dirty="0"/>
              <a:t>Conversations to be Had; Research to be Performed</a:t>
            </a:r>
          </a:p>
          <a:p>
            <a:pPr lvl="1"/>
            <a:r>
              <a:rPr lang="en-US" dirty="0"/>
              <a:t>Student Underutilization of Co-Curricular Support</a:t>
            </a:r>
          </a:p>
          <a:p>
            <a:pPr lvl="1"/>
            <a:r>
              <a:rPr lang="en-US" dirty="0"/>
              <a:t>Student - Faculty Behaviors that Impact Learning</a:t>
            </a:r>
          </a:p>
          <a:p>
            <a:pPr lvl="1"/>
            <a:r>
              <a:rPr lang="en-US" dirty="0"/>
              <a:t>Faculty Research to Support Teaching and Learning </a:t>
            </a:r>
          </a:p>
          <a:p>
            <a:pPr lvl="1"/>
            <a:r>
              <a:rPr lang="en-US" dirty="0"/>
              <a:t>Faculty Uses of Assessment Data</a:t>
            </a:r>
          </a:p>
          <a:p>
            <a:pPr lvl="1"/>
            <a:r>
              <a:rPr lang="en-US" dirty="0"/>
              <a:t>Faculty Underutilization of Professional Development Activities</a:t>
            </a:r>
          </a:p>
        </p:txBody>
      </p:sp>
    </p:spTree>
    <p:extLst>
      <p:ext uri="{BB962C8B-B14F-4D97-AF65-F5344CB8AC3E}">
        <p14:creationId xmlns:p14="http://schemas.microsoft.com/office/powerpoint/2010/main" val="28694902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315946" y="619309"/>
            <a:ext cx="5576845" cy="777408"/>
          </a:xfrm>
        </p:spPr>
        <p:txBody>
          <a:bodyPr>
            <a:normAutofit/>
          </a:bodyPr>
          <a:lstStyle/>
          <a:p>
            <a:r>
              <a:rPr lang="en-US" sz="4400" b="1" dirty="0">
                <a:latin typeface="Colonna MT" panose="04020805060202030203" pitchFamily="82" charset="0"/>
              </a:rPr>
              <a:t>Applying concepts</a:t>
            </a:r>
          </a:p>
        </p:txBody>
      </p:sp>
      <p:sp>
        <p:nvSpPr>
          <p:cNvPr id="14" name="Content Placeholder 2"/>
          <p:cNvSpPr>
            <a:spLocks noGrp="1"/>
          </p:cNvSpPr>
          <p:nvPr>
            <p:ph idx="1"/>
          </p:nvPr>
        </p:nvSpPr>
        <p:spPr>
          <a:xfrm>
            <a:off x="1280160" y="2190749"/>
            <a:ext cx="10094574" cy="1838640"/>
          </a:xfrm>
        </p:spPr>
        <p:txBody>
          <a:bodyPr>
            <a:noAutofit/>
          </a:bodyPr>
          <a:lstStyle/>
          <a:p>
            <a:r>
              <a:rPr lang="en-US" b="1" dirty="0"/>
              <a:t>White Paper 2 - Contextualizing academic rigor. </a:t>
            </a:r>
            <a:r>
              <a:rPr lang="en-US" dirty="0"/>
              <a:t>Quality Matters. </a:t>
            </a:r>
            <a:r>
              <a:rPr lang="en-US" sz="1600" dirty="0">
                <a:hlinkClick r:id="rId3"/>
              </a:rPr>
              <a:t>https://www.qualitymatters.org/qa-resources/resource-center/articles-resources/academic-rigorwhite-paper-part-two</a:t>
            </a:r>
            <a:r>
              <a:rPr lang="en-US" sz="1600" dirty="0"/>
              <a:t> </a:t>
            </a:r>
          </a:p>
          <a:p>
            <a:pPr lvl="1"/>
            <a:r>
              <a:rPr lang="en-US" dirty="0"/>
              <a:t>Student Underutilization of Co-Curricular Support</a:t>
            </a:r>
          </a:p>
          <a:p>
            <a:pPr lvl="2"/>
            <a:r>
              <a:rPr lang="en-US" sz="1800" dirty="0"/>
              <a:t>Remedial Coursework</a:t>
            </a:r>
          </a:p>
          <a:p>
            <a:pPr lvl="2"/>
            <a:r>
              <a:rPr lang="en-US" sz="1800" dirty="0"/>
              <a:t>Student Support Services</a:t>
            </a:r>
          </a:p>
          <a:p>
            <a:pPr lvl="1"/>
            <a:endParaRPr lang="en-US" sz="1400" dirty="0"/>
          </a:p>
        </p:txBody>
      </p:sp>
    </p:spTree>
    <p:extLst>
      <p:ext uri="{BB962C8B-B14F-4D97-AF65-F5344CB8AC3E}">
        <p14:creationId xmlns:p14="http://schemas.microsoft.com/office/powerpoint/2010/main" val="58327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315946" y="619309"/>
            <a:ext cx="5576845" cy="777408"/>
          </a:xfrm>
        </p:spPr>
        <p:txBody>
          <a:bodyPr>
            <a:normAutofit/>
          </a:bodyPr>
          <a:lstStyle/>
          <a:p>
            <a:r>
              <a:rPr lang="en-US" sz="4400" b="1" dirty="0">
                <a:latin typeface="Colonna MT" panose="04020805060202030203" pitchFamily="82" charset="0"/>
              </a:rPr>
              <a:t>Applying concepts</a:t>
            </a:r>
          </a:p>
        </p:txBody>
      </p:sp>
      <p:sp>
        <p:nvSpPr>
          <p:cNvPr id="14" name="Content Placeholder 2"/>
          <p:cNvSpPr>
            <a:spLocks noGrp="1"/>
          </p:cNvSpPr>
          <p:nvPr>
            <p:ph idx="1"/>
          </p:nvPr>
        </p:nvSpPr>
        <p:spPr>
          <a:xfrm>
            <a:off x="1280160" y="2190749"/>
            <a:ext cx="10094574" cy="1838640"/>
          </a:xfrm>
        </p:spPr>
        <p:txBody>
          <a:bodyPr>
            <a:noAutofit/>
          </a:bodyPr>
          <a:lstStyle/>
          <a:p>
            <a:r>
              <a:rPr lang="en-US" b="1" dirty="0"/>
              <a:t>White Paper 3 - Aligning institutional processes to support academic rigor. </a:t>
            </a:r>
            <a:r>
              <a:rPr lang="en-US" dirty="0"/>
              <a:t>Quality Matters. </a:t>
            </a:r>
            <a:r>
              <a:rPr lang="en-US" sz="1600" dirty="0">
                <a:hlinkClick r:id="rId3"/>
              </a:rPr>
              <a:t>https://www.qualitymatters.org/qa-resources/resource-center/articlesresources/academic-rigor-white-paper-part-three</a:t>
            </a:r>
            <a:r>
              <a:rPr lang="en-US" sz="1600" dirty="0"/>
              <a:t> </a:t>
            </a:r>
          </a:p>
          <a:p>
            <a:pPr lvl="1"/>
            <a:r>
              <a:rPr lang="en-US" dirty="0"/>
              <a:t>Student - Faculty Behaviors that Impact Learning</a:t>
            </a:r>
          </a:p>
          <a:p>
            <a:pPr lvl="1"/>
            <a:r>
              <a:rPr lang="en-US" dirty="0"/>
              <a:t>Faculty Research to Support Teaching and Learning </a:t>
            </a:r>
          </a:p>
          <a:p>
            <a:pPr lvl="1"/>
            <a:r>
              <a:rPr lang="en-US" dirty="0"/>
              <a:t>Faculty Uses of Assessment Data</a:t>
            </a:r>
          </a:p>
          <a:p>
            <a:pPr lvl="1"/>
            <a:r>
              <a:rPr lang="en-US" dirty="0"/>
              <a:t>Faculty Underutilization of Professional Development Activities</a:t>
            </a:r>
          </a:p>
        </p:txBody>
      </p:sp>
    </p:spTree>
    <p:extLst>
      <p:ext uri="{BB962C8B-B14F-4D97-AF65-F5344CB8AC3E}">
        <p14:creationId xmlns:p14="http://schemas.microsoft.com/office/powerpoint/2010/main" val="2060246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315946" y="619309"/>
            <a:ext cx="5576845" cy="777408"/>
          </a:xfrm>
        </p:spPr>
        <p:txBody>
          <a:bodyPr>
            <a:normAutofit/>
          </a:bodyPr>
          <a:lstStyle/>
          <a:p>
            <a:r>
              <a:rPr lang="en-US" sz="4400" b="1" dirty="0">
                <a:latin typeface="Colonna MT" panose="04020805060202030203" pitchFamily="82" charset="0"/>
              </a:rPr>
              <a:t>Applying concepts</a:t>
            </a:r>
          </a:p>
        </p:txBody>
      </p:sp>
      <p:sp>
        <p:nvSpPr>
          <p:cNvPr id="14" name="Content Placeholder 2"/>
          <p:cNvSpPr>
            <a:spLocks noGrp="1"/>
          </p:cNvSpPr>
          <p:nvPr>
            <p:ph idx="1"/>
          </p:nvPr>
        </p:nvSpPr>
        <p:spPr>
          <a:xfrm>
            <a:off x="1280160" y="2190749"/>
            <a:ext cx="10094574" cy="1838640"/>
          </a:xfrm>
        </p:spPr>
        <p:txBody>
          <a:bodyPr>
            <a:normAutofit/>
          </a:bodyPr>
          <a:lstStyle/>
          <a:p>
            <a:r>
              <a:rPr lang="en-US" sz="2200" b="1" dirty="0"/>
              <a:t>How might you apply the definition of academic rigor or related concepts at your institution? </a:t>
            </a:r>
          </a:p>
          <a:p>
            <a:r>
              <a:rPr lang="en-US" sz="2200" b="1" dirty="0"/>
              <a:t>Please add ideas in the chat!</a:t>
            </a:r>
          </a:p>
          <a:p>
            <a:pPr lvl="1"/>
            <a:endParaRPr lang="en-US" dirty="0"/>
          </a:p>
        </p:txBody>
      </p:sp>
    </p:spTree>
    <p:extLst>
      <p:ext uri="{BB962C8B-B14F-4D97-AF65-F5344CB8AC3E}">
        <p14:creationId xmlns:p14="http://schemas.microsoft.com/office/powerpoint/2010/main" val="3908335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376020" y="804519"/>
            <a:ext cx="7461309" cy="1049235"/>
          </a:xfrm>
        </p:spPr>
        <p:txBody>
          <a:bodyPr>
            <a:normAutofit/>
          </a:bodyPr>
          <a:lstStyle/>
          <a:p>
            <a:r>
              <a:rPr lang="en-US" sz="4400" b="1" dirty="0">
                <a:latin typeface="Colonna MT" panose="04020805060202030203" pitchFamily="82" charset="0"/>
              </a:rPr>
              <a:t>Inviting critical review</a:t>
            </a:r>
          </a:p>
        </p:txBody>
      </p:sp>
    </p:spTree>
    <p:extLst>
      <p:ext uri="{BB962C8B-B14F-4D97-AF65-F5344CB8AC3E}">
        <p14:creationId xmlns:p14="http://schemas.microsoft.com/office/powerpoint/2010/main" val="1511967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17878" y="619309"/>
            <a:ext cx="4803122" cy="777408"/>
          </a:xfrm>
        </p:spPr>
        <p:txBody>
          <a:bodyPr>
            <a:normAutofit/>
          </a:bodyPr>
          <a:lstStyle/>
          <a:p>
            <a:r>
              <a:rPr lang="en-US" sz="4400" b="1" dirty="0">
                <a:latin typeface="Colonna MT" panose="04020805060202030203" pitchFamily="82" charset="0"/>
              </a:rPr>
              <a:t>Critical Review</a:t>
            </a:r>
          </a:p>
        </p:txBody>
      </p:sp>
      <p:sp>
        <p:nvSpPr>
          <p:cNvPr id="14" name="Content Placeholder 2"/>
          <p:cNvSpPr>
            <a:spLocks noGrp="1"/>
          </p:cNvSpPr>
          <p:nvPr>
            <p:ph idx="1"/>
          </p:nvPr>
        </p:nvSpPr>
        <p:spPr>
          <a:xfrm>
            <a:off x="1280160" y="2190748"/>
            <a:ext cx="10094574" cy="2843475"/>
          </a:xfrm>
        </p:spPr>
        <p:txBody>
          <a:bodyPr>
            <a:normAutofit/>
          </a:bodyPr>
          <a:lstStyle/>
          <a:p>
            <a:r>
              <a:rPr lang="en-US" b="1" dirty="0"/>
              <a:t>Clark &amp; Talbert (2021). Rigor. Grading for Growth. </a:t>
            </a:r>
            <a:r>
              <a:rPr lang="en-US" sz="1600" b="1" dirty="0">
                <a:hlinkClick r:id="rId3"/>
              </a:rPr>
              <a:t>https://gradingforgrowth.com/p/rigor</a:t>
            </a:r>
            <a:r>
              <a:rPr lang="en-US" sz="1600" b="1" dirty="0"/>
              <a:t> </a:t>
            </a:r>
          </a:p>
          <a:p>
            <a:pPr lvl="1"/>
            <a:r>
              <a:rPr lang="en-US" sz="2000" dirty="0"/>
              <a:t>“There’s a lot going on there.”</a:t>
            </a:r>
          </a:p>
          <a:p>
            <a:pPr lvl="1"/>
            <a:r>
              <a:rPr lang="en-US" sz="2000" dirty="0"/>
              <a:t>“Don’t use rigor at all.”</a:t>
            </a:r>
          </a:p>
          <a:p>
            <a:pPr lvl="1"/>
            <a:r>
              <a:rPr lang="en-US" sz="2000" dirty="0"/>
              <a:t>Key Pillars of Grading Systems</a:t>
            </a:r>
          </a:p>
          <a:p>
            <a:pPr lvl="2"/>
            <a:r>
              <a:rPr lang="en-US" sz="1800" dirty="0"/>
              <a:t>Clearly defined standards with marks that indicate progress</a:t>
            </a:r>
          </a:p>
          <a:p>
            <a:pPr lvl="2"/>
            <a:r>
              <a:rPr lang="en-US" sz="1800" dirty="0"/>
              <a:t>Helpful feedback and reattempts without penalty </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1382153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bstract blurred public library with bookshelves">
            <a:extLst>
              <a:ext uri="{FF2B5EF4-FFF2-40B4-BE49-F238E27FC236}">
                <a16:creationId xmlns:a16="http://schemas.microsoft.com/office/drawing/2014/main" id="{622FC74E-9B70-1EF9-1EF0-2A9D912B0B51}"/>
              </a:ext>
            </a:extLst>
          </p:cNvPr>
          <p:cNvPicPr>
            <a:picLocks noChangeAspect="1"/>
          </p:cNvPicPr>
          <p:nvPr/>
        </p:nvPicPr>
        <p:blipFill rotWithShape="1">
          <a:blip r:embed="rId2">
            <a:alphaModFix amt="50000"/>
          </a:blip>
          <a:srcRect t="1309" r="-1" b="14419"/>
          <a:stretch/>
        </p:blipFill>
        <p:spPr>
          <a:xfrm>
            <a:off x="305" y="0"/>
            <a:ext cx="12191695" cy="6857990"/>
          </a:xfrm>
          <a:prstGeom prst="rect">
            <a:avLst/>
          </a:prstGeom>
        </p:spPr>
      </p:pic>
      <p:sp>
        <p:nvSpPr>
          <p:cNvPr id="2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6" name="Rectangle 2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Title 1"/>
          <p:cNvSpPr>
            <a:spLocks noGrp="1"/>
          </p:cNvSpPr>
          <p:nvPr>
            <p:ph type="title"/>
          </p:nvPr>
        </p:nvSpPr>
        <p:spPr>
          <a:xfrm>
            <a:off x="442130" y="1193800"/>
            <a:ext cx="3881191" cy="4699000"/>
          </a:xfrm>
        </p:spPr>
        <p:txBody>
          <a:bodyPr anchor="ctr">
            <a:normAutofit/>
          </a:bodyPr>
          <a:lstStyle/>
          <a:p>
            <a:r>
              <a:rPr lang="en-US" sz="5400" b="1" dirty="0">
                <a:latin typeface="Colonna MT" panose="04020805060202030203" pitchFamily="82" charset="0"/>
              </a:rPr>
              <a:t>Learning Outcomes</a:t>
            </a:r>
          </a:p>
        </p:txBody>
      </p:sp>
      <p:cxnSp>
        <p:nvCxnSpPr>
          <p:cNvPr id="28" name="Straight Connector 2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4976636" y="1193800"/>
            <a:ext cx="6085091" cy="4699000"/>
          </a:xfrm>
        </p:spPr>
        <p:txBody>
          <a:bodyPr anchor="ctr">
            <a:normAutofit/>
          </a:bodyPr>
          <a:lstStyle/>
          <a:p>
            <a:r>
              <a:rPr lang="en-US" sz="2200" b="1" dirty="0"/>
              <a:t>Define academic rigor.</a:t>
            </a:r>
          </a:p>
          <a:p>
            <a:r>
              <a:rPr lang="en-US" sz="2200" b="1" dirty="0"/>
              <a:t>Distinguish among constructs typically confounded with academic rigor.</a:t>
            </a:r>
          </a:p>
          <a:p>
            <a:r>
              <a:rPr lang="en-US" sz="2200" b="1" dirty="0"/>
              <a:t>Identify examples of contexts where definition has been applied.</a:t>
            </a:r>
          </a:p>
          <a:p>
            <a:r>
              <a:rPr lang="en-US" sz="2200" b="1" dirty="0"/>
              <a:t>Recognize applications at your institution.</a:t>
            </a:r>
          </a:p>
          <a:p>
            <a:r>
              <a:rPr lang="en-US" sz="2200" b="1" dirty="0"/>
              <a:t>Critically evaluate definition and suggest research for continuous improvement.</a:t>
            </a:r>
          </a:p>
        </p:txBody>
      </p:sp>
      <p:sp>
        <p:nvSpPr>
          <p:cNvPr id="3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9449142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17878" y="619309"/>
            <a:ext cx="4803122" cy="777408"/>
          </a:xfrm>
        </p:spPr>
        <p:txBody>
          <a:bodyPr>
            <a:normAutofit/>
          </a:bodyPr>
          <a:lstStyle/>
          <a:p>
            <a:r>
              <a:rPr lang="en-US" sz="4400" b="1" dirty="0">
                <a:latin typeface="Colonna MT" panose="04020805060202030203" pitchFamily="82" charset="0"/>
              </a:rPr>
              <a:t>Critical Review</a:t>
            </a:r>
          </a:p>
        </p:txBody>
      </p:sp>
      <p:sp>
        <p:nvSpPr>
          <p:cNvPr id="14" name="Content Placeholder 2"/>
          <p:cNvSpPr>
            <a:spLocks noGrp="1"/>
          </p:cNvSpPr>
          <p:nvPr>
            <p:ph idx="1"/>
          </p:nvPr>
        </p:nvSpPr>
        <p:spPr>
          <a:xfrm>
            <a:off x="1280160" y="2190748"/>
            <a:ext cx="10094574" cy="2843475"/>
          </a:xfrm>
        </p:spPr>
        <p:txBody>
          <a:bodyPr>
            <a:normAutofit lnSpcReduction="10000"/>
          </a:bodyPr>
          <a:lstStyle/>
          <a:p>
            <a:r>
              <a:rPr lang="en-US" b="1" dirty="0" err="1"/>
              <a:t>Elkhoury</a:t>
            </a:r>
            <a:r>
              <a:rPr lang="en-US" b="1" dirty="0"/>
              <a:t>,  Ali, &amp; Sutherland-Harris (2023). Exploring faculty mindsets in equity-oriented assessment. </a:t>
            </a:r>
            <a:r>
              <a:rPr lang="en-US" b="1" i="1" dirty="0"/>
              <a:t>Journal of University Teaching &amp; Learning Practice, 20</a:t>
            </a:r>
            <a:r>
              <a:rPr lang="en-US" b="1" dirty="0"/>
              <a:t>(5).</a:t>
            </a:r>
            <a:r>
              <a:rPr lang="en-US" dirty="0"/>
              <a:t> https://doi.org/10.53761/ 1.20.5.12</a:t>
            </a:r>
            <a:endParaRPr lang="en-US" b="1" dirty="0"/>
          </a:p>
          <a:p>
            <a:pPr lvl="1"/>
            <a:r>
              <a:rPr lang="en-US" dirty="0"/>
              <a:t>“Academic challenge that supports learning and growth in students…made more effective by an equity-informed approach that takes student diversity seriously”</a:t>
            </a:r>
          </a:p>
          <a:p>
            <a:pPr lvl="1"/>
            <a:r>
              <a:rPr lang="en-US" dirty="0"/>
              <a:t>“This definition aligns with, but is more open-ended, than that of Schwegler….”</a:t>
            </a:r>
          </a:p>
          <a:p>
            <a:pPr lvl="1"/>
            <a:r>
              <a:rPr lang="en-US" dirty="0"/>
              <a:t>“Equity-informed assessment practices can in fact enhance academic rigor by ensuring alignment with learning outcomes and assessment reliability…”</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1114884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778553" y="579118"/>
            <a:ext cx="8651629" cy="737215"/>
          </a:xfrm>
        </p:spPr>
        <p:txBody>
          <a:bodyPr>
            <a:normAutofit/>
          </a:bodyPr>
          <a:lstStyle/>
          <a:p>
            <a:r>
              <a:rPr lang="en-US" sz="4400" b="1" dirty="0">
                <a:latin typeface="Colonna MT" panose="04020805060202030203" pitchFamily="82" charset="0"/>
              </a:rPr>
              <a:t>critical review and revision</a:t>
            </a:r>
          </a:p>
        </p:txBody>
      </p:sp>
      <p:sp>
        <p:nvSpPr>
          <p:cNvPr id="14" name="Content Placeholder 2"/>
          <p:cNvSpPr>
            <a:spLocks noGrp="1"/>
          </p:cNvSpPr>
          <p:nvPr>
            <p:ph idx="1"/>
          </p:nvPr>
        </p:nvSpPr>
        <p:spPr>
          <a:xfrm>
            <a:off x="1280160" y="2190749"/>
            <a:ext cx="9628632" cy="4269002"/>
          </a:xfrm>
        </p:spPr>
        <p:txBody>
          <a:bodyPr>
            <a:normAutofit/>
          </a:bodyPr>
          <a:lstStyle/>
          <a:p>
            <a:r>
              <a:rPr lang="en-US" sz="2200" b="1" dirty="0"/>
              <a:t>Make it better!</a:t>
            </a:r>
          </a:p>
          <a:p>
            <a:pPr lvl="1"/>
            <a:r>
              <a:rPr lang="en-US" sz="2000" dirty="0"/>
              <a:t>Apply concepts in the Rigor White Papers</a:t>
            </a:r>
          </a:p>
          <a:p>
            <a:pPr lvl="1"/>
            <a:r>
              <a:rPr lang="en-US" sz="2000" dirty="0"/>
              <a:t>Determine the limits</a:t>
            </a:r>
          </a:p>
          <a:p>
            <a:pPr lvl="1"/>
            <a:r>
              <a:rPr lang="en-US" sz="2000" dirty="0"/>
              <a:t>Empirically test the techniques</a:t>
            </a:r>
          </a:p>
          <a:p>
            <a:pPr lvl="1"/>
            <a:r>
              <a:rPr lang="en-US" sz="2000" dirty="0"/>
              <a:t>Revise the definition and context</a:t>
            </a:r>
          </a:p>
          <a:p>
            <a:pPr lvl="1"/>
            <a:r>
              <a:rPr lang="en-US" sz="2000" dirty="0"/>
              <a:t>Share the results so we all learn</a:t>
            </a:r>
          </a:p>
        </p:txBody>
      </p:sp>
      <p:pic>
        <p:nvPicPr>
          <p:cNvPr id="3" name="Picture 2">
            <a:extLst>
              <a:ext uri="{FF2B5EF4-FFF2-40B4-BE49-F238E27FC236}">
                <a16:creationId xmlns:a16="http://schemas.microsoft.com/office/drawing/2014/main" id="{ED528E07-9BFB-4278-8045-B38D2E41B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316" y="2187342"/>
            <a:ext cx="3961043" cy="2825744"/>
          </a:xfrm>
          <a:prstGeom prst="rect">
            <a:avLst/>
          </a:prstGeom>
        </p:spPr>
      </p:pic>
      <p:sp>
        <p:nvSpPr>
          <p:cNvPr id="6" name="TextBox 5">
            <a:extLst>
              <a:ext uri="{FF2B5EF4-FFF2-40B4-BE49-F238E27FC236}">
                <a16:creationId xmlns:a16="http://schemas.microsoft.com/office/drawing/2014/main" id="{58D39DDB-8DC1-41DC-B171-D5FA32B956F4}"/>
              </a:ext>
            </a:extLst>
          </p:cNvPr>
          <p:cNvSpPr txBox="1"/>
          <p:nvPr/>
        </p:nvSpPr>
        <p:spPr>
          <a:xfrm>
            <a:off x="6832879" y="5114629"/>
            <a:ext cx="4352923" cy="276999"/>
          </a:xfrm>
          <a:prstGeom prst="rect">
            <a:avLst/>
          </a:prstGeom>
          <a:noFill/>
        </p:spPr>
        <p:txBody>
          <a:bodyPr wrap="none" rtlCol="0">
            <a:spAutoFit/>
          </a:bodyPr>
          <a:lstStyle/>
          <a:p>
            <a:r>
              <a:rPr lang="en-US" sz="1200" dirty="0">
                <a:hlinkClick r:id="rId4"/>
              </a:rPr>
              <a:t>https://commons.wikimedia.org/wiki/File:Scientific_Method_3.jpg</a:t>
            </a:r>
            <a:endParaRPr lang="en-US" sz="1200" dirty="0"/>
          </a:p>
        </p:txBody>
      </p:sp>
    </p:spTree>
    <p:extLst>
      <p:ext uri="{BB962C8B-B14F-4D97-AF65-F5344CB8AC3E}">
        <p14:creationId xmlns:p14="http://schemas.microsoft.com/office/powerpoint/2010/main" val="1276513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808708" y="619309"/>
            <a:ext cx="8581291" cy="777408"/>
          </a:xfrm>
        </p:spPr>
        <p:txBody>
          <a:bodyPr>
            <a:noAutofit/>
          </a:bodyPr>
          <a:lstStyle/>
          <a:p>
            <a:r>
              <a:rPr lang="en-US" sz="4400" b="1" dirty="0">
                <a:latin typeface="Colonna MT" panose="04020805060202030203" pitchFamily="82" charset="0"/>
              </a:rPr>
              <a:t>Critical review and revision</a:t>
            </a:r>
          </a:p>
        </p:txBody>
      </p:sp>
      <p:sp>
        <p:nvSpPr>
          <p:cNvPr id="14" name="Content Placeholder 2"/>
          <p:cNvSpPr>
            <a:spLocks noGrp="1"/>
          </p:cNvSpPr>
          <p:nvPr>
            <p:ph idx="1"/>
          </p:nvPr>
        </p:nvSpPr>
        <p:spPr>
          <a:xfrm>
            <a:off x="1280160" y="2190749"/>
            <a:ext cx="10094574" cy="1838640"/>
          </a:xfrm>
        </p:spPr>
        <p:txBody>
          <a:bodyPr>
            <a:normAutofit/>
          </a:bodyPr>
          <a:lstStyle/>
          <a:p>
            <a:r>
              <a:rPr lang="en-US" sz="2200" b="1" dirty="0"/>
              <a:t>What are the shortcomings?</a:t>
            </a:r>
          </a:p>
          <a:p>
            <a:r>
              <a:rPr lang="en-US" sz="2200" b="1" dirty="0"/>
              <a:t>How can we improve these ideas for the benefit of student learning? </a:t>
            </a:r>
          </a:p>
          <a:p>
            <a:r>
              <a:rPr lang="en-US" sz="2200" b="1" dirty="0"/>
              <a:t>Please add ideas in the chat or email me!</a:t>
            </a:r>
          </a:p>
          <a:p>
            <a:pPr lvl="1"/>
            <a:endParaRPr lang="en-US" dirty="0"/>
          </a:p>
        </p:txBody>
      </p:sp>
    </p:spTree>
    <p:extLst>
      <p:ext uri="{BB962C8B-B14F-4D97-AF65-F5344CB8AC3E}">
        <p14:creationId xmlns:p14="http://schemas.microsoft.com/office/powerpoint/2010/main" val="2313289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1990" y="1614787"/>
            <a:ext cx="8983228" cy="2595466"/>
          </a:xfrm>
        </p:spPr>
        <p:txBody>
          <a:bodyPr>
            <a:noAutofit/>
          </a:bodyPr>
          <a:lstStyle/>
          <a:p>
            <a:pPr algn="ctr"/>
            <a:br>
              <a:rPr lang="en-US" sz="4800" b="1" dirty="0">
                <a:latin typeface="Colonna MT" panose="04020805060202030203" pitchFamily="82" charset="0"/>
              </a:rPr>
            </a:br>
            <a:r>
              <a:rPr lang="en-US" sz="4800" b="1" dirty="0">
                <a:latin typeface="Colonna MT" panose="04020805060202030203" pitchFamily="82" charset="0"/>
              </a:rPr>
              <a:t>Defining and Implementing Academic Rigor: </a:t>
            </a:r>
            <a:br>
              <a:rPr lang="en-US" sz="4800" b="1" dirty="0">
                <a:latin typeface="Colonna MT" panose="04020805060202030203" pitchFamily="82" charset="0"/>
              </a:rPr>
            </a:br>
            <a:r>
              <a:rPr lang="en-US" sz="4800" b="1" dirty="0">
                <a:latin typeface="Colonna MT" panose="04020805060202030203" pitchFamily="82" charset="0"/>
              </a:rPr>
              <a:t>a 5-year update</a:t>
            </a:r>
          </a:p>
        </p:txBody>
      </p:sp>
      <p:sp>
        <p:nvSpPr>
          <p:cNvPr id="3" name="Subtitle 2"/>
          <p:cNvSpPr>
            <a:spLocks noGrp="1"/>
          </p:cNvSpPr>
          <p:nvPr>
            <p:ph type="subTitle" idx="1"/>
          </p:nvPr>
        </p:nvSpPr>
        <p:spPr>
          <a:xfrm>
            <a:off x="669366" y="4426359"/>
            <a:ext cx="5731433" cy="977621"/>
          </a:xfrm>
        </p:spPr>
        <p:txBody>
          <a:bodyPr>
            <a:noAutofit/>
          </a:bodyPr>
          <a:lstStyle/>
          <a:p>
            <a:r>
              <a:rPr lang="en-US" sz="2800" b="1" dirty="0">
                <a:latin typeface="Colonna MT" panose="04020805060202030203" pitchFamily="82" charset="0"/>
              </a:rPr>
              <a:t>Dr. Andria F. Schwegler</a:t>
            </a:r>
          </a:p>
          <a:p>
            <a:r>
              <a:rPr lang="en-US" sz="2800" b="1" dirty="0">
                <a:latin typeface="Colonna MT" panose="04020805060202030203" pitchFamily="82" charset="0"/>
              </a:rPr>
              <a:t>Schwegler@tamuct.edu</a:t>
            </a:r>
          </a:p>
        </p:txBody>
      </p:sp>
      <p:pic>
        <p:nvPicPr>
          <p:cNvPr id="5" name="Picture 4">
            <a:extLst>
              <a:ext uri="{FF2B5EF4-FFF2-40B4-BE49-F238E27FC236}">
                <a16:creationId xmlns:a16="http://schemas.microsoft.com/office/drawing/2014/main" id="{23DC0D5B-1EAC-4946-BA72-8CAC91F76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1961" y="4529395"/>
            <a:ext cx="3543300" cy="1146253"/>
          </a:xfrm>
          <a:prstGeom prst="rect">
            <a:avLst/>
          </a:prstGeom>
        </p:spPr>
      </p:pic>
      <p:sp>
        <p:nvSpPr>
          <p:cNvPr id="7" name="TextBox 6">
            <a:extLst>
              <a:ext uri="{FF2B5EF4-FFF2-40B4-BE49-F238E27FC236}">
                <a16:creationId xmlns:a16="http://schemas.microsoft.com/office/drawing/2014/main" id="{08861565-717F-2D5F-E9FE-CC32617A93DA}"/>
              </a:ext>
            </a:extLst>
          </p:cNvPr>
          <p:cNvSpPr txBox="1"/>
          <p:nvPr/>
        </p:nvSpPr>
        <p:spPr>
          <a:xfrm>
            <a:off x="716782" y="783790"/>
            <a:ext cx="6612516" cy="830997"/>
          </a:xfrm>
          <a:prstGeom prst="rect">
            <a:avLst/>
          </a:prstGeom>
          <a:noFill/>
        </p:spPr>
        <p:txBody>
          <a:bodyPr wrap="none" rtlCol="0">
            <a:spAutoFit/>
          </a:bodyPr>
          <a:lstStyle/>
          <a:p>
            <a:r>
              <a:rPr lang="en-US" sz="4800" b="1" dirty="0">
                <a:latin typeface="Colonna MT" panose="04020805060202030203" pitchFamily="82" charset="0"/>
              </a:rPr>
              <a:t>Thank you for attending!</a:t>
            </a:r>
            <a:endParaRPr lang="en-US" sz="4800" b="1" dirty="0"/>
          </a:p>
        </p:txBody>
      </p:sp>
    </p:spTree>
    <p:extLst>
      <p:ext uri="{BB962C8B-B14F-4D97-AF65-F5344CB8AC3E}">
        <p14:creationId xmlns:p14="http://schemas.microsoft.com/office/powerpoint/2010/main" val="8509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224328" y="468585"/>
            <a:ext cx="3754064" cy="626683"/>
          </a:xfrm>
        </p:spPr>
        <p:txBody>
          <a:bodyPr>
            <a:noAutofit/>
          </a:bodyPr>
          <a:lstStyle/>
          <a:p>
            <a:r>
              <a:rPr lang="en-US" sz="4400" b="1" dirty="0">
                <a:latin typeface="Colonna MT" panose="04020805060202030203" pitchFamily="82" charset="0"/>
              </a:rPr>
              <a:t>References</a:t>
            </a:r>
          </a:p>
        </p:txBody>
      </p:sp>
      <p:sp>
        <p:nvSpPr>
          <p:cNvPr id="14" name="Content Placeholder 2"/>
          <p:cNvSpPr>
            <a:spLocks noGrp="1"/>
          </p:cNvSpPr>
          <p:nvPr>
            <p:ph idx="1"/>
          </p:nvPr>
        </p:nvSpPr>
        <p:spPr>
          <a:xfrm>
            <a:off x="582804" y="1958891"/>
            <a:ext cx="11177935" cy="4130408"/>
          </a:xfrm>
        </p:spPr>
        <p:txBody>
          <a:bodyPr>
            <a:noAutofit/>
          </a:bodyPr>
          <a:lstStyle/>
          <a:p>
            <a:pPr marL="339725" indent="-339725">
              <a:spcBef>
                <a:spcPts val="300"/>
              </a:spcBef>
              <a:buNone/>
            </a:pPr>
            <a:r>
              <a:rPr lang="en-US" sz="1400" dirty="0"/>
              <a:t>Bjork, E. L., &amp; Bjork, R. A. (2011). Making things hard on yourself, but in a good way: Creating desirable difficulties to enhance learning. In M. A. </a:t>
            </a:r>
            <a:r>
              <a:rPr lang="en-US" sz="1400" dirty="0" err="1"/>
              <a:t>Gernsbacher</a:t>
            </a:r>
            <a:r>
              <a:rPr lang="en-US" sz="1400" dirty="0"/>
              <a:t>, R. W. Pew, L. M. Hough, &amp; J. R. Pomerantz (Eds.) </a:t>
            </a:r>
            <a:r>
              <a:rPr lang="en-US" sz="1400" i="1" dirty="0"/>
              <a:t>Psychology and the real world: Essays illustrating fundamental contributions to society</a:t>
            </a:r>
            <a:r>
              <a:rPr lang="en-US" sz="1400" dirty="0"/>
              <a:t> (pp. 56-64). New York, NY: Worth.</a:t>
            </a:r>
          </a:p>
          <a:p>
            <a:pPr marL="339725" indent="-339725">
              <a:spcBef>
                <a:spcPts val="300"/>
              </a:spcBef>
              <a:buNone/>
            </a:pPr>
            <a:r>
              <a:rPr lang="en-US" sz="1400" dirty="0"/>
              <a:t>Donovan, J. J., &amp; </a:t>
            </a:r>
            <a:r>
              <a:rPr lang="en-US" sz="1400" dirty="0" err="1"/>
              <a:t>Radosevich</a:t>
            </a:r>
            <a:r>
              <a:rPr lang="en-US" sz="1400" dirty="0"/>
              <a:t>, D. J. (1999). A meta-analytic review of the distribution of practice effect: Now you see it, now you don’t. </a:t>
            </a:r>
            <a:r>
              <a:rPr lang="en-US" sz="1400" i="1" dirty="0"/>
              <a:t>Journal of Applied Psychology, 84</a:t>
            </a:r>
            <a:r>
              <a:rPr lang="en-US" sz="1400" dirty="0"/>
              <a:t>(5), 795-805.</a:t>
            </a:r>
          </a:p>
          <a:p>
            <a:pPr marL="339725" indent="-339725">
              <a:spcBef>
                <a:spcPts val="300"/>
              </a:spcBef>
              <a:buNone/>
            </a:pPr>
            <a:r>
              <a:rPr lang="en-US" sz="1400" dirty="0"/>
              <a:t>Draeger, J., del Prado Hill P., Hunter, L. R., &amp; Mahler, R. (2013). The anatomy of academic rigor: The story of one institutional journey. </a:t>
            </a:r>
            <a:r>
              <a:rPr lang="en-US" sz="1400" i="1" dirty="0"/>
              <a:t>Innovative Higher Education, 38</a:t>
            </a:r>
            <a:r>
              <a:rPr lang="en-US" sz="1400" dirty="0"/>
              <a:t>, 267-279.</a:t>
            </a:r>
          </a:p>
          <a:p>
            <a:pPr marL="339725" lvl="1" indent="-339725">
              <a:buNone/>
            </a:pPr>
            <a:r>
              <a:rPr lang="en-US" sz="1400" dirty="0"/>
              <a:t>Graham, C., &amp; Essex, C. (2001). Defining and ensuring academic rigor in online and on-campus courses: Instructor perspectives. </a:t>
            </a:r>
            <a:r>
              <a:rPr lang="en-US" sz="1400" i="1" dirty="0"/>
              <a:t>Annual Proceedings National Convention of the Association for Educational Communications and Technology, 1-2</a:t>
            </a:r>
            <a:r>
              <a:rPr lang="en-US" sz="1400" dirty="0"/>
              <a:t>, 330-337.</a:t>
            </a:r>
          </a:p>
          <a:p>
            <a:pPr marL="339725" lvl="1" indent="-339725">
              <a:buNone/>
            </a:pPr>
            <a:r>
              <a:rPr lang="en-US" sz="1400" dirty="0"/>
              <a:t>Hechinger Institute. (2009). </a:t>
            </a:r>
            <a:r>
              <a:rPr lang="en-US" sz="1400" i="1" dirty="0"/>
              <a:t>Understanding and reporting on academic rigor</a:t>
            </a:r>
            <a:r>
              <a:rPr lang="en-US" sz="1400" dirty="0"/>
              <a:t>. Retrieved from </a:t>
            </a:r>
            <a:r>
              <a:rPr lang="en-US" sz="1400" dirty="0">
                <a:hlinkClick r:id="rId3"/>
              </a:rPr>
              <a:t>http://hechinger.tc.columbia.edu/primers/Hechinger_Institute_Rigor_Primer.pdf</a:t>
            </a:r>
            <a:endParaRPr lang="en-US" sz="1400" dirty="0"/>
          </a:p>
          <a:p>
            <a:pPr marL="339725" lvl="1" indent="-339725">
              <a:buNone/>
            </a:pPr>
            <a:r>
              <a:rPr lang="en-US" sz="1400" dirty="0" err="1"/>
              <a:t>Kornell</a:t>
            </a:r>
            <a:r>
              <a:rPr lang="en-US" sz="1400" dirty="0"/>
              <a:t>, N., &amp; Bjork, R. A. (2008). Learning concepts and categories: Is spacing the “enemy of induction”? </a:t>
            </a:r>
            <a:r>
              <a:rPr lang="en-US" sz="1400" i="1" dirty="0"/>
              <a:t>Psychological Science, 19</a:t>
            </a:r>
            <a:r>
              <a:rPr lang="en-US" sz="1400" dirty="0"/>
              <a:t>(6), 585-592.</a:t>
            </a:r>
          </a:p>
          <a:p>
            <a:pPr marL="339725" lvl="1" indent="-339725">
              <a:buNone/>
            </a:pPr>
            <a:r>
              <a:rPr lang="en-US" sz="1400" dirty="0" err="1"/>
              <a:t>Kornell</a:t>
            </a:r>
            <a:r>
              <a:rPr lang="en-US" sz="1400" dirty="0"/>
              <a:t>, N., &amp; Bjork, R. A. (2009). A stability bias in human memory: Overestimating remembering and underestimating learning. </a:t>
            </a:r>
            <a:r>
              <a:rPr lang="en-US" sz="1400" i="1" dirty="0"/>
              <a:t>Journal of </a:t>
            </a:r>
            <a:r>
              <a:rPr lang="en-US" sz="1400" i="1" dirty="0" err="1"/>
              <a:t>Experiemental</a:t>
            </a:r>
            <a:r>
              <a:rPr lang="en-US" sz="1400" i="1" dirty="0"/>
              <a:t> Psychology: General, 138</a:t>
            </a:r>
            <a:r>
              <a:rPr lang="en-US" sz="1400" dirty="0"/>
              <a:t>(4), 449-468.</a:t>
            </a:r>
          </a:p>
        </p:txBody>
      </p:sp>
    </p:spTree>
    <p:extLst>
      <p:ext uri="{BB962C8B-B14F-4D97-AF65-F5344CB8AC3E}">
        <p14:creationId xmlns:p14="http://schemas.microsoft.com/office/powerpoint/2010/main" val="119544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552658" y="1959650"/>
            <a:ext cx="11173767" cy="4149747"/>
          </a:xfrm>
        </p:spPr>
        <p:txBody>
          <a:bodyPr>
            <a:noAutofit/>
          </a:bodyPr>
          <a:lstStyle/>
          <a:p>
            <a:pPr marL="339725" lvl="1" indent="-339725">
              <a:buNone/>
            </a:pPr>
            <a:r>
              <a:rPr lang="en-US" sz="1400" dirty="0"/>
              <a:t>Kluger, A. N., &amp; </a:t>
            </a:r>
            <a:r>
              <a:rPr lang="en-US" sz="1400" dirty="0" err="1"/>
              <a:t>DeNisi</a:t>
            </a:r>
            <a:r>
              <a:rPr lang="en-US" sz="1400" dirty="0"/>
              <a:t>, A. (1996). The effects of feedback interventions on performance: A historical review, a meta-analysis, and a preliminary feedback intervention theory. </a:t>
            </a:r>
            <a:r>
              <a:rPr lang="en-US" sz="1400" i="1" dirty="0"/>
              <a:t>Psychological Bulletin, 119</a:t>
            </a:r>
            <a:r>
              <a:rPr lang="en-US" sz="1400" dirty="0"/>
              <a:t>(2), 254-284.</a:t>
            </a:r>
          </a:p>
          <a:p>
            <a:pPr marL="339725" lvl="1" indent="-339725">
              <a:buNone/>
            </a:pPr>
            <a:r>
              <a:rPr lang="en-US" sz="1400" dirty="0" err="1"/>
              <a:t>Labaree</a:t>
            </a:r>
            <a:r>
              <a:rPr lang="en-US" sz="1400" dirty="0"/>
              <a:t>, D. F. (1997). Public goods, private goods: The American struggle over educational goals. </a:t>
            </a:r>
            <a:r>
              <a:rPr lang="en-US" sz="1400" i="1" dirty="0"/>
              <a:t>American Educational Research Journal, 34</a:t>
            </a:r>
            <a:r>
              <a:rPr lang="en-US" sz="1400" dirty="0"/>
              <a:t>(1), 39-81.</a:t>
            </a:r>
          </a:p>
          <a:p>
            <a:pPr marL="339725" lvl="1" indent="-339725">
              <a:buNone/>
            </a:pPr>
            <a:r>
              <a:rPr lang="en-US" sz="1400" dirty="0"/>
              <a:t>Mathers, C. E., Finney, S. J., &amp; </a:t>
            </a:r>
            <a:r>
              <a:rPr lang="en-US" sz="1400" dirty="0" err="1"/>
              <a:t>Hathcoat</a:t>
            </a:r>
            <a:r>
              <a:rPr lang="en-US" sz="1400" dirty="0"/>
              <a:t>, J. D. (2018). Student learning in higher education: A longitudinal analysis and faculty discussion. </a:t>
            </a:r>
            <a:r>
              <a:rPr lang="en-US" sz="1400" i="1" dirty="0"/>
              <a:t>Assessment &amp; Evaluation in Higher Education, 43</a:t>
            </a:r>
            <a:r>
              <a:rPr lang="en-US" sz="1400" dirty="0"/>
              <a:t>(8), 1211-1227.</a:t>
            </a:r>
          </a:p>
          <a:p>
            <a:pPr marL="339725" lvl="1" indent="-339725">
              <a:buNone/>
            </a:pPr>
            <a:r>
              <a:rPr lang="en-US" sz="1400" dirty="0"/>
              <a:t>Pan, S. C., &amp; Rickard, T. C. (2018). Transfer of test-enhanced learning: Meta-analytic review and synthesis. </a:t>
            </a:r>
            <a:r>
              <a:rPr lang="en-US" sz="1400" i="1" dirty="0"/>
              <a:t>Psychological Bulletin, 144</a:t>
            </a:r>
            <a:r>
              <a:rPr lang="en-US" sz="1400" dirty="0"/>
              <a:t>(7), 710-756. </a:t>
            </a:r>
            <a:r>
              <a:rPr lang="en-US" sz="1400" dirty="0" err="1"/>
              <a:t>doi</a:t>
            </a:r>
            <a:r>
              <a:rPr lang="en-US" sz="1400" dirty="0"/>
              <a:t>: 10.1037/bul0000151</a:t>
            </a:r>
          </a:p>
          <a:p>
            <a:pPr marL="339725" lvl="1" indent="-339725">
              <a:buNone/>
            </a:pPr>
            <a:r>
              <a:rPr lang="en-US" sz="1400" dirty="0"/>
              <a:t>Roediger, H. L., &amp; Karpicke, J. D. (2006). The power of testing memory: Basic research and implications for educational practice. </a:t>
            </a:r>
            <a:r>
              <a:rPr lang="en-US" sz="1400" i="1" dirty="0"/>
              <a:t>Perspectives on Psychological Science, 1</a:t>
            </a:r>
            <a:r>
              <a:rPr lang="en-US" sz="1400" dirty="0"/>
              <a:t>, 181-210. </a:t>
            </a:r>
            <a:r>
              <a:rPr lang="en-US" sz="1400" dirty="0" err="1"/>
              <a:t>doi</a:t>
            </a:r>
            <a:r>
              <a:rPr lang="en-US" sz="1400" dirty="0"/>
              <a:t>: 10.1111/j.1745-6916.2006.00012.x</a:t>
            </a:r>
          </a:p>
          <a:p>
            <a:pPr marL="339725" lvl="1" indent="-339725">
              <a:buNone/>
            </a:pPr>
            <a:r>
              <a:rPr lang="en-US" sz="1400" dirty="0"/>
              <a:t>Schnee, E. (2008). “In the real world no one drops their standards for you”: Academic rigor in a college worker education program. </a:t>
            </a:r>
            <a:r>
              <a:rPr lang="en-US" sz="1400" i="1" dirty="0"/>
              <a:t>Equity &amp; Excellence in Education, 41</a:t>
            </a:r>
            <a:r>
              <a:rPr lang="en-US" sz="1400" dirty="0"/>
              <a:t>(1), 62-80. </a:t>
            </a:r>
            <a:r>
              <a:rPr lang="en-US" sz="1400" dirty="0" err="1"/>
              <a:t>doi</a:t>
            </a:r>
            <a:r>
              <a:rPr lang="en-US" sz="1400" dirty="0"/>
              <a:t>: 10.1080/10665680701764502</a:t>
            </a:r>
          </a:p>
          <a:p>
            <a:pPr marL="339725" lvl="1" indent="-339725">
              <a:buNone/>
            </a:pPr>
            <a:r>
              <a:rPr lang="en-US" sz="1400" dirty="0"/>
              <a:t>Schutz, K. R., Drake, B. M., &amp; </a:t>
            </a:r>
            <a:r>
              <a:rPr lang="en-US" sz="1400" dirty="0" err="1"/>
              <a:t>Lessner</a:t>
            </a:r>
            <a:r>
              <a:rPr lang="en-US" sz="1400" dirty="0"/>
              <a:t>, J. (2013). Do community college full-time and adjunct faculties differ in their perceptions of rigor in assigning grades? </a:t>
            </a:r>
            <a:r>
              <a:rPr lang="en-US" sz="1400" i="1" dirty="0"/>
              <a:t>American Journal of Educational Studies, 6</a:t>
            </a:r>
            <a:r>
              <a:rPr lang="en-US" sz="1400" dirty="0"/>
              <a:t>(2), 59-77.</a:t>
            </a:r>
          </a:p>
        </p:txBody>
      </p:sp>
      <p:sp>
        <p:nvSpPr>
          <p:cNvPr id="4" name="Title 1">
            <a:extLst>
              <a:ext uri="{FF2B5EF4-FFF2-40B4-BE49-F238E27FC236}">
                <a16:creationId xmlns:a16="http://schemas.microsoft.com/office/drawing/2014/main" id="{D2D2931D-F3C5-69D5-8725-C3D42FCDE924}"/>
              </a:ext>
            </a:extLst>
          </p:cNvPr>
          <p:cNvSpPr>
            <a:spLocks noGrp="1"/>
          </p:cNvSpPr>
          <p:nvPr>
            <p:ph type="title"/>
          </p:nvPr>
        </p:nvSpPr>
        <p:spPr>
          <a:xfrm>
            <a:off x="4224328" y="468585"/>
            <a:ext cx="3754064" cy="626683"/>
          </a:xfrm>
        </p:spPr>
        <p:txBody>
          <a:bodyPr>
            <a:noAutofit/>
          </a:bodyPr>
          <a:lstStyle/>
          <a:p>
            <a:r>
              <a:rPr lang="en-US" sz="4400" b="1" dirty="0">
                <a:latin typeface="Colonna MT" panose="04020805060202030203" pitchFamily="82" charset="0"/>
              </a:rPr>
              <a:t>References</a:t>
            </a:r>
          </a:p>
        </p:txBody>
      </p:sp>
    </p:spTree>
    <p:extLst>
      <p:ext uri="{BB962C8B-B14F-4D97-AF65-F5344CB8AC3E}">
        <p14:creationId xmlns:p14="http://schemas.microsoft.com/office/powerpoint/2010/main" val="110896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552658" y="1949601"/>
            <a:ext cx="11173767" cy="3205202"/>
          </a:xfrm>
        </p:spPr>
        <p:txBody>
          <a:bodyPr>
            <a:noAutofit/>
          </a:bodyPr>
          <a:lstStyle/>
          <a:p>
            <a:pPr marL="339725" lvl="1" indent="-339725">
              <a:buNone/>
            </a:pPr>
            <a:r>
              <a:rPr lang="en-US" sz="1400" dirty="0"/>
              <a:t>Schwegler, A. F. (2019a). Academic rigor: A comprehensive definition. Quality Matters. </a:t>
            </a:r>
            <a:r>
              <a:rPr lang="en-US" sz="1400" dirty="0">
                <a:hlinkClick r:id="rId3"/>
              </a:rPr>
              <a:t>https://www.qualitymatters.org/qa-resources/resource-center/articles-resources/academic-rigor-white-paper-part-one</a:t>
            </a:r>
            <a:endParaRPr lang="en-US" sz="1400" dirty="0"/>
          </a:p>
          <a:p>
            <a:pPr marL="339725" lvl="1" indent="-339725">
              <a:buNone/>
            </a:pPr>
            <a:r>
              <a:rPr lang="en-US" sz="1400" dirty="0"/>
              <a:t>Schwegler, A. F. (2019b). Contextualizing academic rigor. Quality Matters. </a:t>
            </a:r>
            <a:r>
              <a:rPr lang="en-US" sz="1400" dirty="0">
                <a:hlinkClick r:id="rId4"/>
              </a:rPr>
              <a:t>https://www.qualitymatters.org/index.php/qa-resources/resource-center/articles-resources/academic-rigor-white-paper-part-two</a:t>
            </a:r>
            <a:r>
              <a:rPr lang="en-US" sz="1400" dirty="0"/>
              <a:t> </a:t>
            </a:r>
          </a:p>
          <a:p>
            <a:pPr marL="339725" lvl="1" indent="-339725">
              <a:buNone/>
            </a:pPr>
            <a:r>
              <a:rPr lang="en-US" sz="1400" dirty="0"/>
              <a:t>Schwegler, A. F. (2019c). Aligning institutional processes to support academic rigor. Quality Matters. </a:t>
            </a:r>
            <a:r>
              <a:rPr lang="en-US" sz="1400" dirty="0">
                <a:hlinkClick r:id="rId5"/>
              </a:rPr>
              <a:t>https://www.qualitymatters.org/index.php/qa-resources/resource-center/articles-resources/academic-rigor-white-paper-part-three</a:t>
            </a:r>
            <a:r>
              <a:rPr lang="en-US" sz="1400" dirty="0"/>
              <a:t> </a:t>
            </a:r>
          </a:p>
          <a:p>
            <a:pPr marL="339725" lvl="1" indent="-339725">
              <a:buNone/>
            </a:pPr>
            <a:r>
              <a:rPr lang="en-US" sz="1400" dirty="0"/>
              <a:t>Taylor, K., &amp; Rohrer, D. (2010). The effects of interleaved practice. </a:t>
            </a:r>
            <a:r>
              <a:rPr lang="en-US" sz="1400" i="1" dirty="0"/>
              <a:t>Applied Cognitive Psychology, 24</a:t>
            </a:r>
            <a:r>
              <a:rPr lang="en-US" sz="1400" dirty="0"/>
              <a:t>, 837-848.</a:t>
            </a:r>
          </a:p>
          <a:p>
            <a:pPr marL="339725" lvl="1" indent="-339725">
              <a:buNone/>
            </a:pPr>
            <a:r>
              <a:rPr lang="en-US" sz="1400" dirty="0"/>
              <a:t>Whitaker, M. (2016). (Re)defining academic rigor: From theory to praxis in college classrooms. </a:t>
            </a:r>
            <a:r>
              <a:rPr lang="en-US" sz="1400" i="1" dirty="0"/>
              <a:t>Currents in Teaching &amp; Learning, 8</a:t>
            </a:r>
            <a:r>
              <a:rPr lang="en-US" sz="1400" dirty="0"/>
              <a:t>(1), 4-17.</a:t>
            </a:r>
          </a:p>
          <a:p>
            <a:pPr marL="339725" lvl="1" indent="-339725">
              <a:buNone/>
            </a:pPr>
            <a:r>
              <a:rPr lang="en-US" sz="1400" dirty="0" err="1"/>
              <a:t>Wraga</a:t>
            </a:r>
            <a:r>
              <a:rPr lang="en-US" sz="1400" dirty="0"/>
              <a:t>, W. G. (2010). What’s the problem with a “rigorous academic curriculum”? Paper presented at the meeting of the Society of Professors of Education/American Educational Research Association, Denver, Colorado. Retrieved from </a:t>
            </a:r>
            <a:r>
              <a:rPr lang="en-US" sz="1400" u="sng" dirty="0">
                <a:hlinkClick r:id="rId6"/>
              </a:rPr>
              <a:t>https://eric.ed.gov/?id=ED509394</a:t>
            </a:r>
            <a:endParaRPr lang="en-US" sz="1400" dirty="0"/>
          </a:p>
        </p:txBody>
      </p:sp>
      <p:sp>
        <p:nvSpPr>
          <p:cNvPr id="4" name="Title 1">
            <a:extLst>
              <a:ext uri="{FF2B5EF4-FFF2-40B4-BE49-F238E27FC236}">
                <a16:creationId xmlns:a16="http://schemas.microsoft.com/office/drawing/2014/main" id="{D2D2931D-F3C5-69D5-8725-C3D42FCDE924}"/>
              </a:ext>
            </a:extLst>
          </p:cNvPr>
          <p:cNvSpPr>
            <a:spLocks noGrp="1"/>
          </p:cNvSpPr>
          <p:nvPr>
            <p:ph type="title"/>
          </p:nvPr>
        </p:nvSpPr>
        <p:spPr>
          <a:xfrm>
            <a:off x="4224328" y="468585"/>
            <a:ext cx="3754064" cy="626683"/>
          </a:xfrm>
        </p:spPr>
        <p:txBody>
          <a:bodyPr>
            <a:noAutofit/>
          </a:bodyPr>
          <a:lstStyle/>
          <a:p>
            <a:r>
              <a:rPr lang="en-US" sz="4400" b="1" dirty="0">
                <a:latin typeface="Colonna MT" panose="04020805060202030203" pitchFamily="82" charset="0"/>
              </a:rPr>
              <a:t>References</a:t>
            </a:r>
          </a:p>
        </p:txBody>
      </p:sp>
    </p:spTree>
    <p:extLst>
      <p:ext uri="{BB962C8B-B14F-4D97-AF65-F5344CB8AC3E}">
        <p14:creationId xmlns:p14="http://schemas.microsoft.com/office/powerpoint/2010/main" val="3255153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46999" y="629363"/>
            <a:ext cx="7294953" cy="626682"/>
          </a:xfrm>
        </p:spPr>
        <p:txBody>
          <a:bodyPr>
            <a:noAutofit/>
          </a:bodyPr>
          <a:lstStyle/>
          <a:p>
            <a:r>
              <a:rPr lang="en-US" sz="4400" b="1" dirty="0">
                <a:latin typeface="Colonna MT" panose="04020805060202030203" pitchFamily="82" charset="0"/>
              </a:rPr>
              <a:t>Defining Academic Rigor</a:t>
            </a:r>
          </a:p>
        </p:txBody>
      </p:sp>
      <p:sp>
        <p:nvSpPr>
          <p:cNvPr id="14" name="Content Placeholder 2"/>
          <p:cNvSpPr>
            <a:spLocks noGrp="1"/>
          </p:cNvSpPr>
          <p:nvPr>
            <p:ph idx="1"/>
          </p:nvPr>
        </p:nvSpPr>
        <p:spPr>
          <a:xfrm>
            <a:off x="1521320" y="1999837"/>
            <a:ext cx="9628632" cy="4269002"/>
          </a:xfrm>
        </p:spPr>
        <p:txBody>
          <a:bodyPr>
            <a:noAutofit/>
          </a:bodyPr>
          <a:lstStyle/>
          <a:p>
            <a:r>
              <a:rPr lang="en-US" sz="2200" dirty="0"/>
              <a:t>Academic rigor has a negative connotation (e.g., rigor mortis).</a:t>
            </a:r>
          </a:p>
          <a:p>
            <a:pPr lvl="1"/>
            <a:r>
              <a:rPr lang="en-US" dirty="0" err="1"/>
              <a:t>Wraga</a:t>
            </a:r>
            <a:r>
              <a:rPr lang="en-US" dirty="0"/>
              <a:t> (2010)</a:t>
            </a:r>
          </a:p>
          <a:p>
            <a:r>
              <a:rPr lang="en-US" sz="2200" dirty="0"/>
              <a:t>Academic rigor is widely used but hard to define.</a:t>
            </a:r>
          </a:p>
          <a:p>
            <a:pPr lvl="1"/>
            <a:r>
              <a:rPr lang="en-US" dirty="0"/>
              <a:t>Graham &amp; Essex (2001); Draeger et al. (2013)</a:t>
            </a:r>
          </a:p>
          <a:p>
            <a:r>
              <a:rPr lang="en-US" sz="2200" dirty="0"/>
              <a:t>There is no consensus on the definitions of academic rigor that do exist.</a:t>
            </a:r>
          </a:p>
          <a:p>
            <a:pPr lvl="1"/>
            <a:r>
              <a:rPr lang="en-US" dirty="0"/>
              <a:t>Hechinger Institute (2009)</a:t>
            </a:r>
          </a:p>
          <a:p>
            <a:r>
              <a:rPr lang="en-US" sz="2200" dirty="0"/>
              <a:t>Academic rigor in higher education is assumed to exist even in the absence of evidence to document it.</a:t>
            </a:r>
          </a:p>
          <a:p>
            <a:pPr lvl="1"/>
            <a:r>
              <a:rPr lang="en-US" dirty="0" err="1"/>
              <a:t>Labaree</a:t>
            </a:r>
            <a:r>
              <a:rPr lang="en-US" dirty="0"/>
              <a:t> (1997);  Whitaker (2016)</a:t>
            </a:r>
          </a:p>
        </p:txBody>
      </p:sp>
    </p:spTree>
    <p:extLst>
      <p:ext uri="{BB962C8B-B14F-4D97-AF65-F5344CB8AC3E}">
        <p14:creationId xmlns:p14="http://schemas.microsoft.com/office/powerpoint/2010/main" val="33057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C74C33-92C8-463E-86A4-CC02D3EB94D8}"/>
              </a:ext>
            </a:extLst>
          </p:cNvPr>
          <p:cNvSpPr>
            <a:spLocks noGrp="1"/>
          </p:cNvSpPr>
          <p:nvPr>
            <p:ph type="title"/>
          </p:nvPr>
        </p:nvSpPr>
        <p:spPr>
          <a:xfrm>
            <a:off x="2446777" y="629362"/>
            <a:ext cx="7310177" cy="586489"/>
          </a:xfrm>
        </p:spPr>
        <p:txBody>
          <a:bodyPr>
            <a:noAutofit/>
          </a:bodyPr>
          <a:lstStyle/>
          <a:p>
            <a:r>
              <a:rPr lang="en-US" sz="4400" b="1" dirty="0">
                <a:latin typeface="Colonna MT" panose="04020805060202030203" pitchFamily="82" charset="0"/>
              </a:rPr>
              <a:t>Defining Academic Rigor</a:t>
            </a:r>
          </a:p>
        </p:txBody>
      </p:sp>
      <p:sp>
        <p:nvSpPr>
          <p:cNvPr id="14" name="Content Placeholder 2"/>
          <p:cNvSpPr>
            <a:spLocks noGrp="1"/>
          </p:cNvSpPr>
          <p:nvPr>
            <p:ph idx="1"/>
          </p:nvPr>
        </p:nvSpPr>
        <p:spPr/>
        <p:txBody>
          <a:bodyPr>
            <a:noAutofit/>
          </a:bodyPr>
          <a:lstStyle/>
          <a:p>
            <a:r>
              <a:rPr lang="en-US" sz="2200" dirty="0"/>
              <a:t>Academic rigor as a negotiable standard is a threat to student learning.</a:t>
            </a:r>
          </a:p>
          <a:p>
            <a:pPr lvl="1"/>
            <a:r>
              <a:rPr lang="en-US" dirty="0"/>
              <a:t>Schnee (2008)</a:t>
            </a:r>
          </a:p>
          <a:p>
            <a:pPr lvl="2"/>
            <a:r>
              <a:rPr lang="en-US" sz="1800" dirty="0"/>
              <a:t>Students reported having weak academic preparation for college.</a:t>
            </a:r>
          </a:p>
          <a:p>
            <a:pPr lvl="2"/>
            <a:r>
              <a:rPr lang="en-US" sz="1800" dirty="0"/>
              <a:t>Teachers, with few resources to assist, reported lowering expectations for work.</a:t>
            </a:r>
          </a:p>
          <a:p>
            <a:pPr marL="914400" lvl="2" indent="0">
              <a:buNone/>
            </a:pPr>
            <a:endParaRPr lang="en-US" sz="800" dirty="0"/>
          </a:p>
          <a:p>
            <a:pPr lvl="1"/>
            <a:r>
              <a:rPr lang="en-US" dirty="0"/>
              <a:t>Schutz et al. (2013)</a:t>
            </a:r>
          </a:p>
          <a:p>
            <a:pPr lvl="2"/>
            <a:r>
              <a:rPr lang="en-US" sz="1800" dirty="0"/>
              <a:t>44.5% of faculty members in a community college sample (</a:t>
            </a:r>
            <a:r>
              <a:rPr lang="en-US" sz="1800" i="1" dirty="0"/>
              <a:t>N</a:t>
            </a:r>
            <a:r>
              <a:rPr lang="en-US" sz="1800" dirty="0"/>
              <a:t> = 1,559) reported sometimes assigning grades higher than students actually earned.</a:t>
            </a:r>
          </a:p>
          <a:p>
            <a:pPr marL="914400" lvl="2" indent="0">
              <a:buNone/>
            </a:pPr>
            <a:endParaRPr lang="en-US" sz="2200" dirty="0"/>
          </a:p>
        </p:txBody>
      </p:sp>
    </p:spTree>
    <p:extLst>
      <p:ext uri="{BB962C8B-B14F-4D97-AF65-F5344CB8AC3E}">
        <p14:creationId xmlns:p14="http://schemas.microsoft.com/office/powerpoint/2010/main" val="35757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49162" y="659508"/>
            <a:ext cx="7293676" cy="636730"/>
          </a:xfrm>
        </p:spPr>
        <p:txBody>
          <a:bodyPr>
            <a:noAutofit/>
          </a:bodyPr>
          <a:lstStyle/>
          <a:p>
            <a:r>
              <a:rPr lang="en-US" sz="4400" b="1" dirty="0">
                <a:latin typeface="Colonna MT" panose="04020805060202030203" pitchFamily="82" charset="0"/>
              </a:rPr>
              <a:t>Defining Academic Rigor</a:t>
            </a:r>
          </a:p>
        </p:txBody>
      </p:sp>
      <p:sp>
        <p:nvSpPr>
          <p:cNvPr id="14" name="Content Placeholder 2"/>
          <p:cNvSpPr>
            <a:spLocks noGrp="1"/>
          </p:cNvSpPr>
          <p:nvPr>
            <p:ph idx="1"/>
          </p:nvPr>
        </p:nvSpPr>
        <p:spPr>
          <a:xfrm>
            <a:off x="1451579" y="2096116"/>
            <a:ext cx="9603275" cy="3450613"/>
          </a:xfrm>
        </p:spPr>
        <p:txBody>
          <a:bodyPr>
            <a:normAutofit fontScale="85000" lnSpcReduction="20000"/>
          </a:bodyPr>
          <a:lstStyle/>
          <a:p>
            <a:r>
              <a:rPr lang="en-US" sz="2600" dirty="0"/>
              <a:t>Prior definitions confound teacher responsibilities with student responsibilities.</a:t>
            </a:r>
          </a:p>
          <a:p>
            <a:pPr lvl="1"/>
            <a:r>
              <a:rPr lang="en-US" sz="2100" dirty="0"/>
              <a:t>Teachers are responsible for creating conditions to support academic rigor.</a:t>
            </a:r>
          </a:p>
          <a:p>
            <a:pPr lvl="1"/>
            <a:r>
              <a:rPr lang="en-US" sz="2100" dirty="0"/>
              <a:t>Students are responsible for learning.</a:t>
            </a:r>
          </a:p>
          <a:p>
            <a:pPr lvl="2"/>
            <a:r>
              <a:rPr lang="en-US" sz="1900" dirty="0"/>
              <a:t>Academic rigor is not synonymous with student learning, which is influenced by multiple factors.</a:t>
            </a:r>
          </a:p>
          <a:p>
            <a:r>
              <a:rPr lang="en-US" sz="2600" dirty="0"/>
              <a:t>Prior definitions confound curriculum with course delivery.</a:t>
            </a:r>
          </a:p>
          <a:p>
            <a:pPr lvl="1"/>
            <a:r>
              <a:rPr lang="en-US" sz="2100" dirty="0"/>
              <a:t>Curriculum is set collaboratively by program faculty and may include other stakeholders.</a:t>
            </a:r>
          </a:p>
          <a:p>
            <a:pPr lvl="2"/>
            <a:r>
              <a:rPr lang="en-US" sz="1900" dirty="0"/>
              <a:t>Pushing higher-level curriculum down to a lower-level course is not academic rigor.</a:t>
            </a:r>
          </a:p>
          <a:p>
            <a:pPr lvl="1"/>
            <a:r>
              <a:rPr lang="en-US" sz="2100" dirty="0"/>
              <a:t>Course delivery is determined by individual faculty members.</a:t>
            </a:r>
          </a:p>
          <a:p>
            <a:pPr lvl="2"/>
            <a:r>
              <a:rPr lang="en-US" sz="1900" dirty="0"/>
              <a:t>Curriculum and/or student learning can be threatened by lack of “implementation fidelity” (Mathers et al., 2018, p. 1224)</a:t>
            </a:r>
          </a:p>
        </p:txBody>
      </p:sp>
    </p:spTree>
    <p:extLst>
      <p:ext uri="{BB962C8B-B14F-4D97-AF65-F5344CB8AC3E}">
        <p14:creationId xmlns:p14="http://schemas.microsoft.com/office/powerpoint/2010/main" val="90117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1461027" y="1929495"/>
            <a:ext cx="9628632" cy="4269002"/>
          </a:xfrm>
        </p:spPr>
        <p:txBody>
          <a:bodyPr>
            <a:normAutofit/>
          </a:bodyPr>
          <a:lstStyle/>
          <a:p>
            <a:r>
              <a:rPr lang="en-US" sz="2200" dirty="0"/>
              <a:t>Subjective interpretations of effective learning are misleading.</a:t>
            </a:r>
          </a:p>
          <a:p>
            <a:pPr lvl="1"/>
            <a:r>
              <a:rPr lang="en-US" dirty="0"/>
              <a:t>Roediger &amp; Karpicke (2006, p. 199) </a:t>
            </a:r>
          </a:p>
          <a:p>
            <a:pPr lvl="2"/>
            <a:r>
              <a:rPr lang="en-US" dirty="0"/>
              <a:t>“…people often do not voluntarily engage in difficult learning activities, even though such activities may improve learning.”</a:t>
            </a:r>
          </a:p>
          <a:p>
            <a:pPr lvl="1"/>
            <a:r>
              <a:rPr lang="en-US" dirty="0" err="1"/>
              <a:t>Kornell</a:t>
            </a:r>
            <a:r>
              <a:rPr lang="en-US" dirty="0"/>
              <a:t> &amp; Bjork (2008, p. 591)</a:t>
            </a:r>
          </a:p>
          <a:p>
            <a:pPr lvl="2"/>
            <a:r>
              <a:rPr lang="en-US" dirty="0"/>
              <a:t>“…individuals responsible for the design and evaluation of instruction that involves induction are susceptible to being very misled by their own intuitions and subjective experiences.”</a:t>
            </a:r>
          </a:p>
          <a:p>
            <a:pPr lvl="1"/>
            <a:r>
              <a:rPr lang="en-US" dirty="0" err="1"/>
              <a:t>Kornell</a:t>
            </a:r>
            <a:r>
              <a:rPr lang="en-US" dirty="0"/>
              <a:t> &amp; Bjork (2009) </a:t>
            </a:r>
          </a:p>
          <a:p>
            <a:pPr lvl="2"/>
            <a:r>
              <a:rPr lang="en-US" dirty="0"/>
              <a:t>Humans fail to predict how much their memory can change over time (i.e., stability bias).</a:t>
            </a:r>
          </a:p>
          <a:p>
            <a:pPr lvl="1"/>
            <a:r>
              <a:rPr lang="en-US" dirty="0"/>
              <a:t>Bjork &amp; Bjork (2011) </a:t>
            </a:r>
          </a:p>
          <a:p>
            <a:pPr lvl="2"/>
            <a:r>
              <a:rPr lang="en-US" dirty="0"/>
              <a:t>“Desirable difficulties” facilitate learning.</a:t>
            </a:r>
          </a:p>
          <a:p>
            <a:pPr lvl="2"/>
            <a:endParaRPr lang="en-US" dirty="0"/>
          </a:p>
        </p:txBody>
      </p:sp>
      <p:sp>
        <p:nvSpPr>
          <p:cNvPr id="2" name="Title 1">
            <a:extLst>
              <a:ext uri="{FF2B5EF4-FFF2-40B4-BE49-F238E27FC236}">
                <a16:creationId xmlns:a16="http://schemas.microsoft.com/office/drawing/2014/main" id="{5B4343D6-0889-114C-112F-495930CF8F5F}"/>
              </a:ext>
            </a:extLst>
          </p:cNvPr>
          <p:cNvSpPr>
            <a:spLocks noGrp="1"/>
          </p:cNvSpPr>
          <p:nvPr>
            <p:ph type="title"/>
          </p:nvPr>
        </p:nvSpPr>
        <p:spPr>
          <a:xfrm>
            <a:off x="2449162" y="659508"/>
            <a:ext cx="7293676" cy="636730"/>
          </a:xfrm>
        </p:spPr>
        <p:txBody>
          <a:bodyPr>
            <a:noAutofit/>
          </a:bodyPr>
          <a:lstStyle/>
          <a:p>
            <a:r>
              <a:rPr lang="en-US" sz="4400" b="1" dirty="0">
                <a:latin typeface="Colonna MT" panose="04020805060202030203" pitchFamily="82" charset="0"/>
              </a:rPr>
              <a:t>Defining Academic Rigor</a:t>
            </a:r>
          </a:p>
        </p:txBody>
      </p:sp>
    </p:spTree>
    <p:extLst>
      <p:ext uri="{BB962C8B-B14F-4D97-AF65-F5344CB8AC3E}">
        <p14:creationId xmlns:p14="http://schemas.microsoft.com/office/powerpoint/2010/main" val="275909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752431" y="528882"/>
            <a:ext cx="8687811" cy="737215"/>
          </a:xfrm>
        </p:spPr>
        <p:txBody>
          <a:bodyPr>
            <a:noAutofit/>
          </a:bodyPr>
          <a:lstStyle/>
          <a:p>
            <a:r>
              <a:rPr lang="en-US" sz="4400" b="1" dirty="0">
                <a:latin typeface="Colonna MT" panose="04020805060202030203" pitchFamily="82" charset="0"/>
              </a:rPr>
              <a:t>Defining Academic Rigor to…</a:t>
            </a:r>
          </a:p>
        </p:txBody>
      </p:sp>
      <p:sp>
        <p:nvSpPr>
          <p:cNvPr id="14" name="Content Placeholder 2"/>
          <p:cNvSpPr>
            <a:spLocks noGrp="1"/>
          </p:cNvSpPr>
          <p:nvPr>
            <p:ph idx="1"/>
          </p:nvPr>
        </p:nvSpPr>
        <p:spPr>
          <a:xfrm>
            <a:off x="1521320" y="2190749"/>
            <a:ext cx="9371093" cy="2602315"/>
          </a:xfrm>
        </p:spPr>
        <p:txBody>
          <a:bodyPr>
            <a:noAutofit/>
          </a:bodyPr>
          <a:lstStyle/>
          <a:p>
            <a:r>
              <a:rPr lang="en-US" sz="2200" dirty="0"/>
              <a:t>Unconfound Teacher Responsibilities and Student Responsibilities</a:t>
            </a:r>
          </a:p>
          <a:p>
            <a:r>
              <a:rPr lang="en-US" sz="2200" dirty="0"/>
              <a:t>Unconfound Curriculum and Course Delivery</a:t>
            </a:r>
          </a:p>
          <a:p>
            <a:r>
              <a:rPr lang="en-US" sz="2200" dirty="0"/>
              <a:t>Avoid Subjective Interpretations to Reduce Bias via Grounding in Research</a:t>
            </a:r>
          </a:p>
          <a:p>
            <a:r>
              <a:rPr lang="en-US" sz="2200" dirty="0"/>
              <a:t>Be Observable, Measurable, and Subject to Continuous Improvement</a:t>
            </a:r>
          </a:p>
          <a:p>
            <a:r>
              <a:rPr lang="en-US" sz="2200" dirty="0"/>
              <a:t>Prioritize Student Learning</a:t>
            </a:r>
          </a:p>
          <a:p>
            <a:endParaRPr lang="en-US" sz="2200" dirty="0"/>
          </a:p>
        </p:txBody>
      </p:sp>
    </p:spTree>
    <p:extLst>
      <p:ext uri="{BB962C8B-B14F-4D97-AF65-F5344CB8AC3E}">
        <p14:creationId xmlns:p14="http://schemas.microsoft.com/office/powerpoint/2010/main" val="11231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397533" y="432484"/>
            <a:ext cx="7426661" cy="666876"/>
          </a:xfrm>
        </p:spPr>
        <p:txBody>
          <a:bodyPr>
            <a:noAutofit/>
          </a:bodyPr>
          <a:lstStyle/>
          <a:p>
            <a:r>
              <a:rPr lang="en-US" sz="4400" b="1" dirty="0">
                <a:latin typeface="Colonna MT" panose="04020805060202030203" pitchFamily="82" charset="0"/>
              </a:rPr>
              <a:t>Locating Academic Rigor </a:t>
            </a:r>
          </a:p>
        </p:txBody>
      </p:sp>
      <p:pic>
        <p:nvPicPr>
          <p:cNvPr id="6" name="Picture 5">
            <a:extLst>
              <a:ext uri="{FF2B5EF4-FFF2-40B4-BE49-F238E27FC236}">
                <a16:creationId xmlns:a16="http://schemas.microsoft.com/office/drawing/2014/main" id="{66B89F32-F2EA-4CA6-89F3-E16D09346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074" y="1252839"/>
            <a:ext cx="6511851" cy="4878109"/>
          </a:xfrm>
          <a:prstGeom prst="rect">
            <a:avLst/>
          </a:prstGeom>
        </p:spPr>
      </p:pic>
      <p:sp>
        <p:nvSpPr>
          <p:cNvPr id="2" name="TextBox 1">
            <a:extLst>
              <a:ext uri="{FF2B5EF4-FFF2-40B4-BE49-F238E27FC236}">
                <a16:creationId xmlns:a16="http://schemas.microsoft.com/office/drawing/2014/main" id="{EFCBAF61-19CC-BF65-CCB5-6C6691473705}"/>
              </a:ext>
            </a:extLst>
          </p:cNvPr>
          <p:cNvSpPr txBox="1"/>
          <p:nvPr/>
        </p:nvSpPr>
        <p:spPr>
          <a:xfrm>
            <a:off x="6280220" y="5853949"/>
            <a:ext cx="3158172" cy="276999"/>
          </a:xfrm>
          <a:prstGeom prst="rect">
            <a:avLst/>
          </a:prstGeom>
          <a:noFill/>
        </p:spPr>
        <p:txBody>
          <a:bodyPr wrap="none" rtlCol="0">
            <a:spAutoFit/>
          </a:bodyPr>
          <a:lstStyle/>
          <a:p>
            <a:r>
              <a:rPr lang="en-US" sz="1200" b="0" i="0" dirty="0">
                <a:solidFill>
                  <a:srgbClr val="242424"/>
                </a:solidFill>
                <a:effectLst/>
                <a:latin typeface="Segoe UI" panose="020B0502040204020203" pitchFamily="34" charset="0"/>
              </a:rPr>
              <a:t>Used with the permission of Quality Matters</a:t>
            </a:r>
            <a:endParaRPr lang="en-US" sz="1200" dirty="0"/>
          </a:p>
        </p:txBody>
      </p:sp>
    </p:spTree>
    <p:extLst>
      <p:ext uri="{BB962C8B-B14F-4D97-AF65-F5344CB8AC3E}">
        <p14:creationId xmlns:p14="http://schemas.microsoft.com/office/powerpoint/2010/main" val="32680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52475</TotalTime>
  <Words>2813</Words>
  <Application>Microsoft Office PowerPoint</Application>
  <PresentationFormat>Widescreen</PresentationFormat>
  <Paragraphs>278</Paragraphs>
  <Slides>36</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Colonna MT</vt:lpstr>
      <vt:lpstr>Gill Sans MT</vt:lpstr>
      <vt:lpstr>Segoe UI</vt:lpstr>
      <vt:lpstr>Gallery</vt:lpstr>
      <vt:lpstr>Defining and implementing academic rigor:  a 5-year update</vt:lpstr>
      <vt:lpstr>Agenda</vt:lpstr>
      <vt:lpstr>Learning Outcomes</vt:lpstr>
      <vt:lpstr>Defining Academic Rigor</vt:lpstr>
      <vt:lpstr>Defining Academic Rigor</vt:lpstr>
      <vt:lpstr>Defining Academic Rigor</vt:lpstr>
      <vt:lpstr>Defining Academic Rigor</vt:lpstr>
      <vt:lpstr>Defining Academic Rigor to…</vt:lpstr>
      <vt:lpstr>Locating Academic Rigor </vt:lpstr>
      <vt:lpstr>A Working Definition</vt:lpstr>
      <vt:lpstr>Academic rigor is…  intentionally crafted and sequenced learning activities and interactions that are supported by research   and provide students the opportunity to create and demonstrate their own understanding or interpretation of information   and support it with evidence </vt:lpstr>
      <vt:lpstr>Impact: Local discussions</vt:lpstr>
      <vt:lpstr>Local discussions</vt:lpstr>
      <vt:lpstr>Local discussions</vt:lpstr>
      <vt:lpstr>Local discussions</vt:lpstr>
      <vt:lpstr>Local discussions</vt:lpstr>
      <vt:lpstr>Local discussions</vt:lpstr>
      <vt:lpstr>Impact: broader conversations</vt:lpstr>
      <vt:lpstr>Broader Conversations</vt:lpstr>
      <vt:lpstr>Broader Conversations</vt:lpstr>
      <vt:lpstr>Broader Conversations</vt:lpstr>
      <vt:lpstr>Broader Conversations</vt:lpstr>
      <vt:lpstr>Broader Conversations</vt:lpstr>
      <vt:lpstr>Applying concepts for continuous improvement</vt:lpstr>
      <vt:lpstr>Applying concepts</vt:lpstr>
      <vt:lpstr>Applying concepts</vt:lpstr>
      <vt:lpstr>Applying concepts</vt:lpstr>
      <vt:lpstr>Inviting critical review</vt:lpstr>
      <vt:lpstr>Critical Review</vt:lpstr>
      <vt:lpstr>Critical Review</vt:lpstr>
      <vt:lpstr>critical review and revision</vt:lpstr>
      <vt:lpstr>Critical review and revision</vt:lpstr>
      <vt:lpstr> Defining and Implementing Academic Rigor:  a 5-year update</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Andria Schwegler</dc:creator>
  <cp:lastModifiedBy>Schwegler, Andria F</cp:lastModifiedBy>
  <cp:revision>101</cp:revision>
  <dcterms:created xsi:type="dcterms:W3CDTF">2019-06-09T22:13:32Z</dcterms:created>
  <dcterms:modified xsi:type="dcterms:W3CDTF">2024-02-10T02:21:58Z</dcterms:modified>
</cp:coreProperties>
</file>