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95" r:id="rId5"/>
    <p:sldId id="265" r:id="rId6"/>
    <p:sldId id="264" r:id="rId7"/>
    <p:sldId id="294" r:id="rId8"/>
    <p:sldId id="272" r:id="rId9"/>
    <p:sldId id="274" r:id="rId10"/>
    <p:sldId id="273" r:id="rId11"/>
    <p:sldId id="275" r:id="rId12"/>
    <p:sldId id="287" r:id="rId13"/>
    <p:sldId id="288" r:id="rId14"/>
    <p:sldId id="289" r:id="rId15"/>
    <p:sldId id="291" r:id="rId16"/>
    <p:sldId id="290" r:id="rId17"/>
    <p:sldId id="297" r:id="rId18"/>
    <p:sldId id="281" r:id="rId19"/>
    <p:sldId id="298" r:id="rId20"/>
    <p:sldId id="296" r:id="rId21"/>
    <p:sldId id="276" r:id="rId22"/>
    <p:sldId id="283" r:id="rId23"/>
    <p:sldId id="266" r:id="rId24"/>
    <p:sldId id="284" r:id="rId25"/>
    <p:sldId id="285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256" autoAdjust="0"/>
  </p:normalViewPr>
  <p:slideViewPr>
    <p:cSldViewPr>
      <p:cViewPr varScale="1">
        <p:scale>
          <a:sx n="59" d="100"/>
          <a:sy n="59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6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874130E-0334-46AE-8DD3-695FF692FA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4E02791-5C39-4A13-AF7F-7CF4C848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73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4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2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76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6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3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2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6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would like to continue this conversation on academic rigor, please </a:t>
            </a:r>
            <a:r>
              <a:rPr lang="en-US" baseline="0" dirty="0" smtClean="0"/>
              <a:t>follow </a:t>
            </a:r>
            <a:r>
              <a:rPr lang="en-US" baseline="0" dirty="0" smtClean="0"/>
              <a:t>up with me at the email address here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5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2791-5C39-4A13-AF7F-7CF4C84833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861CDC-6682-458C-8B4D-8F3B3AF057E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970FF6-D8E2-4B4B-903E-5D3360F726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ualitymatters.org/why-quality-matters/proces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Defining an Ideal and Leveraging Quality Matters Standards </a:t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to Document Evidence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5438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Dr. Andria F.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Schwegler</a:t>
            </a:r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Texas A&amp;M University – Central Texas</a:t>
            </a:r>
          </a:p>
          <a:p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Quality Matters Connect Conference 2018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25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20" y="2819400"/>
            <a:ext cx="5263180" cy="2895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When academic rigor is considered as an interaction of individuals (teachers, students) and learning situations, it involves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Course Design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Course Delivery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Course Content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6229290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  <a:hlinkClick r:id="rId4"/>
              </a:rPr>
              <a:t>https://www.qualitymatters.org/why-quality-matters/process</a:t>
            </a:r>
            <a:endParaRPr lang="en-US" sz="1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Used with the permission of Quality Matters</a:t>
            </a:r>
            <a:endParaRPr lang="en-US" sz="1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20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Quality Matters Rubric Standards that can be leveraged to provide evidence of academic rigor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2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3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4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8006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2 (Essential)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15000" y="5410200"/>
            <a:ext cx="2971801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800600" cy="39417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Learning objectives  or competencies are… 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2.1 </a:t>
            </a:r>
            <a:r>
              <a:rPr lang="en-US" sz="2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measurable </a:t>
            </a:r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(course level).</a:t>
            </a:r>
          </a:p>
          <a:p>
            <a:pPr lvl="1"/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2.2 </a:t>
            </a:r>
            <a:r>
              <a:rPr lang="en-US" sz="2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measureable </a:t>
            </a:r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(module level) and consistent with course level.</a:t>
            </a:r>
          </a:p>
          <a:p>
            <a:pPr lvl="1"/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2.3 </a:t>
            </a:r>
            <a:r>
              <a:rPr lang="en-US" sz="2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stated </a:t>
            </a:r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clearly, written from learner’s perspective, and prominently located in course.</a:t>
            </a:r>
          </a:p>
          <a:p>
            <a:pPr lvl="1"/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2.4 </a:t>
            </a:r>
            <a:r>
              <a:rPr lang="en-US" sz="2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aligned </a:t>
            </a:r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with course activities.</a:t>
            </a:r>
          </a:p>
          <a:p>
            <a:pPr lvl="1"/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2.5 </a:t>
            </a:r>
            <a:r>
              <a:rPr lang="en-US" sz="2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suited </a:t>
            </a:r>
            <a:r>
              <a:rPr 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to level of the course.</a:t>
            </a:r>
          </a:p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444294"/>
            <a:ext cx="2971800" cy="3941763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ntentionally crafted and sequenced learning </a:t>
            </a:r>
            <a:r>
              <a:rPr lang="en-US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materials, activities,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interactions that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provide students the opportunity to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create and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demonstrate their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own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understanding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interpretation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of a subject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support it with evidence</a:t>
            </a:r>
            <a:endParaRPr lang="en-US" sz="1100" strike="sngStrik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26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8006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3 (Essential)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15000" y="5410200"/>
            <a:ext cx="2971801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800600" cy="39417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3.1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Assessments measure achievement of learning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objectives or competencies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3.2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Grading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policy is stated clearly at beginning of course.</a:t>
            </a:r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3.3 Specific and descriptive criteria provided for evaluation of work and connected to grading policy.</a:t>
            </a:r>
          </a:p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444294"/>
            <a:ext cx="2971800" cy="3941763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ntentionally crafted and sequenced learning </a:t>
            </a:r>
            <a:r>
              <a:rPr lang="en-US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materials, activities,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interactions that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provide students the opportunity to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create and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demonstrate their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own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 understanding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</a:t>
            </a:r>
            <a:r>
              <a:rPr lang="en-US" b="1" strike="sngStrik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interpretation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 of a subject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support it with evidence</a:t>
            </a:r>
            <a:endParaRPr lang="en-US" sz="1100" strike="sngStrik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800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4 (Essential)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15000" y="5410200"/>
            <a:ext cx="2971801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800600" cy="39417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4.1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Instructional materials contribute to achieving learning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objectives or competencies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4.2 Relationship between using instructional materials and completing learning activities is clearly explained.</a:t>
            </a:r>
          </a:p>
          <a:p>
            <a:endParaRPr lang="en-US" b="1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444294"/>
            <a:ext cx="2971800" cy="3941763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en-US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ntentionally crafted and sequenced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learning materials</a:t>
            </a:r>
            <a:r>
              <a:rPr lang="en-US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activities,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interactions that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provide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students the opportunity to create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demonstrate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their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own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understanding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 and interpretation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of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a subject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support it with evidence</a:t>
            </a:r>
            <a:endParaRPr lang="en-US" sz="1100" strike="sngStrik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8006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5 (Essential)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15000" y="5410200"/>
            <a:ext cx="2971801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800600" cy="39417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5.1 Learning activities promote achievement of learning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objectives or competencies.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5.2 Learning activities provide opportunities for interaction that support active learning.</a:t>
            </a:r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5.3 Instructor’s plan for interacting with learners is clearly stated.</a:t>
            </a:r>
          </a:p>
          <a:p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444294"/>
            <a:ext cx="2971800" cy="3941763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en-US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ntentionally crafted and sequenced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learning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materials,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activities</a:t>
            </a:r>
            <a:r>
              <a:rPr lang="en-US" b="1" strike="sngStrik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and interactions that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provide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students the opportunity to create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demonstrate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their own understanding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interpretation</a:t>
            </a:r>
            <a:r>
              <a:rPr lang="en-US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of a subject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trike="sngStrike" dirty="0">
                <a:latin typeface="Batang" panose="02030600000101010101" pitchFamily="18" charset="-127"/>
                <a:ea typeface="Batang" panose="02030600000101010101" pitchFamily="18" charset="-127"/>
              </a:rPr>
              <a:t>and support it with evidence</a:t>
            </a:r>
            <a:endParaRPr lang="en-US" sz="1100" strike="sngStrik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QM Quality Pie Elements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Course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Delivery 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sym typeface="Wingdings" panose="05000000000000000000" pitchFamily="2" charset="2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Course Design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4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General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5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</a:p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Course Content 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444294"/>
            <a:ext cx="4038600" cy="3941763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b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Intentionally crafted and sequenced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learning materials, activities,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and interactions that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provide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students the opportunity to create and demonstrate their </a:t>
            </a:r>
            <a:r>
              <a:rPr lang="en-US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own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 understanding and </a:t>
            </a:r>
            <a:r>
              <a:rPr lang="en-US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interpretation</a:t>
            </a:r>
            <a:r>
              <a:rPr lang="en-US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of a subject </a:t>
            </a:r>
            <a:r>
              <a:rPr lang="en-US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and support it with evidence</a:t>
            </a:r>
            <a:endParaRPr lang="en-US" sz="1100" b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85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Demanding More from Existing Artifacts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Learning activities and assignments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Quantity and variety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Reflect own understanding supported by evidence?</a:t>
            </a:r>
          </a:p>
          <a:p>
            <a:pPr marL="630936" lvl="2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Assessments 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Variety with rubrics 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Intentionally sequenced across time, progressive skill building, and make expectations clear?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Documenting with Evidence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65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Documenting with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Evidence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418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Demanding More from Existing Artifacts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Program materials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Curriculum maps of program courses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Syllabi content review across program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Intentionally crafted and sequenced?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Reflect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own understanding supported by evidence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marL="630936" lvl="2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Standardized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tests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Continuous improvement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Evidence of rigor?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7" y="4419600"/>
            <a:ext cx="3064969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6477000"/>
            <a:ext cx="3775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https://www.flickr.com/photos/albertogp123/5843577306/</a:t>
            </a:r>
            <a:endParaRPr lang="en-US" sz="1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41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Demanding More from Existing Artifacts</a:t>
            </a:r>
          </a:p>
          <a:p>
            <a:pPr lvl="2"/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Longitudinal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student behavior assessments</a:t>
            </a:r>
          </a:p>
          <a:p>
            <a:pPr lvl="3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Capstone experiential coursework</a:t>
            </a:r>
          </a:p>
          <a:p>
            <a:pPr lvl="3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Capstone research projects</a:t>
            </a:r>
          </a:p>
          <a:p>
            <a:pPr lvl="3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Are consistent with QM Online Learner Success Certification</a:t>
            </a:r>
          </a:p>
          <a:p>
            <a:pPr lvl="4"/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“Capstone assessment that demonstrate achievement of programmatic or institutional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learning objectives”</a:t>
            </a:r>
          </a:p>
          <a:p>
            <a:pPr lvl="3"/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Does the program utilize these assessments sufficiently?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Documenting with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Examining the Educational Context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Defining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Applying Quality Matters Standards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Documenting Promises with Evidence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Identifying Missing Elements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Concluding Thoughts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Session Agenda</a:t>
            </a:r>
            <a:endParaRPr lang="en-US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4591" y="6477000"/>
            <a:ext cx="3890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https://www.flickr.com/photos/abee5/8314929977</a:t>
            </a:r>
            <a:endParaRPr lang="en-US" sz="1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2010"/>
            <a:ext cx="3429000" cy="2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Module Level Evidence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Integration across Related Topics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Explicitly Stated Expectations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Student-Focused Guidance Integrated into Course</a:t>
            </a:r>
          </a:p>
          <a:p>
            <a:pPr lvl="2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Faculty Feedback and Student Implementation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Cycles of Improvement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2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Identifying Missing Elements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0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Explanations of instructor’s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behavior in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classroom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Rationale for Selection of Materials and Teaching Strategies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Expectations for course content and assignments with examples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Common Assignments and Assessments across Sections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Identifying Missing Elements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Importance of Documenting Academic Rigor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Lack of Academic Rigor in Higher Education 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“Learning at college, after all, is an activity that ideally emerges from an interaction between faculty and students.”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But, a “disengagement compact”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Kuh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2003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) describes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 breakdown of shared responsibility for learning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(Arum &amp;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Roksa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2011).</a:t>
            </a:r>
          </a:p>
          <a:p>
            <a:pPr marL="393192" lvl="1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Evidence is required to support or refute the claim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Concluding Thoughts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9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Importance of Documenting Academic Rigor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Pathways for Academic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redit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Prior learning experiences </a:t>
            </a:r>
          </a:p>
          <a:p>
            <a:pPr lvl="3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Employment and Training</a:t>
            </a:r>
          </a:p>
          <a:p>
            <a:pPr lvl="3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Online Learning (MOOCs, Webinars)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Assessable definition of rigor to facilitate transfer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Concluding Thoughts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Arum, R., &amp;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Roksa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J. (2011).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Academically adrift: Limited learning on college campuses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 Chicago, IL: University of Chicago Press.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Association of American Colleges and Universities, Board of Directors. (2006). Academic freedom and educational responsibility.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Retrieved from https://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www.aacu.org/about/statements/academic-freedom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Draeger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J., Hill, P., Hunter, L. R., Mahler, R. (2013). The anatomy of academic rigor: The story of one institutional journey.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Innovative Higher Education, 38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267-279. 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Euben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D. R. (2002). Academic freedom of individual professors and higher education institutions: The current legal landscape.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Retrieved from https://www.aaup.org/issues/academic-freedom/professors-and-institutions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Kuh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G. D. (2003). What we are learning about student engagement from NSSE.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Change, 35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24-32.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Schnee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E. (2008). “In the real world no one drops their standards for you”: Academic rigor in a college worker education program.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Equity &amp; Excellence in Education, 41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(1), 62-80.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Wraga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W. (2010, May).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What’s the problem with a “rigorous academic curriculum”?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Paper presented at the meeting of the Society of Professors of Education/American Educational Research Association, Athens, GA.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References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46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Thank you for attending!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57400"/>
            <a:ext cx="7772400" cy="14700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Defining an Ideal and Leveraging Quality Matters Standards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to Document Evidence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343400"/>
            <a:ext cx="75438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Dr. Andria F.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Schwegler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09728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schwegler@tamuct.edu</a:t>
            </a:r>
          </a:p>
          <a:p>
            <a:pPr algn="ct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5410200"/>
            <a:ext cx="3295650" cy="11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Institutional culture is summarized in Mission and Vision statements.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TAMUCT Mission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“…committed to high quality, rigorous, and innovative educational programs…”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Others?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93192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Examining the Context</a:t>
            </a:r>
            <a:endParaRPr lang="en-US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644646"/>
            <a:ext cx="5105400" cy="262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6397823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https://commons.wikimedia.org/wiki/File:Wordle.jpg#filelinks</a:t>
            </a:r>
            <a:endParaRPr 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68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Difficult to define, but “I know it when I see it.”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So, what does rigor look like?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Defining Academic </a:t>
            </a:r>
            <a:r>
              <a:rPr lang="en-US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Defining Academic </a:t>
            </a:r>
            <a:r>
              <a:rPr lang="en-US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Rigor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Does this look like rigor?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5" y="2667001"/>
            <a:ext cx="3282555" cy="3416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36" y="2667000"/>
            <a:ext cx="382355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6019800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https://www.pexels.com/photo/</a:t>
            </a:r>
          </a:p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fishermen-gym-texting-thug-73736/</a:t>
            </a:r>
            <a:endParaRPr lang="en-US" sz="1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6019800"/>
            <a:ext cx="4113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http://www.incirlik.af.mil/News/Article-Display/Article/301361/</a:t>
            </a:r>
          </a:p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fitness-center-gives-advice-to-avoid-injuries-at-the-gym/</a:t>
            </a:r>
            <a:endParaRPr lang="en-US" sz="1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Existing definitions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Deep, critical, inquiry-based learning that pushes students to new levels of achievement with sufficient scaffolding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Schnee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2008)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Vigorous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educative curriculum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Wraga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2010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Defining Academic </a:t>
            </a:r>
            <a:r>
              <a:rPr lang="en-US" b="0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Rigor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14800"/>
            <a:ext cx="30200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Existing definitions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When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students are actively learning meaningful content with higher-order thinking at the appropriate level of expectation in a given context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Draeger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Hill, Hunter, &amp; Mahler, 2013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  <a:p>
            <a:pPr marL="393192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Educational experiences that are academically, intellectually, and personally challenging (Glossary of Education Reform, 2014)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Defining Academic Rigor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247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Academic rigor as an interaction between persons and situations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Sits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at the intersection of student engagement with content and faculty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mentorship.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Defining Academic Rigor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343400" cy="3203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477000"/>
            <a:ext cx="3828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https://commons.wikimedia.org/wiki/File:Collaborative_.jpg</a:t>
            </a:r>
            <a:endParaRPr lang="en-US" sz="1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233928"/>
            <a:ext cx="3733800" cy="2938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Blurs the distinction between what teachers do (teaching) and what students do (learning) because it involves both.</a:t>
            </a:r>
          </a:p>
        </p:txBody>
      </p:sp>
    </p:spTree>
    <p:extLst>
      <p:ext uri="{BB962C8B-B14F-4D97-AF65-F5344CB8AC3E}">
        <p14:creationId xmlns:p14="http://schemas.microsoft.com/office/powerpoint/2010/main" val="5696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 working definition…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Intentionally crafted and sequenced learning materials, activities, and interactions that provide students the opportunity to create and demonstrate their own understanding and interpretation of a subject and support it with evidence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definition acknowledges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Role of the teacher and the value of teaching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Role of the student as active in learning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Need for construction of content knowledge that is defensible and based in reality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Defining Academic Rigor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99141</TotalTime>
  <Words>1393</Words>
  <Application>Microsoft Office PowerPoint</Application>
  <PresentationFormat>On-screen Show (4:3)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Batang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Academic Rigor Defining an Ideal and Leveraging Quality Matters Standards  to Document Evidence</vt:lpstr>
      <vt:lpstr>Session Agenda</vt:lpstr>
      <vt:lpstr>Examining the Context</vt:lpstr>
      <vt:lpstr>Defining Academic Rigor</vt:lpstr>
      <vt:lpstr>Defining Academic Rigor</vt:lpstr>
      <vt:lpstr>Defining Academic Rigor</vt:lpstr>
      <vt:lpstr>PowerPoint Presentation</vt:lpstr>
      <vt:lpstr>Defining Academic Rigor</vt:lpstr>
      <vt:lpstr>Defining Academic Rigor</vt:lpstr>
      <vt:lpstr>Applying Quality Matters Standards</vt:lpstr>
      <vt:lpstr>Applying Quality Matters Standards</vt:lpstr>
      <vt:lpstr>Applying Quality Matters Standards</vt:lpstr>
      <vt:lpstr>Applying Quality Matters Standards</vt:lpstr>
      <vt:lpstr>Applying Quality Matters Standards</vt:lpstr>
      <vt:lpstr>Applying Quality Matters Standards</vt:lpstr>
      <vt:lpstr>Applying Quality Matters Standards</vt:lpstr>
      <vt:lpstr>Documenting with Evidence</vt:lpstr>
      <vt:lpstr>Documenting with Evidence</vt:lpstr>
      <vt:lpstr>Documenting with Evidence</vt:lpstr>
      <vt:lpstr>PowerPoint Presentation</vt:lpstr>
      <vt:lpstr>Identifying Missing Elements</vt:lpstr>
      <vt:lpstr>Concluding Thoughts</vt:lpstr>
      <vt:lpstr>Concluding Thoughts</vt:lpstr>
      <vt:lpstr>References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Rigor Defining an Ideal and Leveraging Quality Matters Standards to Document Evidence</dc:title>
  <dc:creator>Andria</dc:creator>
  <cp:lastModifiedBy>Schwegler, Andria F</cp:lastModifiedBy>
  <cp:revision>204</cp:revision>
  <cp:lastPrinted>2018-08-26T15:38:35Z</cp:lastPrinted>
  <dcterms:created xsi:type="dcterms:W3CDTF">2018-08-17T17:58:51Z</dcterms:created>
  <dcterms:modified xsi:type="dcterms:W3CDTF">2018-10-31T19:54:00Z</dcterms:modified>
</cp:coreProperties>
</file>