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3" r:id="rId5"/>
    <p:sldId id="259" r:id="rId6"/>
    <p:sldId id="265" r:id="rId7"/>
    <p:sldId id="266" r:id="rId8"/>
    <p:sldId id="267" r:id="rId9"/>
    <p:sldId id="276" r:id="rId10"/>
    <p:sldId id="268" r:id="rId11"/>
    <p:sldId id="269" r:id="rId12"/>
    <p:sldId id="271" r:id="rId13"/>
    <p:sldId id="261" r:id="rId14"/>
    <p:sldId id="272" r:id="rId15"/>
    <p:sldId id="274" r:id="rId16"/>
    <p:sldId id="273" r:id="rId17"/>
    <p:sldId id="262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600"/>
    <a:srgbClr val="0034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65171" autoAdjust="0"/>
  </p:normalViewPr>
  <p:slideViewPr>
    <p:cSldViewPr snapToGrid="0" snapToObjects="1">
      <p:cViewPr varScale="1">
        <p:scale>
          <a:sx n="76" d="100"/>
          <a:sy n="76" d="100"/>
        </p:scale>
        <p:origin x="262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rexel.edu\departments\SOPH\Epi&amp;Biostat\Users\Kaufman,Melissa\Course%20Design%20&amp;%20Schedules\2016-2017%20Course%20Design%20&amp;%20Schedules\2016-2017%20Workshops\Surveys%20Raw%20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Drexel.edu\departments\SOPH\Epi&amp;Biostat\Users\Kaufman,Melissa\Course%20Design%20&amp;%20Schedules\2016-2017%20Course%20Design%20&amp;%20Schedules\2016-2017%20Workshops\Surveys%20Raw%20Dat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Drexel.edu\departments\SOPH\Epi&amp;Biostat\Users\Kaufman,Melissa\Course%20Design%20&amp;%20Schedules\2016-2017%20Course%20Design%20&amp;%20Schedules\2016-2017%20Workshops\Surveys%20Raw%20Dat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Drexel.edu\departments\SOPH\Epi&amp;Biostat\Users\Kaufman,Melissa\Course%20Design%20&amp;%20Schedules\2016-2017%20Course%20Design%20&amp;%20Schedules\2016-2017%20Workshops\Surveys%20Raw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Clarity of information presented.</a:t>
            </a:r>
          </a:p>
        </c:rich>
      </c:tx>
      <c:layout>
        <c:manualLayout>
          <c:xMode val="edge"/>
          <c:yMode val="edge"/>
          <c:x val="0.151473354231975"/>
          <c:y val="4.1666666666666699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C600"/>
            </a:solidFill>
            <a:ln>
              <a:solidFill>
                <a:srgbClr val="003478"/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-4.6401532451060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'Aggregate Data'!$B$11:$B$14</c:f>
              <c:strCache>
                <c:ptCount val="4"/>
                <c:pt idx="0">
                  <c:v>Very Clear</c:v>
                </c:pt>
                <c:pt idx="1">
                  <c:v>Clear</c:v>
                </c:pt>
                <c:pt idx="2">
                  <c:v>Somewhat Unclear</c:v>
                </c:pt>
                <c:pt idx="3">
                  <c:v>Not Clear</c:v>
                </c:pt>
              </c:strCache>
            </c:strRef>
          </c:cat>
          <c:val>
            <c:numRef>
              <c:f>'Aggregate Data'!$C$11:$C$14</c:f>
              <c:numCache>
                <c:formatCode>0%</c:formatCode>
                <c:ptCount val="4"/>
                <c:pt idx="0">
                  <c:v>0.66666666666666696</c:v>
                </c:pt>
                <c:pt idx="1">
                  <c:v>0.33333333333333298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362747208"/>
        <c:axId val="362747600"/>
      </c:barChart>
      <c:catAx>
        <c:axId val="3627472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62747600"/>
        <c:crosses val="autoZero"/>
        <c:auto val="1"/>
        <c:lblAlgn val="ctr"/>
        <c:lblOffset val="100"/>
        <c:noMultiLvlLbl val="0"/>
      </c:catAx>
      <c:valAx>
        <c:axId val="362747600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crossAx val="362747208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solidFill>
        <a:schemeClr val="bg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Level of information covered.</a:t>
            </a:r>
          </a:p>
        </c:rich>
      </c:tx>
      <c:layout>
        <c:manualLayout>
          <c:xMode val="edge"/>
          <c:yMode val="edge"/>
          <c:x val="0.21389219640227899"/>
          <c:y val="6.5811943666483699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C600"/>
            </a:solidFill>
            <a:ln>
              <a:solidFill>
                <a:srgbClr val="003478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'Aggregate Data'!$B$19:$B$21</c:f>
              <c:strCache>
                <c:ptCount val="3"/>
                <c:pt idx="0">
                  <c:v>Too Advanced</c:v>
                </c:pt>
                <c:pt idx="1">
                  <c:v>Just Right</c:v>
                </c:pt>
                <c:pt idx="2">
                  <c:v>Too Basic</c:v>
                </c:pt>
              </c:strCache>
            </c:strRef>
          </c:cat>
          <c:val>
            <c:numRef>
              <c:f>'Aggregate Data'!$C$19:$C$21</c:f>
              <c:numCache>
                <c:formatCode>0%</c:formatCode>
                <c:ptCount val="3"/>
                <c:pt idx="0">
                  <c:v>0</c:v>
                </c:pt>
                <c:pt idx="1">
                  <c:v>0.77777777777777801</c:v>
                </c:pt>
                <c:pt idx="2">
                  <c:v>0.22222222222222199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362747992"/>
        <c:axId val="362748776"/>
      </c:barChart>
      <c:catAx>
        <c:axId val="3627479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62748776"/>
        <c:crosses val="autoZero"/>
        <c:auto val="1"/>
        <c:lblAlgn val="ctr"/>
        <c:lblOffset val="100"/>
        <c:noMultiLvlLbl val="0"/>
      </c:catAx>
      <c:valAx>
        <c:axId val="362748776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crossAx val="362747992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solidFill>
        <a:schemeClr val="bg1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Did the workshop meet your expectations?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C600"/>
            </a:solidFill>
            <a:ln>
              <a:solidFill>
                <a:srgbClr val="003478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'Aggregate Data'!$B$26:$B$30</c:f>
              <c:strCache>
                <c:ptCount val="5"/>
                <c:pt idx="0">
                  <c:v>Exceeded my expectations</c:v>
                </c:pt>
                <c:pt idx="1">
                  <c:v>Met my expectations</c:v>
                </c:pt>
                <c:pt idx="2">
                  <c:v>Met some of my expectations</c:v>
                </c:pt>
                <c:pt idx="3">
                  <c:v>Met none of my expectations</c:v>
                </c:pt>
                <c:pt idx="4">
                  <c:v>I had no expectations</c:v>
                </c:pt>
              </c:strCache>
            </c:strRef>
          </c:cat>
          <c:val>
            <c:numRef>
              <c:f>'Aggregate Data'!$C$26:$C$30</c:f>
              <c:numCache>
                <c:formatCode>0%</c:formatCode>
                <c:ptCount val="5"/>
                <c:pt idx="0">
                  <c:v>0.11111111111111099</c:v>
                </c:pt>
                <c:pt idx="1">
                  <c:v>0.55555555555555602</c:v>
                </c:pt>
                <c:pt idx="2">
                  <c:v>0.22222222222222199</c:v>
                </c:pt>
                <c:pt idx="3">
                  <c:v>0</c:v>
                </c:pt>
                <c:pt idx="4">
                  <c:v>0.11111111111111099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362748384"/>
        <c:axId val="362750736"/>
      </c:barChart>
      <c:catAx>
        <c:axId val="3627483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62750736"/>
        <c:crosses val="autoZero"/>
        <c:auto val="1"/>
        <c:lblAlgn val="ctr"/>
        <c:lblOffset val="100"/>
        <c:noMultiLvlLbl val="0"/>
      </c:catAx>
      <c:valAx>
        <c:axId val="362750736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crossAx val="36274838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solidFill>
        <a:schemeClr val="bg1"/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Will you use the information you gained at this workshop in your work?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C600"/>
              </a:solidFill>
              <a:ln>
                <a:solidFill>
                  <a:srgbClr val="003478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FFC600"/>
              </a:solidFill>
              <a:ln>
                <a:solidFill>
                  <a:srgbClr val="003478"/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'Aggregate Data'!$B$35:$B$37</c:f>
              <c:strCache>
                <c:ptCount val="3"/>
                <c:pt idx="0">
                  <c:v>Yes</c:v>
                </c:pt>
                <c:pt idx="1">
                  <c:v>Maybe</c:v>
                </c:pt>
                <c:pt idx="2">
                  <c:v>No</c:v>
                </c:pt>
              </c:strCache>
            </c:strRef>
          </c:cat>
          <c:val>
            <c:numRef>
              <c:f>'Aggregate Data'!$C$35:$C$37</c:f>
              <c:numCache>
                <c:formatCode>0%</c:formatCode>
                <c:ptCount val="3"/>
                <c:pt idx="0">
                  <c:v>0.77777777777777801</c:v>
                </c:pt>
                <c:pt idx="1">
                  <c:v>0.22222222222222199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362751128"/>
        <c:axId val="362752304"/>
      </c:barChart>
      <c:catAx>
        <c:axId val="3627511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62752304"/>
        <c:crosses val="autoZero"/>
        <c:auto val="1"/>
        <c:lblAlgn val="ctr"/>
        <c:lblOffset val="100"/>
        <c:noMultiLvlLbl val="0"/>
      </c:catAx>
      <c:valAx>
        <c:axId val="362752304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crossAx val="362751128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solidFill>
        <a:schemeClr val="bg1"/>
      </a:solidFill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33F17-7288-42CC-BCF3-6DD9673CCC3B}" type="datetimeFigureOut">
              <a:rPr lang="en-US" smtClean="0"/>
              <a:t>3/22/2017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CB0F7-FA7A-45A1-AF5A-0DF1B3F68A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069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Just in time, in-house workshops, external workshops, job aids</a:t>
            </a:r>
          </a:p>
          <a:p>
            <a:endParaRPr lang="en-US" dirty="0" smtClean="0"/>
          </a:p>
          <a:p>
            <a:r>
              <a:rPr lang="en-US" dirty="0" smtClean="0"/>
              <a:t>https://www.mentimeter.com/app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CB0F7-FA7A-45A1-AF5A-0DF1B3F68A3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6751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Take 5 minutes for participants to discuss with their neighbor.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CB0F7-FA7A-45A1-AF5A-0DF1B3F68A3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258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We developed a calendar weekly training into several tracks. We created opportunities to watch archived presentations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CB0F7-FA7A-45A1-AF5A-0DF1B3F68A3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480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We are evaluating the training workshops.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CB0F7-FA7A-45A1-AF5A-0DF1B3F68A3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5490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We have two instructional; designers committed to support individual needs.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We will perform another QM Need Assessment to see the impact of the trainings towards quality improvement of the courses.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CB0F7-FA7A-45A1-AF5A-0DF1B3F68A3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3106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CB0F7-FA7A-45A1-AF5A-0DF1B3F68A3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382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Take 5 minutes for participants to discuss with their neighbor.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CB0F7-FA7A-45A1-AF5A-0DF1B3F68A3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415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Design a Master Course Template based on Quality Matters Standards that involved stakeholders such as faculty, instructional designers, staff from the Provost Office of Assessment, staff from the University’s Office of Accessibility.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Frame the Course Master Template as a Dashboard for One Stop Information.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chemeClr val="bg1"/>
              </a:solidFill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General</a:t>
            </a:r>
            <a:r>
              <a:rPr lang="en-US" sz="1200" baseline="0" dirty="0" smtClean="0">
                <a:solidFill>
                  <a:schemeClr val="bg1"/>
                </a:solidFill>
              </a:rPr>
              <a:t> Instructor Information</a:t>
            </a:r>
            <a:endParaRPr lang="en-US" sz="1200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CB0F7-FA7A-45A1-AF5A-0DF1B3F68A3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651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Accessibility (508)</a:t>
            </a:r>
            <a:r>
              <a:rPr lang="en-US" baseline="0" dirty="0" smtClean="0"/>
              <a:t> Guidelines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CB0F7-FA7A-45A1-AF5A-0DF1B3F68A3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881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Course</a:t>
            </a:r>
            <a:r>
              <a:rPr lang="en-US" baseline="0" dirty="0" smtClean="0"/>
              <a:t> Mapping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CB0F7-FA7A-45A1-AF5A-0DF1B3F68A3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227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Take 5 minutes for participants to discuss with their neighbor.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CB0F7-FA7A-45A1-AF5A-0DF1B3F68A3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489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Perform a Quality Matter Needs Assessment on those courses that implemented the Master Course Template and roll up data at the Program Level rather than the course level.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CB0F7-FA7A-45A1-AF5A-0DF1B3F68A3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162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Identify key General Standards that do not meet a 80% threshold and provide trainings to address the deficiency.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Roll out a series of trainings that address the gaps found in the needs assessment.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CB0F7-FA7A-45A1-AF5A-0DF1B3F68A3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67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CB0F7-FA7A-45A1-AF5A-0DF1B3F68A3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24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C74F-84DE-9D4A-B052-536C38A82B25}" type="datetimeFigureOut">
              <a:rPr lang="en-US" smtClean="0"/>
              <a:pPr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33B9-DDBD-6D43-87A1-82E644544E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C74F-84DE-9D4A-B052-536C38A82B25}" type="datetimeFigureOut">
              <a:rPr lang="en-US" smtClean="0"/>
              <a:pPr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33B9-DDBD-6D43-87A1-82E644544E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C74F-84DE-9D4A-B052-536C38A82B25}" type="datetimeFigureOut">
              <a:rPr lang="en-US" smtClean="0"/>
              <a:pPr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33B9-DDBD-6D43-87A1-82E644544E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C74F-84DE-9D4A-B052-536C38A82B25}" type="datetimeFigureOut">
              <a:rPr lang="en-US" smtClean="0"/>
              <a:pPr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33B9-DDBD-6D43-87A1-82E644544E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C74F-84DE-9D4A-B052-536C38A82B25}" type="datetimeFigureOut">
              <a:rPr lang="en-US" smtClean="0"/>
              <a:pPr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33B9-DDBD-6D43-87A1-82E644544E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C74F-84DE-9D4A-B052-536C38A82B25}" type="datetimeFigureOut">
              <a:rPr lang="en-US" smtClean="0"/>
              <a:pPr/>
              <a:t>3/22/2017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33B9-DDBD-6D43-87A1-82E644544E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C74F-84DE-9D4A-B052-536C38A82B25}" type="datetimeFigureOut">
              <a:rPr lang="en-US" smtClean="0"/>
              <a:pPr/>
              <a:t>3/22/2017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33B9-DDBD-6D43-87A1-82E644544E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C74F-84DE-9D4A-B052-536C38A82B25}" type="datetimeFigureOut">
              <a:rPr lang="en-US" smtClean="0"/>
              <a:pPr/>
              <a:t>3/22/2017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33B9-DDBD-6D43-87A1-82E644544E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C74F-84DE-9D4A-B052-536C38A82B25}" type="datetimeFigureOut">
              <a:rPr lang="en-US" smtClean="0"/>
              <a:pPr/>
              <a:t>3/22/2017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33B9-DDBD-6D43-87A1-82E644544E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C74F-84DE-9D4A-B052-536C38A82B25}" type="datetimeFigureOut">
              <a:rPr lang="en-US" smtClean="0"/>
              <a:pPr/>
              <a:t>3/22/2017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33B9-DDBD-6D43-87A1-82E644544E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C74F-84DE-9D4A-B052-536C38A82B25}" type="datetimeFigureOut">
              <a:rPr lang="en-US" smtClean="0"/>
              <a:pPr/>
              <a:t>3/22/2017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33B9-DDBD-6D43-87A1-82E644544E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4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8C74F-84DE-9D4A-B052-536C38A82B25}" type="datetimeFigureOut">
              <a:rPr lang="en-US" smtClean="0"/>
              <a:pPr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133B9-DDBD-6D43-87A1-82E644544ED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15" y="6078237"/>
            <a:ext cx="2309585" cy="5562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mjk397@drexel.edu" TargetMode="External"/><Relationship Id="rId2" Type="http://schemas.openxmlformats.org/officeDocument/2006/relationships/hyperlink" Target="mailto:rl27@drexel.edu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nti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51083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Futura Book"/>
              </a:rPr>
              <a:t>Aligning Course Design and Faculty Development with Middle State's 9 Hallmarks of Quality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26666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C600"/>
                </a:solidFill>
                <a:latin typeface="MillerDisplay LightItalic"/>
                <a:cs typeface="Futura Light"/>
              </a:rPr>
              <a:t>Melissa Kaufman, MS – Instructional Designer</a:t>
            </a:r>
          </a:p>
          <a:p>
            <a:pPr algn="ctr"/>
            <a:r>
              <a:rPr lang="en-US" sz="2800" dirty="0" smtClean="0">
                <a:solidFill>
                  <a:srgbClr val="FFC600"/>
                </a:solidFill>
                <a:latin typeface="MillerDisplay LightItalic"/>
                <a:cs typeface="Futura Light"/>
              </a:rPr>
              <a:t>Ray Lum, MPhil, MS – Director of eLearning and Associate Teaching Professor</a:t>
            </a:r>
            <a:endParaRPr lang="en-US" sz="2800" dirty="0">
              <a:solidFill>
                <a:srgbClr val="FFC600"/>
              </a:solidFill>
              <a:latin typeface="MillerDisplay LightItalic"/>
              <a:cs typeface="Futura Ligh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701727"/>
            <a:ext cx="9144000" cy="1588"/>
          </a:xfrm>
          <a:prstGeom prst="line">
            <a:avLst/>
          </a:prstGeom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#</a:t>
            </a:r>
            <a:r>
              <a:rPr lang="en-US" sz="3600" dirty="0" smtClean="0">
                <a:solidFill>
                  <a:schemeClr val="bg1"/>
                </a:solidFill>
              </a:rPr>
              <a:t>2 Solution: Needs Assessment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123043"/>
            <a:ext cx="6584950" cy="480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96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#2 Solution: Grid of Outcome of the General Standards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1417638"/>
            <a:ext cx="4246399" cy="4563194"/>
          </a:xfrm>
          <a:prstGeom prst="rect">
            <a:avLst/>
          </a:prstGeom>
          <a:noFill/>
          <a:ln w="9525">
            <a:solidFill>
              <a:srgbClr val="00347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300" y="2868934"/>
            <a:ext cx="6235700" cy="3645486"/>
          </a:xfrm>
          <a:prstGeom prst="rect">
            <a:avLst/>
          </a:prstGeom>
          <a:noFill/>
          <a:ln w="9525">
            <a:solidFill>
              <a:srgbClr val="00347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621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JK397\Desktop\infographic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401039"/>
            <a:ext cx="4287836" cy="42878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1475" y="20071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#2 Solution: Grid of Outcome of the General Standards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1949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154238"/>
          </a:xfrm>
        </p:spPr>
        <p:txBody>
          <a:bodyPr>
            <a:noAutofit/>
          </a:bodyPr>
          <a:lstStyle/>
          <a:p>
            <a:pPr marL="514350" indent="-514350"/>
            <a:r>
              <a:rPr lang="en-US" sz="3600" dirty="0" smtClean="0">
                <a:solidFill>
                  <a:schemeClr val="bg1"/>
                </a:solidFill>
              </a:rPr>
              <a:t>#3: </a:t>
            </a:r>
            <a:r>
              <a:rPr lang="en-US" sz="3600" dirty="0">
                <a:solidFill>
                  <a:schemeClr val="bg1"/>
                </a:solidFill>
              </a:rPr>
              <a:t>Faculty responsible for delivering online learning curricular are appropriately qualified and effectively supported.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5550"/>
            <a:ext cx="8229600" cy="363061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How do you assure that professional development trainings for online teaching are having an impact on the learning outcomes?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54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#3 Solution: Video </a:t>
            </a:r>
            <a:r>
              <a:rPr lang="en-US" sz="3600" dirty="0" smtClean="0">
                <a:solidFill>
                  <a:schemeClr val="bg1"/>
                </a:solidFill>
              </a:rPr>
              <a:t>Archives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1237197"/>
            <a:ext cx="6791946" cy="453297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523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#3 Solution: </a:t>
            </a:r>
            <a:r>
              <a:rPr lang="en-US" sz="3600" dirty="0" smtClean="0">
                <a:solidFill>
                  <a:schemeClr val="bg1"/>
                </a:solidFill>
              </a:rPr>
              <a:t>Workshop Evaluations</a:t>
            </a:r>
            <a:endParaRPr 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872206591"/>
              </p:ext>
            </p:extLst>
          </p:nvPr>
        </p:nvGraphicFramePr>
        <p:xfrm>
          <a:off x="457200" y="1611086"/>
          <a:ext cx="3038475" cy="1915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4568445"/>
              </p:ext>
            </p:extLst>
          </p:nvPr>
        </p:nvGraphicFramePr>
        <p:xfrm>
          <a:off x="5448300" y="4087586"/>
          <a:ext cx="3124200" cy="2122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955135989"/>
              </p:ext>
            </p:extLst>
          </p:nvPr>
        </p:nvGraphicFramePr>
        <p:xfrm>
          <a:off x="3722914" y="1439410"/>
          <a:ext cx="5086350" cy="233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457566980"/>
              </p:ext>
            </p:extLst>
          </p:nvPr>
        </p:nvGraphicFramePr>
        <p:xfrm>
          <a:off x="457200" y="3924299"/>
          <a:ext cx="4623254" cy="1879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53992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#3 Solution: Instructional </a:t>
            </a:r>
            <a:r>
              <a:rPr lang="en-US" sz="3600" dirty="0" smtClean="0">
                <a:solidFill>
                  <a:schemeClr val="bg1"/>
                </a:solidFill>
              </a:rPr>
              <a:t>Designers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Just-In-Time Support &amp; Course Development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961" y="2606675"/>
            <a:ext cx="236220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2668589"/>
            <a:ext cx="2781500" cy="2724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772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Small Group Discussion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How could you implement some of these solutions at your institution?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01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16662"/>
          </a:xfrm>
        </p:spPr>
        <p:txBody>
          <a:bodyPr/>
          <a:lstStyle/>
          <a:p>
            <a:r>
              <a:rPr lang="en-US" sz="7200" dirty="0" smtClean="0">
                <a:solidFill>
                  <a:schemeClr val="bg1"/>
                </a:solidFill>
              </a:rPr>
              <a:t>Thank you</a:t>
            </a:r>
            <a:br>
              <a:rPr lang="en-US" sz="7200" dirty="0" smtClean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Ray Lum, </a:t>
            </a:r>
            <a:r>
              <a:rPr lang="en-US" sz="3600" dirty="0" smtClean="0">
                <a:solidFill>
                  <a:schemeClr val="bg1"/>
                </a:solidFill>
                <a:hlinkClick r:id="rId2"/>
              </a:rPr>
              <a:t>rl27@drexel.edu</a:t>
            </a:r>
            <a:r>
              <a:rPr lang="en-US" sz="3600" dirty="0" smtClean="0">
                <a:solidFill>
                  <a:schemeClr val="bg1"/>
                </a:solidFill>
              </a:rPr>
              <a:t/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Melissa Kaufman, </a:t>
            </a:r>
            <a:r>
              <a:rPr lang="en-US" sz="3600" dirty="0" smtClean="0">
                <a:solidFill>
                  <a:schemeClr val="bg1"/>
                </a:solidFill>
                <a:hlinkClick r:id="rId3"/>
              </a:rPr>
              <a:t>mjk397@drexel.edu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56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Learning Objectives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Discuss aligning accreditation standards for online education with the Quality Matters Rubric.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Identify areas where online course design needs improvement.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Create a plan for faculty professional development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94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Middle State's 9 Hallmarks of 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Institution </a:t>
            </a:r>
            <a:r>
              <a:rPr lang="en-US" dirty="0">
                <a:solidFill>
                  <a:schemeClr val="bg1"/>
                </a:solidFill>
              </a:rPr>
              <a:t>evaluates the effectiveness on its online </a:t>
            </a:r>
            <a:r>
              <a:rPr lang="en-US" dirty="0" smtClean="0">
                <a:solidFill>
                  <a:schemeClr val="bg1"/>
                </a:solidFill>
              </a:rPr>
              <a:t>offerings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nstitution </a:t>
            </a:r>
            <a:r>
              <a:rPr lang="en-US" dirty="0">
                <a:solidFill>
                  <a:schemeClr val="bg1"/>
                </a:solidFill>
              </a:rPr>
              <a:t>provides sufficient resources to support and expand its online </a:t>
            </a:r>
            <a:r>
              <a:rPr lang="en-US" dirty="0" smtClean="0">
                <a:solidFill>
                  <a:schemeClr val="bg1"/>
                </a:solidFill>
              </a:rPr>
              <a:t>offering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Faculty </a:t>
            </a:r>
            <a:r>
              <a:rPr lang="en-US" dirty="0">
                <a:solidFill>
                  <a:schemeClr val="bg1"/>
                </a:solidFill>
              </a:rPr>
              <a:t>responsible for delivering online </a:t>
            </a:r>
            <a:r>
              <a:rPr lang="en-US" dirty="0" smtClean="0">
                <a:solidFill>
                  <a:schemeClr val="bg1"/>
                </a:solidFill>
              </a:rPr>
              <a:t>learning </a:t>
            </a:r>
            <a:r>
              <a:rPr lang="en-US" dirty="0">
                <a:solidFill>
                  <a:schemeClr val="bg1"/>
                </a:solidFill>
              </a:rPr>
              <a:t>curricular are appropriately qualified and effectively supported.</a:t>
            </a:r>
          </a:p>
        </p:txBody>
      </p:sp>
    </p:spTree>
    <p:extLst>
      <p:ext uri="{BB962C8B-B14F-4D97-AF65-F5344CB8AC3E}">
        <p14:creationId xmlns:p14="http://schemas.microsoft.com/office/powerpoint/2010/main" val="394674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Participant Poll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Does your institution currently offer professional development training around course design?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What kind of training does your institution offer?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  <a:hlinkClick r:id="rId3"/>
              </a:rPr>
              <a:t>www.menti.com</a:t>
            </a:r>
            <a:r>
              <a:rPr lang="en-US" dirty="0" smtClean="0">
                <a:solidFill>
                  <a:schemeClr val="bg1"/>
                </a:solidFill>
              </a:rPr>
              <a:t> use the code 45 05 95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72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#1: Institution </a:t>
            </a:r>
            <a:r>
              <a:rPr lang="en-US" sz="3200" dirty="0">
                <a:solidFill>
                  <a:schemeClr val="bg1"/>
                </a:solidFill>
              </a:rPr>
              <a:t>evaluates the effectiveness on its online </a:t>
            </a:r>
            <a:r>
              <a:rPr lang="en-US" sz="3200" dirty="0" smtClean="0">
                <a:solidFill>
                  <a:schemeClr val="bg1"/>
                </a:solidFill>
              </a:rPr>
              <a:t>offerings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Do you think that having the same faculty who teach the face-to-face course as the online course is sufficient in evaluating the effectiveness of the online offering?  </a:t>
            </a:r>
            <a:br>
              <a:rPr lang="en-US" sz="2800" dirty="0" smtClean="0">
                <a:solidFill>
                  <a:schemeClr val="bg1"/>
                </a:solidFill>
              </a:rPr>
            </a:b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What would be the a way to introduce faculty at your institution to the benefits of Quality Matters Alignment principles in a meaningful just in time manner within a DIY culture? </a:t>
            </a:r>
          </a:p>
        </p:txBody>
      </p:sp>
    </p:spTree>
    <p:extLst>
      <p:ext uri="{BB962C8B-B14F-4D97-AF65-F5344CB8AC3E}">
        <p14:creationId xmlns:p14="http://schemas.microsoft.com/office/powerpoint/2010/main" val="241552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#1 </a:t>
            </a:r>
            <a:r>
              <a:rPr lang="en-US" sz="3600" dirty="0" smtClean="0">
                <a:solidFill>
                  <a:schemeClr val="bg1"/>
                </a:solidFill>
              </a:rPr>
              <a:t>Solution: Master Course Template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1243637"/>
            <a:ext cx="7538584" cy="459649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854" y="2063295"/>
            <a:ext cx="4852946" cy="4544333"/>
          </a:xfrm>
          <a:prstGeom prst="rect">
            <a:avLst/>
          </a:prstGeom>
          <a:noFill/>
          <a:ln w="9525">
            <a:solidFill>
              <a:srgbClr val="00347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235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#1 Solution: Master </a:t>
            </a:r>
            <a:r>
              <a:rPr lang="en-US" sz="3600" dirty="0" smtClean="0">
                <a:solidFill>
                  <a:schemeClr val="bg1"/>
                </a:solidFill>
              </a:rPr>
              <a:t>Course </a:t>
            </a:r>
            <a:r>
              <a:rPr lang="en-US" sz="3600" dirty="0">
                <a:solidFill>
                  <a:schemeClr val="bg1"/>
                </a:solidFill>
              </a:rPr>
              <a:t>Template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1236948"/>
            <a:ext cx="5576034" cy="465310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634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#1 Solution: Master </a:t>
            </a:r>
            <a:r>
              <a:rPr lang="en-US" dirty="0" smtClean="0">
                <a:solidFill>
                  <a:schemeClr val="bg1"/>
                </a:solidFill>
              </a:rPr>
              <a:t>Course </a:t>
            </a:r>
            <a:r>
              <a:rPr lang="en-US" dirty="0">
                <a:solidFill>
                  <a:schemeClr val="bg1"/>
                </a:solidFill>
              </a:rPr>
              <a:t>Template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8" y="1417638"/>
            <a:ext cx="8686799" cy="424798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3015727"/>
            <a:ext cx="6074969" cy="3336085"/>
          </a:xfrm>
          <a:prstGeom prst="rect">
            <a:avLst/>
          </a:prstGeom>
          <a:noFill/>
          <a:ln w="9525">
            <a:solidFill>
              <a:srgbClr val="00347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910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14350" indent="-514350"/>
            <a:r>
              <a:rPr lang="en-US" sz="3200" dirty="0" smtClean="0">
                <a:solidFill>
                  <a:schemeClr val="bg1"/>
                </a:solidFill>
              </a:rPr>
              <a:t>#2: </a:t>
            </a:r>
            <a:r>
              <a:rPr lang="en-US" sz="3200" dirty="0">
                <a:solidFill>
                  <a:schemeClr val="bg1"/>
                </a:solidFill>
              </a:rPr>
              <a:t>Institution provides sufficient resources to support and expand its online offering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How do you assure the quality of compliance to a Master Course Template in a collegial manner? </a:t>
            </a:r>
            <a:br>
              <a:rPr lang="en-US" sz="2800" dirty="0" smtClean="0">
                <a:solidFill>
                  <a:schemeClr val="bg1"/>
                </a:solidFill>
              </a:rPr>
            </a:b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What is the tone of your message regarding awareness of the Master Course Template?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43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8D8D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985</TotalTime>
  <Words>607</Words>
  <Application>Microsoft Office PowerPoint</Application>
  <PresentationFormat>On-screen Show (4:3)</PresentationFormat>
  <Paragraphs>75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Futura Book</vt:lpstr>
      <vt:lpstr>Futura Light</vt:lpstr>
      <vt:lpstr>MillerDisplay LightItalic</vt:lpstr>
      <vt:lpstr>Office Theme</vt:lpstr>
      <vt:lpstr>PowerPoint Presentation</vt:lpstr>
      <vt:lpstr>Learning Objectives</vt:lpstr>
      <vt:lpstr>Middle State's 9 Hallmarks of Quality</vt:lpstr>
      <vt:lpstr>Participant Poll</vt:lpstr>
      <vt:lpstr>#1: Institution evaluates the effectiveness on its online offerings</vt:lpstr>
      <vt:lpstr>#1 Solution: Master Course Template</vt:lpstr>
      <vt:lpstr>#1 Solution: Master Course Template</vt:lpstr>
      <vt:lpstr>#1 Solution: Master Course Template</vt:lpstr>
      <vt:lpstr>#2: Institution provides sufficient resources to support and expand its online offering</vt:lpstr>
      <vt:lpstr>#2 Solution: Needs Assessment</vt:lpstr>
      <vt:lpstr>#2 Solution: Grid of Outcome of the General Standards</vt:lpstr>
      <vt:lpstr>PowerPoint Presentation</vt:lpstr>
      <vt:lpstr>#3: Faculty responsible for delivering online learning curricular are appropriately qualified and effectively supported.</vt:lpstr>
      <vt:lpstr>#3 Solution: Video Archives</vt:lpstr>
      <vt:lpstr>#3 Solution: Workshop Evaluations</vt:lpstr>
      <vt:lpstr>#3 Solution: Instructional Designers</vt:lpstr>
      <vt:lpstr>Small Group Discussion</vt:lpstr>
      <vt:lpstr>Thank you   Ray Lum, rl27@drexel.edu Melissa Kaufman, mjk397@drexel.edu </vt:lpstr>
    </vt:vector>
  </TitlesOfParts>
  <Company>Drexel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Alexander Zahradnik</dc:creator>
  <cp:lastModifiedBy>Windows User</cp:lastModifiedBy>
  <cp:revision>53</cp:revision>
  <dcterms:created xsi:type="dcterms:W3CDTF">2012-09-07T20:50:39Z</dcterms:created>
  <dcterms:modified xsi:type="dcterms:W3CDTF">2017-03-22T12:52:35Z</dcterms:modified>
</cp:coreProperties>
</file>