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23"/>
  </p:notesMasterIdLst>
  <p:sldIdLst>
    <p:sldId id="256" r:id="rId2"/>
    <p:sldId id="257" r:id="rId3"/>
    <p:sldId id="258" r:id="rId4"/>
    <p:sldId id="278" r:id="rId5"/>
    <p:sldId id="279" r:id="rId6"/>
    <p:sldId id="280" r:id="rId7"/>
    <p:sldId id="277" r:id="rId8"/>
    <p:sldId id="281" r:id="rId9"/>
    <p:sldId id="263" r:id="rId10"/>
    <p:sldId id="273" r:id="rId11"/>
    <p:sldId id="271" r:id="rId12"/>
    <p:sldId id="276" r:id="rId13"/>
    <p:sldId id="270" r:id="rId14"/>
    <p:sldId id="266" r:id="rId15"/>
    <p:sldId id="265" r:id="rId16"/>
    <p:sldId id="272" r:id="rId17"/>
    <p:sldId id="274" r:id="rId18"/>
    <p:sldId id="268" r:id="rId19"/>
    <p:sldId id="259" r:id="rId20"/>
    <p:sldId id="267"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E1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5" d="100"/>
          <a:sy n="105"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95233-7754-4281-B345-525F94014A4E}" type="datetimeFigureOut">
              <a:rPr lang="en-US" smtClean="0"/>
              <a:t>10/14/2019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465610-723C-4ED3-AFA3-595CFF7F4D6E}" type="slidenum">
              <a:rPr lang="en-US" smtClean="0"/>
              <a:t>‹#›</a:t>
            </a:fld>
            <a:endParaRPr lang="en-US"/>
          </a:p>
        </p:txBody>
      </p:sp>
    </p:spTree>
    <p:extLst>
      <p:ext uri="{BB962C8B-B14F-4D97-AF65-F5344CB8AC3E}">
        <p14:creationId xmlns:p14="http://schemas.microsoft.com/office/powerpoint/2010/main" val="3245323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3865A8C-73A6-4E67-8FAB-BEA157517EF6}" type="slidenum">
              <a:rPr lang="en-US" altLang="en-US" smtClean="0">
                <a:latin typeface="Times New Roman" pitchFamily="18" charset="0"/>
              </a:rPr>
              <a:pPr eaLnBrk="1" hangingPunct="1">
                <a:spcBef>
                  <a:spcPct val="0"/>
                </a:spcBef>
              </a:pPr>
              <a:t>9</a:t>
            </a:fld>
            <a:endParaRPr lang="en-US" altLang="en-US" dirty="0"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dirty="0" smtClean="0"/>
              <a:t>So why did we consider Penn State’s 2012 list to be the best benchmark?</a:t>
            </a:r>
          </a:p>
          <a:p>
            <a:pPr eaLnBrk="1" hangingPunct="1"/>
            <a:r>
              <a:rPr lang="en-US" altLang="en-US" dirty="0" smtClean="0"/>
              <a:t>It is the most </a:t>
            </a:r>
            <a:r>
              <a:rPr lang="en-US" altLang="en-US" baseline="0" dirty="0" smtClean="0"/>
              <a:t>current and comprehensive research to date. Their work also cited most of the previous benchmarks listed here.</a:t>
            </a:r>
          </a:p>
          <a:p>
            <a:pPr eaLnBrk="1" hangingPunct="1"/>
            <a:r>
              <a:rPr lang="en-US" altLang="en-US" dirty="0" smtClean="0"/>
              <a:t>This table displays the results of the various benchmarks relative to Penn State’s</a:t>
            </a:r>
            <a:r>
              <a:rPr lang="en-US" altLang="en-US" baseline="0" dirty="0" smtClean="0"/>
              <a:t> list of 64 competencies</a:t>
            </a:r>
            <a:r>
              <a:rPr lang="en-US" altLang="en-US" dirty="0" smtClean="0"/>
              <a:t>.</a:t>
            </a:r>
          </a:p>
          <a:p>
            <a:pPr eaLnBrk="1" hangingPunct="1"/>
            <a:endParaRPr lang="en-US" altLang="en-US" dirty="0" smtClean="0"/>
          </a:p>
        </p:txBody>
      </p:sp>
    </p:spTree>
    <p:extLst>
      <p:ext uri="{BB962C8B-B14F-4D97-AF65-F5344CB8AC3E}">
        <p14:creationId xmlns:p14="http://schemas.microsoft.com/office/powerpoint/2010/main" val="3824261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Findability decreases the learning barrier</a:t>
            </a:r>
            <a:endParaRPr lang="en-US" dirty="0"/>
          </a:p>
        </p:txBody>
      </p:sp>
      <p:sp>
        <p:nvSpPr>
          <p:cNvPr id="4" name="Slide Number Placeholder 3"/>
          <p:cNvSpPr>
            <a:spLocks noGrp="1"/>
          </p:cNvSpPr>
          <p:nvPr>
            <p:ph type="sldNum" sz="quarter" idx="10"/>
          </p:nvPr>
        </p:nvSpPr>
        <p:spPr/>
        <p:txBody>
          <a:bodyPr/>
          <a:lstStyle/>
          <a:p>
            <a:fld id="{81465610-723C-4ED3-AFA3-595CFF7F4D6E}" type="slidenum">
              <a:rPr lang="en-US" smtClean="0"/>
              <a:t>10</a:t>
            </a:fld>
            <a:endParaRPr lang="en-US"/>
          </a:p>
        </p:txBody>
      </p:sp>
    </p:spTree>
    <p:extLst>
      <p:ext uri="{BB962C8B-B14F-4D97-AF65-F5344CB8AC3E}">
        <p14:creationId xmlns:p14="http://schemas.microsoft.com/office/powerpoint/2010/main" val="1573417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465610-723C-4ED3-AFA3-595CFF7F4D6E}" type="slidenum">
              <a:rPr lang="en-US" smtClean="0"/>
              <a:t>11</a:t>
            </a:fld>
            <a:endParaRPr lang="en-US"/>
          </a:p>
        </p:txBody>
      </p:sp>
    </p:spTree>
    <p:extLst>
      <p:ext uri="{BB962C8B-B14F-4D97-AF65-F5344CB8AC3E}">
        <p14:creationId xmlns:p14="http://schemas.microsoft.com/office/powerpoint/2010/main" val="228604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3865A8C-73A6-4E67-8FAB-BEA157517EF6}" type="slidenum">
              <a:rPr lang="en-US" altLang="en-US" smtClean="0">
                <a:latin typeface="Times New Roman" pitchFamily="18" charset="0"/>
              </a:rPr>
              <a:pPr eaLnBrk="1" hangingPunct="1">
                <a:spcBef>
                  <a:spcPct val="0"/>
                </a:spcBef>
              </a:pPr>
              <a:t>12</a:t>
            </a:fld>
            <a:endParaRPr lang="en-US" altLang="en-US" dirty="0"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dirty="0" smtClean="0"/>
              <a:t>20 online</a:t>
            </a:r>
            <a:r>
              <a:rPr lang="en-US" altLang="en-US" baseline="0" dirty="0" smtClean="0"/>
              <a:t> teaching competencies </a:t>
            </a:r>
            <a:r>
              <a:rPr lang="en-US" altLang="en-US" dirty="0" smtClean="0"/>
              <a:t>are incorporated into the Master Course Template (MCT)</a:t>
            </a:r>
            <a:r>
              <a:rPr lang="en-US" altLang="en-US" baseline="0" dirty="0" smtClean="0"/>
              <a:t> at CCCOnline.</a:t>
            </a:r>
            <a:endParaRPr lang="en-US" altLang="en-US" dirty="0" smtClean="0"/>
          </a:p>
          <a:p>
            <a:pPr eaLnBrk="1" hangingPunct="1"/>
            <a:r>
              <a:rPr lang="en-US" altLang="en-US" dirty="0" smtClean="0"/>
              <a:t>Deal primarily</a:t>
            </a:r>
            <a:r>
              <a:rPr lang="en-US" altLang="en-US" baseline="0" dirty="0" smtClean="0"/>
              <a:t> with administration, multimedia technology, and active learning.</a:t>
            </a:r>
          </a:p>
          <a:p>
            <a:pPr eaLnBrk="1" hangingPunct="1"/>
            <a:r>
              <a:rPr lang="en-US" altLang="en-US" baseline="0" dirty="0" smtClean="0"/>
              <a:t>Course built by SME based on CCNS course competencies and PC / instructor feedback to create discipline-specific and course appropriate content.</a:t>
            </a:r>
            <a:endParaRPr lang="en-US" altLang="en-US" dirty="0" smtClean="0"/>
          </a:p>
        </p:txBody>
      </p:sp>
    </p:spTree>
    <p:extLst>
      <p:ext uri="{BB962C8B-B14F-4D97-AF65-F5344CB8AC3E}">
        <p14:creationId xmlns:p14="http://schemas.microsoft.com/office/powerpoint/2010/main" val="141359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dirty="0" smtClean="0"/>
              <a:t>This table displays the results relative to our previous teaching excellence criteria as well as revisions made in 2017 that improved our set of criteria by expanding the extent of the rubric categories.</a:t>
            </a:r>
          </a:p>
          <a:p>
            <a:r>
              <a:rPr lang="en-US" altLang="en-US" dirty="0" smtClean="0"/>
              <a:t>By incorporating aspects related to 15 additional criteria,</a:t>
            </a:r>
            <a:r>
              <a:rPr lang="en-US" altLang="en-US" baseline="0" dirty="0" smtClean="0"/>
              <a:t> we were able to make the review process much more robust.</a:t>
            </a:r>
            <a:endParaRPr lang="en-US" altLang="en-US" dirty="0" smtClean="0"/>
          </a:p>
        </p:txBody>
      </p:sp>
      <p:sp>
        <p:nvSpPr>
          <p:cNvPr id="317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12E24D-A1A5-4D8A-B0C9-6FC11F840583}" type="slidenum">
              <a:rPr lang="en-US" altLang="en-US" smtClean="0">
                <a:latin typeface="Times New Roman" pitchFamily="18" charset="0"/>
              </a:rPr>
              <a:pPr eaLnBrk="1" hangingPunct="1">
                <a:spcBef>
                  <a:spcPct val="0"/>
                </a:spcBef>
              </a:pPr>
              <a:t>13</a:t>
            </a:fld>
            <a:endParaRPr lang="en-US" altLang="en-US" dirty="0" smtClean="0">
              <a:latin typeface="Times New Roman" pitchFamily="18" charset="0"/>
            </a:endParaRPr>
          </a:p>
        </p:txBody>
      </p:sp>
    </p:spTree>
    <p:extLst>
      <p:ext uri="{BB962C8B-B14F-4D97-AF65-F5344CB8AC3E}">
        <p14:creationId xmlns:p14="http://schemas.microsoft.com/office/powerpoint/2010/main" val="2642051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altLang="en-US" dirty="0" smtClean="0"/>
          </a:p>
        </p:txBody>
      </p:sp>
      <p:sp>
        <p:nvSpPr>
          <p:cNvPr id="3891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9484FEF-45C8-4AF7-A1B9-E0D5F1CD53E6}" type="slidenum">
              <a:rPr lang="en-US" altLang="en-US" smtClean="0">
                <a:latin typeface="Times New Roman" pitchFamily="18" charset="0"/>
              </a:rPr>
              <a:pPr eaLnBrk="1" hangingPunct="1">
                <a:spcBef>
                  <a:spcPct val="0"/>
                </a:spcBef>
              </a:pPr>
              <a:t>14</a:t>
            </a:fld>
            <a:endParaRPr lang="en-US" altLang="en-US" dirty="0" smtClean="0">
              <a:latin typeface="Times New Roman" pitchFamily="18" charset="0"/>
            </a:endParaRPr>
          </a:p>
        </p:txBody>
      </p:sp>
    </p:spTree>
    <p:extLst>
      <p:ext uri="{BB962C8B-B14F-4D97-AF65-F5344CB8AC3E}">
        <p14:creationId xmlns:p14="http://schemas.microsoft.com/office/powerpoint/2010/main" val="3207212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US" altLang="en-US" dirty="0" smtClean="0"/>
              <a:t>Brown text indicates primarily quantitative metrics handled by CAE staff.</a:t>
            </a:r>
          </a:p>
          <a:p>
            <a:r>
              <a:rPr lang="en-US" altLang="en-US" dirty="0" smtClean="0"/>
              <a:t>Green text indicates qualitative</a:t>
            </a:r>
            <a:r>
              <a:rPr lang="en-US" altLang="en-US" baseline="0" dirty="0" smtClean="0"/>
              <a:t> metrics handled by the Department Chairs.</a:t>
            </a:r>
            <a:endParaRPr lang="en-US" altLang="en-US" dirty="0" smtClean="0"/>
          </a:p>
        </p:txBody>
      </p:sp>
      <p:sp>
        <p:nvSpPr>
          <p:cNvPr id="348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90EF0C2-76DB-4E5C-B36F-E69E8627B10B}" type="slidenum">
              <a:rPr lang="en-US" altLang="en-US" smtClean="0">
                <a:latin typeface="Times New Roman" pitchFamily="18" charset="0"/>
              </a:rPr>
              <a:pPr eaLnBrk="1" hangingPunct="1">
                <a:spcBef>
                  <a:spcPct val="0"/>
                </a:spcBef>
              </a:pPr>
              <a:t>15</a:t>
            </a:fld>
            <a:endParaRPr lang="en-US" altLang="en-US" dirty="0" smtClean="0">
              <a:latin typeface="Times New Roman" pitchFamily="18" charset="0"/>
            </a:endParaRPr>
          </a:p>
        </p:txBody>
      </p:sp>
    </p:spTree>
    <p:extLst>
      <p:ext uri="{BB962C8B-B14F-4D97-AF65-F5344CB8AC3E}">
        <p14:creationId xmlns:p14="http://schemas.microsoft.com/office/powerpoint/2010/main" val="11864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endParaRPr lang="en-US" altLang="en-US" dirty="0" smtClean="0"/>
          </a:p>
        </p:txBody>
      </p:sp>
      <p:sp>
        <p:nvSpPr>
          <p:cNvPr id="409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067" indent="-291565" eaLnBrk="0" hangingPunct="0">
              <a:spcBef>
                <a:spcPct val="30000"/>
              </a:spcBef>
              <a:defRPr sz="1200">
                <a:solidFill>
                  <a:schemeClr val="tx1"/>
                </a:solidFill>
                <a:latin typeface="Arial" charset="0"/>
              </a:defRPr>
            </a:lvl2pPr>
            <a:lvl3pPr marL="1166257" indent="-233252" eaLnBrk="0" hangingPunct="0">
              <a:spcBef>
                <a:spcPct val="30000"/>
              </a:spcBef>
              <a:defRPr sz="1200">
                <a:solidFill>
                  <a:schemeClr val="tx1"/>
                </a:solidFill>
                <a:latin typeface="Arial" charset="0"/>
              </a:defRPr>
            </a:lvl3pPr>
            <a:lvl4pPr marL="1632760" indent="-233252" eaLnBrk="0" hangingPunct="0">
              <a:spcBef>
                <a:spcPct val="30000"/>
              </a:spcBef>
              <a:defRPr sz="1200">
                <a:solidFill>
                  <a:schemeClr val="tx1"/>
                </a:solidFill>
                <a:latin typeface="Arial" charset="0"/>
              </a:defRPr>
            </a:lvl4pPr>
            <a:lvl5pPr marL="2099262" indent="-233252" eaLnBrk="0" hangingPunct="0">
              <a:spcBef>
                <a:spcPct val="30000"/>
              </a:spcBef>
              <a:defRPr sz="1200">
                <a:solidFill>
                  <a:schemeClr val="tx1"/>
                </a:solidFill>
                <a:latin typeface="Arial" charset="0"/>
              </a:defRPr>
            </a:lvl5pPr>
            <a:lvl6pPr marL="2565765" indent="-233252" eaLnBrk="0" fontAlgn="base" hangingPunct="0">
              <a:spcBef>
                <a:spcPct val="30000"/>
              </a:spcBef>
              <a:spcAft>
                <a:spcPct val="0"/>
              </a:spcAft>
              <a:defRPr sz="1200">
                <a:solidFill>
                  <a:schemeClr val="tx1"/>
                </a:solidFill>
                <a:latin typeface="Arial" charset="0"/>
              </a:defRPr>
            </a:lvl6pPr>
            <a:lvl7pPr marL="3032268" indent="-233252" eaLnBrk="0" fontAlgn="base" hangingPunct="0">
              <a:spcBef>
                <a:spcPct val="30000"/>
              </a:spcBef>
              <a:spcAft>
                <a:spcPct val="0"/>
              </a:spcAft>
              <a:defRPr sz="1200">
                <a:solidFill>
                  <a:schemeClr val="tx1"/>
                </a:solidFill>
                <a:latin typeface="Arial" charset="0"/>
              </a:defRPr>
            </a:lvl7pPr>
            <a:lvl8pPr marL="3498771" indent="-233252" eaLnBrk="0" fontAlgn="base" hangingPunct="0">
              <a:spcBef>
                <a:spcPct val="30000"/>
              </a:spcBef>
              <a:spcAft>
                <a:spcPct val="0"/>
              </a:spcAft>
              <a:defRPr sz="1200">
                <a:solidFill>
                  <a:schemeClr val="tx1"/>
                </a:solidFill>
                <a:latin typeface="Arial" charset="0"/>
              </a:defRPr>
            </a:lvl8pPr>
            <a:lvl9pPr marL="3965272" indent="-23325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B3A681B-88A0-4346-9F66-3826F6FC09EC}" type="slidenum">
              <a:rPr lang="en-US" altLang="en-US" smtClean="0">
                <a:latin typeface="Times New Roman" pitchFamily="18" charset="0"/>
              </a:rPr>
              <a:pPr eaLnBrk="1" hangingPunct="1">
                <a:spcBef>
                  <a:spcPct val="0"/>
                </a:spcBef>
              </a:pPr>
              <a:t>20</a:t>
            </a:fld>
            <a:endParaRPr lang="en-US" altLang="en-US" dirty="0" smtClean="0">
              <a:latin typeface="Times New Roman" pitchFamily="18" charset="0"/>
            </a:endParaRPr>
          </a:p>
        </p:txBody>
      </p:sp>
    </p:spTree>
    <p:extLst>
      <p:ext uri="{BB962C8B-B14F-4D97-AF65-F5344CB8AC3E}">
        <p14:creationId xmlns:p14="http://schemas.microsoft.com/office/powerpoint/2010/main" val="4049929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8165" indent="-291602" eaLnBrk="0" hangingPunct="0">
              <a:spcBef>
                <a:spcPct val="30000"/>
              </a:spcBef>
              <a:defRPr sz="1200">
                <a:solidFill>
                  <a:schemeClr val="tx1"/>
                </a:solidFill>
                <a:latin typeface="Arial" charset="0"/>
              </a:defRPr>
            </a:lvl2pPr>
            <a:lvl3pPr marL="1166408" indent="-233282" eaLnBrk="0" hangingPunct="0">
              <a:spcBef>
                <a:spcPct val="30000"/>
              </a:spcBef>
              <a:defRPr sz="1200">
                <a:solidFill>
                  <a:schemeClr val="tx1"/>
                </a:solidFill>
                <a:latin typeface="Arial" charset="0"/>
              </a:defRPr>
            </a:lvl3pPr>
            <a:lvl4pPr marL="1632971" indent="-233282" eaLnBrk="0" hangingPunct="0">
              <a:spcBef>
                <a:spcPct val="30000"/>
              </a:spcBef>
              <a:defRPr sz="1200">
                <a:solidFill>
                  <a:schemeClr val="tx1"/>
                </a:solidFill>
                <a:latin typeface="Arial" charset="0"/>
              </a:defRPr>
            </a:lvl4pPr>
            <a:lvl5pPr marL="2099533" indent="-233282" eaLnBrk="0" hangingPunct="0">
              <a:spcBef>
                <a:spcPct val="30000"/>
              </a:spcBef>
              <a:defRPr sz="1200">
                <a:solidFill>
                  <a:schemeClr val="tx1"/>
                </a:solidFill>
                <a:latin typeface="Arial" charset="0"/>
              </a:defRPr>
            </a:lvl5pPr>
            <a:lvl6pPr marL="2566098" indent="-233282" eaLnBrk="0" fontAlgn="base" hangingPunct="0">
              <a:spcBef>
                <a:spcPct val="30000"/>
              </a:spcBef>
              <a:spcAft>
                <a:spcPct val="0"/>
              </a:spcAft>
              <a:defRPr sz="1200">
                <a:solidFill>
                  <a:schemeClr val="tx1"/>
                </a:solidFill>
                <a:latin typeface="Arial" charset="0"/>
              </a:defRPr>
            </a:lvl6pPr>
            <a:lvl7pPr marL="3032661" indent="-233282" eaLnBrk="0" fontAlgn="base" hangingPunct="0">
              <a:spcBef>
                <a:spcPct val="30000"/>
              </a:spcBef>
              <a:spcAft>
                <a:spcPct val="0"/>
              </a:spcAft>
              <a:defRPr sz="1200">
                <a:solidFill>
                  <a:schemeClr val="tx1"/>
                </a:solidFill>
                <a:latin typeface="Arial" charset="0"/>
              </a:defRPr>
            </a:lvl7pPr>
            <a:lvl8pPr marL="3499223" indent="-233282" eaLnBrk="0" fontAlgn="base" hangingPunct="0">
              <a:spcBef>
                <a:spcPct val="30000"/>
              </a:spcBef>
              <a:spcAft>
                <a:spcPct val="0"/>
              </a:spcAft>
              <a:defRPr sz="1200">
                <a:solidFill>
                  <a:schemeClr val="tx1"/>
                </a:solidFill>
                <a:latin typeface="Arial" charset="0"/>
              </a:defRPr>
            </a:lvl8pPr>
            <a:lvl9pPr marL="3965787" indent="-233282"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3865A8C-73A6-4E67-8FAB-BEA157517EF6}" type="slidenum">
              <a:rPr lang="en-US" altLang="en-US" smtClean="0">
                <a:latin typeface="Times New Roman" pitchFamily="18" charset="0"/>
              </a:rPr>
              <a:pPr eaLnBrk="1" hangingPunct="1">
                <a:spcBef>
                  <a:spcPct val="0"/>
                </a:spcBef>
              </a:pPr>
              <a:t>21</a:t>
            </a:fld>
            <a:endParaRPr lang="en-US" altLang="en-US" dirty="0"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dirty="0" smtClean="0"/>
              <a:t>20 online</a:t>
            </a:r>
            <a:r>
              <a:rPr lang="en-US" altLang="en-US" baseline="0" dirty="0" smtClean="0"/>
              <a:t> teaching competencies </a:t>
            </a:r>
            <a:r>
              <a:rPr lang="en-US" altLang="en-US" dirty="0" smtClean="0"/>
              <a:t>are incorporated into the Master Course Template (MCT)</a:t>
            </a:r>
            <a:r>
              <a:rPr lang="en-US" altLang="en-US" baseline="0" dirty="0" smtClean="0"/>
              <a:t> at CCCOnline.</a:t>
            </a:r>
            <a:endParaRPr lang="en-US" altLang="en-US" dirty="0" smtClean="0"/>
          </a:p>
          <a:p>
            <a:pPr eaLnBrk="1" hangingPunct="1"/>
            <a:r>
              <a:rPr lang="en-US" altLang="en-US" dirty="0" smtClean="0"/>
              <a:t>Deal primarily</a:t>
            </a:r>
            <a:r>
              <a:rPr lang="en-US" altLang="en-US" baseline="0" dirty="0" smtClean="0"/>
              <a:t> with administration, multimedia technology, and active learning.</a:t>
            </a:r>
          </a:p>
          <a:p>
            <a:pPr eaLnBrk="1" hangingPunct="1"/>
            <a:r>
              <a:rPr lang="en-US" altLang="en-US" baseline="0" dirty="0" smtClean="0"/>
              <a:t>Course built by SME based on CCNS course competencies and PC / instructor feedback to create discipline-specific and course appropriate content.</a:t>
            </a:r>
            <a:endParaRPr lang="en-US" altLang="en-US" dirty="0" smtClean="0"/>
          </a:p>
        </p:txBody>
      </p:sp>
    </p:spTree>
    <p:extLst>
      <p:ext uri="{BB962C8B-B14F-4D97-AF65-F5344CB8AC3E}">
        <p14:creationId xmlns:p14="http://schemas.microsoft.com/office/powerpoint/2010/main" val="51358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361725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D5165A-50AE-48C1-B8CE-686513E190B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379578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3261054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2444392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879332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2891623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985286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3408452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7861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3285032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D5165A-50AE-48C1-B8CE-686513E190B2}"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286554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D5165A-50AE-48C1-B8CE-686513E190B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12698004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D5165A-50AE-48C1-B8CE-686513E190B2}"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16294778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D5165A-50AE-48C1-B8CE-686513E190B2}" type="datetimeFigureOut">
              <a:rPr lang="en-US" smtClean="0"/>
              <a:t>10/14/2019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11744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5165A-50AE-48C1-B8CE-686513E190B2}" type="datetimeFigureOut">
              <a:rPr lang="en-US" smtClean="0"/>
              <a:t>10/14/2019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197312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D5165A-50AE-48C1-B8CE-686513E190B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420564016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D5165A-50AE-48C1-B8CE-686513E190B2}"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FF18F-A3D9-4DF0-BAAB-9C685EEEB510}" type="slidenum">
              <a:rPr lang="en-US" smtClean="0"/>
              <a:t>‹#›</a:t>
            </a:fld>
            <a:endParaRPr lang="en-US"/>
          </a:p>
        </p:txBody>
      </p:sp>
    </p:spTree>
    <p:extLst>
      <p:ext uri="{BB962C8B-B14F-4D97-AF65-F5344CB8AC3E}">
        <p14:creationId xmlns:p14="http://schemas.microsoft.com/office/powerpoint/2010/main" val="224297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D5165A-50AE-48C1-B8CE-686513E190B2}" type="datetimeFigureOut">
              <a:rPr lang="en-US" smtClean="0"/>
              <a:t>10/14/2019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F8FF18F-A3D9-4DF0-BAAB-9C685EEEB510}" type="slidenum">
              <a:rPr lang="en-US" smtClean="0"/>
              <a:t>‹#›</a:t>
            </a:fld>
            <a:endParaRPr lang="en-US"/>
          </a:p>
        </p:txBody>
      </p:sp>
    </p:spTree>
    <p:extLst>
      <p:ext uri="{BB962C8B-B14F-4D97-AF65-F5344CB8AC3E}">
        <p14:creationId xmlns:p14="http://schemas.microsoft.com/office/powerpoint/2010/main" val="2777305818"/>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 id="21474838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Erik.Richter@cccs.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925191"/>
            <a:ext cx="8574622" cy="2616199"/>
          </a:xfrm>
        </p:spPr>
        <p:txBody>
          <a:bodyPr>
            <a:normAutofit fontScale="90000"/>
          </a:bodyPr>
          <a:lstStyle/>
          <a:p>
            <a:r>
              <a:rPr lang="en-US" dirty="0" smtClean="0"/>
              <a:t>Applying QM to Improve the Instructor Evaluation Process: The Teaching Excellence Rubric at CCCOnline</a:t>
            </a:r>
            <a:endParaRPr lang="en-US" dirty="0"/>
          </a:p>
        </p:txBody>
      </p:sp>
      <p:sp>
        <p:nvSpPr>
          <p:cNvPr id="3" name="Subtitle 2"/>
          <p:cNvSpPr>
            <a:spLocks noGrp="1"/>
          </p:cNvSpPr>
          <p:nvPr>
            <p:ph type="subTitle" idx="1"/>
          </p:nvPr>
        </p:nvSpPr>
        <p:spPr>
          <a:xfrm>
            <a:off x="4515378" y="4734821"/>
            <a:ext cx="6987645" cy="1388534"/>
          </a:xfrm>
        </p:spPr>
        <p:txBody>
          <a:bodyPr>
            <a:normAutofit fontScale="85000" lnSpcReduction="20000"/>
          </a:bodyPr>
          <a:lstStyle/>
          <a:p>
            <a:r>
              <a:rPr lang="en-US" dirty="0" smtClean="0"/>
              <a:t>QM Connect Conference</a:t>
            </a:r>
          </a:p>
          <a:p>
            <a:r>
              <a:rPr lang="en-US" dirty="0" smtClean="0"/>
              <a:t>October 29</a:t>
            </a:r>
            <a:r>
              <a:rPr lang="en-US" baseline="30000" dirty="0" smtClean="0"/>
              <a:t>th</a:t>
            </a:r>
            <a:r>
              <a:rPr lang="en-US" dirty="0" smtClean="0"/>
              <a:t>, 2019 : </a:t>
            </a:r>
            <a:r>
              <a:rPr lang="en-US" dirty="0" smtClean="0"/>
              <a:t>12:00 </a:t>
            </a:r>
            <a:r>
              <a:rPr lang="en-US" dirty="0" smtClean="0"/>
              <a:t>– </a:t>
            </a:r>
            <a:r>
              <a:rPr lang="en-US" dirty="0" smtClean="0"/>
              <a:t>12:25 </a:t>
            </a:r>
            <a:r>
              <a:rPr lang="en-US" dirty="0" smtClean="0"/>
              <a:t>pm</a:t>
            </a:r>
          </a:p>
          <a:p>
            <a:r>
              <a:rPr lang="en-US" dirty="0" smtClean="0"/>
              <a:t>Dr. Erik Richter</a:t>
            </a:r>
          </a:p>
          <a:p>
            <a:r>
              <a:rPr lang="en-US" dirty="0" smtClean="0"/>
              <a:t>Center for Academic Excellence</a:t>
            </a:r>
            <a:endParaRPr lang="en-US" dirty="0"/>
          </a:p>
        </p:txBody>
      </p:sp>
      <p:pic>
        <p:nvPicPr>
          <p:cNvPr id="4" name="Picture 2" descr="CCCOnline logo" title="CCCOnlin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856" y="4837176"/>
            <a:ext cx="2743200" cy="989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0758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From Design to Delivery Excellence</a:t>
            </a:r>
            <a:endParaRPr lang="en-US" sz="4400" dirty="0"/>
          </a:p>
        </p:txBody>
      </p:sp>
      <p:sp>
        <p:nvSpPr>
          <p:cNvPr id="3" name="Content Placeholder 2"/>
          <p:cNvSpPr>
            <a:spLocks noGrp="1"/>
          </p:cNvSpPr>
          <p:nvPr>
            <p:ph idx="1"/>
          </p:nvPr>
        </p:nvSpPr>
        <p:spPr>
          <a:xfrm>
            <a:off x="1484310" y="1975105"/>
            <a:ext cx="10018713" cy="3816096"/>
          </a:xfrm>
        </p:spPr>
        <p:txBody>
          <a:bodyPr/>
          <a:lstStyle/>
          <a:p>
            <a:r>
              <a:rPr lang="en-US" sz="2800" dirty="0" smtClean="0"/>
              <a:t>Consistent design for an enhanced student experience</a:t>
            </a:r>
          </a:p>
          <a:p>
            <a:pPr lvl="1"/>
            <a:r>
              <a:rPr lang="en-US" sz="2400" dirty="0" smtClean="0"/>
              <a:t>Creates a roadmap for organization and delivery of content</a:t>
            </a:r>
          </a:p>
          <a:p>
            <a:pPr lvl="1"/>
            <a:r>
              <a:rPr lang="en-US" sz="2400" dirty="0" smtClean="0"/>
              <a:t>Focuses </a:t>
            </a:r>
            <a:r>
              <a:rPr lang="en-US" sz="2400" dirty="0"/>
              <a:t>on findability of </a:t>
            </a:r>
            <a:r>
              <a:rPr lang="en-US" sz="2400" dirty="0" smtClean="0"/>
              <a:t>materials </a:t>
            </a:r>
          </a:p>
          <a:p>
            <a:pPr lvl="1"/>
            <a:r>
              <a:rPr lang="en-US" sz="2400" dirty="0" smtClean="0"/>
              <a:t>Helps </a:t>
            </a:r>
            <a:r>
              <a:rPr lang="en-US" sz="2400" dirty="0"/>
              <a:t>move students into the content quicker </a:t>
            </a:r>
            <a:endParaRPr lang="en-US" sz="2400" dirty="0" smtClean="0"/>
          </a:p>
          <a:p>
            <a:r>
              <a:rPr lang="en-US" sz="2800" dirty="0" smtClean="0"/>
              <a:t>Instructor expectations are easier to write and follow</a:t>
            </a:r>
          </a:p>
          <a:p>
            <a:pPr lvl="1"/>
            <a:r>
              <a:rPr lang="en-US" sz="2400" dirty="0" smtClean="0"/>
              <a:t>Establishes institutional standard for delivery of course content</a:t>
            </a:r>
          </a:p>
          <a:p>
            <a:pPr lvl="1"/>
            <a:endParaRPr lang="en-US" dirty="0" smtClean="0"/>
          </a:p>
        </p:txBody>
      </p:sp>
    </p:spTree>
    <p:extLst>
      <p:ext uri="{BB962C8B-B14F-4D97-AF65-F5344CB8AC3E}">
        <p14:creationId xmlns:p14="http://schemas.microsoft.com/office/powerpoint/2010/main" val="65074426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Master Course Template Standardization</a:t>
            </a:r>
            <a:endParaRPr lang="en-US" sz="4400" dirty="0"/>
          </a:p>
        </p:txBody>
      </p:sp>
      <p:sp>
        <p:nvSpPr>
          <p:cNvPr id="3" name="Content Placeholder 2"/>
          <p:cNvSpPr>
            <a:spLocks noGrp="1"/>
          </p:cNvSpPr>
          <p:nvPr>
            <p:ph idx="1"/>
          </p:nvPr>
        </p:nvSpPr>
        <p:spPr>
          <a:xfrm>
            <a:off x="1298448" y="2249425"/>
            <a:ext cx="10204575" cy="3541776"/>
          </a:xfrm>
        </p:spPr>
        <p:txBody>
          <a:bodyPr>
            <a:normAutofit fontScale="92500" lnSpcReduction="20000"/>
          </a:bodyPr>
          <a:lstStyle/>
          <a:p>
            <a:r>
              <a:rPr lang="en-US" altLang="en-US" sz="2800" dirty="0" smtClean="0"/>
              <a:t>Standardized </a:t>
            </a:r>
            <a:r>
              <a:rPr lang="en-US" altLang="en-US" sz="2800" dirty="0"/>
              <a:t>guidelines for course </a:t>
            </a:r>
            <a:r>
              <a:rPr lang="en-US" altLang="en-US" sz="2800" dirty="0" smtClean="0"/>
              <a:t>creation</a:t>
            </a:r>
          </a:p>
          <a:p>
            <a:pPr lvl="1"/>
            <a:r>
              <a:rPr lang="en-US" altLang="en-US" sz="2400" dirty="0" smtClean="0"/>
              <a:t>Ensures alignment of courses, course activities/engagement and technology tools</a:t>
            </a:r>
            <a:endParaRPr lang="en-US" altLang="en-US" sz="2400" dirty="0"/>
          </a:p>
          <a:p>
            <a:r>
              <a:rPr lang="en-US" altLang="en-US" sz="2800" dirty="0" smtClean="0"/>
              <a:t>Saves time and reduces cost</a:t>
            </a:r>
          </a:p>
          <a:p>
            <a:pPr lvl="1"/>
            <a:r>
              <a:rPr lang="en-US" altLang="en-US" sz="2400" dirty="0" smtClean="0"/>
              <a:t>Provides SME with a clear design template</a:t>
            </a:r>
          </a:p>
          <a:p>
            <a:pPr lvl="1"/>
            <a:r>
              <a:rPr lang="en-US" altLang="en-US" sz="2400" dirty="0" smtClean="0"/>
              <a:t>Increases consistency in </a:t>
            </a:r>
            <a:r>
              <a:rPr lang="en-US" altLang="en-US" sz="2400" dirty="0"/>
              <a:t>development across </a:t>
            </a:r>
            <a:r>
              <a:rPr lang="en-US" altLang="en-US" sz="2400" dirty="0" smtClean="0"/>
              <a:t>disciplines</a:t>
            </a:r>
            <a:endParaRPr lang="en-US" altLang="en-US" sz="2400" dirty="0"/>
          </a:p>
          <a:p>
            <a:r>
              <a:rPr lang="en-US" altLang="en-US" sz="2800" dirty="0"/>
              <a:t>Allows certain standards to always be met </a:t>
            </a:r>
            <a:endParaRPr lang="en-US" altLang="en-US" sz="2800" dirty="0" smtClean="0"/>
          </a:p>
          <a:p>
            <a:pPr lvl="1"/>
            <a:r>
              <a:rPr lang="en-US" altLang="en-US" sz="2400" dirty="0" smtClean="0"/>
              <a:t>Produces a course that has certain competencies always completed</a:t>
            </a:r>
          </a:p>
          <a:p>
            <a:pPr lvl="1"/>
            <a:endParaRPr lang="en-US" altLang="en-US" dirty="0"/>
          </a:p>
        </p:txBody>
      </p:sp>
    </p:spTree>
    <p:extLst>
      <p:ext uri="{BB962C8B-B14F-4D97-AF65-F5344CB8AC3E}">
        <p14:creationId xmlns:p14="http://schemas.microsoft.com/office/powerpoint/2010/main" val="1016442375"/>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0" y="274638"/>
            <a:ext cx="9144000" cy="1143000"/>
          </a:xfrm>
        </p:spPr>
        <p:txBody>
          <a:bodyPr>
            <a:noAutofit/>
          </a:bodyPr>
          <a:lstStyle/>
          <a:p>
            <a:pPr eaLnBrk="1" hangingPunct="1"/>
            <a:r>
              <a:rPr lang="en-US" altLang="en-US" sz="4400" dirty="0" smtClean="0"/>
              <a:t>Examples Competencies </a:t>
            </a:r>
            <a:br>
              <a:rPr lang="en-US" altLang="en-US" sz="4400" dirty="0" smtClean="0"/>
            </a:br>
            <a:r>
              <a:rPr lang="en-US" altLang="en-US" sz="4400" dirty="0" smtClean="0"/>
              <a:t>Handled </a:t>
            </a:r>
            <a:r>
              <a:rPr lang="en-US" altLang="en-US" sz="4400" dirty="0"/>
              <a:t>by Course Design</a:t>
            </a:r>
          </a:p>
        </p:txBody>
      </p:sp>
      <p:graphicFrame>
        <p:nvGraphicFramePr>
          <p:cNvPr id="6" name="Table 5" descr="List of 8 benchmarks in column one, the number of competencies and categories in column 2, and the percentage of competencies that mapped to the list of 64 holistic compenecies identified by  Penn State in 2012." title="Online Teaching Competency Benchmarks"/>
          <p:cNvGraphicFramePr>
            <a:graphicFrameLocks noGrp="1" noChangeAspect="1"/>
          </p:cNvGraphicFramePr>
          <p:nvPr>
            <p:extLst>
              <p:ext uri="{D42A27DB-BD31-4B8C-83A1-F6EECF244321}">
                <p14:modId xmlns:p14="http://schemas.microsoft.com/office/powerpoint/2010/main" val="2421405026"/>
              </p:ext>
            </p:extLst>
          </p:nvPr>
        </p:nvGraphicFramePr>
        <p:xfrm>
          <a:off x="1524000" y="1596291"/>
          <a:ext cx="9970007" cy="4341458"/>
        </p:xfrm>
        <a:graphic>
          <a:graphicData uri="http://schemas.openxmlformats.org/drawingml/2006/table">
            <a:tbl>
              <a:tblPr firstRow="1" bandRow="1">
                <a:tableStyleId>{E8B1032C-EA38-4F05-BA0D-38AFFFC7BED3}</a:tableStyleId>
              </a:tblPr>
              <a:tblGrid>
                <a:gridCol w="1246632">
                  <a:extLst>
                    <a:ext uri="{9D8B030D-6E8A-4147-A177-3AD203B41FA5}">
                      <a16:colId xmlns:a16="http://schemas.microsoft.com/office/drawing/2014/main" val="2185568780"/>
                    </a:ext>
                  </a:extLst>
                </a:gridCol>
                <a:gridCol w="8723375">
                  <a:extLst>
                    <a:ext uri="{9D8B030D-6E8A-4147-A177-3AD203B41FA5}">
                      <a16:colId xmlns:a16="http://schemas.microsoft.com/office/drawing/2014/main" val="20000"/>
                    </a:ext>
                  </a:extLst>
                </a:gridCol>
              </a:tblGrid>
              <a:tr h="843773">
                <a:tc>
                  <a:txBody>
                    <a:bodyPr/>
                    <a:lstStyle/>
                    <a:p>
                      <a:pPr marL="0" marR="0" algn="ctr">
                        <a:lnSpc>
                          <a:spcPct val="115000"/>
                        </a:lnSpc>
                        <a:spcBef>
                          <a:spcPts val="0"/>
                        </a:spcBef>
                        <a:spcAft>
                          <a:spcPts val="0"/>
                        </a:spcAft>
                      </a:pPr>
                      <a:r>
                        <a:rPr lang="en-US" sz="2400" b="1" dirty="0" smtClean="0">
                          <a:effectLst/>
                          <a:latin typeface="Calibri"/>
                          <a:ea typeface="Calibri"/>
                          <a:cs typeface="Times New Roman"/>
                        </a:rPr>
                        <a:t>Number</a:t>
                      </a:r>
                      <a:endParaRPr lang="en-US" sz="24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b="1" dirty="0" smtClean="0">
                          <a:effectLst/>
                          <a:latin typeface="Calibri"/>
                          <a:ea typeface="Calibri"/>
                          <a:cs typeface="Times New Roman"/>
                        </a:rPr>
                        <a:t>Penn State Online Teaching Competency (2012)</a:t>
                      </a:r>
                      <a:endParaRPr lang="en-US" sz="2400" b="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617822">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2</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provides students with clear grading criteria (e.g. rubrics, </a:t>
                      </a:r>
                      <a:r>
                        <a:rPr lang="en-US" sz="2000" b="0" i="0" u="none" strike="noStrike" dirty="0" smtClean="0">
                          <a:solidFill>
                            <a:srgbClr val="000000"/>
                          </a:solidFill>
                          <a:effectLst/>
                          <a:latin typeface="Calibri" panose="020F0502020204030204" pitchFamily="34" charset="0"/>
                        </a:rPr>
                        <a:t>description</a:t>
                      </a:r>
                    </a:p>
                    <a:p>
                      <a:pPr algn="l" fontAlgn="b"/>
                      <a:r>
                        <a:rPr lang="en-US" sz="2000" b="0" i="0" u="none" strike="noStrike" dirty="0" smtClean="0">
                          <a:solidFill>
                            <a:srgbClr val="000000"/>
                          </a:solidFill>
                          <a:effectLst/>
                          <a:latin typeface="Calibri" panose="020F0502020204030204" pitchFamily="34" charset="0"/>
                        </a:rPr>
                        <a:t>   </a:t>
                      </a:r>
                      <a:r>
                        <a:rPr lang="en-US" sz="2000" b="0" i="0" u="none" strike="noStrike" dirty="0">
                          <a:solidFill>
                            <a:srgbClr val="000000"/>
                          </a:solidFill>
                          <a:effectLst/>
                          <a:latin typeface="Calibri" panose="020F0502020204030204" pitchFamily="34" charset="0"/>
                        </a:rPr>
                        <a:t>of how assignments will be graded).</a:t>
                      </a:r>
                    </a:p>
                  </a:txBody>
                  <a:tcPr marL="9525" marR="9525" marT="9525" marB="0" anchor="ctr"/>
                </a:tc>
                <a:extLst>
                  <a:ext uri="{0D108BD9-81ED-4DB2-BD59-A6C34878D82A}">
                    <a16:rowId xmlns:a16="http://schemas.microsoft.com/office/drawing/2014/main" val="10001"/>
                  </a:ext>
                </a:extLst>
              </a:tr>
              <a:tr h="546770">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3</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clearly communicates course goals.</a:t>
                      </a:r>
                    </a:p>
                  </a:txBody>
                  <a:tcPr marL="9525" marR="9525" marT="9525" marB="0" anchor="ctr"/>
                </a:tc>
                <a:extLst>
                  <a:ext uri="{0D108BD9-81ED-4DB2-BD59-A6C34878D82A}">
                    <a16:rowId xmlns:a16="http://schemas.microsoft.com/office/drawing/2014/main" val="10002"/>
                  </a:ext>
                </a:extLst>
              </a:tr>
              <a:tr h="546770">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4</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clearly communicates course content.</a:t>
                      </a:r>
                    </a:p>
                  </a:txBody>
                  <a:tcPr marL="9525" marR="9525" marT="9525" marB="0" anchor="ctr"/>
                </a:tc>
                <a:extLst>
                  <a:ext uri="{0D108BD9-81ED-4DB2-BD59-A6C34878D82A}">
                    <a16:rowId xmlns:a16="http://schemas.microsoft.com/office/drawing/2014/main" val="10003"/>
                  </a:ext>
                </a:extLst>
              </a:tr>
              <a:tr h="546770">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24</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makes grading visible for student tracking purposes.</a:t>
                      </a:r>
                    </a:p>
                  </a:txBody>
                  <a:tcPr marL="9525" marR="9525" marT="9525" marB="0" anchor="ctr"/>
                </a:tc>
                <a:extLst>
                  <a:ext uri="{0D108BD9-81ED-4DB2-BD59-A6C34878D82A}">
                    <a16:rowId xmlns:a16="http://schemas.microsoft.com/office/drawing/2014/main" val="10004"/>
                  </a:ext>
                </a:extLst>
              </a:tr>
              <a:tr h="617822">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28</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integrates the use of technology that is meaningful and relevant to </a:t>
                      </a:r>
                      <a:endParaRPr lang="en-US" sz="2000" b="0" i="0" u="none" strike="noStrike" dirty="0" smtClean="0">
                        <a:solidFill>
                          <a:srgbClr val="000000"/>
                        </a:solidFill>
                        <a:effectLst/>
                        <a:latin typeface="Calibri" panose="020F0502020204030204" pitchFamily="34" charset="0"/>
                      </a:endParaRPr>
                    </a:p>
                    <a:p>
                      <a:pPr algn="l" fontAlgn="b"/>
                      <a:r>
                        <a:rPr lang="en-US" sz="2000" b="0" i="0" u="none" strike="noStrike" dirty="0" smtClean="0">
                          <a:solidFill>
                            <a:srgbClr val="000000"/>
                          </a:solidFill>
                          <a:effectLst/>
                          <a:latin typeface="Calibri" panose="020F0502020204030204" pitchFamily="34" charset="0"/>
                        </a:rPr>
                        <a:t>   students</a:t>
                      </a:r>
                      <a:r>
                        <a:rPr lang="en-US" sz="2000" b="0" i="0" u="none" strike="noStrike" dirty="0">
                          <a:solidFill>
                            <a:srgbClr val="000000"/>
                          </a:solidFill>
                          <a:effectLst/>
                          <a:latin typeface="Calibri" panose="020F0502020204030204" pitchFamily="34" charset="0"/>
                        </a:rPr>
                        <a:t>.</a:t>
                      </a:r>
                    </a:p>
                  </a:txBody>
                  <a:tcPr marL="9525" marR="9525" marT="9525" marB="0" anchor="ctr"/>
                </a:tc>
                <a:extLst>
                  <a:ext uri="{0D108BD9-81ED-4DB2-BD59-A6C34878D82A}">
                    <a16:rowId xmlns:a16="http://schemas.microsoft.com/office/drawing/2014/main" val="10005"/>
                  </a:ext>
                </a:extLst>
              </a:tr>
              <a:tr h="617822">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30</a:t>
                      </a:r>
                      <a:endParaRPr lang="en-US" sz="2000" dirty="0">
                        <a:effectLst/>
                        <a:latin typeface="Calibri"/>
                        <a:ea typeface="Calibri"/>
                        <a:cs typeface="Times New Roman"/>
                      </a:endParaRPr>
                    </a:p>
                  </a:txBody>
                  <a:tcPr marL="68580" marR="68580" marT="0" marB="0" anchor="ctr"/>
                </a:tc>
                <a:tc>
                  <a:txBody>
                    <a:bodyPr/>
                    <a:lstStyle/>
                    <a:p>
                      <a:pPr algn="l" fontAlgn="b"/>
                      <a:r>
                        <a:rPr lang="en-US" sz="2000" b="0" i="0" u="none" strike="noStrike" dirty="0" smtClean="0">
                          <a:solidFill>
                            <a:srgbClr val="000000"/>
                          </a:solidFill>
                          <a:effectLst/>
                          <a:latin typeface="Calibri" panose="020F0502020204030204" pitchFamily="34" charset="0"/>
                        </a:rPr>
                        <a:t> The </a:t>
                      </a:r>
                      <a:r>
                        <a:rPr lang="en-US" sz="2000" b="0" i="0" u="none" strike="noStrike" dirty="0">
                          <a:solidFill>
                            <a:srgbClr val="000000"/>
                          </a:solidFill>
                          <a:effectLst/>
                          <a:latin typeface="Calibri" panose="020F0502020204030204" pitchFamily="34" charset="0"/>
                        </a:rPr>
                        <a:t>instructor communicates course expectations regarding classroom behavior </a:t>
                      </a:r>
                      <a:endParaRPr lang="en-US" sz="2000" b="0" i="0" u="none" strike="noStrike" dirty="0" smtClean="0">
                        <a:solidFill>
                          <a:srgbClr val="000000"/>
                        </a:solidFill>
                        <a:effectLst/>
                        <a:latin typeface="Calibri" panose="020F0502020204030204" pitchFamily="34" charset="0"/>
                      </a:endParaRPr>
                    </a:p>
                    <a:p>
                      <a:pPr algn="l" fontAlgn="b"/>
                      <a:r>
                        <a:rPr lang="en-US" sz="2000" b="0" i="0" u="none" strike="noStrike" dirty="0" smtClean="0">
                          <a:solidFill>
                            <a:srgbClr val="000000"/>
                          </a:solidFill>
                          <a:effectLst/>
                          <a:latin typeface="Calibri" panose="020F0502020204030204" pitchFamily="34" charset="0"/>
                        </a:rPr>
                        <a:t>   (</a:t>
                      </a:r>
                      <a:r>
                        <a:rPr lang="en-US" sz="2000" b="0" i="0" u="none" strike="noStrike" dirty="0">
                          <a:solidFill>
                            <a:srgbClr val="000000"/>
                          </a:solidFill>
                          <a:effectLst/>
                          <a:latin typeface="Calibri" panose="020F0502020204030204" pitchFamily="34" charset="0"/>
                        </a:rPr>
                        <a:t>netiquette guidelines).</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89005382"/>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52600" y="228604"/>
            <a:ext cx="8839200" cy="1143000"/>
          </a:xfrm>
        </p:spPr>
        <p:txBody>
          <a:bodyPr>
            <a:normAutofit/>
          </a:bodyPr>
          <a:lstStyle/>
          <a:p>
            <a:pPr eaLnBrk="1" hangingPunct="1"/>
            <a:r>
              <a:rPr lang="en-US" altLang="en-US" sz="4400" dirty="0" smtClean="0"/>
              <a:t>Alignment of Benchmarks and TE</a:t>
            </a:r>
          </a:p>
        </p:txBody>
      </p:sp>
      <p:graphicFrame>
        <p:nvGraphicFramePr>
          <p:cNvPr id="4" name="Table 3" descr="List of 8 benchmarks in column one, the number of competencies and categories in column 2, and the percentage of competencies that mapped to the list of 64 holistic compenecies identified by  Penn State in 2012." title="Online Teaching Competency Benchmarks"/>
          <p:cNvGraphicFramePr>
            <a:graphicFrameLocks noGrp="1" noChangeAspect="1"/>
          </p:cNvGraphicFramePr>
          <p:nvPr>
            <p:extLst>
              <p:ext uri="{D42A27DB-BD31-4B8C-83A1-F6EECF244321}">
                <p14:modId xmlns:p14="http://schemas.microsoft.com/office/powerpoint/2010/main" val="3190205048"/>
              </p:ext>
            </p:extLst>
          </p:nvPr>
        </p:nvGraphicFramePr>
        <p:xfrm>
          <a:off x="1752600" y="1371604"/>
          <a:ext cx="8686800" cy="2438397"/>
        </p:xfrm>
        <a:graphic>
          <a:graphicData uri="http://schemas.openxmlformats.org/drawingml/2006/table">
            <a:tbl>
              <a:tblPr firstRow="1" bandRow="1">
                <a:tableStyleId>{E8B1032C-EA38-4F05-BA0D-38AFFFC7BED3}</a:tableStyleId>
              </a:tblPr>
              <a:tblGrid>
                <a:gridCol w="4419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609597">
                <a:tc>
                  <a:txBody>
                    <a:bodyPr/>
                    <a:lstStyle/>
                    <a:p>
                      <a:pPr marL="0" marR="0" algn="ctr">
                        <a:lnSpc>
                          <a:spcPct val="115000"/>
                        </a:lnSpc>
                        <a:spcBef>
                          <a:spcPts val="0"/>
                        </a:spcBef>
                        <a:spcAft>
                          <a:spcPts val="0"/>
                        </a:spcAft>
                      </a:pPr>
                      <a:r>
                        <a:rPr lang="en-US" sz="1800" b="1" dirty="0" smtClean="0">
                          <a:effectLst/>
                          <a:latin typeface="Calibri"/>
                          <a:ea typeface="Calibri"/>
                          <a:cs typeface="Times New Roman"/>
                        </a:rPr>
                        <a:t>CCCOnline Teaching Excellence Criteria</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effectLst/>
                          <a:latin typeface="Calibri"/>
                          <a:ea typeface="Calibri"/>
                          <a:cs typeface="Times New Roman"/>
                        </a:rPr>
                        <a:t>Competencies</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effectLst/>
                          <a:latin typeface="Calibri"/>
                          <a:ea typeface="Calibri"/>
                          <a:cs typeface="Times New Roman"/>
                        </a:rPr>
                        <a:t>Percentage Mapped</a:t>
                      </a:r>
                      <a:endParaRPr lang="en-US"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609600">
                <a:tc>
                  <a:txBody>
                    <a:bodyPr/>
                    <a:lstStyle/>
                    <a:p>
                      <a:pPr marL="0" marR="0">
                        <a:lnSpc>
                          <a:spcPct val="115000"/>
                        </a:lnSpc>
                        <a:spcBef>
                          <a:spcPts val="0"/>
                        </a:spcBef>
                        <a:spcAft>
                          <a:spcPts val="0"/>
                        </a:spcAft>
                      </a:pPr>
                      <a:r>
                        <a:rPr lang="en-US" sz="1600" dirty="0">
                          <a:effectLst/>
                          <a:latin typeface="Calibri"/>
                          <a:ea typeface="Calibri"/>
                          <a:cs typeface="Times New Roman"/>
                        </a:rPr>
                        <a:t>CCCO Teaching Excellence criteria </a:t>
                      </a:r>
                      <a:r>
                        <a:rPr lang="en-US" sz="1600" dirty="0" smtClean="0">
                          <a:effectLst/>
                          <a:latin typeface="Calibri"/>
                          <a:ea typeface="Calibri"/>
                          <a:cs typeface="Times New Roman"/>
                        </a:rPr>
                        <a:t>(2016)</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18 items</a:t>
                      </a:r>
                    </a:p>
                  </a:txBody>
                  <a:tcPr marL="68580" marR="68580" marT="0" marB="0" anchor="ctr"/>
                </a:tc>
                <a:tc>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18/44 </a:t>
                      </a:r>
                      <a:r>
                        <a:rPr lang="en-US" sz="1600" dirty="0">
                          <a:effectLst/>
                          <a:latin typeface="Calibri"/>
                          <a:ea typeface="Calibri"/>
                          <a:cs typeface="Times New Roman"/>
                        </a:rPr>
                        <a:t>= </a:t>
                      </a:r>
                      <a:r>
                        <a:rPr lang="en-US" sz="1600" dirty="0" smtClean="0">
                          <a:effectLst/>
                          <a:latin typeface="Calibri"/>
                          <a:ea typeface="Calibri"/>
                          <a:cs typeface="Times New Roman"/>
                        </a:rPr>
                        <a:t>40.91%</a:t>
                      </a:r>
                      <a:endParaRPr lang="en-US" sz="16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609600">
                <a:tc>
                  <a:txBody>
                    <a:bodyPr/>
                    <a:lstStyle/>
                    <a:p>
                      <a:pPr marL="0" marR="0">
                        <a:lnSpc>
                          <a:spcPct val="115000"/>
                        </a:lnSpc>
                        <a:spcBef>
                          <a:spcPts val="0"/>
                        </a:spcBef>
                        <a:spcAft>
                          <a:spcPts val="0"/>
                        </a:spcAft>
                      </a:pPr>
                      <a:r>
                        <a:rPr lang="en-US" sz="1600" dirty="0">
                          <a:effectLst/>
                          <a:latin typeface="Calibri"/>
                          <a:ea typeface="Calibri"/>
                          <a:cs typeface="Times New Roman"/>
                        </a:rPr>
                        <a:t>CCCO Teaching Excellence criteria</a:t>
                      </a:r>
                      <a:r>
                        <a:rPr lang="en-US" sz="1600" i="0" dirty="0">
                          <a:effectLst/>
                          <a:latin typeface="Calibri"/>
                          <a:ea typeface="Calibri"/>
                          <a:cs typeface="Times New Roman"/>
                        </a:rPr>
                        <a:t> </a:t>
                      </a:r>
                      <a:r>
                        <a:rPr lang="en-US" sz="1600" i="0" dirty="0" smtClean="0">
                          <a:effectLst/>
                          <a:latin typeface="Calibri"/>
                          <a:ea typeface="Calibri"/>
                          <a:cs typeface="Times New Roman"/>
                        </a:rPr>
                        <a:t>(2017</a:t>
                      </a:r>
                      <a:r>
                        <a:rPr lang="en-US" sz="1600" dirty="0" smtClean="0">
                          <a:effectLst/>
                          <a:latin typeface="Calibri"/>
                          <a:ea typeface="Calibri"/>
                          <a:cs typeface="Times New Roman"/>
                        </a:rPr>
                        <a:t>)</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33 items</a:t>
                      </a:r>
                    </a:p>
                  </a:txBody>
                  <a:tcPr marL="68580" marR="68580" marT="0" marB="0" anchor="ctr"/>
                </a:tc>
                <a:tc>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33/44 </a:t>
                      </a:r>
                      <a:r>
                        <a:rPr lang="en-US" sz="1600" dirty="0">
                          <a:effectLst/>
                          <a:latin typeface="Calibri"/>
                          <a:ea typeface="Calibri"/>
                          <a:cs typeface="Times New Roman"/>
                        </a:rPr>
                        <a:t>= </a:t>
                      </a:r>
                      <a:r>
                        <a:rPr lang="en-US" sz="1600" dirty="0" smtClean="0">
                          <a:effectLst/>
                          <a:latin typeface="Calibri"/>
                          <a:ea typeface="Calibri"/>
                          <a:cs typeface="Times New Roman"/>
                        </a:rPr>
                        <a:t>75.00%</a:t>
                      </a:r>
                    </a:p>
                  </a:txBody>
                  <a:tcPr marL="68580" marR="68580" marT="0" marB="0" anchor="ctr"/>
                </a:tc>
                <a:extLst>
                  <a:ext uri="{0D108BD9-81ED-4DB2-BD59-A6C34878D82A}">
                    <a16:rowId xmlns:a16="http://schemas.microsoft.com/office/drawing/2014/main" val="10002"/>
                  </a:ext>
                </a:extLst>
              </a:tr>
              <a:tr h="609600">
                <a:tc>
                  <a:txBody>
                    <a:bodyPr/>
                    <a:lstStyle/>
                    <a:p>
                      <a:pPr marL="0" marR="0">
                        <a:lnSpc>
                          <a:spcPct val="115000"/>
                        </a:lnSpc>
                        <a:spcBef>
                          <a:spcPts val="0"/>
                        </a:spcBef>
                        <a:spcAft>
                          <a:spcPts val="0"/>
                        </a:spcAft>
                      </a:pPr>
                      <a:r>
                        <a:rPr lang="en-US" sz="1600" dirty="0" smtClean="0">
                          <a:effectLst/>
                          <a:latin typeface="Calibri"/>
                          <a:ea typeface="Calibri"/>
                          <a:cs typeface="Times New Roman"/>
                        </a:rPr>
                        <a:t>CCCO Teaching Excellence criteria</a:t>
                      </a:r>
                      <a:r>
                        <a:rPr lang="en-US" sz="1600" baseline="0" dirty="0" smtClean="0">
                          <a:effectLst/>
                          <a:latin typeface="Calibri"/>
                          <a:ea typeface="Calibri"/>
                          <a:cs typeface="Times New Roman"/>
                        </a:rPr>
                        <a:t> (Revised 2019)</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37 items</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smtClean="0">
                          <a:effectLst/>
                          <a:latin typeface="Calibri"/>
                          <a:ea typeface="Calibri"/>
                          <a:cs typeface="Times New Roman"/>
                        </a:rPr>
                        <a:t>37/44 = 84.09%</a:t>
                      </a:r>
                    </a:p>
                  </a:txBody>
                  <a:tcPr marL="68580" marR="68580" marT="0" marB="0" anchor="ctr"/>
                </a:tc>
                <a:extLst>
                  <a:ext uri="{0D108BD9-81ED-4DB2-BD59-A6C34878D82A}">
                    <a16:rowId xmlns:a16="http://schemas.microsoft.com/office/drawing/2014/main" val="709914145"/>
                  </a:ext>
                </a:extLst>
              </a:tr>
            </a:tbl>
          </a:graphicData>
        </a:graphic>
      </p:graphicFrame>
      <p:sp>
        <p:nvSpPr>
          <p:cNvPr id="2" name="TextBox 1"/>
          <p:cNvSpPr txBox="1"/>
          <p:nvPr/>
        </p:nvSpPr>
        <p:spPr>
          <a:xfrm>
            <a:off x="1588007" y="4540532"/>
            <a:ext cx="9357359" cy="1877437"/>
          </a:xfrm>
          <a:prstGeom prst="rect">
            <a:avLst/>
          </a:prstGeom>
          <a:noFill/>
        </p:spPr>
        <p:txBody>
          <a:bodyPr wrap="square" numCol="2" rtlCol="0">
            <a:spAutoFit/>
          </a:bodyPr>
          <a:lstStyle/>
          <a:p>
            <a:pPr marL="742950" lvl="1" indent="-285750">
              <a:buFont typeface="Arial" panose="020B0604020202020204" pitchFamily="34" charset="0"/>
              <a:buChar char="•"/>
            </a:pPr>
            <a:r>
              <a:rPr lang="en-US" sz="2000" dirty="0" smtClean="0"/>
              <a:t>FERPA</a:t>
            </a:r>
          </a:p>
          <a:p>
            <a:pPr marL="742950" lvl="1" indent="-285750">
              <a:buFont typeface="Arial" panose="020B0604020202020204" pitchFamily="34" charset="0"/>
              <a:buChar char="•"/>
            </a:pPr>
            <a:r>
              <a:rPr lang="en-US" sz="2000" dirty="0" smtClean="0"/>
              <a:t>Plagiarism</a:t>
            </a:r>
          </a:p>
          <a:p>
            <a:pPr marL="742950" lvl="1" indent="-285750">
              <a:buFont typeface="Arial" panose="020B0604020202020204" pitchFamily="34" charset="0"/>
              <a:buChar char="•"/>
            </a:pPr>
            <a:r>
              <a:rPr lang="en-US" sz="2000" dirty="0" smtClean="0"/>
              <a:t>Accommodations</a:t>
            </a:r>
          </a:p>
          <a:p>
            <a:pPr marL="742950" lvl="1" indent="-285750">
              <a:buFont typeface="Arial" panose="020B0604020202020204" pitchFamily="34" charset="0"/>
              <a:buChar char="•"/>
            </a:pPr>
            <a:r>
              <a:rPr lang="en-US" sz="2000" dirty="0" smtClean="0"/>
              <a:t>Academic Integrity</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sz="2000" dirty="0" smtClean="0"/>
              <a:t>Copyright</a:t>
            </a:r>
          </a:p>
          <a:p>
            <a:pPr marL="742950" lvl="1" indent="-285750">
              <a:buFont typeface="Arial" panose="020B0604020202020204" pitchFamily="34" charset="0"/>
              <a:buChar char="•"/>
            </a:pPr>
            <a:r>
              <a:rPr lang="en-US" sz="2000" dirty="0" smtClean="0"/>
              <a:t>Expert – directs the learning process</a:t>
            </a:r>
          </a:p>
          <a:p>
            <a:pPr marL="742950" lvl="1" indent="-285750">
              <a:buFont typeface="Arial" panose="020B0604020202020204" pitchFamily="34" charset="0"/>
              <a:buChar char="•"/>
            </a:pPr>
            <a:r>
              <a:rPr lang="en-US" sz="2000" dirty="0" smtClean="0"/>
              <a:t>Academic Advising </a:t>
            </a:r>
            <a:r>
              <a:rPr lang="en-US" sz="2000" dirty="0"/>
              <a:t>R</a:t>
            </a:r>
            <a:r>
              <a:rPr lang="en-US" sz="2000" dirty="0" smtClean="0"/>
              <a:t>esources</a:t>
            </a:r>
            <a:endParaRPr lang="en-US" sz="2000" dirty="0"/>
          </a:p>
        </p:txBody>
      </p:sp>
      <p:sp>
        <p:nvSpPr>
          <p:cNvPr id="3" name="TextBox 2"/>
          <p:cNvSpPr txBox="1"/>
          <p:nvPr/>
        </p:nvSpPr>
        <p:spPr>
          <a:xfrm>
            <a:off x="1752600" y="4078224"/>
            <a:ext cx="9357359" cy="677108"/>
          </a:xfrm>
          <a:prstGeom prst="rect">
            <a:avLst/>
          </a:prstGeom>
          <a:noFill/>
        </p:spPr>
        <p:txBody>
          <a:bodyPr wrap="square" rtlCol="0">
            <a:spAutoFit/>
          </a:bodyPr>
          <a:lstStyle/>
          <a:p>
            <a:r>
              <a:rPr lang="en-US" sz="2000" dirty="0"/>
              <a:t>Last Seven criteria covered in other trainings or Instructor Guidebook (Policy Oriented):</a:t>
            </a:r>
          </a:p>
          <a:p>
            <a:endParaRPr lang="en-US" dirty="0"/>
          </a:p>
        </p:txBody>
      </p:sp>
    </p:spTree>
    <p:extLst>
      <p:ext uri="{BB962C8B-B14F-4D97-AF65-F5344CB8AC3E}">
        <p14:creationId xmlns:p14="http://schemas.microsoft.com/office/powerpoint/2010/main" val="16812960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Vertical)">
                                      <p:cBhvr>
                                        <p:cTn id="15" dur="500"/>
                                        <p:tgtEl>
                                          <p:spTgt spid="2">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arn(inVertical)">
                                      <p:cBhvr>
                                        <p:cTn id="18" dur="500"/>
                                        <p:tgtEl>
                                          <p:spTgt spid="2">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barn(inVertical)">
                                      <p:cBhvr>
                                        <p:cTn id="21" dur="500"/>
                                        <p:tgtEl>
                                          <p:spTgt spid="2">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barn(inVertical)">
                                      <p:cBhvr>
                                        <p:cTn id="24" dur="500"/>
                                        <p:tgtEl>
                                          <p:spTgt spid="2">
                                            <p:txEl>
                                              <p:pRg st="6" end="6"/>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arn(inVertical)">
                                      <p:cBhvr>
                                        <p:cTn id="27" dur="500"/>
                                        <p:tgtEl>
                                          <p:spTgt spid="2">
                                            <p:txEl>
                                              <p:pRg st="7" end="7"/>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barn(inVertical)">
                                      <p:cBhvr>
                                        <p:cTn id="3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89719" y="792480"/>
            <a:ext cx="10018713" cy="1752599"/>
          </a:xfrm>
        </p:spPr>
        <p:txBody>
          <a:bodyPr>
            <a:normAutofit/>
          </a:bodyPr>
          <a:lstStyle/>
          <a:p>
            <a:pPr eaLnBrk="1" hangingPunct="1"/>
            <a:r>
              <a:rPr lang="en-US" altLang="en-US" sz="4400" dirty="0" smtClean="0"/>
              <a:t>Applying QM Principles to TE Process</a:t>
            </a:r>
          </a:p>
        </p:txBody>
      </p:sp>
      <p:sp>
        <p:nvSpPr>
          <p:cNvPr id="14339" name="Rectangle 3"/>
          <p:cNvSpPr>
            <a:spLocks noGrp="1" noChangeArrowheads="1"/>
          </p:cNvSpPr>
          <p:nvPr>
            <p:ph idx="1"/>
          </p:nvPr>
        </p:nvSpPr>
        <p:spPr>
          <a:xfrm>
            <a:off x="1805354" y="1668780"/>
            <a:ext cx="9525000" cy="4846320"/>
          </a:xfrm>
        </p:spPr>
        <p:txBody>
          <a:bodyPr/>
          <a:lstStyle/>
          <a:p>
            <a:pPr eaLnBrk="1" hangingPunct="1">
              <a:defRPr/>
            </a:pPr>
            <a:r>
              <a:rPr lang="en-US" sz="2800" dirty="0" smtClean="0"/>
              <a:t>Isolated instructional design factors that are pre-determined as part of course build process </a:t>
            </a:r>
          </a:p>
          <a:p>
            <a:pPr eaLnBrk="1" hangingPunct="1">
              <a:defRPr/>
            </a:pPr>
            <a:r>
              <a:rPr lang="en-US" sz="2800" dirty="0" smtClean="0"/>
              <a:t>Applied QM </a:t>
            </a:r>
            <a:r>
              <a:rPr lang="en-US" sz="2800" dirty="0" smtClean="0">
                <a:latin typeface="Calibri" panose="020F0502020204030204" pitchFamily="34" charset="0"/>
                <a:cs typeface="Calibri" panose="020F0502020204030204" pitchFamily="34" charset="0"/>
              </a:rPr>
              <a:t>85</a:t>
            </a:r>
            <a:r>
              <a:rPr lang="en-US" sz="2800" dirty="0" smtClean="0"/>
              <a:t>% rule to Teaching Excellence ratings</a:t>
            </a:r>
          </a:p>
          <a:p>
            <a:pPr lvl="1">
              <a:defRPr/>
            </a:pPr>
            <a:r>
              <a:rPr lang="en-US" sz="2400" dirty="0" smtClean="0"/>
              <a:t>Introduction Responses category changed from about half to </a:t>
            </a:r>
            <a:r>
              <a:rPr lang="en-US" sz="2400" dirty="0" smtClean="0">
                <a:latin typeface="Calibri" panose="020F0502020204030204" pitchFamily="34" charset="0"/>
                <a:cs typeface="Calibri" panose="020F0502020204030204" pitchFamily="34" charset="0"/>
              </a:rPr>
              <a:t>85</a:t>
            </a:r>
            <a:r>
              <a:rPr lang="en-US" sz="2400" dirty="0" smtClean="0"/>
              <a:t>%; to distinguish between Good and Needs Improvement ratings</a:t>
            </a:r>
          </a:p>
          <a:p>
            <a:pPr lvl="1">
              <a:defRPr/>
            </a:pPr>
            <a:r>
              <a:rPr lang="en-US" sz="2400" dirty="0" smtClean="0"/>
              <a:t>Grading Timeliness category changed from Most to </a:t>
            </a:r>
            <a:r>
              <a:rPr lang="en-US" sz="2400" dirty="0" smtClean="0">
                <a:latin typeface="Calibri" panose="020F0502020204030204" pitchFamily="34" charset="0"/>
                <a:cs typeface="Calibri" panose="020F0502020204030204" pitchFamily="34" charset="0"/>
              </a:rPr>
              <a:t>85</a:t>
            </a:r>
            <a:r>
              <a:rPr lang="en-US" sz="2400" dirty="0" smtClean="0"/>
              <a:t>%; to distinguish between Good and Needs Improvement ratings</a:t>
            </a:r>
          </a:p>
          <a:p>
            <a:pPr eaLnBrk="1" hangingPunct="1">
              <a:defRPr/>
            </a:pPr>
            <a:endParaRPr lang="en-US" dirty="0" smtClean="0"/>
          </a:p>
        </p:txBody>
      </p:sp>
    </p:spTree>
    <p:extLst>
      <p:ext uri="{BB962C8B-B14F-4D97-AF65-F5344CB8AC3E}">
        <p14:creationId xmlns:p14="http://schemas.microsoft.com/office/powerpoint/2010/main" val="2983152099"/>
      </p:ext>
    </p:ext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426464" y="164910"/>
            <a:ext cx="9063068" cy="1143000"/>
          </a:xfrm>
        </p:spPr>
        <p:txBody>
          <a:bodyPr>
            <a:noAutofit/>
          </a:bodyPr>
          <a:lstStyle/>
          <a:p>
            <a:pPr eaLnBrk="1" hangingPunct="1"/>
            <a:r>
              <a:rPr lang="en-US" altLang="en-US" sz="4400" dirty="0" smtClean="0"/>
              <a:t>Past, Previous, and Revised TE Criteria</a:t>
            </a:r>
          </a:p>
        </p:txBody>
      </p:sp>
      <p:graphicFrame>
        <p:nvGraphicFramePr>
          <p:cNvPr id="5" name="Table 4" descr="List of 8 benchmarks in column one, the number of competencies and categories in column 2, and the percentage of competencies that mapped to the list of 64 holistic compenecies identified by  Penn State in 2012." title="Online Teaching Competency Benchmarks"/>
          <p:cNvGraphicFramePr>
            <a:graphicFrameLocks noGrp="1" noChangeAspect="1"/>
          </p:cNvGraphicFramePr>
          <p:nvPr>
            <p:extLst>
              <p:ext uri="{D42A27DB-BD31-4B8C-83A1-F6EECF244321}">
                <p14:modId xmlns:p14="http://schemas.microsoft.com/office/powerpoint/2010/main" val="2808760152"/>
              </p:ext>
            </p:extLst>
          </p:nvPr>
        </p:nvGraphicFramePr>
        <p:xfrm>
          <a:off x="176464" y="1106904"/>
          <a:ext cx="11710736" cy="5666321"/>
        </p:xfrm>
        <a:graphic>
          <a:graphicData uri="http://schemas.openxmlformats.org/drawingml/2006/table">
            <a:tbl>
              <a:tblPr firstRow="1" bandRow="1">
                <a:tableStyleId>{616DA210-FB5B-4158-B5E0-FEB733F419BA}</a:tableStyleId>
              </a:tblPr>
              <a:tblGrid>
                <a:gridCol w="2610224">
                  <a:extLst>
                    <a:ext uri="{9D8B030D-6E8A-4147-A177-3AD203B41FA5}">
                      <a16:colId xmlns:a16="http://schemas.microsoft.com/office/drawing/2014/main" val="20000"/>
                    </a:ext>
                  </a:extLst>
                </a:gridCol>
                <a:gridCol w="2328038">
                  <a:extLst>
                    <a:ext uri="{9D8B030D-6E8A-4147-A177-3AD203B41FA5}">
                      <a16:colId xmlns:a16="http://schemas.microsoft.com/office/drawing/2014/main" val="20001"/>
                    </a:ext>
                  </a:extLst>
                </a:gridCol>
                <a:gridCol w="3386237">
                  <a:extLst>
                    <a:ext uri="{9D8B030D-6E8A-4147-A177-3AD203B41FA5}">
                      <a16:colId xmlns:a16="http://schemas.microsoft.com/office/drawing/2014/main" val="20002"/>
                    </a:ext>
                  </a:extLst>
                </a:gridCol>
                <a:gridCol w="3386237">
                  <a:extLst>
                    <a:ext uri="{9D8B030D-6E8A-4147-A177-3AD203B41FA5}">
                      <a16:colId xmlns:a16="http://schemas.microsoft.com/office/drawing/2014/main" val="2268058772"/>
                    </a:ext>
                  </a:extLst>
                </a:gridCol>
              </a:tblGrid>
              <a:tr h="976071">
                <a:tc>
                  <a:txBody>
                    <a:bodyPr/>
                    <a:lstStyle/>
                    <a:p>
                      <a:pPr algn="ctr" fontAlgn="b"/>
                      <a:r>
                        <a:rPr lang="en-US" sz="1800" u="none" strike="noStrike" dirty="0" smtClean="0">
                          <a:effectLst/>
                          <a:latin typeface="Calibri" panose="020F0502020204030204" pitchFamily="34" charset="0"/>
                          <a:cs typeface="Calibri" panose="020F0502020204030204" pitchFamily="34" charset="0"/>
                        </a:rPr>
                        <a:t>Past TE Criteria</a:t>
                      </a:r>
                    </a:p>
                    <a:p>
                      <a:pPr algn="ctr" fontAlgn="b"/>
                      <a:r>
                        <a:rPr lang="en-US" sz="1800" u="none" strike="noStrike" dirty="0" smtClean="0">
                          <a:effectLst/>
                          <a:latin typeface="Calibri" panose="020F0502020204030204" pitchFamily="34" charset="0"/>
                          <a:cs typeface="Calibri" panose="020F0502020204030204" pitchFamily="34" charset="0"/>
                        </a:rPr>
                        <a:t>(</a:t>
                      </a:r>
                      <a:r>
                        <a:rPr lang="en-US" sz="1800" u="none" strike="noStrike" dirty="0">
                          <a:effectLst/>
                          <a:latin typeface="Calibri" panose="020F0502020204030204" pitchFamily="34" charset="0"/>
                          <a:cs typeface="Calibri" panose="020F0502020204030204" pitchFamily="34" charset="0"/>
                        </a:rPr>
                        <a:t>Spring </a:t>
                      </a:r>
                      <a:r>
                        <a:rPr lang="en-US" sz="1800" u="none" strike="noStrike" dirty="0" smtClean="0">
                          <a:effectLst/>
                          <a:latin typeface="Calibri" panose="020F0502020204030204" pitchFamily="34" charset="0"/>
                          <a:cs typeface="Calibri" panose="020F0502020204030204" pitchFamily="34" charset="0"/>
                        </a:rPr>
                        <a:t>2010 - Summer </a:t>
                      </a:r>
                      <a:r>
                        <a:rPr lang="en-US" sz="1800" u="none" strike="noStrike" dirty="0">
                          <a:effectLst/>
                          <a:latin typeface="Calibri" panose="020F0502020204030204" pitchFamily="34" charset="0"/>
                          <a:cs typeface="Calibri" panose="020F0502020204030204" pitchFamily="34" charset="0"/>
                        </a:rPr>
                        <a:t>2014)</a:t>
                      </a:r>
                      <a:endParaRPr lang="en-US"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b"/>
                      <a:r>
                        <a:rPr lang="en-US" sz="1800" u="none" strike="noStrike" dirty="0" smtClean="0">
                          <a:effectLst/>
                          <a:latin typeface="Calibri" panose="020F0502020204030204" pitchFamily="34" charset="0"/>
                          <a:cs typeface="Calibri" panose="020F0502020204030204" pitchFamily="34" charset="0"/>
                        </a:rPr>
                        <a:t>Previous TE Criteria</a:t>
                      </a:r>
                    </a:p>
                    <a:p>
                      <a:pPr algn="ctr" fontAlgn="b"/>
                      <a:r>
                        <a:rPr lang="en-US" sz="1800" u="none" strike="noStrike" dirty="0" smtClean="0">
                          <a:effectLst/>
                          <a:latin typeface="Calibri" panose="020F0502020204030204" pitchFamily="34" charset="0"/>
                          <a:cs typeface="Calibri" panose="020F0502020204030204" pitchFamily="34" charset="0"/>
                        </a:rPr>
                        <a:t>(Fall 2014 – Spring 2017)</a:t>
                      </a:r>
                      <a:endParaRPr lang="en-US"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b"/>
                      <a:r>
                        <a:rPr lang="en-US" sz="1800" u="none" strike="noStrike" baseline="0" dirty="0" smtClean="0">
                          <a:effectLst/>
                          <a:latin typeface="Calibri" panose="020F0502020204030204" pitchFamily="34" charset="0"/>
                          <a:cs typeface="Calibri" panose="020F0502020204030204" pitchFamily="34" charset="0"/>
                        </a:rPr>
                        <a:t>Revised </a:t>
                      </a:r>
                      <a:r>
                        <a:rPr lang="en-US" sz="1800" u="none" strike="noStrike" dirty="0" smtClean="0">
                          <a:effectLst/>
                          <a:latin typeface="Calibri" panose="020F0502020204030204" pitchFamily="34" charset="0"/>
                          <a:cs typeface="Calibri" panose="020F0502020204030204" pitchFamily="34" charset="0"/>
                        </a:rPr>
                        <a:t>TE Criteria</a:t>
                      </a:r>
                    </a:p>
                    <a:p>
                      <a:pPr algn="ctr" fontAlgn="b"/>
                      <a:r>
                        <a:rPr lang="en-US" sz="1800" u="none" strike="noStrike" dirty="0" smtClean="0">
                          <a:effectLst/>
                          <a:latin typeface="Calibri" panose="020F0502020204030204" pitchFamily="34" charset="0"/>
                          <a:cs typeface="Calibri" panose="020F0502020204030204" pitchFamily="34" charset="0"/>
                        </a:rPr>
                        <a:t>(Summer 2017 –</a:t>
                      </a:r>
                      <a:r>
                        <a:rPr lang="en-US" sz="1800" u="none" strike="noStrike" baseline="0" dirty="0" smtClean="0">
                          <a:effectLst/>
                          <a:latin typeface="Calibri" panose="020F0502020204030204" pitchFamily="34" charset="0"/>
                          <a:cs typeface="Calibri" panose="020F0502020204030204" pitchFamily="34" charset="0"/>
                        </a:rPr>
                        <a:t> Fall 2018</a:t>
                      </a:r>
                      <a:r>
                        <a:rPr lang="en-US" sz="1800" u="none" strike="noStrike" dirty="0" smtClean="0">
                          <a:effectLst/>
                          <a:latin typeface="Calibri" panose="020F0502020204030204" pitchFamily="34" charset="0"/>
                          <a:cs typeface="Calibri" panose="020F0502020204030204" pitchFamily="34" charset="0"/>
                        </a:rPr>
                        <a:t>)</a:t>
                      </a:r>
                      <a:endParaRPr lang="en-US"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b"/>
                      <a:r>
                        <a:rPr lang="en-US" sz="1800" u="none" strike="noStrike" dirty="0" smtClean="0">
                          <a:effectLst/>
                          <a:latin typeface="Calibri" panose="020F0502020204030204" pitchFamily="34" charset="0"/>
                          <a:cs typeface="Calibri" panose="020F0502020204030204" pitchFamily="34" charset="0"/>
                        </a:rPr>
                        <a:t>Revised TE Criteria</a:t>
                      </a:r>
                    </a:p>
                    <a:p>
                      <a:pPr algn="ctr" fontAlgn="b"/>
                      <a:r>
                        <a:rPr lang="en-US" sz="1800" u="none" strike="noStrike" dirty="0" smtClean="0">
                          <a:effectLst/>
                          <a:latin typeface="Calibri" panose="020F0502020204030204" pitchFamily="34" charset="0"/>
                          <a:cs typeface="Calibri" panose="020F0502020204030204" pitchFamily="34" charset="0"/>
                        </a:rPr>
                        <a:t>(Spring 2019 – Present)</a:t>
                      </a:r>
                      <a:endParaRPr lang="en-US"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223438">
                <a:tc rowSpan="2">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News Tool</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rowSpan="2">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rowSpan="2">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Announcements Tool </a:t>
                      </a:r>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 Accessibility Issues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Announcements Tool</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10001"/>
                  </a:ext>
                </a:extLst>
              </a:tr>
              <a:tr h="2234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Accessibility Issues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3574605781"/>
                  </a:ext>
                </a:extLst>
              </a:tr>
              <a:tr h="438476">
                <a:tc>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Student Introduction Responses</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Student Introduction Responses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Student Introduction Responses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extLst>
                  <a:ext uri="{0D108BD9-81ED-4DB2-BD59-A6C34878D82A}">
                    <a16:rowId xmlns:a16="http://schemas.microsoft.com/office/drawing/2014/main" val="10002"/>
                  </a:ext>
                </a:extLst>
              </a:tr>
              <a:tr h="223438">
                <a:tc rowSpan="2">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Presence</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rowSpan="2">
                  <a:txBody>
                    <a:bodyPr/>
                    <a:lstStyle/>
                    <a:p>
                      <a:pPr algn="ctr" fontAlgn="t"/>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Instructor Presence</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rowSpan="2">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Instructor Presence</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Instructor Logs Into</a:t>
                      </a:r>
                      <a:r>
                        <a:rPr lang="en-US" sz="1600" u="none" strike="noStrike" baseline="0" dirty="0" smtClean="0">
                          <a:solidFill>
                            <a:schemeClr val="accent1">
                              <a:lumMod val="50000"/>
                            </a:schemeClr>
                          </a:solidFill>
                          <a:effectLst/>
                          <a:latin typeface="Calibri" panose="020F0502020204030204" pitchFamily="34" charset="0"/>
                          <a:cs typeface="Calibri" panose="020F0502020204030204" pitchFamily="34" charset="0"/>
                        </a:rPr>
                        <a:t> Course</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10003"/>
                  </a:ext>
                </a:extLst>
              </a:tr>
              <a:tr h="20159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Instructor Presence</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1537056392"/>
                  </a:ext>
                </a:extLst>
              </a:tr>
              <a:tr h="425036">
                <a:tc>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Timeliness</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t"/>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a:t>
                      </a:r>
                      <a:endParaRPr lang="en-US" sz="1600" b="0"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b"/>
                      <a:r>
                        <a:rPr lang="en-US" sz="1600" u="none" strike="noStrike" dirty="0">
                          <a:solidFill>
                            <a:schemeClr val="accent1">
                              <a:lumMod val="50000"/>
                            </a:schemeClr>
                          </a:solidFill>
                          <a:effectLst/>
                          <a:latin typeface="Calibri" panose="020F0502020204030204" pitchFamily="34" charset="0"/>
                          <a:cs typeface="Calibri" panose="020F0502020204030204" pitchFamily="34" charset="0"/>
                        </a:rPr>
                        <a:t>Timeliness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b"/>
                      <a:r>
                        <a:rPr lang="en-US" sz="1600" u="none" strike="noStrike" dirty="0" smtClean="0">
                          <a:solidFill>
                            <a:schemeClr val="accent1">
                              <a:lumMod val="50000"/>
                            </a:schemeClr>
                          </a:solidFill>
                          <a:effectLst/>
                          <a:latin typeface="Calibri" panose="020F0502020204030204" pitchFamily="34" charset="0"/>
                          <a:cs typeface="Calibri" panose="020F0502020204030204" pitchFamily="34" charset="0"/>
                        </a:rPr>
                        <a:t>Grading Timeliness</a:t>
                      </a:r>
                      <a:endParaRPr lang="en-US" sz="1600" b="1" i="0" u="none" strike="noStrike" dirty="0">
                        <a:solidFill>
                          <a:schemeClr val="accent1">
                            <a:lumMod val="50000"/>
                          </a:schemeClr>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223438">
                <a:tc rowSpan="2">
                  <a:txBody>
                    <a:bodyPr/>
                    <a:lstStyle/>
                    <a:p>
                      <a:pPr algn="ctr" fontAlgn="b"/>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Engagement / Re-Engagement</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rowSpan="2">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rowSpan="2">
                  <a:txBody>
                    <a:bodyPr/>
                    <a:lstStyle/>
                    <a:p>
                      <a:pPr algn="ctr" fontAlgn="b"/>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Engagement / Re-Engagement</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a:txBody>
                    <a:bodyPr/>
                    <a:lstStyle/>
                    <a:p>
                      <a:pPr algn="ctr" fontAlgn="b"/>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Communication</a:t>
                      </a:r>
                      <a:r>
                        <a:rPr lang="en-US" sz="1600" u="none" strike="noStrike" baseline="0" dirty="0" smtClean="0">
                          <a:solidFill>
                            <a:schemeClr val="accent4">
                              <a:lumMod val="50000"/>
                            </a:schemeClr>
                          </a:solidFill>
                          <a:effectLst/>
                          <a:latin typeface="Calibri" panose="020F0502020204030204" pitchFamily="34" charset="0"/>
                          <a:cs typeface="Calibri" panose="020F0502020204030204" pitchFamily="34" charset="0"/>
                        </a:rPr>
                        <a:t> Skills </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extLst>
                  <a:ext uri="{0D108BD9-81ED-4DB2-BD59-A6C34878D82A}">
                    <a16:rowId xmlns:a16="http://schemas.microsoft.com/office/drawing/2014/main" val="10005"/>
                  </a:ext>
                </a:extLst>
              </a:tr>
              <a:tr h="2234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Engagement/Re-Engagement</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extLst>
                  <a:ext uri="{0D108BD9-81ED-4DB2-BD59-A6C34878D82A}">
                    <a16:rowId xmlns:a16="http://schemas.microsoft.com/office/drawing/2014/main" val="2511363585"/>
                  </a:ext>
                </a:extLst>
              </a:tr>
              <a:tr h="403196">
                <a:tc>
                  <a:txBody>
                    <a:bodyPr/>
                    <a:lstStyle/>
                    <a:p>
                      <a:pPr algn="ctr" fontAlgn="b"/>
                      <a:r>
                        <a:rPr lang="en-US" sz="1600" u="none" strike="sngStrike" dirty="0">
                          <a:solidFill>
                            <a:schemeClr val="accent4">
                              <a:lumMod val="50000"/>
                            </a:schemeClr>
                          </a:solidFill>
                          <a:effectLst/>
                          <a:latin typeface="Calibri" panose="020F0502020204030204" pitchFamily="34" charset="0"/>
                          <a:cs typeface="Calibri" panose="020F0502020204030204" pitchFamily="34" charset="0"/>
                        </a:rPr>
                        <a:t>Interaction Quality</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Instructor Guidance </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Instructor </a:t>
                      </a:r>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Guidance</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Instructor Guidance</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extLst>
                  <a:ext uri="{0D108BD9-81ED-4DB2-BD59-A6C34878D82A}">
                    <a16:rowId xmlns:a16="http://schemas.microsoft.com/office/drawing/2014/main" val="10006"/>
                  </a:ext>
                </a:extLst>
              </a:tr>
              <a:tr h="564475">
                <a:tc>
                  <a:txBody>
                    <a:bodyPr/>
                    <a:lstStyle/>
                    <a:p>
                      <a:pPr algn="ctr" fontAlgn="b"/>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Acknowledgement (PC)</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Acknowledgement &amp; Encouragement </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Acknowledgement &amp; </a:t>
                      </a:r>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Encouragement</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tc>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Acknowledgement</a:t>
                      </a:r>
                      <a:r>
                        <a:rPr lang="en-US" sz="1600" u="none" strike="noStrike" baseline="0" dirty="0" smtClean="0">
                          <a:solidFill>
                            <a:schemeClr val="accent4">
                              <a:lumMod val="50000"/>
                            </a:schemeClr>
                          </a:solidFill>
                          <a:effectLst/>
                          <a:latin typeface="Calibri" panose="020F0502020204030204" pitchFamily="34" charset="0"/>
                          <a:cs typeface="Calibri" panose="020F0502020204030204" pitchFamily="34" charset="0"/>
                        </a:rPr>
                        <a:t> &amp; Encouragement</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solidFill>
                      <a:schemeClr val="bg1">
                        <a:lumMod val="65000"/>
                      </a:schemeClr>
                    </a:solidFill>
                  </a:tcPr>
                </a:tc>
                <a:extLst>
                  <a:ext uri="{0D108BD9-81ED-4DB2-BD59-A6C34878D82A}">
                    <a16:rowId xmlns:a16="http://schemas.microsoft.com/office/drawing/2014/main" val="10007"/>
                  </a:ext>
                </a:extLst>
              </a:tr>
              <a:tr h="438476">
                <a:tc rowSpan="2">
                  <a:txBody>
                    <a:bodyPr/>
                    <a:lstStyle/>
                    <a:p>
                      <a:pPr algn="ctr" fontAlgn="b"/>
                      <a:r>
                        <a:rPr lang="en-US" sz="1600" u="none" strike="sngStrike" dirty="0">
                          <a:solidFill>
                            <a:schemeClr val="accent4">
                              <a:lumMod val="50000"/>
                            </a:schemeClr>
                          </a:solidFill>
                          <a:effectLst/>
                          <a:latin typeface="Calibri" panose="020F0502020204030204" pitchFamily="34" charset="0"/>
                          <a:cs typeface="Calibri" panose="020F0502020204030204" pitchFamily="34" charset="0"/>
                        </a:rPr>
                        <a:t>Additional Posts (PC)</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rowSpan="2">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Additional Information / </a:t>
                      </a:r>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Expertise</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rowSpan="2">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Additional Information </a:t>
                      </a:r>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a:t>
                      </a:r>
                    </a:p>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Expertise</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tc>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Additional Information/Expertise</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noFill/>
                  </a:tcPr>
                </a:tc>
                <a:extLst>
                  <a:ext uri="{0D108BD9-81ED-4DB2-BD59-A6C34878D82A}">
                    <a16:rowId xmlns:a16="http://schemas.microsoft.com/office/drawing/2014/main" val="10008"/>
                  </a:ext>
                </a:extLst>
              </a:tr>
              <a:tr h="43847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Online Management and Technology</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22449329"/>
                  </a:ext>
                </a:extLst>
              </a:tr>
              <a:tr h="403196">
                <a:tc>
                  <a:txBody>
                    <a:bodyPr/>
                    <a:lstStyle/>
                    <a:p>
                      <a:pPr algn="ctr" fontAlgn="b"/>
                      <a:r>
                        <a:rPr lang="en-US" sz="1600" u="none" strike="sngStrike" dirty="0">
                          <a:solidFill>
                            <a:schemeClr val="accent4">
                              <a:lumMod val="50000"/>
                            </a:schemeClr>
                          </a:solidFill>
                          <a:effectLst/>
                          <a:latin typeface="Calibri" panose="020F0502020204030204" pitchFamily="34" charset="0"/>
                          <a:cs typeface="Calibri" panose="020F0502020204030204" pitchFamily="34" charset="0"/>
                        </a:rPr>
                        <a:t>Number of Discussions</a:t>
                      </a:r>
                      <a:endParaRPr lang="en-US" sz="1600" b="0"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Substantive Grading </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t"/>
                      <a:r>
                        <a:rPr lang="en-US" sz="1600" u="none" strike="noStrike" dirty="0">
                          <a:solidFill>
                            <a:schemeClr val="accent4">
                              <a:lumMod val="50000"/>
                            </a:schemeClr>
                          </a:solidFill>
                          <a:effectLst/>
                          <a:latin typeface="Calibri" panose="020F0502020204030204" pitchFamily="34" charset="0"/>
                          <a:cs typeface="Calibri" panose="020F0502020204030204" pitchFamily="34" charset="0"/>
                        </a:rPr>
                        <a:t>Substantive </a:t>
                      </a:r>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Grading</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t"/>
                      <a:r>
                        <a:rPr lang="en-US" sz="1600" u="none" strike="noStrike" dirty="0" smtClean="0">
                          <a:solidFill>
                            <a:schemeClr val="accent4">
                              <a:lumMod val="50000"/>
                            </a:schemeClr>
                          </a:solidFill>
                          <a:effectLst/>
                          <a:latin typeface="Calibri" panose="020F0502020204030204" pitchFamily="34" charset="0"/>
                          <a:cs typeface="Calibri" panose="020F0502020204030204" pitchFamily="34" charset="0"/>
                        </a:rPr>
                        <a:t>Substantive Grading</a:t>
                      </a:r>
                      <a:endParaRPr lang="en-US" sz="1600" b="1" i="0" u="none" strike="noStrike" dirty="0">
                        <a:solidFill>
                          <a:schemeClr val="accent4">
                            <a:lumMod val="50000"/>
                          </a:schemeClr>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087865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685800"/>
            <a:ext cx="10643615" cy="1752599"/>
          </a:xfrm>
        </p:spPr>
        <p:txBody>
          <a:bodyPr>
            <a:normAutofit/>
          </a:bodyPr>
          <a:lstStyle/>
          <a:p>
            <a:r>
              <a:rPr lang="en-US" sz="4400" dirty="0" smtClean="0"/>
              <a:t>The Current Teaching Excellence Rubric (CAE)</a:t>
            </a:r>
            <a:endParaRPr lang="en-US" sz="4400" dirty="0"/>
          </a:p>
        </p:txBody>
      </p:sp>
      <p:sp>
        <p:nvSpPr>
          <p:cNvPr id="3" name="Content Placeholder 2"/>
          <p:cNvSpPr>
            <a:spLocks noGrp="1"/>
          </p:cNvSpPr>
          <p:nvPr>
            <p:ph idx="1"/>
          </p:nvPr>
        </p:nvSpPr>
        <p:spPr>
          <a:xfrm>
            <a:off x="1484310" y="1938529"/>
            <a:ext cx="10018713" cy="3925824"/>
          </a:xfrm>
        </p:spPr>
        <p:txBody>
          <a:bodyPr>
            <a:normAutofit fontScale="62500" lnSpcReduction="20000"/>
          </a:bodyPr>
          <a:lstStyle/>
          <a:p>
            <a:pPr>
              <a:lnSpc>
                <a:spcPct val="110000"/>
              </a:lnSpc>
            </a:pPr>
            <a:r>
              <a:rPr lang="en-US" sz="3200" b="1" dirty="0" smtClean="0"/>
              <a:t> Announcements Tool - </a:t>
            </a:r>
            <a:r>
              <a:rPr lang="en-US" sz="3200" i="1" dirty="0" smtClean="0"/>
              <a:t>Conveys </a:t>
            </a:r>
            <a:r>
              <a:rPr lang="en-US" sz="3200" i="1" dirty="0"/>
              <a:t>pertinent information on a regular </a:t>
            </a:r>
            <a:r>
              <a:rPr lang="en-US" sz="3200" i="1" dirty="0" smtClean="0"/>
              <a:t>basis </a:t>
            </a:r>
            <a:endParaRPr lang="en-US" sz="3200" dirty="0"/>
          </a:p>
          <a:p>
            <a:pPr>
              <a:lnSpc>
                <a:spcPct val="110000"/>
              </a:lnSpc>
            </a:pPr>
            <a:r>
              <a:rPr lang="en-US" sz="3200" dirty="0" smtClean="0"/>
              <a:t> </a:t>
            </a:r>
            <a:r>
              <a:rPr lang="en-US" sz="3200" b="1" dirty="0"/>
              <a:t>Accessibility Issues </a:t>
            </a:r>
            <a:r>
              <a:rPr lang="en-US" sz="3200" b="1" dirty="0" smtClean="0"/>
              <a:t>- </a:t>
            </a:r>
            <a:r>
              <a:rPr lang="en-US" sz="3200" i="1" dirty="0" smtClean="0"/>
              <a:t>Utilizes </a:t>
            </a:r>
            <a:r>
              <a:rPr lang="en-US" sz="3200" i="1" dirty="0"/>
              <a:t>appropriate </a:t>
            </a:r>
            <a:r>
              <a:rPr lang="en-US" sz="3200" i="1" dirty="0" smtClean="0"/>
              <a:t>accessibility options for class communication</a:t>
            </a:r>
            <a:r>
              <a:rPr lang="en-US" sz="3200" dirty="0"/>
              <a:t>	</a:t>
            </a:r>
          </a:p>
          <a:p>
            <a:pPr>
              <a:lnSpc>
                <a:spcPct val="110000"/>
              </a:lnSpc>
            </a:pPr>
            <a:r>
              <a:rPr lang="en-US" sz="3200" dirty="0" smtClean="0"/>
              <a:t> </a:t>
            </a:r>
            <a:r>
              <a:rPr lang="en-US" sz="3200" b="1" dirty="0"/>
              <a:t>Student Introduction </a:t>
            </a:r>
            <a:r>
              <a:rPr lang="en-US" sz="3200" b="1" dirty="0" smtClean="0"/>
              <a:t>Responses - </a:t>
            </a:r>
            <a:r>
              <a:rPr lang="en-US" sz="3200" i="1" dirty="0" smtClean="0"/>
              <a:t>Provides </a:t>
            </a:r>
            <a:r>
              <a:rPr lang="en-US" sz="3200" i="1" dirty="0"/>
              <a:t>welcoming message to each </a:t>
            </a:r>
            <a:r>
              <a:rPr lang="en-US" sz="3200" i="1" dirty="0" smtClean="0"/>
              <a:t>student </a:t>
            </a:r>
            <a:endParaRPr lang="en-US" sz="3200" dirty="0"/>
          </a:p>
          <a:p>
            <a:pPr>
              <a:lnSpc>
                <a:spcPct val="110000"/>
              </a:lnSpc>
            </a:pPr>
            <a:r>
              <a:rPr lang="en-US" sz="3200" dirty="0" smtClean="0"/>
              <a:t> </a:t>
            </a:r>
            <a:r>
              <a:rPr lang="en-US" sz="3200" b="1" dirty="0"/>
              <a:t>Instructor Logs Into </a:t>
            </a:r>
            <a:r>
              <a:rPr lang="en-US" sz="3200" b="1" dirty="0" smtClean="0"/>
              <a:t>Course - </a:t>
            </a:r>
            <a:r>
              <a:rPr lang="en-US" sz="3200" i="1" dirty="0" smtClean="0"/>
              <a:t>Logs </a:t>
            </a:r>
            <a:r>
              <a:rPr lang="en-US" sz="3200" i="1" dirty="0"/>
              <a:t>into the course at regular intervals during the week </a:t>
            </a:r>
            <a:r>
              <a:rPr lang="en-US" sz="3200" dirty="0"/>
              <a:t>	</a:t>
            </a:r>
          </a:p>
          <a:p>
            <a:pPr>
              <a:lnSpc>
                <a:spcPct val="110000"/>
              </a:lnSpc>
            </a:pPr>
            <a:r>
              <a:rPr lang="en-US" sz="3200" dirty="0" smtClean="0"/>
              <a:t> </a:t>
            </a:r>
            <a:r>
              <a:rPr lang="en-US" sz="3200" b="1" dirty="0"/>
              <a:t>Instructor </a:t>
            </a:r>
            <a:r>
              <a:rPr lang="en-US" sz="3200" b="1" dirty="0" smtClean="0"/>
              <a:t>Presence - </a:t>
            </a:r>
            <a:r>
              <a:rPr lang="en-US" sz="3200" i="1" dirty="0" smtClean="0"/>
              <a:t>Provides </a:t>
            </a:r>
            <a:r>
              <a:rPr lang="en-US" sz="3200" i="1" dirty="0"/>
              <a:t>timely interaction on a regular and sustained </a:t>
            </a:r>
            <a:r>
              <a:rPr lang="en-US" sz="3200" i="1" dirty="0" smtClean="0"/>
              <a:t>schedule</a:t>
            </a:r>
          </a:p>
          <a:p>
            <a:pPr>
              <a:lnSpc>
                <a:spcPct val="110000"/>
              </a:lnSpc>
            </a:pPr>
            <a:r>
              <a:rPr lang="en-US" sz="3200" dirty="0" smtClean="0"/>
              <a:t> </a:t>
            </a:r>
            <a:r>
              <a:rPr lang="en-US" sz="3200" b="1" dirty="0"/>
              <a:t>Grading </a:t>
            </a:r>
            <a:r>
              <a:rPr lang="en-US" sz="3200" b="1" dirty="0" smtClean="0"/>
              <a:t>Timeliness - </a:t>
            </a:r>
            <a:r>
              <a:rPr lang="en-US" sz="3200" i="1" dirty="0" smtClean="0"/>
              <a:t>Grades </a:t>
            </a:r>
            <a:r>
              <a:rPr lang="en-US" sz="3200" i="1" dirty="0"/>
              <a:t>assignments in a timely manner </a:t>
            </a:r>
            <a:r>
              <a:rPr lang="en-US" sz="3200" dirty="0"/>
              <a:t>	</a:t>
            </a:r>
          </a:p>
          <a:p>
            <a:pPr>
              <a:lnSpc>
                <a:spcPct val="110000"/>
              </a:lnSpc>
            </a:pPr>
            <a:r>
              <a:rPr lang="en-US" sz="3200" dirty="0" smtClean="0"/>
              <a:t> </a:t>
            </a:r>
            <a:r>
              <a:rPr lang="en-US" sz="3200" b="1" dirty="0"/>
              <a:t>Ready </a:t>
            </a:r>
            <a:r>
              <a:rPr lang="en-US" sz="3200" b="1" dirty="0" smtClean="0"/>
              <a:t>Checks - </a:t>
            </a:r>
            <a:r>
              <a:rPr lang="en-US" sz="3200" i="1" dirty="0" smtClean="0"/>
              <a:t>Completes </a:t>
            </a:r>
            <a:r>
              <a:rPr lang="en-US" sz="3200" i="1" dirty="0"/>
              <a:t>ready checks </a:t>
            </a:r>
            <a:r>
              <a:rPr lang="en-US" sz="3200" i="1" dirty="0" smtClean="0"/>
              <a:t>report prior </a:t>
            </a:r>
            <a:r>
              <a:rPr lang="en-US" sz="3200" i="1" dirty="0"/>
              <a:t>to the beginning of the term </a:t>
            </a:r>
            <a:r>
              <a:rPr lang="en-US" sz="3200" dirty="0"/>
              <a:t>	</a:t>
            </a:r>
          </a:p>
          <a:p>
            <a:pPr>
              <a:lnSpc>
                <a:spcPct val="110000"/>
              </a:lnSpc>
            </a:pPr>
            <a:r>
              <a:rPr lang="en-US" sz="3200" dirty="0" smtClean="0"/>
              <a:t> </a:t>
            </a:r>
            <a:r>
              <a:rPr lang="en-US" sz="3200" b="1" dirty="0"/>
              <a:t>Non-Participation Report </a:t>
            </a:r>
            <a:r>
              <a:rPr lang="en-US" sz="3200" b="1" dirty="0" smtClean="0"/>
              <a:t>- </a:t>
            </a:r>
            <a:r>
              <a:rPr lang="en-US" sz="3200" i="1" dirty="0" smtClean="0"/>
              <a:t>Completes </a:t>
            </a:r>
            <a:r>
              <a:rPr lang="en-US" sz="3200" i="1" dirty="0"/>
              <a:t>non-participation report </a:t>
            </a:r>
            <a:r>
              <a:rPr lang="en-US" sz="3200" dirty="0"/>
              <a:t>	</a:t>
            </a:r>
          </a:p>
          <a:p>
            <a:pPr>
              <a:lnSpc>
                <a:spcPct val="110000"/>
              </a:lnSpc>
            </a:pPr>
            <a:r>
              <a:rPr lang="en-US" sz="3200" dirty="0" smtClean="0"/>
              <a:t> </a:t>
            </a:r>
            <a:r>
              <a:rPr lang="en-US" sz="3200" b="1" dirty="0"/>
              <a:t>Professional </a:t>
            </a:r>
            <a:r>
              <a:rPr lang="en-US" sz="3200" b="1" dirty="0" smtClean="0"/>
              <a:t>Development - </a:t>
            </a:r>
            <a:r>
              <a:rPr lang="en-US" sz="3200" i="1" dirty="0" smtClean="0"/>
              <a:t>Participates </a:t>
            </a:r>
            <a:r>
              <a:rPr lang="en-US" sz="3200" i="1" dirty="0"/>
              <a:t>in training to enhance online teaching abilities </a:t>
            </a:r>
            <a:endParaRPr lang="en-US" sz="3200" dirty="0"/>
          </a:p>
        </p:txBody>
      </p:sp>
    </p:spTree>
    <p:extLst>
      <p:ext uri="{BB962C8B-B14F-4D97-AF65-F5344CB8AC3E}">
        <p14:creationId xmlns:p14="http://schemas.microsoft.com/office/powerpoint/2010/main" val="1638418499"/>
      </p:ext>
    </p:extLst>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0" y="685800"/>
            <a:ext cx="10689335" cy="1752599"/>
          </a:xfrm>
        </p:spPr>
        <p:txBody>
          <a:bodyPr>
            <a:normAutofit/>
          </a:bodyPr>
          <a:lstStyle/>
          <a:p>
            <a:r>
              <a:rPr lang="en-US" sz="4400" dirty="0" smtClean="0"/>
              <a:t>The Current Teaching Excellence Rubric (DC)</a:t>
            </a:r>
            <a:endParaRPr lang="en-US" sz="4400" dirty="0"/>
          </a:p>
        </p:txBody>
      </p:sp>
      <p:sp>
        <p:nvSpPr>
          <p:cNvPr id="3" name="Content Placeholder 2"/>
          <p:cNvSpPr>
            <a:spLocks noGrp="1"/>
          </p:cNvSpPr>
          <p:nvPr>
            <p:ph idx="1"/>
          </p:nvPr>
        </p:nvSpPr>
        <p:spPr>
          <a:xfrm>
            <a:off x="1484310" y="1865377"/>
            <a:ext cx="10018713" cy="3925824"/>
          </a:xfrm>
        </p:spPr>
        <p:txBody>
          <a:bodyPr>
            <a:normAutofit fontScale="92500" lnSpcReduction="10000"/>
          </a:bodyPr>
          <a:lstStyle/>
          <a:p>
            <a:r>
              <a:rPr lang="en-US" sz="2200" b="1" dirty="0"/>
              <a:t>Communication </a:t>
            </a:r>
            <a:r>
              <a:rPr lang="en-US" sz="2200" b="1" dirty="0" smtClean="0"/>
              <a:t>Skills - </a:t>
            </a:r>
            <a:r>
              <a:rPr lang="en-US" sz="2200" i="1" dirty="0" smtClean="0"/>
              <a:t>Communicates </a:t>
            </a:r>
            <a:r>
              <a:rPr lang="en-US" sz="2200" i="1" dirty="0"/>
              <a:t>respectfully and effectively </a:t>
            </a:r>
            <a:endParaRPr lang="en-US" sz="2200" i="1" dirty="0" smtClean="0"/>
          </a:p>
          <a:p>
            <a:r>
              <a:rPr lang="en-US" sz="2200" b="1" dirty="0" smtClean="0"/>
              <a:t>Engagement </a:t>
            </a:r>
            <a:r>
              <a:rPr lang="en-US" sz="2200" b="1" dirty="0"/>
              <a:t>/ </a:t>
            </a:r>
            <a:r>
              <a:rPr lang="en-US" sz="2200" b="1" dirty="0" smtClean="0"/>
              <a:t>Re-Engagement - </a:t>
            </a:r>
            <a:r>
              <a:rPr lang="en-US" sz="2200" dirty="0" smtClean="0"/>
              <a:t>A</a:t>
            </a:r>
            <a:r>
              <a:rPr lang="en-US" sz="2200" i="1" dirty="0" smtClean="0"/>
              <a:t>ctive </a:t>
            </a:r>
            <a:r>
              <a:rPr lang="en-US" sz="2200" i="1" dirty="0"/>
              <a:t>involvement in the online classroom and discussion forums to encourage student participation </a:t>
            </a:r>
            <a:r>
              <a:rPr lang="en-US" sz="2200" dirty="0"/>
              <a:t>	</a:t>
            </a:r>
          </a:p>
          <a:p>
            <a:r>
              <a:rPr lang="en-US" sz="2200" b="1" dirty="0"/>
              <a:t>Instructor </a:t>
            </a:r>
            <a:r>
              <a:rPr lang="en-US" sz="2200" b="1" dirty="0" smtClean="0"/>
              <a:t>Guidance - </a:t>
            </a:r>
            <a:r>
              <a:rPr lang="en-US" sz="2200" i="1" dirty="0" smtClean="0"/>
              <a:t>Guides </a:t>
            </a:r>
            <a:r>
              <a:rPr lang="en-US" sz="2200" i="1" dirty="0"/>
              <a:t>students to higher thinking / learning </a:t>
            </a:r>
            <a:r>
              <a:rPr lang="en-US" sz="2200" dirty="0"/>
              <a:t>	</a:t>
            </a:r>
          </a:p>
          <a:p>
            <a:r>
              <a:rPr lang="en-US" sz="2200" b="1" dirty="0"/>
              <a:t>Acknowledgement &amp; </a:t>
            </a:r>
            <a:r>
              <a:rPr lang="en-US" sz="2200" b="1" dirty="0" smtClean="0"/>
              <a:t>Encouragement - </a:t>
            </a:r>
            <a:r>
              <a:rPr lang="en-US" sz="2200" i="1" dirty="0" smtClean="0"/>
              <a:t>Motivates </a:t>
            </a:r>
            <a:r>
              <a:rPr lang="en-US" sz="2200" i="1" dirty="0"/>
              <a:t>and challenges students </a:t>
            </a:r>
            <a:endParaRPr lang="en-US" sz="2200" i="1" dirty="0" smtClean="0"/>
          </a:p>
          <a:p>
            <a:r>
              <a:rPr lang="en-US" sz="2200" b="1" dirty="0" smtClean="0"/>
              <a:t>Substantive Grading - </a:t>
            </a:r>
            <a:r>
              <a:rPr lang="en-US" sz="2200" i="1" dirty="0" smtClean="0"/>
              <a:t>Provides </a:t>
            </a:r>
            <a:r>
              <a:rPr lang="en-US" sz="2200" i="1" dirty="0"/>
              <a:t>comprehensive feedback regarding student work </a:t>
            </a:r>
            <a:endParaRPr lang="en-US" sz="2200" dirty="0"/>
          </a:p>
          <a:p>
            <a:r>
              <a:rPr lang="en-US" sz="2200" b="1" dirty="0" smtClean="0"/>
              <a:t>Online Mgmt. </a:t>
            </a:r>
            <a:r>
              <a:rPr lang="en-US" sz="2200" b="1" dirty="0"/>
              <a:t>and </a:t>
            </a:r>
            <a:r>
              <a:rPr lang="en-US" sz="2200" b="1" dirty="0" smtClean="0"/>
              <a:t>Technology - </a:t>
            </a:r>
            <a:r>
              <a:rPr lang="en-US" sz="2200" i="1" dirty="0" smtClean="0"/>
              <a:t>Uses </a:t>
            </a:r>
            <a:r>
              <a:rPr lang="en-US" sz="2200" i="1" dirty="0"/>
              <a:t>technology effectively to manage online workload </a:t>
            </a:r>
            <a:endParaRPr lang="en-US" sz="2200" dirty="0"/>
          </a:p>
          <a:p>
            <a:r>
              <a:rPr lang="en-US" sz="2200" b="1" dirty="0" smtClean="0"/>
              <a:t>Additional </a:t>
            </a:r>
            <a:r>
              <a:rPr lang="en-US" sz="2200" b="1" dirty="0"/>
              <a:t>Information / </a:t>
            </a:r>
            <a:r>
              <a:rPr lang="en-US" sz="2200" b="1" dirty="0" smtClean="0"/>
              <a:t>Expertise - </a:t>
            </a:r>
            <a:r>
              <a:rPr lang="en-US" sz="2200" i="1" dirty="0" smtClean="0"/>
              <a:t>Connects </a:t>
            </a:r>
            <a:r>
              <a:rPr lang="en-US" sz="2200" i="1" dirty="0"/>
              <a:t>relevant </a:t>
            </a:r>
            <a:r>
              <a:rPr lang="en-US" sz="2200" i="1" dirty="0" smtClean="0"/>
              <a:t>experience </a:t>
            </a:r>
            <a:r>
              <a:rPr lang="en-US" sz="2200" i="1" dirty="0"/>
              <a:t>and disciplinary knowledge </a:t>
            </a:r>
            <a:endParaRPr lang="en-US" sz="2200" i="1" dirty="0" smtClean="0"/>
          </a:p>
          <a:p>
            <a:r>
              <a:rPr lang="en-US" sz="2200" b="1" dirty="0" smtClean="0"/>
              <a:t>Admin Skills - </a:t>
            </a:r>
            <a:r>
              <a:rPr lang="en-US" sz="2200" i="1" dirty="0" smtClean="0"/>
              <a:t>Solves </a:t>
            </a:r>
            <a:r>
              <a:rPr lang="en-US" sz="2200" i="1" dirty="0"/>
              <a:t>problems </a:t>
            </a:r>
            <a:r>
              <a:rPr lang="en-US" sz="2200" i="1" dirty="0" smtClean="0"/>
              <a:t>and routine </a:t>
            </a:r>
            <a:r>
              <a:rPr lang="en-US" sz="2200" i="1" dirty="0"/>
              <a:t>responsibilities with limited oversight </a:t>
            </a:r>
            <a:endParaRPr lang="en-US" sz="2200" dirty="0"/>
          </a:p>
        </p:txBody>
      </p:sp>
    </p:spTree>
    <p:extLst>
      <p:ext uri="{BB962C8B-B14F-4D97-AF65-F5344CB8AC3E}">
        <p14:creationId xmlns:p14="http://schemas.microsoft.com/office/powerpoint/2010/main" val="3992769678"/>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Summary, Conclusion and Questions</a:t>
            </a:r>
            <a:endParaRPr lang="en-US" sz="4400" dirty="0"/>
          </a:p>
        </p:txBody>
      </p:sp>
      <p:sp>
        <p:nvSpPr>
          <p:cNvPr id="3" name="Content Placeholder 2"/>
          <p:cNvSpPr>
            <a:spLocks noGrp="1"/>
          </p:cNvSpPr>
          <p:nvPr>
            <p:ph idx="1"/>
          </p:nvPr>
        </p:nvSpPr>
        <p:spPr/>
        <p:txBody>
          <a:bodyPr/>
          <a:lstStyle/>
          <a:p>
            <a:r>
              <a:rPr lang="en-US" sz="2800" dirty="0" smtClean="0"/>
              <a:t>Described how QM concepts can become a part of a holistic continuous improvement process for instructor evaluation</a:t>
            </a:r>
          </a:p>
          <a:p>
            <a:r>
              <a:rPr lang="en-US" sz="2800" dirty="0" smtClean="0"/>
              <a:t>Built to embrace the QM culture for improvement</a:t>
            </a:r>
            <a:endParaRPr lang="en-US" sz="2800" dirty="0"/>
          </a:p>
          <a:p>
            <a:r>
              <a:rPr lang="en-US" sz="2800" dirty="0" smtClean="0"/>
              <a:t>Examined key teaching excellence criteria to help build a meaningful rubric for teaching evaluation</a:t>
            </a:r>
          </a:p>
          <a:p>
            <a:endParaRPr lang="en-US" dirty="0"/>
          </a:p>
        </p:txBody>
      </p:sp>
    </p:spTree>
    <p:extLst>
      <p:ext uri="{BB962C8B-B14F-4D97-AF65-F5344CB8AC3E}">
        <p14:creationId xmlns:p14="http://schemas.microsoft.com/office/powerpoint/2010/main" val="885312340"/>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Reflection</a:t>
            </a:r>
            <a:endParaRPr lang="en-US" sz="4400" dirty="0"/>
          </a:p>
        </p:txBody>
      </p:sp>
      <p:sp>
        <p:nvSpPr>
          <p:cNvPr id="3" name="Content Placeholder 2"/>
          <p:cNvSpPr>
            <a:spLocks noGrp="1"/>
          </p:cNvSpPr>
          <p:nvPr>
            <p:ph idx="1"/>
          </p:nvPr>
        </p:nvSpPr>
        <p:spPr>
          <a:xfrm>
            <a:off x="1484310" y="1938529"/>
            <a:ext cx="10018713" cy="3852672"/>
          </a:xfrm>
        </p:spPr>
        <p:txBody>
          <a:bodyPr>
            <a:noAutofit/>
          </a:bodyPr>
          <a:lstStyle/>
          <a:p>
            <a:r>
              <a:rPr lang="en-US" dirty="0" smtClean="0"/>
              <a:t>Reflective Practice:</a:t>
            </a:r>
          </a:p>
          <a:p>
            <a:pPr lvl="1"/>
            <a:r>
              <a:rPr lang="en-US" dirty="0" smtClean="0"/>
              <a:t>Two Minutes</a:t>
            </a:r>
          </a:p>
          <a:p>
            <a:pPr lvl="1"/>
            <a:endParaRPr lang="en-US" dirty="0" smtClean="0"/>
          </a:p>
          <a:p>
            <a:r>
              <a:rPr lang="en-US" dirty="0" smtClean="0"/>
              <a:t>How do you evaluate instructor performance?</a:t>
            </a:r>
          </a:p>
          <a:p>
            <a:pPr lvl="1"/>
            <a:r>
              <a:rPr lang="en-US" dirty="0" smtClean="0"/>
              <a:t>Identify </a:t>
            </a:r>
            <a:r>
              <a:rPr lang="en-US" dirty="0" smtClean="0">
                <a:latin typeface="Calibri" panose="020F0502020204030204" pitchFamily="34" charset="0"/>
                <a:cs typeface="Calibri" panose="020F0502020204030204" pitchFamily="34" charset="0"/>
              </a:rPr>
              <a:t>3</a:t>
            </a:r>
            <a:r>
              <a:rPr lang="en-US" dirty="0" smtClean="0"/>
              <a:t> teaching competencies that are important at your institution.</a:t>
            </a:r>
          </a:p>
          <a:p>
            <a:pPr lvl="1"/>
            <a:r>
              <a:rPr lang="en-US" dirty="0" smtClean="0"/>
              <a:t>How do you evaluate instructor performance of those competencies?</a:t>
            </a:r>
          </a:p>
          <a:p>
            <a:pPr lvl="2"/>
            <a:endParaRPr lang="en-US" dirty="0"/>
          </a:p>
          <a:p>
            <a:r>
              <a:rPr lang="en-US" dirty="0" smtClean="0"/>
              <a:t>Begin Building a Meaningful Rubric focusing on Teaching Excellence</a:t>
            </a:r>
          </a:p>
          <a:p>
            <a:pPr lvl="1"/>
            <a:r>
              <a:rPr lang="en-US" dirty="0" smtClean="0"/>
              <a:t>Align expectations with measurement</a:t>
            </a:r>
            <a:endParaRPr lang="en-US" dirty="0"/>
          </a:p>
        </p:txBody>
      </p:sp>
    </p:spTree>
    <p:extLst>
      <p:ext uri="{BB962C8B-B14F-4D97-AF65-F5344CB8AC3E}">
        <p14:creationId xmlns:p14="http://schemas.microsoft.com/office/powerpoint/2010/main" val="3106039575"/>
      </p:ext>
    </p:extLst>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Agenda</a:t>
            </a:r>
            <a:endParaRPr lang="en-US" sz="4400" dirty="0"/>
          </a:p>
        </p:txBody>
      </p:sp>
      <p:sp>
        <p:nvSpPr>
          <p:cNvPr id="3" name="Content Placeholder 2"/>
          <p:cNvSpPr>
            <a:spLocks noGrp="1"/>
          </p:cNvSpPr>
          <p:nvPr>
            <p:ph idx="1"/>
          </p:nvPr>
        </p:nvSpPr>
        <p:spPr>
          <a:xfrm>
            <a:off x="1484310" y="2148841"/>
            <a:ext cx="10018713" cy="3642360"/>
          </a:xfrm>
        </p:spPr>
        <p:txBody>
          <a:bodyPr>
            <a:normAutofit/>
          </a:bodyPr>
          <a:lstStyle/>
          <a:p>
            <a:r>
              <a:rPr lang="en-US" sz="2800" dirty="0" smtClean="0"/>
              <a:t>Learning Outcomes</a:t>
            </a:r>
          </a:p>
          <a:p>
            <a:r>
              <a:rPr lang="en-US" sz="2800" dirty="0" smtClean="0"/>
              <a:t>Quick Overview of CCCOnline</a:t>
            </a:r>
          </a:p>
          <a:p>
            <a:r>
              <a:rPr lang="en-US" sz="2800" dirty="0" smtClean="0"/>
              <a:t>From Design to Delivery Excellence</a:t>
            </a:r>
          </a:p>
          <a:p>
            <a:r>
              <a:rPr lang="en-US" sz="2800" dirty="0" smtClean="0"/>
              <a:t>Current Teaching Excellence Rubric</a:t>
            </a:r>
          </a:p>
          <a:p>
            <a:r>
              <a:rPr lang="en-US" sz="2800" dirty="0" smtClean="0"/>
              <a:t>Questions and Answers</a:t>
            </a:r>
          </a:p>
        </p:txBody>
      </p:sp>
    </p:spTree>
    <p:extLst>
      <p:ext uri="{BB962C8B-B14F-4D97-AF65-F5344CB8AC3E}">
        <p14:creationId xmlns:p14="http://schemas.microsoft.com/office/powerpoint/2010/main" val="223405856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48319" y="172212"/>
            <a:ext cx="10018713" cy="1752599"/>
          </a:xfrm>
        </p:spPr>
        <p:txBody>
          <a:bodyPr>
            <a:normAutofit/>
          </a:bodyPr>
          <a:lstStyle/>
          <a:p>
            <a:pPr eaLnBrk="1" hangingPunct="1"/>
            <a:r>
              <a:rPr lang="en-US" altLang="en-US" sz="4800" b="1" dirty="0" smtClean="0"/>
              <a:t>Thank You</a:t>
            </a:r>
          </a:p>
        </p:txBody>
      </p:sp>
      <p:sp>
        <p:nvSpPr>
          <p:cNvPr id="20483" name="Rectangle 3"/>
          <p:cNvSpPr>
            <a:spLocks noGrp="1" noChangeArrowheads="1"/>
          </p:cNvSpPr>
          <p:nvPr>
            <p:ph idx="1"/>
          </p:nvPr>
        </p:nvSpPr>
        <p:spPr>
          <a:xfrm>
            <a:off x="1981200" y="1554480"/>
            <a:ext cx="8305800" cy="3855720"/>
          </a:xfrm>
        </p:spPr>
        <p:txBody>
          <a:bodyPr>
            <a:noAutofit/>
          </a:bodyPr>
          <a:lstStyle/>
          <a:p>
            <a:pPr marL="0" indent="0">
              <a:buNone/>
            </a:pPr>
            <a:r>
              <a:rPr lang="en-US" altLang="en-US" sz="2800" dirty="0">
                <a:solidFill>
                  <a:srgbClr val="000000"/>
                </a:solidFill>
              </a:rPr>
              <a:t>Contact Information:</a:t>
            </a:r>
          </a:p>
          <a:p>
            <a:pPr marL="857250" lvl="2" indent="0">
              <a:buNone/>
            </a:pPr>
            <a:r>
              <a:rPr lang="en-US" altLang="en-US" sz="3600" i="1" dirty="0" smtClean="0">
                <a:solidFill>
                  <a:srgbClr val="000000"/>
                </a:solidFill>
              </a:rPr>
              <a:t>Erik Richter</a:t>
            </a:r>
            <a:endParaRPr lang="en-US" altLang="en-US" sz="3600" i="1" dirty="0">
              <a:solidFill>
                <a:srgbClr val="000000"/>
              </a:solidFill>
            </a:endParaRPr>
          </a:p>
          <a:p>
            <a:pPr marL="857250" lvl="2" indent="0">
              <a:buNone/>
            </a:pPr>
            <a:r>
              <a:rPr lang="en-US" altLang="en-US" sz="3600" i="1" dirty="0" smtClean="0">
                <a:solidFill>
                  <a:srgbClr val="000000"/>
                </a:solidFill>
              </a:rPr>
              <a:t>Teaching Excellence Coordinator</a:t>
            </a:r>
            <a:endParaRPr lang="en-US" altLang="en-US" sz="3600" i="1" dirty="0">
              <a:solidFill>
                <a:srgbClr val="000000"/>
              </a:solidFill>
            </a:endParaRPr>
          </a:p>
          <a:p>
            <a:pPr marL="857250" lvl="2" indent="0">
              <a:buNone/>
            </a:pPr>
            <a:r>
              <a:rPr lang="en-US" altLang="en-US" sz="3600" i="1" dirty="0">
                <a:solidFill>
                  <a:srgbClr val="000000"/>
                </a:solidFill>
              </a:rPr>
              <a:t>Colorado Community Colleges Online</a:t>
            </a:r>
          </a:p>
          <a:p>
            <a:pPr marL="857250" lvl="2" indent="0">
              <a:buNone/>
            </a:pPr>
            <a:r>
              <a:rPr lang="en-US" altLang="en-US" sz="3600" i="1" dirty="0" smtClean="0">
                <a:solidFill>
                  <a:srgbClr val="000000"/>
                </a:solidFill>
                <a:hlinkClick r:id="rId3"/>
              </a:rPr>
              <a:t>Erik.Richter@cccs.edu</a:t>
            </a:r>
            <a:endParaRPr lang="en-US" altLang="en-US" sz="3600" i="1" dirty="0">
              <a:solidFill>
                <a:srgbClr val="000000"/>
              </a:solidFill>
            </a:endParaRPr>
          </a:p>
          <a:p>
            <a:pPr marL="857250" lvl="2" indent="0">
              <a:buNone/>
            </a:pPr>
            <a:r>
              <a:rPr lang="en-US" altLang="en-US" sz="3600" i="1" dirty="0" smtClean="0">
                <a:solidFill>
                  <a:srgbClr val="000000"/>
                </a:solidFill>
                <a:latin typeface="Calibri" panose="020F0502020204030204" pitchFamily="34" charset="0"/>
                <a:cs typeface="Calibri" panose="020F0502020204030204" pitchFamily="34" charset="0"/>
              </a:rPr>
              <a:t>720-858-2354</a:t>
            </a:r>
            <a:endParaRPr lang="en-US" altLang="en-US" sz="3600" i="1" dirty="0">
              <a:solidFill>
                <a:srgbClr val="000000"/>
              </a:solidFill>
              <a:latin typeface="Calibri" panose="020F0502020204030204" pitchFamily="34" charset="0"/>
              <a:cs typeface="Calibri" panose="020F0502020204030204" pitchFamily="34" charset="0"/>
            </a:endParaRPr>
          </a:p>
        </p:txBody>
      </p:sp>
      <p:pic>
        <p:nvPicPr>
          <p:cNvPr id="5" name="Picture 2" descr="CCCOnline logo" title="CCCOnline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5669280"/>
            <a:ext cx="2743200" cy="989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3345044"/>
      </p:ext>
    </p:extLst>
  </p:cSld>
  <p:clrMapOvr>
    <a:masterClrMapping/>
  </p:clrMapOvr>
  <p:transition spd="slow">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0" y="274638"/>
            <a:ext cx="9144000" cy="1143000"/>
          </a:xfrm>
        </p:spPr>
        <p:txBody>
          <a:bodyPr>
            <a:normAutofit fontScale="90000"/>
          </a:bodyPr>
          <a:lstStyle/>
          <a:p>
            <a:pPr eaLnBrk="1" hangingPunct="1"/>
            <a:r>
              <a:rPr lang="en-US" altLang="en-US" sz="4200" dirty="0" smtClean="0"/>
              <a:t>Competencies </a:t>
            </a:r>
            <a:r>
              <a:rPr lang="en-US" altLang="en-US" sz="4200" dirty="0"/>
              <a:t>Handled by Course Design</a:t>
            </a:r>
          </a:p>
        </p:txBody>
      </p:sp>
      <p:graphicFrame>
        <p:nvGraphicFramePr>
          <p:cNvPr id="6" name="Table 5" descr="List of 8 benchmarks in column one, the number of competencies and categories in column 2, and the percentage of competencies that mapped to the list of 64 holistic compenecies identified by  Penn State in 2012." title="Online Teaching Competency Benchmarks"/>
          <p:cNvGraphicFramePr>
            <a:graphicFrameLocks noGrp="1" noChangeAspect="1"/>
          </p:cNvGraphicFramePr>
          <p:nvPr>
            <p:extLst/>
          </p:nvPr>
        </p:nvGraphicFramePr>
        <p:xfrm>
          <a:off x="1752600" y="1371604"/>
          <a:ext cx="8686801" cy="5318757"/>
        </p:xfrm>
        <a:graphic>
          <a:graphicData uri="http://schemas.openxmlformats.org/drawingml/2006/table">
            <a:tbl>
              <a:tblPr firstRow="1" bandRow="1">
                <a:tableStyleId>{E8B1032C-EA38-4F05-BA0D-38AFFFC7BED3}</a:tableStyleId>
              </a:tblPr>
              <a:tblGrid>
                <a:gridCol w="762001">
                  <a:extLst>
                    <a:ext uri="{9D8B030D-6E8A-4147-A177-3AD203B41FA5}">
                      <a16:colId xmlns:a16="http://schemas.microsoft.com/office/drawing/2014/main" val="2185568780"/>
                    </a:ext>
                  </a:extLst>
                </a:gridCol>
                <a:gridCol w="7924800">
                  <a:extLst>
                    <a:ext uri="{9D8B030D-6E8A-4147-A177-3AD203B41FA5}">
                      <a16:colId xmlns:a16="http://schemas.microsoft.com/office/drawing/2014/main" val="20000"/>
                    </a:ext>
                  </a:extLst>
                </a:gridCol>
              </a:tblGrid>
              <a:tr h="380997">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Number</a:t>
                      </a:r>
                      <a:endParaRPr lang="en-US" sz="14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Penn State Online Teaching Competency (2012)</a:t>
                      </a:r>
                      <a:endParaRPr lang="en-US" sz="1400" b="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2</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provides students with clear grading criteria (e.g. rubrics, description of how assignments will be graded).</a:t>
                      </a:r>
                    </a:p>
                  </a:txBody>
                  <a:tcPr marL="9525" marR="9525" marT="9525" marB="0" anchor="ctr"/>
                </a:tc>
                <a:extLst>
                  <a:ext uri="{0D108BD9-81ED-4DB2-BD59-A6C34878D82A}">
                    <a16:rowId xmlns:a16="http://schemas.microsoft.com/office/drawing/2014/main" val="10001"/>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clearly communicates course goals.</a:t>
                      </a:r>
                    </a:p>
                  </a:txBody>
                  <a:tcPr marL="9525" marR="9525" marT="9525" marB="0" anchor="ctr"/>
                </a:tc>
                <a:extLst>
                  <a:ext uri="{0D108BD9-81ED-4DB2-BD59-A6C34878D82A}">
                    <a16:rowId xmlns:a16="http://schemas.microsoft.com/office/drawing/2014/main" val="10002"/>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4</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clearly communicates course content.</a:t>
                      </a:r>
                    </a:p>
                  </a:txBody>
                  <a:tcPr marL="9525" marR="9525" marT="9525" marB="0" anchor="ctr"/>
                </a:tc>
                <a:extLst>
                  <a:ext uri="{0D108BD9-81ED-4DB2-BD59-A6C34878D82A}">
                    <a16:rowId xmlns:a16="http://schemas.microsoft.com/office/drawing/2014/main" val="10003"/>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24</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makes grading visible for student tracking purposes.</a:t>
                      </a:r>
                    </a:p>
                  </a:txBody>
                  <a:tcPr marL="9525" marR="9525" marT="9525" marB="0" anchor="ctr"/>
                </a:tc>
                <a:extLst>
                  <a:ext uri="{0D108BD9-81ED-4DB2-BD59-A6C34878D82A}">
                    <a16:rowId xmlns:a16="http://schemas.microsoft.com/office/drawing/2014/main" val="10004"/>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28</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integrates the use of technology that is meaningful and relevant to students.</a:t>
                      </a:r>
                    </a:p>
                  </a:txBody>
                  <a:tcPr marL="9525" marR="9525" marT="9525" marB="0" anchor="ctr"/>
                </a:tc>
                <a:extLst>
                  <a:ext uri="{0D108BD9-81ED-4DB2-BD59-A6C34878D82A}">
                    <a16:rowId xmlns:a16="http://schemas.microsoft.com/office/drawing/2014/main" val="10005"/>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30</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communicates course expectations regarding classroom behavior (netiquette guidelines).</a:t>
                      </a:r>
                    </a:p>
                  </a:txBody>
                  <a:tcPr marL="9525" marR="9525" marT="9525" marB="0" anchor="ctr"/>
                </a:tc>
                <a:extLst>
                  <a:ext uri="{0D108BD9-81ED-4DB2-BD59-A6C34878D82A}">
                    <a16:rowId xmlns:a16="http://schemas.microsoft.com/office/drawing/2014/main" val="10006"/>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31</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uses various assessment methods to evaluate student performance.</a:t>
                      </a:r>
                    </a:p>
                  </a:txBody>
                  <a:tcPr marL="9525" marR="9525" marT="9525" marB="0" anchor="ctr"/>
                </a:tc>
                <a:extLst>
                  <a:ext uri="{0D108BD9-81ED-4DB2-BD59-A6C34878D82A}">
                    <a16:rowId xmlns:a16="http://schemas.microsoft.com/office/drawing/2014/main" val="10007"/>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33</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adheres to instructional policies related to syllabus development.</a:t>
                      </a:r>
                    </a:p>
                  </a:txBody>
                  <a:tcPr marL="9525" marR="9525" marT="9525" marB="0" anchor="ctr"/>
                </a:tc>
                <a:extLst>
                  <a:ext uri="{0D108BD9-81ED-4DB2-BD59-A6C34878D82A}">
                    <a16:rowId xmlns:a16="http://schemas.microsoft.com/office/drawing/2014/main" val="10008"/>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36</a:t>
                      </a:r>
                      <a:endParaRPr lang="en-US" sz="1250" dirty="0">
                        <a:effectLst/>
                        <a:latin typeface="Calibri"/>
                        <a:ea typeface="Calibri"/>
                        <a:cs typeface="Times New Roman"/>
                      </a:endParaRP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is open to students' ideas and incorporates students' ideas for improving the course.</a:t>
                      </a:r>
                    </a:p>
                  </a:txBody>
                  <a:tcPr marL="9525" marR="9525" marT="9525" marB="0" anchor="ctr"/>
                </a:tc>
                <a:extLst>
                  <a:ext uri="{0D108BD9-81ED-4DB2-BD59-A6C34878D82A}">
                    <a16:rowId xmlns:a16="http://schemas.microsoft.com/office/drawing/2014/main" val="2915413764"/>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37</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provides opportunities for hands-on practice so that students can apply learned knowledge to the real-world.</a:t>
                      </a:r>
                    </a:p>
                  </a:txBody>
                  <a:tcPr marL="9525" marR="9525" marT="9525" marB="0" anchor="ctr"/>
                </a:tc>
                <a:extLst>
                  <a:ext uri="{0D108BD9-81ED-4DB2-BD59-A6C34878D82A}">
                    <a16:rowId xmlns:a16="http://schemas.microsoft.com/office/drawing/2014/main" val="3018244317"/>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39</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communicates to students the required technological equipment and software for the course.</a:t>
                      </a:r>
                    </a:p>
                  </a:txBody>
                  <a:tcPr marL="9525" marR="9525" marT="9525" marB="0" anchor="ctr"/>
                </a:tc>
                <a:extLst>
                  <a:ext uri="{0D108BD9-81ED-4DB2-BD59-A6C34878D82A}">
                    <a16:rowId xmlns:a16="http://schemas.microsoft.com/office/drawing/2014/main" val="2030099955"/>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43</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uses multimedia technologies that are appropriate for the learning activities.</a:t>
                      </a:r>
                    </a:p>
                  </a:txBody>
                  <a:tcPr marL="9525" marR="9525" marT="9525" marB="0" anchor="ctr"/>
                </a:tc>
                <a:extLst>
                  <a:ext uri="{0D108BD9-81ED-4DB2-BD59-A6C34878D82A}">
                    <a16:rowId xmlns:a16="http://schemas.microsoft.com/office/drawing/2014/main" val="3141725600"/>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45</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promotes student reflection by providing students with opportunities to evaluate their work.</a:t>
                      </a:r>
                    </a:p>
                  </a:txBody>
                  <a:tcPr marL="9525" marR="9525" marT="9525" marB="0" anchor="ctr"/>
                </a:tc>
                <a:extLst>
                  <a:ext uri="{0D108BD9-81ED-4DB2-BD59-A6C34878D82A}">
                    <a16:rowId xmlns:a16="http://schemas.microsoft.com/office/drawing/2014/main" val="3675780191"/>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46</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varies their use of teaching methods to accommodate students' different learning styles.</a:t>
                      </a:r>
                    </a:p>
                  </a:txBody>
                  <a:tcPr marL="9525" marR="9525" marT="9525" marB="0" anchor="ctr"/>
                </a:tc>
                <a:extLst>
                  <a:ext uri="{0D108BD9-81ED-4DB2-BD59-A6C34878D82A}">
                    <a16:rowId xmlns:a16="http://schemas.microsoft.com/office/drawing/2014/main" val="2085884972"/>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52</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encourages student-generated content as appropriate.</a:t>
                      </a:r>
                    </a:p>
                  </a:txBody>
                  <a:tcPr marL="9525" marR="9525" marT="9525" marB="0" anchor="ctr"/>
                </a:tc>
                <a:extLst>
                  <a:ext uri="{0D108BD9-81ED-4DB2-BD59-A6C34878D82A}">
                    <a16:rowId xmlns:a16="http://schemas.microsoft.com/office/drawing/2014/main" val="1550922386"/>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53</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encourages students to interact with each other by assigning team tasks and projects, where appropriate.</a:t>
                      </a:r>
                    </a:p>
                  </a:txBody>
                  <a:tcPr marL="9525" marR="9525" marT="9525" marB="0" anchor="ctr"/>
                </a:tc>
                <a:extLst>
                  <a:ext uri="{0D108BD9-81ED-4DB2-BD59-A6C34878D82A}">
                    <a16:rowId xmlns:a16="http://schemas.microsoft.com/office/drawing/2014/main" val="2833423901"/>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54</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uses a variety of multimedia technologies to achieve course objectives.</a:t>
                      </a:r>
                    </a:p>
                  </a:txBody>
                  <a:tcPr marL="9525" marR="9525" marT="9525" marB="0" anchor="ctr"/>
                </a:tc>
                <a:extLst>
                  <a:ext uri="{0D108BD9-81ED-4DB2-BD59-A6C34878D82A}">
                    <a16:rowId xmlns:a16="http://schemas.microsoft.com/office/drawing/2014/main" val="1064522431"/>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56</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includes group/team assignments where appropriate.</a:t>
                      </a:r>
                    </a:p>
                  </a:txBody>
                  <a:tcPr marL="9525" marR="9525" marT="9525" marB="0" anchor="ctr"/>
                </a:tc>
                <a:extLst>
                  <a:ext uri="{0D108BD9-81ED-4DB2-BD59-A6C34878D82A}">
                    <a16:rowId xmlns:a16="http://schemas.microsoft.com/office/drawing/2014/main" val="941032801"/>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63</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provides choices for graded projects so students can choose topics based on interest.</a:t>
                      </a:r>
                    </a:p>
                  </a:txBody>
                  <a:tcPr marL="9525" marR="9525" marT="9525" marB="0" anchor="ctr"/>
                </a:tc>
                <a:extLst>
                  <a:ext uri="{0D108BD9-81ED-4DB2-BD59-A6C34878D82A}">
                    <a16:rowId xmlns:a16="http://schemas.microsoft.com/office/drawing/2014/main" val="2576031289"/>
                  </a:ext>
                </a:extLst>
              </a:tr>
              <a:tr h="246888">
                <a:tc>
                  <a:txBody>
                    <a:bodyPr/>
                    <a:lstStyle/>
                    <a:p>
                      <a:pPr marL="0" marR="0" algn="ctr">
                        <a:lnSpc>
                          <a:spcPct val="115000"/>
                        </a:lnSpc>
                        <a:spcBef>
                          <a:spcPts val="0"/>
                        </a:spcBef>
                        <a:spcAft>
                          <a:spcPts val="0"/>
                        </a:spcAft>
                      </a:pPr>
                      <a:r>
                        <a:rPr lang="en-US" sz="1250" dirty="0" smtClean="0">
                          <a:effectLst/>
                          <a:latin typeface="Calibri"/>
                          <a:ea typeface="Calibri"/>
                          <a:cs typeface="Times New Roman"/>
                        </a:rPr>
                        <a:t>64</a:t>
                      </a:r>
                    </a:p>
                  </a:txBody>
                  <a:tcPr marL="68580" marR="68580" marT="0" marB="0" anchor="ctr"/>
                </a:tc>
                <a:tc>
                  <a:txBody>
                    <a:bodyPr/>
                    <a:lstStyle/>
                    <a:p>
                      <a:pPr algn="l" fontAlgn="b"/>
                      <a:r>
                        <a:rPr lang="en-US" sz="1200" b="0" i="0" u="none" strike="noStrike" dirty="0" smtClean="0">
                          <a:solidFill>
                            <a:srgbClr val="000000"/>
                          </a:solidFill>
                          <a:effectLst/>
                          <a:latin typeface="Calibri" panose="020F0502020204030204" pitchFamily="34" charset="0"/>
                        </a:rPr>
                        <a:t> The </a:t>
                      </a:r>
                      <a:r>
                        <a:rPr lang="en-US" sz="1200" b="0" i="0" u="none" strike="noStrike" dirty="0">
                          <a:solidFill>
                            <a:srgbClr val="000000"/>
                          </a:solidFill>
                          <a:effectLst/>
                          <a:latin typeface="Calibri" panose="020F0502020204030204" pitchFamily="34" charset="0"/>
                        </a:rPr>
                        <a:t>instructor uses peer assessment in his/her assessment of student work, where appropriate.</a:t>
                      </a:r>
                    </a:p>
                  </a:txBody>
                  <a:tcPr marL="9525" marR="9525" marT="9525" marB="0" anchor="ctr"/>
                </a:tc>
                <a:extLst>
                  <a:ext uri="{0D108BD9-81ED-4DB2-BD59-A6C34878D82A}">
                    <a16:rowId xmlns:a16="http://schemas.microsoft.com/office/drawing/2014/main" val="732671345"/>
                  </a:ext>
                </a:extLst>
              </a:tr>
            </a:tbl>
          </a:graphicData>
        </a:graphic>
      </p:graphicFrame>
    </p:spTree>
    <p:extLst>
      <p:ext uri="{BB962C8B-B14F-4D97-AF65-F5344CB8AC3E}">
        <p14:creationId xmlns:p14="http://schemas.microsoft.com/office/powerpoint/2010/main" val="644589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Learning Outcomes</a:t>
            </a:r>
            <a:endParaRPr lang="en-US" sz="4400" dirty="0"/>
          </a:p>
        </p:txBody>
      </p:sp>
      <p:sp>
        <p:nvSpPr>
          <p:cNvPr id="3" name="Content Placeholder 2"/>
          <p:cNvSpPr>
            <a:spLocks noGrp="1"/>
          </p:cNvSpPr>
          <p:nvPr>
            <p:ph idx="1"/>
          </p:nvPr>
        </p:nvSpPr>
        <p:spPr>
          <a:xfrm>
            <a:off x="1069848" y="1999487"/>
            <a:ext cx="11122152" cy="3742944"/>
          </a:xfrm>
        </p:spPr>
        <p:txBody>
          <a:bodyPr>
            <a:normAutofit/>
          </a:bodyPr>
          <a:lstStyle/>
          <a:p>
            <a:r>
              <a:rPr lang="en-US" sz="2800" dirty="0" smtClean="0"/>
              <a:t>Align online teaching competencies to the instructor evaluation process</a:t>
            </a:r>
          </a:p>
          <a:p>
            <a:r>
              <a:rPr lang="en-US" sz="2800" dirty="0"/>
              <a:t>Describe new ways to apply QM concepts as part of a holistic continuous improvement process</a:t>
            </a:r>
          </a:p>
          <a:p>
            <a:r>
              <a:rPr lang="en-US" sz="2800" dirty="0" smtClean="0"/>
              <a:t>Build a meaningful rubric that focuses on key teaching excellence criteria</a:t>
            </a:r>
          </a:p>
        </p:txBody>
      </p:sp>
    </p:spTree>
    <p:extLst>
      <p:ext uri="{BB962C8B-B14F-4D97-AF65-F5344CB8AC3E}">
        <p14:creationId xmlns:p14="http://schemas.microsoft.com/office/powerpoint/2010/main" val="154282680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CCCOnline Vision and Values</a:t>
            </a:r>
          </a:p>
        </p:txBody>
      </p:sp>
      <p:sp>
        <p:nvSpPr>
          <p:cNvPr id="3" name="Content Placeholder 2"/>
          <p:cNvSpPr>
            <a:spLocks noGrp="1"/>
          </p:cNvSpPr>
          <p:nvPr>
            <p:ph idx="1"/>
          </p:nvPr>
        </p:nvSpPr>
        <p:spPr>
          <a:xfrm>
            <a:off x="1484310" y="1975105"/>
            <a:ext cx="10018713" cy="3816096"/>
          </a:xfrm>
        </p:spPr>
        <p:txBody>
          <a:bodyPr>
            <a:normAutofit/>
          </a:bodyPr>
          <a:lstStyle/>
          <a:p>
            <a:r>
              <a:rPr lang="en-US" altLang="en-US" sz="2800" dirty="0"/>
              <a:t>Vision:</a:t>
            </a:r>
          </a:p>
          <a:p>
            <a:pPr lvl="1"/>
            <a:r>
              <a:rPr lang="en-US" altLang="en-US" sz="2400" dirty="0"/>
              <a:t>Providing every student with the opportunity to learn and succeed</a:t>
            </a:r>
          </a:p>
          <a:p>
            <a:r>
              <a:rPr lang="en-US" altLang="en-US" sz="2800" dirty="0"/>
              <a:t>Values:</a:t>
            </a:r>
          </a:p>
          <a:p>
            <a:pPr marL="914400" lvl="2" indent="0">
              <a:buNone/>
            </a:pPr>
            <a:r>
              <a:rPr lang="en-US" altLang="en-US" sz="2800" dirty="0">
                <a:solidFill>
                  <a:srgbClr val="000000"/>
                </a:solidFill>
                <a:sym typeface="Wingdings"/>
              </a:rPr>
              <a:t>  </a:t>
            </a:r>
            <a:r>
              <a:rPr lang="en-US" altLang="en-US" sz="2800" dirty="0">
                <a:solidFill>
                  <a:srgbClr val="000000"/>
                </a:solidFill>
              </a:rPr>
              <a:t>Accessibility	</a:t>
            </a:r>
            <a:r>
              <a:rPr lang="en-US" altLang="en-US" sz="2800" dirty="0" smtClean="0">
                <a:solidFill>
                  <a:srgbClr val="000000"/>
                </a:solidFill>
              </a:rPr>
              <a:t>	</a:t>
            </a:r>
            <a:r>
              <a:rPr lang="en-US" altLang="en-US" sz="2800" dirty="0" smtClean="0">
                <a:solidFill>
                  <a:srgbClr val="000000"/>
                </a:solidFill>
                <a:sym typeface="Wingdings"/>
              </a:rPr>
              <a:t>  </a:t>
            </a:r>
            <a:r>
              <a:rPr lang="en-US" altLang="en-US" sz="2800" dirty="0">
                <a:solidFill>
                  <a:srgbClr val="000000"/>
                </a:solidFill>
              </a:rPr>
              <a:t>Innovation</a:t>
            </a:r>
          </a:p>
          <a:p>
            <a:pPr marL="914400" lvl="2" indent="0">
              <a:buNone/>
            </a:pPr>
            <a:r>
              <a:rPr lang="en-US" altLang="en-US" sz="2800" dirty="0">
                <a:solidFill>
                  <a:srgbClr val="000000"/>
                </a:solidFill>
                <a:sym typeface="Wingdings"/>
              </a:rPr>
              <a:t>  </a:t>
            </a:r>
            <a:r>
              <a:rPr lang="en-US" altLang="en-US" sz="2800" dirty="0" smtClean="0">
                <a:solidFill>
                  <a:srgbClr val="000000"/>
                </a:solidFill>
              </a:rPr>
              <a:t>Excellence   </a:t>
            </a:r>
            <a:r>
              <a:rPr lang="en-US" altLang="en-US" sz="2800" dirty="0">
                <a:solidFill>
                  <a:srgbClr val="000000"/>
                </a:solidFill>
              </a:rPr>
              <a:t>	</a:t>
            </a:r>
            <a:r>
              <a:rPr lang="en-US" altLang="en-US" sz="2800" dirty="0" smtClean="0">
                <a:solidFill>
                  <a:srgbClr val="000000"/>
                </a:solidFill>
              </a:rPr>
              <a:t>	</a:t>
            </a:r>
            <a:r>
              <a:rPr lang="en-US" altLang="en-US" sz="2800" dirty="0" smtClean="0">
                <a:solidFill>
                  <a:srgbClr val="000000"/>
                </a:solidFill>
                <a:sym typeface="Wingdings"/>
              </a:rPr>
              <a:t></a:t>
            </a:r>
            <a:r>
              <a:rPr lang="en-US" altLang="en-US" sz="2800" dirty="0" smtClean="0">
                <a:solidFill>
                  <a:srgbClr val="000000"/>
                </a:solidFill>
              </a:rPr>
              <a:t>  </a:t>
            </a:r>
            <a:r>
              <a:rPr lang="en-US" altLang="en-US" sz="2800" dirty="0">
                <a:solidFill>
                  <a:srgbClr val="000000"/>
                </a:solidFill>
              </a:rPr>
              <a:t>Integrity</a:t>
            </a:r>
          </a:p>
          <a:p>
            <a:pPr marL="914400" lvl="2" indent="0">
              <a:buNone/>
            </a:pPr>
            <a:r>
              <a:rPr lang="en-US" altLang="en-US" sz="2800" dirty="0">
                <a:solidFill>
                  <a:srgbClr val="000000"/>
                </a:solidFill>
                <a:sym typeface="Wingdings"/>
              </a:rPr>
              <a:t>  </a:t>
            </a:r>
            <a:r>
              <a:rPr lang="en-US" altLang="en-US" sz="2800" dirty="0">
                <a:solidFill>
                  <a:srgbClr val="000000"/>
                </a:solidFill>
              </a:rPr>
              <a:t>Inclusiveness	</a:t>
            </a:r>
            <a:r>
              <a:rPr lang="en-US" altLang="en-US" sz="2800" dirty="0">
                <a:solidFill>
                  <a:srgbClr val="000000"/>
                </a:solidFill>
                <a:sym typeface="Wingdings"/>
              </a:rPr>
              <a:t></a:t>
            </a:r>
            <a:r>
              <a:rPr lang="en-US" altLang="en-US" sz="2800" dirty="0">
                <a:solidFill>
                  <a:srgbClr val="000000"/>
                </a:solidFill>
              </a:rPr>
              <a:t>  Service</a:t>
            </a:r>
          </a:p>
          <a:p>
            <a:endParaRPr lang="en-US" dirty="0"/>
          </a:p>
        </p:txBody>
      </p:sp>
    </p:spTree>
    <p:extLst>
      <p:ext uri="{BB962C8B-B14F-4D97-AF65-F5344CB8AC3E}">
        <p14:creationId xmlns:p14="http://schemas.microsoft.com/office/powerpoint/2010/main" val="345695300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Center for Academic Excellence</a:t>
            </a:r>
            <a:endParaRPr lang="en-US" sz="4400" dirty="0"/>
          </a:p>
        </p:txBody>
      </p:sp>
      <p:sp>
        <p:nvSpPr>
          <p:cNvPr id="3" name="Content Placeholder 2"/>
          <p:cNvSpPr>
            <a:spLocks noGrp="1"/>
          </p:cNvSpPr>
          <p:nvPr>
            <p:ph idx="1"/>
          </p:nvPr>
        </p:nvSpPr>
        <p:spPr>
          <a:xfrm>
            <a:off x="1484310" y="2103119"/>
            <a:ext cx="10018713" cy="3986785"/>
          </a:xfrm>
        </p:spPr>
        <p:txBody>
          <a:bodyPr>
            <a:normAutofit fontScale="92500"/>
          </a:bodyPr>
          <a:lstStyle/>
          <a:p>
            <a:r>
              <a:rPr lang="en-US" altLang="en-US" sz="2800" dirty="0"/>
              <a:t>CAE Mission:</a:t>
            </a:r>
          </a:p>
          <a:p>
            <a:pPr lvl="1"/>
            <a:r>
              <a:rPr lang="en-US" altLang="en-US" sz="2400" dirty="0"/>
              <a:t>To assure the quality of courses and of instruction at CCCOnline</a:t>
            </a:r>
          </a:p>
          <a:p>
            <a:r>
              <a:rPr lang="en-US" altLang="en-US" sz="2800" dirty="0"/>
              <a:t>CAE Programs:</a:t>
            </a:r>
          </a:p>
          <a:p>
            <a:pPr lvl="1"/>
            <a:r>
              <a:rPr lang="en-US" altLang="en-US" sz="2400" dirty="0"/>
              <a:t>Professional </a:t>
            </a:r>
            <a:r>
              <a:rPr lang="en-US" altLang="en-US" sz="2400" dirty="0" smtClean="0"/>
              <a:t>Development (PD)</a:t>
            </a:r>
            <a:endParaRPr lang="en-US" altLang="en-US" sz="2400" dirty="0"/>
          </a:p>
          <a:p>
            <a:pPr lvl="2"/>
            <a:r>
              <a:rPr lang="en-US" altLang="en-US" sz="2400" dirty="0"/>
              <a:t>Provides information about best practices in </a:t>
            </a:r>
            <a:r>
              <a:rPr lang="en-US" altLang="en-US" sz="2400" dirty="0" smtClean="0"/>
              <a:t>teaching </a:t>
            </a:r>
            <a:r>
              <a:rPr lang="en-US" altLang="en-US" sz="2400" dirty="0"/>
              <a:t>and learning to instructors</a:t>
            </a:r>
          </a:p>
          <a:p>
            <a:pPr lvl="1"/>
            <a:r>
              <a:rPr lang="en-US" altLang="en-US" sz="2400" dirty="0"/>
              <a:t>Teaching </a:t>
            </a:r>
            <a:r>
              <a:rPr lang="en-US" altLang="en-US" sz="2400" dirty="0" smtClean="0"/>
              <a:t>Excellence (TE)</a:t>
            </a:r>
            <a:endParaRPr lang="en-US" altLang="en-US" sz="2400" dirty="0"/>
          </a:p>
          <a:p>
            <a:pPr lvl="2"/>
            <a:r>
              <a:rPr lang="en-US" altLang="en-US" sz="2000" dirty="0"/>
              <a:t>Helps instructors foster student engagement and quality instruction in online courses</a:t>
            </a:r>
          </a:p>
          <a:p>
            <a:endParaRPr lang="en-US" dirty="0"/>
          </a:p>
        </p:txBody>
      </p:sp>
    </p:spTree>
    <p:extLst>
      <p:ext uri="{BB962C8B-B14F-4D97-AF65-F5344CB8AC3E}">
        <p14:creationId xmlns:p14="http://schemas.microsoft.com/office/powerpoint/2010/main" val="1245627167"/>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Teaching Excellence</a:t>
            </a:r>
            <a:endParaRPr lang="en-US" sz="4400" dirty="0"/>
          </a:p>
        </p:txBody>
      </p:sp>
      <p:sp>
        <p:nvSpPr>
          <p:cNvPr id="3" name="Content Placeholder 2"/>
          <p:cNvSpPr>
            <a:spLocks noGrp="1"/>
          </p:cNvSpPr>
          <p:nvPr>
            <p:ph idx="1"/>
          </p:nvPr>
        </p:nvSpPr>
        <p:spPr>
          <a:xfrm>
            <a:off x="1152144" y="2331721"/>
            <a:ext cx="10799064" cy="3459480"/>
          </a:xfrm>
        </p:spPr>
        <p:txBody>
          <a:bodyPr>
            <a:noAutofit/>
          </a:bodyPr>
          <a:lstStyle/>
          <a:p>
            <a:r>
              <a:rPr lang="en-US" altLang="en-US" sz="2800" dirty="0"/>
              <a:t>Instructors are evaluated at least annually in one course by using a comprehensive teaching excellence rubric.</a:t>
            </a:r>
          </a:p>
          <a:p>
            <a:r>
              <a:rPr lang="en-US" altLang="en-US" sz="2800" dirty="0"/>
              <a:t>New instructors are informed of the teaching performance reviews and provided with a series of introductory professional development trainings in order to prepare them to teach at CCCOnline.</a:t>
            </a:r>
          </a:p>
          <a:p>
            <a:r>
              <a:rPr lang="en-US" altLang="en-US" sz="2800" dirty="0"/>
              <a:t>Created the Closing the Loop Kit for mentoring via targeted interventions.</a:t>
            </a:r>
          </a:p>
        </p:txBody>
      </p:sp>
    </p:spTree>
    <p:extLst>
      <p:ext uri="{BB962C8B-B14F-4D97-AF65-F5344CB8AC3E}">
        <p14:creationId xmlns:p14="http://schemas.microsoft.com/office/powerpoint/2010/main" val="784226789"/>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Quick Mid-Way Reflection</a:t>
            </a:r>
            <a:endParaRPr lang="en-US" sz="4400" dirty="0"/>
          </a:p>
        </p:txBody>
      </p:sp>
      <p:sp>
        <p:nvSpPr>
          <p:cNvPr id="3" name="Content Placeholder 2"/>
          <p:cNvSpPr>
            <a:spLocks noGrp="1"/>
          </p:cNvSpPr>
          <p:nvPr>
            <p:ph idx="1"/>
          </p:nvPr>
        </p:nvSpPr>
        <p:spPr>
          <a:xfrm>
            <a:off x="1484310" y="2057401"/>
            <a:ext cx="10018713" cy="3733800"/>
          </a:xfrm>
        </p:spPr>
        <p:txBody>
          <a:bodyPr>
            <a:normAutofit/>
          </a:bodyPr>
          <a:lstStyle/>
          <a:p>
            <a:r>
              <a:rPr lang="en-US" sz="2800" dirty="0" smtClean="0">
                <a:latin typeface="Calibri" panose="020F0502020204030204" pitchFamily="34" charset="0"/>
                <a:cs typeface="Calibri" panose="020F0502020204030204" pitchFamily="34" charset="0"/>
              </a:rPr>
              <a:t>30</a:t>
            </a:r>
            <a:r>
              <a:rPr lang="en-US" sz="2800" dirty="0" smtClean="0"/>
              <a:t> Seconds</a:t>
            </a:r>
          </a:p>
          <a:p>
            <a:r>
              <a:rPr lang="en-US" sz="2800" dirty="0" smtClean="0"/>
              <a:t>What is the most important aspect of Instructor Presence?</a:t>
            </a:r>
          </a:p>
          <a:p>
            <a:pPr lvl="1"/>
            <a:r>
              <a:rPr lang="en-US" sz="2400" dirty="0" smtClean="0"/>
              <a:t>Logging into the Class Daily</a:t>
            </a:r>
          </a:p>
          <a:p>
            <a:pPr lvl="1"/>
            <a:r>
              <a:rPr lang="en-US" sz="2400" dirty="0" smtClean="0"/>
              <a:t>Grading Turnaround Time</a:t>
            </a:r>
          </a:p>
          <a:p>
            <a:pPr lvl="1"/>
            <a:r>
              <a:rPr lang="en-US" sz="2400" dirty="0" smtClean="0"/>
              <a:t>Discussion Board Activity</a:t>
            </a:r>
          </a:p>
          <a:p>
            <a:pPr lvl="1"/>
            <a:r>
              <a:rPr lang="en-US" sz="2400" dirty="0" smtClean="0"/>
              <a:t>Substantive Feedback</a:t>
            </a:r>
          </a:p>
        </p:txBody>
      </p:sp>
    </p:spTree>
    <p:extLst>
      <p:ext uri="{BB962C8B-B14F-4D97-AF65-F5344CB8AC3E}">
        <p14:creationId xmlns:p14="http://schemas.microsoft.com/office/powerpoint/2010/main" val="111215006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dirty="0"/>
              <a:t>Background and Context</a:t>
            </a:r>
            <a:endParaRPr lang="en-US" sz="4400" dirty="0"/>
          </a:p>
        </p:txBody>
      </p:sp>
      <p:sp>
        <p:nvSpPr>
          <p:cNvPr id="3" name="Content Placeholder 2"/>
          <p:cNvSpPr>
            <a:spLocks noGrp="1"/>
          </p:cNvSpPr>
          <p:nvPr>
            <p:ph idx="1"/>
          </p:nvPr>
        </p:nvSpPr>
        <p:spPr>
          <a:xfrm>
            <a:off x="1484310" y="2148841"/>
            <a:ext cx="10018713" cy="3642360"/>
          </a:xfrm>
        </p:spPr>
        <p:txBody>
          <a:bodyPr/>
          <a:lstStyle/>
          <a:p>
            <a:r>
              <a:rPr lang="en-US" altLang="en-US" sz="2800" dirty="0"/>
              <a:t>In </a:t>
            </a:r>
            <a:r>
              <a:rPr lang="en-US" altLang="en-US" sz="2800" dirty="0">
                <a:latin typeface="Calibri" panose="020F0502020204030204" pitchFamily="34" charset="0"/>
                <a:cs typeface="Calibri" panose="020F0502020204030204" pitchFamily="34" charset="0"/>
              </a:rPr>
              <a:t>2016</a:t>
            </a:r>
            <a:r>
              <a:rPr lang="en-US" altLang="en-US" sz="2800" dirty="0"/>
              <a:t>, CAE staff undertook a broad review of its professional development activities and the teaching excellence process. In attempt to evaluate the alignment of our PD workshop offerings and to determine gaps in the TE program, we completed a series of online teaching competency mapping exercises using the </a:t>
            </a:r>
            <a:r>
              <a:rPr lang="en-US" altLang="en-US" sz="2800" dirty="0">
                <a:latin typeface="Calibri" panose="020F0502020204030204" pitchFamily="34" charset="0"/>
                <a:cs typeface="Calibri" panose="020F0502020204030204" pitchFamily="34" charset="0"/>
              </a:rPr>
              <a:t>64</a:t>
            </a:r>
            <a:r>
              <a:rPr lang="en-US" altLang="en-US" sz="2800" dirty="0"/>
              <a:t> competencies for online teaching success identified by researchers at Penn State University (</a:t>
            </a:r>
            <a:r>
              <a:rPr lang="en-US" altLang="en-US" sz="2800" dirty="0">
                <a:latin typeface="Calibri" panose="020F0502020204030204" pitchFamily="34" charset="0"/>
                <a:cs typeface="Calibri" panose="020F0502020204030204" pitchFamily="34" charset="0"/>
              </a:rPr>
              <a:t>2012</a:t>
            </a:r>
            <a:r>
              <a:rPr lang="en-US" altLang="en-US" sz="2800" dirty="0"/>
              <a:t>).</a:t>
            </a:r>
          </a:p>
          <a:p>
            <a:endParaRPr lang="en-US" dirty="0"/>
          </a:p>
        </p:txBody>
      </p:sp>
    </p:spTree>
    <p:extLst>
      <p:ext uri="{BB962C8B-B14F-4D97-AF65-F5344CB8AC3E}">
        <p14:creationId xmlns:p14="http://schemas.microsoft.com/office/powerpoint/2010/main" val="346631643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447800" y="274638"/>
            <a:ext cx="10037064" cy="1143000"/>
          </a:xfrm>
        </p:spPr>
        <p:txBody>
          <a:bodyPr>
            <a:noAutofit/>
          </a:bodyPr>
          <a:lstStyle/>
          <a:p>
            <a:pPr eaLnBrk="1" hangingPunct="1"/>
            <a:r>
              <a:rPr lang="en-US" altLang="en-US" sz="4400" dirty="0"/>
              <a:t>Online Teaching Competency Benchmarks </a:t>
            </a:r>
          </a:p>
        </p:txBody>
      </p:sp>
      <p:graphicFrame>
        <p:nvGraphicFramePr>
          <p:cNvPr id="6" name="Table 5" descr="List of 8 benchmarks in column one, the number of competencies and categories in column 2, and the percentage of competencies that mapped to the list of 64 holistic compenecies identified by  Penn State in 2012." title="Online Teaching Competency Benchmarks"/>
          <p:cNvGraphicFramePr>
            <a:graphicFrameLocks noGrp="1" noChangeAspect="1"/>
          </p:cNvGraphicFramePr>
          <p:nvPr>
            <p:extLst>
              <p:ext uri="{D42A27DB-BD31-4B8C-83A1-F6EECF244321}">
                <p14:modId xmlns:p14="http://schemas.microsoft.com/office/powerpoint/2010/main" val="2573429783"/>
              </p:ext>
            </p:extLst>
          </p:nvPr>
        </p:nvGraphicFramePr>
        <p:xfrm>
          <a:off x="2069592" y="1204550"/>
          <a:ext cx="8686800" cy="5181597"/>
        </p:xfrm>
        <a:graphic>
          <a:graphicData uri="http://schemas.openxmlformats.org/drawingml/2006/table">
            <a:tbl>
              <a:tblPr firstRow="1" bandRow="1">
                <a:tableStyleId>{E8B1032C-EA38-4F05-BA0D-38AFFFC7BED3}</a:tableStyleId>
              </a:tblPr>
              <a:tblGrid>
                <a:gridCol w="3733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685797">
                <a:tc>
                  <a:txBody>
                    <a:bodyPr/>
                    <a:lstStyle/>
                    <a:p>
                      <a:pPr marL="0" marR="0" algn="ctr">
                        <a:lnSpc>
                          <a:spcPct val="115000"/>
                        </a:lnSpc>
                        <a:spcBef>
                          <a:spcPts val="0"/>
                        </a:spcBef>
                        <a:spcAft>
                          <a:spcPts val="0"/>
                        </a:spcAft>
                      </a:pPr>
                      <a:r>
                        <a:rPr lang="en-US" sz="1800" b="1" dirty="0">
                          <a:effectLst/>
                          <a:latin typeface="Calibri"/>
                          <a:ea typeface="Calibri"/>
                          <a:cs typeface="Times New Roman"/>
                        </a:rPr>
                        <a:t>Benchmark</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effectLst/>
                          <a:latin typeface="Calibri"/>
                          <a:ea typeface="Calibri"/>
                          <a:cs typeface="Times New Roman"/>
                        </a:rPr>
                        <a:t>Competencies</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b="1" dirty="0">
                          <a:effectLst/>
                          <a:latin typeface="Calibri"/>
                          <a:ea typeface="Calibri"/>
                          <a:cs typeface="Times New Roman"/>
                        </a:rPr>
                        <a:t>Percentage </a:t>
                      </a:r>
                      <a:r>
                        <a:rPr lang="en-US" sz="1800" b="1" dirty="0" smtClean="0">
                          <a:effectLst/>
                          <a:latin typeface="Calibri"/>
                          <a:ea typeface="Calibri"/>
                          <a:cs typeface="Times New Roman"/>
                        </a:rPr>
                        <a:t>Mapped to Penn State (2012)</a:t>
                      </a:r>
                      <a:endParaRPr lang="en-US"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446756">
                <a:tc>
                  <a:txBody>
                    <a:bodyPr/>
                    <a:lstStyle/>
                    <a:p>
                      <a:pPr marL="0" marR="0">
                        <a:lnSpc>
                          <a:spcPct val="115000"/>
                        </a:lnSpc>
                        <a:spcBef>
                          <a:spcPts val="0"/>
                        </a:spcBef>
                        <a:spcAft>
                          <a:spcPts val="0"/>
                        </a:spcAft>
                      </a:pPr>
                      <a:r>
                        <a:rPr lang="en-US" sz="1600" dirty="0">
                          <a:effectLst/>
                          <a:latin typeface="Calibri"/>
                          <a:ea typeface="Calibri"/>
                          <a:cs typeface="Times New Roman"/>
                        </a:rPr>
                        <a:t>Smith’s 51 Competencies for Online Instruction (2005)</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51 items in three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43/51 = 84.31%</a:t>
                      </a:r>
                    </a:p>
                  </a:txBody>
                  <a:tcPr marL="68580" marR="68580" marT="0" marB="0" anchor="ctr"/>
                </a:tc>
                <a:extLst>
                  <a:ext uri="{0D108BD9-81ED-4DB2-BD59-A6C34878D82A}">
                    <a16:rowId xmlns:a16="http://schemas.microsoft.com/office/drawing/2014/main" val="10001"/>
                  </a:ext>
                </a:extLst>
              </a:tr>
              <a:tr h="634080">
                <a:tc>
                  <a:txBody>
                    <a:bodyPr/>
                    <a:lstStyle/>
                    <a:p>
                      <a:pPr marL="0" marR="0">
                        <a:lnSpc>
                          <a:spcPct val="115000"/>
                        </a:lnSpc>
                        <a:spcBef>
                          <a:spcPts val="0"/>
                        </a:spcBef>
                        <a:spcAft>
                          <a:spcPts val="0"/>
                        </a:spcAft>
                      </a:pPr>
                      <a:r>
                        <a:rPr lang="en-US" sz="1600" dirty="0">
                          <a:effectLst/>
                          <a:latin typeface="Calibri"/>
                          <a:ea typeface="Calibri"/>
                          <a:cs typeface="Times New Roman"/>
                        </a:rPr>
                        <a:t>SREB Online Teaching Evaluation for State Virtual Schools (2006)</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62 items in eleven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39/62 = 62.90%</a:t>
                      </a:r>
                    </a:p>
                  </a:txBody>
                  <a:tcPr marL="68580" marR="68580" marT="0" marB="0" anchor="ctr"/>
                </a:tc>
                <a:extLst>
                  <a:ext uri="{0D108BD9-81ED-4DB2-BD59-A6C34878D82A}">
                    <a16:rowId xmlns:a16="http://schemas.microsoft.com/office/drawing/2014/main" val="10002"/>
                  </a:ext>
                </a:extLst>
              </a:tr>
              <a:tr h="634080">
                <a:tc>
                  <a:txBody>
                    <a:bodyPr/>
                    <a:lstStyle/>
                    <a:p>
                      <a:pPr marL="0" marR="0">
                        <a:lnSpc>
                          <a:spcPct val="115000"/>
                        </a:lnSpc>
                        <a:spcBef>
                          <a:spcPts val="0"/>
                        </a:spcBef>
                        <a:spcAft>
                          <a:spcPts val="0"/>
                        </a:spcAft>
                      </a:pPr>
                      <a:r>
                        <a:rPr lang="en-US" sz="1600" dirty="0">
                          <a:effectLst/>
                          <a:latin typeface="Calibri"/>
                          <a:ea typeface="Calibri"/>
                          <a:cs typeface="Times New Roman"/>
                        </a:rPr>
                        <a:t>Humboldt State University Assessing Online Facilitation TIGERS Project (2007)</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60 items in four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32/60 = 53.33%</a:t>
                      </a:r>
                    </a:p>
                  </a:txBody>
                  <a:tcPr marL="68580" marR="68580" marT="0" marB="0" anchor="ctr"/>
                </a:tc>
                <a:extLst>
                  <a:ext uri="{0D108BD9-81ED-4DB2-BD59-A6C34878D82A}">
                    <a16:rowId xmlns:a16="http://schemas.microsoft.com/office/drawing/2014/main" val="10003"/>
                  </a:ext>
                </a:extLst>
              </a:tr>
              <a:tr h="420634">
                <a:tc>
                  <a:txBody>
                    <a:bodyPr/>
                    <a:lstStyle/>
                    <a:p>
                      <a:pPr marL="0" marR="0">
                        <a:lnSpc>
                          <a:spcPct val="115000"/>
                        </a:lnSpc>
                        <a:spcBef>
                          <a:spcPts val="0"/>
                        </a:spcBef>
                        <a:spcAft>
                          <a:spcPts val="0"/>
                        </a:spcAft>
                      </a:pPr>
                      <a:r>
                        <a:rPr lang="en-US" sz="1600" dirty="0">
                          <a:effectLst/>
                          <a:latin typeface="Calibri"/>
                          <a:ea typeface="Calibri"/>
                          <a:cs typeface="Times New Roman"/>
                        </a:rPr>
                        <a:t>Illinois Online Network (2007)</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35 items in seven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28/35 = 80.00%</a:t>
                      </a:r>
                    </a:p>
                  </a:txBody>
                  <a:tcPr marL="68580" marR="68580" marT="0" marB="0" anchor="ctr"/>
                </a:tc>
                <a:extLst>
                  <a:ext uri="{0D108BD9-81ED-4DB2-BD59-A6C34878D82A}">
                    <a16:rowId xmlns:a16="http://schemas.microsoft.com/office/drawing/2014/main" val="10004"/>
                  </a:ext>
                </a:extLst>
              </a:tr>
              <a:tr h="420634">
                <a:tc>
                  <a:txBody>
                    <a:bodyPr/>
                    <a:lstStyle/>
                    <a:p>
                      <a:pPr marL="0" marR="0">
                        <a:lnSpc>
                          <a:spcPct val="115000"/>
                        </a:lnSpc>
                        <a:spcBef>
                          <a:spcPts val="0"/>
                        </a:spcBef>
                        <a:spcAft>
                          <a:spcPts val="0"/>
                        </a:spcAft>
                      </a:pPr>
                      <a:r>
                        <a:rPr lang="en-US" sz="1600" dirty="0">
                          <a:effectLst/>
                          <a:latin typeface="Calibri"/>
                          <a:ea typeface="Calibri"/>
                          <a:cs typeface="Times New Roman"/>
                        </a:rPr>
                        <a:t>iNACOL National Standards for Quality Online Teaching (2011)</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72 items in eleven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36/72 = 50.00%</a:t>
                      </a:r>
                    </a:p>
                  </a:txBody>
                  <a:tcPr marL="68580" marR="68580" marT="0" marB="0" anchor="ctr"/>
                </a:tc>
                <a:extLst>
                  <a:ext uri="{0D108BD9-81ED-4DB2-BD59-A6C34878D82A}">
                    <a16:rowId xmlns:a16="http://schemas.microsoft.com/office/drawing/2014/main" val="10005"/>
                  </a:ext>
                </a:extLst>
              </a:tr>
              <a:tr h="420634">
                <a:tc>
                  <a:txBody>
                    <a:bodyPr/>
                    <a:lstStyle/>
                    <a:p>
                      <a:pPr marL="0" marR="0">
                        <a:lnSpc>
                          <a:spcPct val="115000"/>
                        </a:lnSpc>
                        <a:spcBef>
                          <a:spcPts val="0"/>
                        </a:spcBef>
                        <a:spcAft>
                          <a:spcPts val="0"/>
                        </a:spcAft>
                      </a:pPr>
                      <a:r>
                        <a:rPr lang="en-US" sz="1600" dirty="0">
                          <a:effectLst/>
                          <a:latin typeface="Calibri"/>
                          <a:ea typeface="Calibri"/>
                          <a:cs typeface="Times New Roman"/>
                        </a:rPr>
                        <a:t>Penn State University Online Faculty Engagement Subcommittee (2011)</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29 items in three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25/29 = 86.21%</a:t>
                      </a:r>
                    </a:p>
                  </a:txBody>
                  <a:tcPr marL="68580" marR="68580" marT="0" marB="0" anchor="ctr"/>
                </a:tc>
                <a:extLst>
                  <a:ext uri="{0D108BD9-81ED-4DB2-BD59-A6C34878D82A}">
                    <a16:rowId xmlns:a16="http://schemas.microsoft.com/office/drawing/2014/main" val="10006"/>
                  </a:ext>
                </a:extLst>
              </a:tr>
              <a:tr h="630950">
                <a:tc>
                  <a:txBody>
                    <a:bodyPr/>
                    <a:lstStyle/>
                    <a:p>
                      <a:pPr marL="0" marR="0">
                        <a:lnSpc>
                          <a:spcPct val="115000"/>
                        </a:lnSpc>
                        <a:spcBef>
                          <a:spcPts val="0"/>
                        </a:spcBef>
                        <a:spcAft>
                          <a:spcPts val="0"/>
                        </a:spcAft>
                      </a:pPr>
                      <a:r>
                        <a:rPr lang="en-US" sz="1600" dirty="0" smtClean="0">
                          <a:effectLst/>
                          <a:latin typeface="Calibri"/>
                          <a:ea typeface="Calibri"/>
                          <a:cs typeface="Times New Roman"/>
                        </a:rPr>
                        <a:t>CCCOnline </a:t>
                      </a:r>
                      <a:r>
                        <a:rPr lang="en-US" sz="1600" dirty="0">
                          <a:effectLst/>
                          <a:latin typeface="Calibri"/>
                          <a:ea typeface="Calibri"/>
                          <a:cs typeface="Times New Roman"/>
                        </a:rPr>
                        <a:t>Community of Inquiry Midterm Survey (2016)</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34 items in three categories</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19/34 = 55.88%</a:t>
                      </a:r>
                    </a:p>
                  </a:txBody>
                  <a:tcPr marL="68580" marR="68580" marT="0" marB="0" anchor="ctr"/>
                </a:tc>
                <a:extLst>
                  <a:ext uri="{0D108BD9-81ED-4DB2-BD59-A6C34878D82A}">
                    <a16:rowId xmlns:a16="http://schemas.microsoft.com/office/drawing/2014/main" val="10007"/>
                  </a:ext>
                </a:extLst>
              </a:tr>
              <a:tr h="493560">
                <a:tc>
                  <a:txBody>
                    <a:bodyPr/>
                    <a:lstStyle/>
                    <a:p>
                      <a:pPr marL="0" marR="0">
                        <a:lnSpc>
                          <a:spcPct val="115000"/>
                        </a:lnSpc>
                        <a:spcBef>
                          <a:spcPts val="0"/>
                        </a:spcBef>
                        <a:spcAft>
                          <a:spcPts val="0"/>
                        </a:spcAft>
                      </a:pPr>
                      <a:r>
                        <a:rPr lang="en-US" sz="1600" dirty="0" smtClean="0">
                          <a:effectLst/>
                          <a:latin typeface="Calibri"/>
                          <a:ea typeface="Calibri"/>
                          <a:cs typeface="Times New Roman"/>
                        </a:rPr>
                        <a:t>CCCOnline </a:t>
                      </a:r>
                      <a:r>
                        <a:rPr lang="en-US" sz="1600" dirty="0">
                          <a:effectLst/>
                          <a:latin typeface="Calibri"/>
                          <a:ea typeface="Calibri"/>
                          <a:cs typeface="Times New Roman"/>
                        </a:rPr>
                        <a:t>End of Term Survey (2016)</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11 items in one category</a:t>
                      </a:r>
                    </a:p>
                  </a:txBody>
                  <a:tcPr marL="68580" marR="6858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5/11 = 45.45%</a:t>
                      </a:r>
                    </a:p>
                  </a:txBody>
                  <a:tcPr marL="68580" marR="68580" marT="0"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447305028"/>
      </p:ext>
    </p:extLst>
  </p:cSld>
  <p:clrMapOvr>
    <a:masterClrMapping/>
  </p:clrMapOvr>
  <p:transition spd="slow">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36887</TotalTime>
  <Words>1711</Words>
  <Application>Microsoft Office PowerPoint</Application>
  <PresentationFormat>Widescreen</PresentationFormat>
  <Paragraphs>288</Paragraphs>
  <Slides>21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Corbel</vt:lpstr>
      <vt:lpstr>Times New Roman</vt:lpstr>
      <vt:lpstr>Wingdings</vt:lpstr>
      <vt:lpstr>Parallax</vt:lpstr>
      <vt:lpstr>Applying QM to Improve the Instructor Evaluation Process: The Teaching Excellence Rubric at CCCOnline</vt:lpstr>
      <vt:lpstr>Agenda</vt:lpstr>
      <vt:lpstr>Learning Outcomes</vt:lpstr>
      <vt:lpstr>CCCOnline Vision and Values</vt:lpstr>
      <vt:lpstr>Center for Academic Excellence</vt:lpstr>
      <vt:lpstr>Teaching Excellence</vt:lpstr>
      <vt:lpstr>Quick Mid-Way Reflection</vt:lpstr>
      <vt:lpstr>Background and Context</vt:lpstr>
      <vt:lpstr>Online Teaching Competency Benchmarks </vt:lpstr>
      <vt:lpstr>From Design to Delivery Excellence</vt:lpstr>
      <vt:lpstr>Master Course Template Standardization</vt:lpstr>
      <vt:lpstr>Examples Competencies  Handled by Course Design</vt:lpstr>
      <vt:lpstr>Alignment of Benchmarks and TE</vt:lpstr>
      <vt:lpstr>Applying QM Principles to TE Process</vt:lpstr>
      <vt:lpstr>Past, Previous, and Revised TE Criteria</vt:lpstr>
      <vt:lpstr>The Current Teaching Excellence Rubric (CAE)</vt:lpstr>
      <vt:lpstr>The Current Teaching Excellence Rubric (DC)</vt:lpstr>
      <vt:lpstr>Summary, Conclusion and Questions</vt:lpstr>
      <vt:lpstr>Reflection</vt:lpstr>
      <vt:lpstr>Thank You</vt:lpstr>
      <vt:lpstr>Competencies Handled by Course Design</vt:lpstr>
    </vt:vector>
  </TitlesOfParts>
  <Company>Colorado Community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QM to Improve the Instructor Evaluation Process: The Teaching Excellence Rubric at CCCOnline</dc:title>
  <dc:creator>Richter, Erik (CCCS)</dc:creator>
  <cp:lastModifiedBy>Richter, Erik (CCCS)</cp:lastModifiedBy>
  <cp:revision>73</cp:revision>
  <dcterms:created xsi:type="dcterms:W3CDTF">2019-05-16T18:45:13Z</dcterms:created>
  <dcterms:modified xsi:type="dcterms:W3CDTF">2019-10-14T19:33:13Z</dcterms:modified>
</cp:coreProperties>
</file>