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</p:sldMasterIdLst>
  <p:notesMasterIdLst>
    <p:notesMasterId r:id="rId26"/>
  </p:notesMasterIdLst>
  <p:handoutMasterIdLst>
    <p:handoutMasterId r:id="rId27"/>
  </p:handoutMasterIdLst>
  <p:sldIdLst>
    <p:sldId id="290" r:id="rId3"/>
    <p:sldId id="291" r:id="rId4"/>
    <p:sldId id="300" r:id="rId5"/>
    <p:sldId id="308" r:id="rId6"/>
    <p:sldId id="302" r:id="rId7"/>
    <p:sldId id="303" r:id="rId8"/>
    <p:sldId id="305" r:id="rId9"/>
    <p:sldId id="306" r:id="rId10"/>
    <p:sldId id="322" r:id="rId11"/>
    <p:sldId id="307" r:id="rId12"/>
    <p:sldId id="323" r:id="rId13"/>
    <p:sldId id="324" r:id="rId14"/>
    <p:sldId id="309" r:id="rId15"/>
    <p:sldId id="326" r:id="rId16"/>
    <p:sldId id="327" r:id="rId17"/>
    <p:sldId id="329" r:id="rId18"/>
    <p:sldId id="333" r:id="rId19"/>
    <p:sldId id="335" r:id="rId20"/>
    <p:sldId id="334" r:id="rId21"/>
    <p:sldId id="332" r:id="rId22"/>
    <p:sldId id="330" r:id="rId23"/>
    <p:sldId id="331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921"/>
    <a:srgbClr val="1A5885"/>
    <a:srgbClr val="1A5884"/>
    <a:srgbClr val="1C5F91"/>
    <a:srgbClr val="F2F2F2"/>
    <a:srgbClr val="DAEEE8"/>
    <a:srgbClr val="FAF7D2"/>
    <a:srgbClr val="F4EE9E"/>
    <a:srgbClr val="E77A03"/>
    <a:srgbClr val="277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2" autoAdjust="0"/>
    <p:restoredTop sz="94660"/>
  </p:normalViewPr>
  <p:slideViewPr>
    <p:cSldViewPr snapToGrid="0">
      <p:cViewPr varScale="1">
        <p:scale>
          <a:sx n="51" d="100"/>
          <a:sy n="51" d="100"/>
        </p:scale>
        <p:origin x="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om Assignon" userId="ece5d347-4c96-400a-a7cb-d66af46393a7" providerId="ADAL" clId="{14D10086-356F-4BA1-BBC7-A0357B2D32DB}"/>
    <pc:docChg chg="modSld">
      <pc:chgData name="Selom Assignon" userId="ece5d347-4c96-400a-a7cb-d66af46393a7" providerId="ADAL" clId="{14D10086-356F-4BA1-BBC7-A0357B2D32DB}" dt="2024-10-23T23:23:25.546" v="2" actId="20577"/>
      <pc:docMkLst>
        <pc:docMk/>
      </pc:docMkLst>
      <pc:sldChg chg="modSp mod">
        <pc:chgData name="Selom Assignon" userId="ece5d347-4c96-400a-a7cb-d66af46393a7" providerId="ADAL" clId="{14D10086-356F-4BA1-BBC7-A0357B2D32DB}" dt="2024-10-23T23:23:25.546" v="2" actId="20577"/>
        <pc:sldMkLst>
          <pc:docMk/>
          <pc:sldMk cId="2974194921" sldId="329"/>
        </pc:sldMkLst>
        <pc:spChg chg="mod">
          <ac:chgData name="Selom Assignon" userId="ece5d347-4c96-400a-a7cb-d66af46393a7" providerId="ADAL" clId="{14D10086-356F-4BA1-BBC7-A0357B2D32DB}" dt="2024-10-23T23:23:25.546" v="2" actId="20577"/>
          <ac:spMkLst>
            <pc:docMk/>
            <pc:sldMk cId="2974194921" sldId="329"/>
            <ac:spMk id="6" creationId="{243209DE-E0F8-AD80-9D27-C5FD6353F4BE}"/>
          </ac:spMkLst>
        </pc:spChg>
      </pc:sldChg>
    </pc:docChg>
  </pc:docChgLst>
  <pc:docChgLst>
    <pc:chgData name="Scott Standifer" userId="ed4b6de1-85e5-401a-bcfc-b6824dd1745d" providerId="ADAL" clId="{17D114F5-B47A-4B90-9EE4-B59F9D228E71}"/>
    <pc:docChg chg="delSld">
      <pc:chgData name="Scott Standifer" userId="ed4b6de1-85e5-401a-bcfc-b6824dd1745d" providerId="ADAL" clId="{17D114F5-B47A-4B90-9EE4-B59F9D228E71}" dt="2024-10-23T21:02:52.881" v="0" actId="47"/>
      <pc:docMkLst>
        <pc:docMk/>
      </pc:docMkLst>
      <pc:sldChg chg="del">
        <pc:chgData name="Scott Standifer" userId="ed4b6de1-85e5-401a-bcfc-b6824dd1745d" providerId="ADAL" clId="{17D114F5-B47A-4B90-9EE4-B59F9D228E71}" dt="2024-10-23T21:02:52.881" v="0" actId="47"/>
        <pc:sldMkLst>
          <pc:docMk/>
          <pc:sldMk cId="2558622654" sldId="32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689DF-EBC2-4ECA-9185-8B2E405EA15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212CBA-529B-4823-8065-FF6EB81CF6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2021 - Online Ed team created, grew in resources, authority</a:t>
          </a:r>
        </a:p>
      </dgm:t>
    </dgm:pt>
    <dgm:pt modelId="{67A50786-9E5D-4F68-BAA2-6833ECF2FE52}" type="parTrans" cxnId="{E1632C29-6186-41A2-ABF4-E8C825F41EDA}">
      <dgm:prSet/>
      <dgm:spPr/>
      <dgm:t>
        <a:bodyPr/>
        <a:lstStyle/>
        <a:p>
          <a:endParaRPr lang="en-US" sz="2400"/>
        </a:p>
      </dgm:t>
    </dgm:pt>
    <dgm:pt modelId="{B976E0AD-54A9-4FB2-8706-0B70E9ACBEE1}" type="sibTrans" cxnId="{E1632C29-6186-41A2-ABF4-E8C825F41EDA}">
      <dgm:prSet/>
      <dgm:spPr/>
      <dgm:t>
        <a:bodyPr/>
        <a:lstStyle/>
        <a:p>
          <a:endParaRPr lang="en-US" sz="2400"/>
        </a:p>
      </dgm:t>
    </dgm:pt>
    <dgm:pt modelId="{056CF70E-E891-4691-99FB-7960C4DD19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Awareness of inconsistent use of template, structure of courses</a:t>
          </a:r>
        </a:p>
      </dgm:t>
    </dgm:pt>
    <dgm:pt modelId="{F2824CDE-25E2-4113-AA64-A130A564F23C}" type="parTrans" cxnId="{13DC40EF-8849-4B14-93BC-4A867ABD8989}">
      <dgm:prSet/>
      <dgm:spPr/>
      <dgm:t>
        <a:bodyPr/>
        <a:lstStyle/>
        <a:p>
          <a:endParaRPr lang="en-US" sz="2400"/>
        </a:p>
      </dgm:t>
    </dgm:pt>
    <dgm:pt modelId="{EF83800C-1792-43A1-98B1-70FD26EF5820}" type="sibTrans" cxnId="{13DC40EF-8849-4B14-93BC-4A867ABD8989}">
      <dgm:prSet/>
      <dgm:spPr/>
      <dgm:t>
        <a:bodyPr/>
        <a:lstStyle/>
        <a:p>
          <a:endParaRPr lang="en-US" sz="2400"/>
        </a:p>
      </dgm:t>
    </dgm:pt>
    <dgm:pt modelId="{B892E647-9DB8-4243-9702-A78F71C5BB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Online and hybrid courses became standard part of programs </a:t>
          </a:r>
          <a:br>
            <a:rPr lang="en-US" sz="2400" dirty="0"/>
          </a:br>
          <a:r>
            <a:rPr lang="en-US" dirty="0"/>
            <a:t>Face-to-Face returned where needed</a:t>
          </a:r>
          <a:endParaRPr lang="en-US" sz="2400" dirty="0"/>
        </a:p>
      </dgm:t>
    </dgm:pt>
    <dgm:pt modelId="{76574CB8-8629-4B99-AD4C-8EB9B97CE377}" type="parTrans" cxnId="{F63DDE87-1635-4148-A0D0-5328B145B9CB}">
      <dgm:prSet/>
      <dgm:spPr/>
      <dgm:t>
        <a:bodyPr/>
        <a:lstStyle/>
        <a:p>
          <a:endParaRPr lang="en-US"/>
        </a:p>
      </dgm:t>
    </dgm:pt>
    <dgm:pt modelId="{7C48775E-B684-4EA0-A420-BE4B1F5BA702}" type="sibTrans" cxnId="{F63DDE87-1635-4148-A0D0-5328B145B9CB}">
      <dgm:prSet/>
      <dgm:spPr/>
      <dgm:t>
        <a:bodyPr/>
        <a:lstStyle/>
        <a:p>
          <a:endParaRPr lang="en-US"/>
        </a:p>
      </dgm:t>
    </dgm:pt>
    <dgm:pt modelId="{E7665B15-A425-4D4B-9399-5809EFEF6723}" type="pres">
      <dgm:prSet presAssocID="{180689DF-EBC2-4ECA-9185-8B2E405EA155}" presName="root" presStyleCnt="0">
        <dgm:presLayoutVars>
          <dgm:dir/>
          <dgm:resizeHandles val="exact"/>
        </dgm:presLayoutVars>
      </dgm:prSet>
      <dgm:spPr/>
    </dgm:pt>
    <dgm:pt modelId="{C76EA422-9B73-4396-A599-8EE68818FD6B}" type="pres">
      <dgm:prSet presAssocID="{B892E647-9DB8-4243-9702-A78F71C5BBEE}" presName="compNode" presStyleCnt="0"/>
      <dgm:spPr/>
    </dgm:pt>
    <dgm:pt modelId="{710116A5-6D49-4CFC-A7A4-AE14B1942834}" type="pres">
      <dgm:prSet presAssocID="{B892E647-9DB8-4243-9702-A78F71C5BBEE}" presName="bgRect" presStyleLbl="bgShp" presStyleIdx="0" presStyleCnt="3"/>
      <dgm:spPr>
        <a:solidFill>
          <a:srgbClr val="DAEEE8"/>
        </a:solidFill>
      </dgm:spPr>
    </dgm:pt>
    <dgm:pt modelId="{9EB45F84-4537-45DE-96E2-26EEE4094FB5}" type="pres">
      <dgm:prSet presAssocID="{B892E647-9DB8-4243-9702-A78F71C5BBEE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</dgm:pt>
    <dgm:pt modelId="{9163453F-033C-4848-8452-64E2AF726700}" type="pres">
      <dgm:prSet presAssocID="{B892E647-9DB8-4243-9702-A78F71C5BBEE}" presName="spaceRect" presStyleCnt="0"/>
      <dgm:spPr/>
    </dgm:pt>
    <dgm:pt modelId="{7DE636EB-17AB-4844-B0EC-F409BD05C8FF}" type="pres">
      <dgm:prSet presAssocID="{B892E647-9DB8-4243-9702-A78F71C5BBEE}" presName="parTx" presStyleLbl="revTx" presStyleIdx="0" presStyleCnt="3">
        <dgm:presLayoutVars>
          <dgm:chMax val="0"/>
          <dgm:chPref val="0"/>
        </dgm:presLayoutVars>
      </dgm:prSet>
      <dgm:spPr/>
    </dgm:pt>
    <dgm:pt modelId="{27D08F88-4BE6-402A-BAB2-5CFBCE1FD73D}" type="pres">
      <dgm:prSet presAssocID="{7C48775E-B684-4EA0-A420-BE4B1F5BA702}" presName="sibTrans" presStyleCnt="0"/>
      <dgm:spPr/>
    </dgm:pt>
    <dgm:pt modelId="{2CBC1348-F126-4DFC-B137-7687497C63A0}" type="pres">
      <dgm:prSet presAssocID="{21212CBA-529B-4823-8065-FF6EB81CF631}" presName="compNode" presStyleCnt="0"/>
      <dgm:spPr/>
    </dgm:pt>
    <dgm:pt modelId="{63BFAEB2-62FE-41C6-BBBC-1AD77723F627}" type="pres">
      <dgm:prSet presAssocID="{21212CBA-529B-4823-8065-FF6EB81CF631}" presName="bgRect" presStyleLbl="bgShp" presStyleIdx="1" presStyleCnt="3"/>
      <dgm:spPr>
        <a:solidFill>
          <a:srgbClr val="DAEEE8"/>
        </a:solidFill>
      </dgm:spPr>
    </dgm:pt>
    <dgm:pt modelId="{28711B95-C648-41EF-AF37-2E1933753324}" type="pres">
      <dgm:prSet presAssocID="{21212CBA-529B-4823-8065-FF6EB81CF6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0DE4F9C7-B4CF-4A28-8BD0-86CDACA3E595}" type="pres">
      <dgm:prSet presAssocID="{21212CBA-529B-4823-8065-FF6EB81CF631}" presName="spaceRect" presStyleCnt="0"/>
      <dgm:spPr/>
    </dgm:pt>
    <dgm:pt modelId="{1D04145D-2AA0-4DF9-A747-36A49E59ED4F}" type="pres">
      <dgm:prSet presAssocID="{21212CBA-529B-4823-8065-FF6EB81CF631}" presName="parTx" presStyleLbl="revTx" presStyleIdx="1" presStyleCnt="3">
        <dgm:presLayoutVars>
          <dgm:chMax val="0"/>
          <dgm:chPref val="0"/>
        </dgm:presLayoutVars>
      </dgm:prSet>
      <dgm:spPr/>
    </dgm:pt>
    <dgm:pt modelId="{D0FE1503-7B2C-447B-A501-4006040AF009}" type="pres">
      <dgm:prSet presAssocID="{B976E0AD-54A9-4FB2-8706-0B70E9ACBEE1}" presName="sibTrans" presStyleCnt="0"/>
      <dgm:spPr/>
    </dgm:pt>
    <dgm:pt modelId="{F627A44E-AAF6-4159-B120-5077B8C3315A}" type="pres">
      <dgm:prSet presAssocID="{056CF70E-E891-4691-99FB-7960C4DD1941}" presName="compNode" presStyleCnt="0"/>
      <dgm:spPr/>
    </dgm:pt>
    <dgm:pt modelId="{A5D8F125-313C-4100-B982-CFDD33F161BD}" type="pres">
      <dgm:prSet presAssocID="{056CF70E-E891-4691-99FB-7960C4DD1941}" presName="bgRect" presStyleLbl="bgShp" presStyleIdx="2" presStyleCnt="3"/>
      <dgm:spPr>
        <a:solidFill>
          <a:srgbClr val="DAEEE8"/>
        </a:solidFill>
      </dgm:spPr>
    </dgm:pt>
    <dgm:pt modelId="{21FFBCDA-15E4-480E-907D-EA968249923C}" type="pres">
      <dgm:prSet presAssocID="{056CF70E-E891-4691-99FB-7960C4DD1941}" presName="iconRect" presStyleLbl="node1" presStyleIdx="2" presStyleCnt="3" custScaleX="150011" custScaleY="129991" custLinFactNeighborX="-4785" custLinFactNeighborY="-76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F59C997-EE7D-4464-A252-BC361AFC396E}" type="pres">
      <dgm:prSet presAssocID="{056CF70E-E891-4691-99FB-7960C4DD1941}" presName="spaceRect" presStyleCnt="0"/>
      <dgm:spPr/>
    </dgm:pt>
    <dgm:pt modelId="{F2A0E6B2-5557-4C72-B87B-9458069001C2}" type="pres">
      <dgm:prSet presAssocID="{056CF70E-E891-4691-99FB-7960C4DD194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E611904-F312-42BA-A634-4AA449695B66}" type="presOf" srcId="{21212CBA-529B-4823-8065-FF6EB81CF631}" destId="{1D04145D-2AA0-4DF9-A747-36A49E59ED4F}" srcOrd="0" destOrd="0" presId="urn:microsoft.com/office/officeart/2018/2/layout/IconVerticalSolidList"/>
    <dgm:cxn modelId="{7F4EAF05-28C6-4E95-AC06-76A58C813E7A}" type="presOf" srcId="{180689DF-EBC2-4ECA-9185-8B2E405EA155}" destId="{E7665B15-A425-4D4B-9399-5809EFEF6723}" srcOrd="0" destOrd="0" presId="urn:microsoft.com/office/officeart/2018/2/layout/IconVerticalSolidList"/>
    <dgm:cxn modelId="{E1632C29-6186-41A2-ABF4-E8C825F41EDA}" srcId="{180689DF-EBC2-4ECA-9185-8B2E405EA155}" destId="{21212CBA-529B-4823-8065-FF6EB81CF631}" srcOrd="1" destOrd="0" parTransId="{67A50786-9E5D-4F68-BAA2-6833ECF2FE52}" sibTransId="{B976E0AD-54A9-4FB2-8706-0B70E9ACBEE1}"/>
    <dgm:cxn modelId="{F63DDE87-1635-4148-A0D0-5328B145B9CB}" srcId="{180689DF-EBC2-4ECA-9185-8B2E405EA155}" destId="{B892E647-9DB8-4243-9702-A78F71C5BBEE}" srcOrd="0" destOrd="0" parTransId="{76574CB8-8629-4B99-AD4C-8EB9B97CE377}" sibTransId="{7C48775E-B684-4EA0-A420-BE4B1F5BA702}"/>
    <dgm:cxn modelId="{8C0CC78E-7A64-4124-8087-66EE65EE933F}" type="presOf" srcId="{B892E647-9DB8-4243-9702-A78F71C5BBEE}" destId="{7DE636EB-17AB-4844-B0EC-F409BD05C8FF}" srcOrd="0" destOrd="0" presId="urn:microsoft.com/office/officeart/2018/2/layout/IconVerticalSolidList"/>
    <dgm:cxn modelId="{AF7C06D7-D0D3-47B8-B96E-3A275E31757B}" type="presOf" srcId="{056CF70E-E891-4691-99FB-7960C4DD1941}" destId="{F2A0E6B2-5557-4C72-B87B-9458069001C2}" srcOrd="0" destOrd="0" presId="urn:microsoft.com/office/officeart/2018/2/layout/IconVerticalSolidList"/>
    <dgm:cxn modelId="{13DC40EF-8849-4B14-93BC-4A867ABD8989}" srcId="{180689DF-EBC2-4ECA-9185-8B2E405EA155}" destId="{056CF70E-E891-4691-99FB-7960C4DD1941}" srcOrd="2" destOrd="0" parTransId="{F2824CDE-25E2-4113-AA64-A130A564F23C}" sibTransId="{EF83800C-1792-43A1-98B1-70FD26EF5820}"/>
    <dgm:cxn modelId="{D5DDE695-70A3-484A-905D-470FA13EB8D4}" type="presParOf" srcId="{E7665B15-A425-4D4B-9399-5809EFEF6723}" destId="{C76EA422-9B73-4396-A599-8EE68818FD6B}" srcOrd="0" destOrd="0" presId="urn:microsoft.com/office/officeart/2018/2/layout/IconVerticalSolidList"/>
    <dgm:cxn modelId="{1C59E9C0-C53F-4E09-881D-E9C7AC33D042}" type="presParOf" srcId="{C76EA422-9B73-4396-A599-8EE68818FD6B}" destId="{710116A5-6D49-4CFC-A7A4-AE14B1942834}" srcOrd="0" destOrd="0" presId="urn:microsoft.com/office/officeart/2018/2/layout/IconVerticalSolidList"/>
    <dgm:cxn modelId="{6DA89085-893D-4899-B271-71B48AADBD0F}" type="presParOf" srcId="{C76EA422-9B73-4396-A599-8EE68818FD6B}" destId="{9EB45F84-4537-45DE-96E2-26EEE4094FB5}" srcOrd="1" destOrd="0" presId="urn:microsoft.com/office/officeart/2018/2/layout/IconVerticalSolidList"/>
    <dgm:cxn modelId="{C15C5D54-7DA4-49AD-B5D3-C6F00C8103CA}" type="presParOf" srcId="{C76EA422-9B73-4396-A599-8EE68818FD6B}" destId="{9163453F-033C-4848-8452-64E2AF726700}" srcOrd="2" destOrd="0" presId="urn:microsoft.com/office/officeart/2018/2/layout/IconVerticalSolidList"/>
    <dgm:cxn modelId="{3F2926B8-F559-454C-924C-F80C529C8B82}" type="presParOf" srcId="{C76EA422-9B73-4396-A599-8EE68818FD6B}" destId="{7DE636EB-17AB-4844-B0EC-F409BD05C8FF}" srcOrd="3" destOrd="0" presId="urn:microsoft.com/office/officeart/2018/2/layout/IconVerticalSolidList"/>
    <dgm:cxn modelId="{2081C79F-9864-4D48-BEF0-A274353E125A}" type="presParOf" srcId="{E7665B15-A425-4D4B-9399-5809EFEF6723}" destId="{27D08F88-4BE6-402A-BAB2-5CFBCE1FD73D}" srcOrd="1" destOrd="0" presId="urn:microsoft.com/office/officeart/2018/2/layout/IconVerticalSolidList"/>
    <dgm:cxn modelId="{5F3F9E07-88EE-4C01-AE18-741CAD567EB4}" type="presParOf" srcId="{E7665B15-A425-4D4B-9399-5809EFEF6723}" destId="{2CBC1348-F126-4DFC-B137-7687497C63A0}" srcOrd="2" destOrd="0" presId="urn:microsoft.com/office/officeart/2018/2/layout/IconVerticalSolidList"/>
    <dgm:cxn modelId="{AC1CEA7F-DA1B-4040-A0CB-8769B5117429}" type="presParOf" srcId="{2CBC1348-F126-4DFC-B137-7687497C63A0}" destId="{63BFAEB2-62FE-41C6-BBBC-1AD77723F627}" srcOrd="0" destOrd="0" presId="urn:microsoft.com/office/officeart/2018/2/layout/IconVerticalSolidList"/>
    <dgm:cxn modelId="{0CDA2B1E-7902-4592-9673-BF2F9EA7E04A}" type="presParOf" srcId="{2CBC1348-F126-4DFC-B137-7687497C63A0}" destId="{28711B95-C648-41EF-AF37-2E1933753324}" srcOrd="1" destOrd="0" presId="urn:microsoft.com/office/officeart/2018/2/layout/IconVerticalSolidList"/>
    <dgm:cxn modelId="{F1F5941A-8375-4724-BBFB-3ADB368B788A}" type="presParOf" srcId="{2CBC1348-F126-4DFC-B137-7687497C63A0}" destId="{0DE4F9C7-B4CF-4A28-8BD0-86CDACA3E595}" srcOrd="2" destOrd="0" presId="urn:microsoft.com/office/officeart/2018/2/layout/IconVerticalSolidList"/>
    <dgm:cxn modelId="{D713CA0B-8066-4DF1-8C8D-6B3451720778}" type="presParOf" srcId="{2CBC1348-F126-4DFC-B137-7687497C63A0}" destId="{1D04145D-2AA0-4DF9-A747-36A49E59ED4F}" srcOrd="3" destOrd="0" presId="urn:microsoft.com/office/officeart/2018/2/layout/IconVerticalSolidList"/>
    <dgm:cxn modelId="{1997883E-D890-4586-906D-80486EB0048A}" type="presParOf" srcId="{E7665B15-A425-4D4B-9399-5809EFEF6723}" destId="{D0FE1503-7B2C-447B-A501-4006040AF009}" srcOrd="3" destOrd="0" presId="urn:microsoft.com/office/officeart/2018/2/layout/IconVerticalSolidList"/>
    <dgm:cxn modelId="{B83F979D-4912-425F-B789-95A9FAD1AB5E}" type="presParOf" srcId="{E7665B15-A425-4D4B-9399-5809EFEF6723}" destId="{F627A44E-AAF6-4159-B120-5077B8C3315A}" srcOrd="4" destOrd="0" presId="urn:microsoft.com/office/officeart/2018/2/layout/IconVerticalSolidList"/>
    <dgm:cxn modelId="{7F2CFDD5-0AE6-4092-BEAF-0F3FF056E544}" type="presParOf" srcId="{F627A44E-AAF6-4159-B120-5077B8C3315A}" destId="{A5D8F125-313C-4100-B982-CFDD33F161BD}" srcOrd="0" destOrd="0" presId="urn:microsoft.com/office/officeart/2018/2/layout/IconVerticalSolidList"/>
    <dgm:cxn modelId="{05EFA6FF-3AE6-43B5-A6EA-194C951E2B90}" type="presParOf" srcId="{F627A44E-AAF6-4159-B120-5077B8C3315A}" destId="{21FFBCDA-15E4-480E-907D-EA968249923C}" srcOrd="1" destOrd="0" presId="urn:microsoft.com/office/officeart/2018/2/layout/IconVerticalSolidList"/>
    <dgm:cxn modelId="{B05D28ED-33EE-474C-B6D6-EADC4C7789C7}" type="presParOf" srcId="{F627A44E-AAF6-4159-B120-5077B8C3315A}" destId="{6F59C997-EE7D-4464-A252-BC361AFC396E}" srcOrd="2" destOrd="0" presId="urn:microsoft.com/office/officeart/2018/2/layout/IconVerticalSolidList"/>
    <dgm:cxn modelId="{0FF91633-E878-4104-AE9B-459F0C6086AF}" type="presParOf" srcId="{F627A44E-AAF6-4159-B120-5077B8C3315A}" destId="{F2A0E6B2-5557-4C72-B87B-9458069001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116A5-6D49-4CFC-A7A4-AE14B1942834}">
      <dsp:nvSpPr>
        <dsp:cNvPr id="0" name=""/>
        <dsp:cNvSpPr/>
      </dsp:nvSpPr>
      <dsp:spPr>
        <a:xfrm>
          <a:off x="0" y="5089"/>
          <a:ext cx="6058347" cy="1676982"/>
        </a:xfrm>
        <a:prstGeom prst="roundRect">
          <a:avLst>
            <a:gd name="adj" fmla="val 10000"/>
          </a:avLst>
        </a:prstGeom>
        <a:solidFill>
          <a:srgbClr val="DAEE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45F84-4537-45DE-96E2-26EEE4094FB5}">
      <dsp:nvSpPr>
        <dsp:cNvPr id="0" name=""/>
        <dsp:cNvSpPr/>
      </dsp:nvSpPr>
      <dsp:spPr>
        <a:xfrm>
          <a:off x="390629" y="488463"/>
          <a:ext cx="699375" cy="71023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636EB-17AB-4844-B0EC-F409BD05C8FF}">
      <dsp:nvSpPr>
        <dsp:cNvPr id="0" name=""/>
        <dsp:cNvSpPr/>
      </dsp:nvSpPr>
      <dsp:spPr>
        <a:xfrm>
          <a:off x="1480634" y="5089"/>
          <a:ext cx="4576948" cy="167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654" tIns="177654" rIns="177654" bIns="17765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Online and hybrid courses became standard part of programs </a:t>
          </a:r>
          <a:br>
            <a:rPr lang="en-US" sz="2400" kern="1200" dirty="0"/>
          </a:br>
          <a:r>
            <a:rPr lang="en-US" kern="1200" dirty="0"/>
            <a:t>Face-to-Face returned where needed</a:t>
          </a:r>
          <a:endParaRPr lang="en-US" sz="2400" kern="1200" dirty="0"/>
        </a:p>
      </dsp:txBody>
      <dsp:txXfrm>
        <a:off x="1480634" y="5089"/>
        <a:ext cx="4576948" cy="1678622"/>
      </dsp:txXfrm>
    </dsp:sp>
    <dsp:sp modelId="{63BFAEB2-62FE-41C6-BBBC-1AD77723F627}">
      <dsp:nvSpPr>
        <dsp:cNvPr id="0" name=""/>
        <dsp:cNvSpPr/>
      </dsp:nvSpPr>
      <dsp:spPr>
        <a:xfrm>
          <a:off x="0" y="2067396"/>
          <a:ext cx="6058347" cy="1676982"/>
        </a:xfrm>
        <a:prstGeom prst="roundRect">
          <a:avLst>
            <a:gd name="adj" fmla="val 10000"/>
          </a:avLst>
        </a:prstGeom>
        <a:solidFill>
          <a:srgbClr val="DAEE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11B95-C648-41EF-AF37-2E1933753324}">
      <dsp:nvSpPr>
        <dsp:cNvPr id="0" name=""/>
        <dsp:cNvSpPr/>
      </dsp:nvSpPr>
      <dsp:spPr>
        <a:xfrm>
          <a:off x="390629" y="2550770"/>
          <a:ext cx="699375" cy="7102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4145D-2AA0-4DF9-A747-36A49E59ED4F}">
      <dsp:nvSpPr>
        <dsp:cNvPr id="0" name=""/>
        <dsp:cNvSpPr/>
      </dsp:nvSpPr>
      <dsp:spPr>
        <a:xfrm>
          <a:off x="1480634" y="2067396"/>
          <a:ext cx="4576948" cy="167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654" tIns="177654" rIns="177654" bIns="17765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2021 - Online Ed team created, grew in resources, authority</a:t>
          </a:r>
        </a:p>
      </dsp:txBody>
      <dsp:txXfrm>
        <a:off x="1480634" y="2067396"/>
        <a:ext cx="4576948" cy="1678622"/>
      </dsp:txXfrm>
    </dsp:sp>
    <dsp:sp modelId="{A5D8F125-313C-4100-B982-CFDD33F161BD}">
      <dsp:nvSpPr>
        <dsp:cNvPr id="0" name=""/>
        <dsp:cNvSpPr/>
      </dsp:nvSpPr>
      <dsp:spPr>
        <a:xfrm>
          <a:off x="0" y="4129704"/>
          <a:ext cx="6058347" cy="1676982"/>
        </a:xfrm>
        <a:prstGeom prst="roundRect">
          <a:avLst>
            <a:gd name="adj" fmla="val 10000"/>
          </a:avLst>
        </a:prstGeom>
        <a:solidFill>
          <a:srgbClr val="DAEE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FBCDA-15E4-480E-907D-EA968249923C}">
      <dsp:nvSpPr>
        <dsp:cNvPr id="0" name=""/>
        <dsp:cNvSpPr/>
      </dsp:nvSpPr>
      <dsp:spPr>
        <a:xfrm>
          <a:off x="182282" y="4501148"/>
          <a:ext cx="1049139" cy="9232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0E6B2-5557-4C72-B87B-9458069001C2}">
      <dsp:nvSpPr>
        <dsp:cNvPr id="0" name=""/>
        <dsp:cNvSpPr/>
      </dsp:nvSpPr>
      <dsp:spPr>
        <a:xfrm>
          <a:off x="1480634" y="4129704"/>
          <a:ext cx="4576948" cy="167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654" tIns="177654" rIns="177654" bIns="17765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Awareness of inconsistent use of template, structure of courses</a:t>
          </a:r>
        </a:p>
      </dsp:txBody>
      <dsp:txXfrm>
        <a:off x="1480634" y="4129704"/>
        <a:ext cx="4576948" cy="1678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D43957-C903-4CEE-BDB9-9B7DE181B0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54319-8291-41D1-BDA2-E6AA28E0AE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C7BF-474E-4592-8FA5-F5D5BF1C73B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51741-311B-44B3-83FC-3EEA1119A0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9052D-EFC5-45E9-8146-5F4A97D507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872EB-41DD-455A-9F0B-49E61A9C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7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685B9-5E68-4149-AA0C-1CB0F52A7FB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B168E-E340-4588-8FCE-4BEE89C6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2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jpeg"/><Relationship Id="rId4" Type="http://schemas.microsoft.com/office/2007/relationships/hdphoto" Target="../media/hdphoto3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D56787A-D63F-4AE0-BBA6-68DB0A758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17"/>
          <a:stretch/>
        </p:blipFill>
        <p:spPr>
          <a:xfrm>
            <a:off x="-9144" y="0"/>
            <a:ext cx="12207240" cy="6562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3121E-84CF-4E81-9433-BEA95668E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8663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34331-7060-4468-A9DC-CF6B6F453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02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SCU Logo">
            <a:extLst>
              <a:ext uri="{FF2B5EF4-FFF2-40B4-BE49-F238E27FC236}">
                <a16:creationId xmlns:a16="http://schemas.microsoft.com/office/drawing/2014/main" id="{C5FFEF3B-0695-425E-98A3-CD80D28E7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394" y="913821"/>
            <a:ext cx="4033211" cy="618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755E93-43E0-4FE9-A519-8D5F6168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562725"/>
            <a:ext cx="12195683" cy="29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nk Layer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4544EC-98E3-431A-9936-1F658245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04716" y="1121230"/>
            <a:ext cx="7545156" cy="651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F09BDE-391F-4ABB-954B-9EB6D7D59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07704" cy="6397171"/>
          </a:xfrm>
          <a:custGeom>
            <a:avLst/>
            <a:gdLst>
              <a:gd name="connsiteX0" fmla="*/ 0 w 2636157"/>
              <a:gd name="connsiteY0" fmla="*/ 0 h 2444855"/>
              <a:gd name="connsiteX1" fmla="*/ 2636157 w 2636157"/>
              <a:gd name="connsiteY1" fmla="*/ 0 h 2444855"/>
              <a:gd name="connsiteX2" fmla="*/ 2636157 w 2636157"/>
              <a:gd name="connsiteY2" fmla="*/ 2444855 h 2444855"/>
              <a:gd name="connsiteX3" fmla="*/ 0 w 2636157"/>
              <a:gd name="connsiteY3" fmla="*/ 2444855 h 244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157" h="2444855">
                <a:moveTo>
                  <a:pt x="0" y="0"/>
                </a:moveTo>
                <a:lnTo>
                  <a:pt x="2636157" y="0"/>
                </a:lnTo>
                <a:lnTo>
                  <a:pt x="2636157" y="2444855"/>
                </a:lnTo>
                <a:lnTo>
                  <a:pt x="0" y="2444855"/>
                </a:ln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11C75A5-0A9E-4CC5-96E3-03C1FADF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2" y="653143"/>
            <a:ext cx="3548743" cy="34003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4400" b="0" cap="none" baseline="0">
                <a:solidFill>
                  <a:schemeClr val="tx1"/>
                </a:solidFill>
                <a:effectLst>
                  <a:glow rad="101600">
                    <a:schemeClr val="bg1">
                      <a:alpha val="56000"/>
                    </a:schemeClr>
                  </a:glow>
                </a:effectLst>
                <a:latin typeface="Verdana Pro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660610-FF64-45D9-BA7B-A07E7003F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0" y="878332"/>
            <a:ext cx="6812280" cy="6400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5B639F9-85D9-4305-8FEC-BCBA1DAA2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120" y="1121230"/>
            <a:ext cx="6621780" cy="488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73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nk Layer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4544EC-98E3-431A-9936-1F658245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04716" y="1121230"/>
            <a:ext cx="7545156" cy="651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269557-0A84-4A06-977E-CE9D03A93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307704" cy="639717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11C75A5-0A9E-4CC5-96E3-03C1FADF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2" y="653143"/>
            <a:ext cx="3548743" cy="34003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4400" b="0" cap="none" baseline="0">
                <a:solidFill>
                  <a:schemeClr val="tx1"/>
                </a:solidFill>
                <a:effectLst/>
                <a:latin typeface="Verdana Pro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660610-FF64-45D9-BA7B-A07E7003F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0" y="878332"/>
            <a:ext cx="6812280" cy="6400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5B639F9-85D9-4305-8FEC-BCBA1DAA2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120" y="1121230"/>
            <a:ext cx="6621780" cy="488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333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nk Layer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56C13D-59D7-4C8D-AD42-1D428948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4307704" cy="65987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8000">
                <a:schemeClr val="accent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544EC-98E3-431A-9936-1F658245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07704" y="1121230"/>
            <a:ext cx="6626499" cy="66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C75A5-0A9E-4CC5-96E3-03C1FADF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3" y="653143"/>
            <a:ext cx="3292770" cy="37963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3600" b="0">
                <a:solidFill>
                  <a:schemeClr val="bg1"/>
                </a:solidFill>
                <a:effectLst>
                  <a:glow rad="139700">
                    <a:schemeClr val="tx1">
                      <a:alpha val="18000"/>
                    </a:schemeClr>
                  </a:glow>
                </a:effectLst>
                <a:latin typeface="Verdana Pro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660610-FF64-45D9-BA7B-A07E7003F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0" y="878332"/>
            <a:ext cx="6812280" cy="6400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5B639F9-85D9-4305-8FEC-BCBA1DAA2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120" y="1121230"/>
            <a:ext cx="6621780" cy="488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68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Wave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6F05296-064F-4F1F-AF6F-99992B65B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96" t="46563" r="33967" b="11039"/>
          <a:stretch/>
        </p:blipFill>
        <p:spPr>
          <a:xfrm>
            <a:off x="-23814" y="0"/>
            <a:ext cx="12192000" cy="17466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11C75A5-0A9E-4CC5-96E3-03C1FADF2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1" y="-149046"/>
            <a:ext cx="10467975" cy="20447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C1BE426-6A50-4A5A-955A-2651357FA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82" y="2044700"/>
            <a:ext cx="10929794" cy="4060189"/>
          </a:xfrm>
          <a:prstGeom prst="rect">
            <a:avLst/>
          </a:prstGeom>
        </p:spPr>
        <p:txBody>
          <a:bodyPr vert="horz" wrap="square" lIns="91440" tIns="45720" rIns="91440" bIns="45720" numCol="1" spcCol="228600" rtlCol="0">
            <a:noAutofit/>
          </a:bodyPr>
          <a:lstStyle>
            <a:lvl1pPr marL="571500" indent="-5715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68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4544EC-98E3-431A-9936-1F658245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37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7ECF1EE-5658-4FC4-A5F9-88FBE850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265" t="20475" r="13204" b="18835"/>
          <a:stretch/>
        </p:blipFill>
        <p:spPr>
          <a:xfrm>
            <a:off x="0" y="0"/>
            <a:ext cx="4307703" cy="66270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11C75A5-0A9E-4CC5-96E3-03C1FADF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81" y="482599"/>
            <a:ext cx="3028950" cy="36463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defRPr sz="4000">
                <a:effectLst>
                  <a:glow rad="101600">
                    <a:schemeClr val="bg1">
                      <a:alpha val="56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C1BE426-6A50-4A5A-955A-2651357FA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120" y="1970088"/>
            <a:ext cx="6621780" cy="1490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660610-FF64-45D9-BA7B-A07E7003F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0" y="1554607"/>
            <a:ext cx="6812280" cy="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69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4544EC-98E3-431A-9936-1F658245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987482"/>
            <a:ext cx="12192000" cy="831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F05296-064F-4F1F-AF6F-99992B65B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96" t="16294" r="33967" b="11039"/>
          <a:stretch/>
        </p:blipFill>
        <p:spPr>
          <a:xfrm>
            <a:off x="0" y="-1"/>
            <a:ext cx="12192000" cy="6375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11C75A5-0A9E-4CC5-96E3-03C1FADF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9" y="1273176"/>
            <a:ext cx="7582535" cy="13938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C1BE426-6A50-4A5A-955A-2651357FA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8" y="3238500"/>
            <a:ext cx="7582535" cy="2866389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50488D9-0E2F-4E9C-80F7-0D6D8F8796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62350" cy="6375399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4C6733-77B2-4CC5-B929-9245FE8D5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998" y="2812288"/>
            <a:ext cx="8001000" cy="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4E4B2D3-8507-4406-96F8-FE9662BEC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96" t="16294" r="33967" b="11039"/>
          <a:stretch/>
        </p:blipFill>
        <p:spPr>
          <a:xfrm>
            <a:off x="0" y="-1"/>
            <a:ext cx="121920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E9469-3A55-46CD-BC42-1757FB64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17449"/>
            <a:ext cx="3981450" cy="4068976"/>
          </a:xfrm>
        </p:spPr>
        <p:txBody>
          <a:bodyPr anchor="t" anchorCtr="0"/>
          <a:lstStyle>
            <a:lvl1pPr>
              <a:defRPr sz="44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6BE21A-13CE-4396-90BE-CDA74F167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475" y="1617449"/>
            <a:ext cx="6877050" cy="4465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5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4E4B2D3-8507-4406-96F8-FE9662BEC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96" t="16294" r="33967" b="11039"/>
          <a:stretch/>
        </p:blipFill>
        <p:spPr>
          <a:xfrm>
            <a:off x="0" y="-1"/>
            <a:ext cx="121920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E9469-3A55-46CD-BC42-1757FB64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" y="575458"/>
            <a:ext cx="9776637" cy="540960"/>
          </a:xfrm>
        </p:spPr>
        <p:txBody>
          <a:bodyPr anchor="t" anchorCtr="0"/>
          <a:lstStyle>
            <a:lvl1pPr>
              <a:defRPr sz="44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6BE21A-13CE-4396-90BE-CDA74F167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475" y="1617449"/>
            <a:ext cx="6877050" cy="4465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795CAA4-4255-23DF-60CD-DF04A0C20A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1474" y="1617449"/>
            <a:ext cx="4009139" cy="4465851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53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3882-CDCA-45A2-B449-A828CE0E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6"/>
            <a:ext cx="10515600" cy="10509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1DE91-7604-4685-B5ED-AACD1E01A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26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EC9D-8304-4BDF-889C-25DE807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6"/>
            <a:ext cx="10515600" cy="10509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340BD-584C-4FC7-821D-FF8DE0ECC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24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AAFCE-B456-4AC8-90C9-D3796BC37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24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1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01">
    <p:bg>
      <p:bgPr>
        <a:gradFill>
          <a:gsLst>
            <a:gs pos="0">
              <a:srgbClr val="154774"/>
            </a:gs>
            <a:gs pos="100000">
              <a:srgbClr val="226B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755E93-43E0-4FE9-A519-8D5F6168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427067"/>
            <a:ext cx="12195683" cy="4320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27A0C8-FFEB-951D-72C9-A0557CC57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567055"/>
          </a:xfrm>
          <a:prstGeom prst="rect">
            <a:avLst/>
          </a:prstGeom>
          <a:gradFill flip="none" rotWithShape="1">
            <a:gsLst>
              <a:gs pos="76000">
                <a:srgbClr val="195387"/>
              </a:gs>
              <a:gs pos="0">
                <a:srgbClr val="154774"/>
              </a:gs>
              <a:gs pos="100000">
                <a:srgbClr val="226BA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597CCA-DBBC-002D-B78A-82E6B2653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0220" y="-1"/>
            <a:ext cx="9424967" cy="6567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3121E-84CF-4E81-9433-BEA95668E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8663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34331-7060-4468-A9DC-CF6B6F453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02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75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61473A-21A3-4C6D-9E04-915415B0C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37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39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nk Layer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DAAA6DA-3255-43E9-AFA0-3DD05F8D7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4636" y="0"/>
            <a:ext cx="4307703" cy="6589336"/>
            <a:chOff x="-24636" y="-259080"/>
            <a:chExt cx="4307703" cy="638194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C9BA7B-757E-4989-802E-909A6BD002D4}"/>
                </a:ext>
              </a:extLst>
            </p:cNvPr>
            <p:cNvSpPr/>
            <p:nvPr userDrawn="1"/>
          </p:nvSpPr>
          <p:spPr>
            <a:xfrm>
              <a:off x="1" y="-259080"/>
              <a:ext cx="4283066" cy="629194"/>
            </a:xfrm>
            <a:prstGeom prst="rect">
              <a:avLst/>
            </a:prstGeom>
            <a:solidFill>
              <a:srgbClr val="C0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DCC80AF-D139-4136-8575-25D1A9C3F1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636" y="370114"/>
              <a:ext cx="4307702" cy="5752752"/>
            </a:xfrm>
            <a:custGeom>
              <a:avLst/>
              <a:gdLst>
                <a:gd name="connsiteX0" fmla="*/ 0 w 2636157"/>
                <a:gd name="connsiteY0" fmla="*/ 0 h 2444855"/>
                <a:gd name="connsiteX1" fmla="*/ 2636157 w 2636157"/>
                <a:gd name="connsiteY1" fmla="*/ 0 h 2444855"/>
                <a:gd name="connsiteX2" fmla="*/ 2636157 w 2636157"/>
                <a:gd name="connsiteY2" fmla="*/ 2444855 h 2444855"/>
                <a:gd name="connsiteX3" fmla="*/ 0 w 2636157"/>
                <a:gd name="connsiteY3" fmla="*/ 2444855 h 244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6157" h="2444855">
                  <a:moveTo>
                    <a:pt x="0" y="0"/>
                  </a:moveTo>
                  <a:lnTo>
                    <a:pt x="2636157" y="0"/>
                  </a:lnTo>
                  <a:lnTo>
                    <a:pt x="2636157" y="2444855"/>
                  </a:lnTo>
                  <a:lnTo>
                    <a:pt x="0" y="2444855"/>
                  </a:lnTo>
                  <a:close/>
                </a:path>
              </a:pathLst>
            </a:cu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64544EC-98E3-431A-9936-1F658245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83066" y="1121230"/>
            <a:ext cx="6812281" cy="594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C75A5-0A9E-4CC5-96E3-03C1FADF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3" y="653143"/>
            <a:ext cx="3599590" cy="42487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3600" b="0">
                <a:solidFill>
                  <a:schemeClr val="bg1"/>
                </a:solidFill>
                <a:effectLst>
                  <a:glow rad="139700">
                    <a:schemeClr val="tx1">
                      <a:alpha val="47000"/>
                    </a:schemeClr>
                  </a:glow>
                </a:effectLst>
                <a:latin typeface="Verdana Pro SemiBold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660610-FF64-45D9-BA7B-A07E7003F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0" y="878332"/>
            <a:ext cx="6812280" cy="6400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5B639F9-85D9-4305-8FEC-BCBA1DAA2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120" y="1121230"/>
            <a:ext cx="6621780" cy="488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07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3C586-D54B-15F8-F1EE-12BA46E0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32402"/>
            <a:ext cx="12195682" cy="22671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0" y="825911"/>
            <a:ext cx="6058347" cy="5577306"/>
          </a:xfrm>
        </p:spPr>
        <p:txBody>
          <a:bodyPr/>
          <a:lstStyle>
            <a:lvl1pPr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924232"/>
            <a:ext cx="3863221" cy="2570255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effectLst>
                  <a:glow rad="127000">
                    <a:schemeClr val="accent6">
                      <a:lumMod val="75000"/>
                      <a:alpha val="53000"/>
                    </a:schemeClr>
                  </a:glow>
                </a:effectLst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  <a:effectLst>
                  <a:glow rad="127000">
                    <a:schemeClr val="accent6">
                      <a:lumMod val="75000"/>
                      <a:alpha val="54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" name="Picture 2" descr="SCU Logo">
            <a:extLst>
              <a:ext uri="{FF2B5EF4-FFF2-40B4-BE49-F238E27FC236}">
                <a16:creationId xmlns:a16="http://schemas.microsoft.com/office/drawing/2014/main" id="{3F3940A6-1ECC-B2DE-2E99-DE503E0BCA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936" y="6192583"/>
            <a:ext cx="2748754" cy="4212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0548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3C586-D54B-15F8-F1EE-12BA46E0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32402"/>
            <a:ext cx="12195682" cy="22671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 flipH="1">
            <a:off x="0" y="-2417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970384" y="375634"/>
            <a:ext cx="6058347" cy="5813416"/>
          </a:xfrm>
        </p:spPr>
        <p:txBody>
          <a:bodyPr/>
          <a:lstStyle>
            <a:lvl1pPr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269" y="265393"/>
            <a:ext cx="3863221" cy="2570255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effectLst>
                  <a:glow rad="127000">
                    <a:schemeClr val="accent6">
                      <a:lumMod val="75000"/>
                      <a:alpha val="53000"/>
                    </a:schemeClr>
                  </a:glow>
                </a:effectLst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369" y="3543899"/>
            <a:ext cx="3863221" cy="1415429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  <a:effectLst>
                  <a:glow rad="127000">
                    <a:schemeClr val="accent6">
                      <a:lumMod val="75000"/>
                      <a:alpha val="54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3" name="Picture 2" descr="SCU Logo">
            <a:extLst>
              <a:ext uri="{FF2B5EF4-FFF2-40B4-BE49-F238E27FC236}">
                <a16:creationId xmlns:a16="http://schemas.microsoft.com/office/drawing/2014/main" id="{3F3940A6-1ECC-B2DE-2E99-DE503E0BCA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69" y="6189050"/>
            <a:ext cx="2748754" cy="4212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91410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rg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3C586-D54B-15F8-F1EE-12BA46E0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32402"/>
            <a:ext cx="12195682" cy="22671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 flipH="1">
            <a:off x="0" y="-2417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rgbClr val="F4EE9E"/>
              </a:gs>
              <a:gs pos="100000">
                <a:srgbClr val="E77A0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970384" y="375634"/>
            <a:ext cx="6058347" cy="5813416"/>
          </a:xfrm>
        </p:spPr>
        <p:txBody>
          <a:bodyPr/>
          <a:lstStyle>
            <a:lvl1pPr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269" y="265393"/>
            <a:ext cx="3863221" cy="2570255"/>
          </a:xfrm>
        </p:spPr>
        <p:txBody>
          <a:bodyPr anchor="b"/>
          <a:lstStyle>
            <a:lvl1pPr algn="r"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369" y="3543899"/>
            <a:ext cx="3863221" cy="1415429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3" name="Picture 2" descr="SCU Logo">
            <a:extLst>
              <a:ext uri="{FF2B5EF4-FFF2-40B4-BE49-F238E27FC236}">
                <a16:creationId xmlns:a16="http://schemas.microsoft.com/office/drawing/2014/main" id="{3F3940A6-1ECC-B2DE-2E99-DE503E0BCA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69" y="6189050"/>
            <a:ext cx="2748754" cy="4212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65004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9725B8-3309-E833-7074-74BE5DE21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32402"/>
            <a:ext cx="12195682" cy="22671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23C501-F7AB-4E52-5933-B05FC1B1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355" y="0"/>
            <a:ext cx="10087897" cy="673289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2658359"/>
            <a:ext cx="4444800" cy="3744857"/>
          </a:xfr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</a:t>
            </a:r>
            <a:br>
              <a:rPr lang="en-US" noProof="0" dirty="0"/>
            </a:br>
            <a:r>
              <a:rPr lang="en-US" noProof="0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924232"/>
            <a:ext cx="3863221" cy="2570255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effectLst>
                  <a:glow rad="127000">
                    <a:schemeClr val="accent6">
                      <a:lumMod val="75000"/>
                      <a:alpha val="53000"/>
                    </a:schemeClr>
                  </a:glow>
                </a:effectLst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  <a:effectLst>
                  <a:glow rad="127000">
                    <a:schemeClr val="accent6">
                      <a:lumMod val="75000"/>
                      <a:alpha val="54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507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FAE538-4BD1-2AD3-73C7-31DD46628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92607"/>
            <a:ext cx="8550110" cy="26539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2658359"/>
            <a:ext cx="4444800" cy="3744857"/>
          </a:xfr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</a:t>
            </a:r>
            <a:br>
              <a:rPr lang="en-US" noProof="0" dirty="0"/>
            </a:br>
            <a:r>
              <a:rPr lang="en-US" noProof="0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924232"/>
            <a:ext cx="3863221" cy="2570255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effectLst>
                  <a:glow rad="127000">
                    <a:schemeClr val="accent6">
                      <a:lumMod val="75000"/>
                      <a:alpha val="53000"/>
                    </a:schemeClr>
                  </a:glow>
                </a:effectLst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  <a:effectLst>
                  <a:glow rad="127000">
                    <a:schemeClr val="accent6">
                      <a:lumMod val="75000"/>
                      <a:alpha val="54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" name="Picture 2" descr="SCU Logo">
            <a:extLst>
              <a:ext uri="{FF2B5EF4-FFF2-40B4-BE49-F238E27FC236}">
                <a16:creationId xmlns:a16="http://schemas.microsoft.com/office/drawing/2014/main" id="{829D3962-94D9-64BE-E838-B2FD8E944F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936" y="6192583"/>
            <a:ext cx="2748754" cy="4212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15280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121FB8-987C-FBE7-0215-B9B2B32DD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48682"/>
            <a:ext cx="8484124" cy="334782"/>
          </a:xfrm>
          <a:prstGeom prst="rect">
            <a:avLst/>
          </a:pr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rgbClr val="1D789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rgbClr val="F8BF2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2017" y="2164904"/>
            <a:ext cx="2130859" cy="43430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2876" y="2164904"/>
            <a:ext cx="2130859" cy="43430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22017" y="5329272"/>
            <a:ext cx="2130859" cy="43430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52876" y="5329272"/>
            <a:ext cx="2130859" cy="43430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7717" y="763570"/>
            <a:ext cx="4554974" cy="2589229"/>
          </a:xfrm>
        </p:spPr>
        <p:txBody>
          <a:bodyPr anchor="b"/>
          <a:lstStyle>
            <a:lvl1pPr algn="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5010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rgbClr val="E77A0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dirty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800" dirty="0">
                <a:solidFill>
                  <a:schemeClr val="bg1"/>
                </a:solidFill>
                <a:effectLst>
                  <a:glow rad="63500">
                    <a:srgbClr val="C00000">
                      <a:alpha val="65000"/>
                    </a:srgbClr>
                  </a:glow>
                </a:effectLst>
              </a:defRPr>
            </a:lvl1pPr>
          </a:lstStyle>
          <a:p>
            <a:pPr marL="266700" lvl="0" indent="-266700" algn="ctr"/>
            <a:r>
              <a:rPr lang="en-US" noProof="0" dirty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rgbClr val="015F0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600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07316" y="4243333"/>
            <a:ext cx="2762915" cy="118868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8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 dirty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7040" y="4243332"/>
            <a:ext cx="2737951" cy="108145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9304" y="2040817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effectLst>
                  <a:glow rad="63500">
                    <a:srgbClr val="C00000">
                      <a:alpha val="75000"/>
                    </a:srgbClr>
                  </a:glow>
                </a:effectLst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 dirty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2"/>
            <a:ext cx="1980000" cy="987429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effectLst>
                  <a:glow rad="63500">
                    <a:srgbClr val="C00000">
                      <a:alpha val="66000"/>
                    </a:srgbClr>
                  </a:glow>
                </a:effectLst>
              </a:defRPr>
            </a:lvl1pPr>
          </a:lstStyle>
          <a:p>
            <a:pPr lvl="0"/>
            <a:r>
              <a:rPr lang="en-US" noProof="0" dirty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 sz="32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3451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6B8117-6724-5FD1-AAB0-33E43E9A4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60073"/>
            <a:ext cx="8550110" cy="197926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4" name="Picture 3" descr="SCU Logo">
            <a:extLst>
              <a:ext uri="{FF2B5EF4-FFF2-40B4-BE49-F238E27FC236}">
                <a16:creationId xmlns:a16="http://schemas.microsoft.com/office/drawing/2014/main" id="{363FC1BC-CC3A-2C46-2612-E5729564FA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936" y="6192583"/>
            <a:ext cx="2748754" cy="4212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5552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D646DB6-2379-46E7-BBEB-145C801CB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6347956"/>
            <a:ext cx="12192002" cy="471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BA1345-6C8A-4DC6-9AEC-5A33D2D2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191491"/>
            <a:ext cx="11028219" cy="471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793C55-1425-4BC1-8449-3FAF97066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0318" y="0"/>
            <a:ext cx="9002485" cy="6563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3121E-84CF-4E81-9433-BEA95668E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318" y="1360320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 b="1" cap="none" baseline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34331-7060-4468-A9DC-CF6B6F453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432" y="4335752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755E93-43E0-4FE9-A519-8D5F6168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562725"/>
            <a:ext cx="12195683" cy="296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EE3101-DA8C-475E-B18F-59B830276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84171" cy="6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54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FCA79-EA69-1D09-CFCD-3A5A44F49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55323"/>
            <a:ext cx="12191999" cy="202675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9700">
                <a:srgbClr val="4DBAF1"/>
              </a:gs>
              <a:gs pos="0">
                <a:srgbClr val="0095D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806" y="1088106"/>
            <a:ext cx="4099187" cy="3700709"/>
          </a:xfrm>
        </p:spPr>
        <p:txBody>
          <a:bodyPr anchor="b"/>
          <a:lstStyle>
            <a:lvl1pPr algn="r">
              <a:lnSpc>
                <a:spcPts val="5000"/>
              </a:lnSpc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F51B4E-AED4-F75D-FC86-6E74B92803E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0" y="825911"/>
            <a:ext cx="6058347" cy="5577306"/>
          </a:xfrm>
        </p:spPr>
        <p:txBody>
          <a:bodyPr/>
          <a:lstStyle>
            <a:lvl1pPr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12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B16821-1584-10ED-5D93-F9E93E56E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55323"/>
            <a:ext cx="12191999" cy="20267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4DBAF1"/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1150070"/>
            <a:ext cx="4099187" cy="4062355"/>
          </a:xfrm>
        </p:spPr>
        <p:txBody>
          <a:bodyPr anchor="b"/>
          <a:lstStyle>
            <a:lvl1pPr algn="r">
              <a:lnSpc>
                <a:spcPts val="5000"/>
              </a:lnSpc>
              <a:defRPr sz="6000" cap="all" baseline="0">
                <a:solidFill>
                  <a:srgbClr val="0095D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255181"/>
          </a:xfrm>
        </p:spPr>
        <p:txBody>
          <a:bodyPr/>
          <a:lstStyle>
            <a:lvl1pPr marL="0" indent="0" algn="r">
              <a:buNone/>
              <a:defRPr sz="3200" b="1" cap="all" baseline="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3387958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A075232-8296-6606-B151-88F757773F48}"/>
              </a:ext>
            </a:extLst>
          </p:cNvPr>
          <p:cNvSpPr/>
          <p:nvPr userDrawn="1"/>
        </p:nvSpPr>
        <p:spPr>
          <a:xfrm rot="840816">
            <a:off x="6693000" y="514115"/>
            <a:ext cx="5673969" cy="5536617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rgbClr val="92C3E7"/>
              </a:gs>
              <a:gs pos="100000">
                <a:srgbClr val="277BBE"/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78" y="449864"/>
            <a:ext cx="4793714" cy="1728072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rgbClr val="0C66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7110337" y="894695"/>
            <a:ext cx="4839294" cy="477545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75E44E">
                  <a:alpha val="70980"/>
                </a:srgb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438" y="1462354"/>
            <a:ext cx="3663642" cy="3691537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rgbClr val="F8BF2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6246F-7E70-7F8F-4DC7-47E189611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55325"/>
            <a:ext cx="12191999" cy="2026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E3AF59-BFFA-5899-9DC5-E0C90060035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8735" y="2525404"/>
            <a:ext cx="6601447" cy="3892773"/>
          </a:xfrm>
        </p:spPr>
        <p:txBody>
          <a:bodyPr/>
          <a:lstStyle>
            <a:lvl1pPr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352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454AB5-31CA-A33E-A8F1-B943302FC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39866"/>
            <a:ext cx="12192000" cy="120744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rgbClr val="4DBAF1"/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66E111-3F1E-1179-69A3-D2AD697F30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98787" y="550962"/>
            <a:ext cx="5293213" cy="6307038"/>
          </a:xfrm>
        </p:spPr>
        <p:txBody>
          <a:bodyPr/>
          <a:lstStyle>
            <a:lvl1pPr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679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25000"/>
                  <a:lumOff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4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4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3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32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5B079A-4ED8-0913-05A1-6F5F30D61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029047">
            <a:off x="1273201" y="3750525"/>
            <a:ext cx="8036494" cy="6612552"/>
          </a:xfrm>
          <a:custGeom>
            <a:avLst/>
            <a:gdLst>
              <a:gd name="connsiteX0" fmla="*/ 0 w 8036494"/>
              <a:gd name="connsiteY0" fmla="*/ 4986719 h 6612552"/>
              <a:gd name="connsiteX1" fmla="*/ 3306671 w 8036494"/>
              <a:gd name="connsiteY1" fmla="*/ 6612552 h 6612552"/>
              <a:gd name="connsiteX2" fmla="*/ 0 w 8036494"/>
              <a:gd name="connsiteY2" fmla="*/ 6612552 h 6612552"/>
              <a:gd name="connsiteX3" fmla="*/ 8036494 w 8036494"/>
              <a:gd name="connsiteY3" fmla="*/ 0 h 6612552"/>
              <a:gd name="connsiteX4" fmla="*/ 8036494 w 8036494"/>
              <a:gd name="connsiteY4" fmla="*/ 6612552 h 6612552"/>
              <a:gd name="connsiteX5" fmla="*/ 6248176 w 8036494"/>
              <a:gd name="connsiteY5" fmla="*/ 6612552 h 6612552"/>
              <a:gd name="connsiteX6" fmla="*/ 7210907 w 8036494"/>
              <a:gd name="connsiteY6" fmla="*/ 4654520 h 6612552"/>
              <a:gd name="connsiteX7" fmla="*/ 1306325 w 8036494"/>
              <a:gd name="connsiteY7" fmla="*/ 1751339 h 6612552"/>
              <a:gd name="connsiteX8" fmla="*/ 0 w 8036494"/>
              <a:gd name="connsiteY8" fmla="*/ 4408184 h 6612552"/>
              <a:gd name="connsiteX9" fmla="*/ 0 w 8036494"/>
              <a:gd name="connsiteY9" fmla="*/ 0 h 661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6494" h="6612552">
                <a:moveTo>
                  <a:pt x="0" y="4986719"/>
                </a:moveTo>
                <a:lnTo>
                  <a:pt x="3306671" y="6612552"/>
                </a:lnTo>
                <a:lnTo>
                  <a:pt x="0" y="6612552"/>
                </a:lnTo>
                <a:close/>
                <a:moveTo>
                  <a:pt x="8036494" y="0"/>
                </a:moveTo>
                <a:lnTo>
                  <a:pt x="8036494" y="6612552"/>
                </a:lnTo>
                <a:lnTo>
                  <a:pt x="6248176" y="6612552"/>
                </a:lnTo>
                <a:lnTo>
                  <a:pt x="7210907" y="4654520"/>
                </a:lnTo>
                <a:lnTo>
                  <a:pt x="1306325" y="1751339"/>
                </a:lnTo>
                <a:lnTo>
                  <a:pt x="0" y="4408184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346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E1A1F9C-CF4E-466A-8933-3C1A7B96B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38" t="19386" r="6381" b="5245"/>
          <a:stretch/>
        </p:blipFill>
        <p:spPr>
          <a:xfrm>
            <a:off x="1287" y="0"/>
            <a:ext cx="12195682" cy="6562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3121E-84CF-4E81-9433-BEA95668E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8663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34331-7060-4468-A9DC-CF6B6F453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02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SCU Logo">
            <a:extLst>
              <a:ext uri="{FF2B5EF4-FFF2-40B4-BE49-F238E27FC236}">
                <a16:creationId xmlns:a16="http://schemas.microsoft.com/office/drawing/2014/main" id="{C5FFEF3B-0695-425E-98A3-CD80D28E79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394" y="913821"/>
            <a:ext cx="4033211" cy="618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5C56B8-360C-40BE-A30F-9853D102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62725"/>
            <a:ext cx="12195682" cy="29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4544EC-98E3-431A-9936-1F658245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37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83882-CDCA-45A2-B449-A828CE0E5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73176"/>
            <a:ext cx="4514850" cy="13938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cap="none" baseline="0"/>
            </a:lvl1pPr>
          </a:lstStyle>
          <a:p>
            <a:r>
              <a:rPr lang="en-US" dirty="0"/>
              <a:t>Query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6F87F6-A590-40C6-9BED-A468F94E26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4600" y="2138135"/>
            <a:ext cx="5431790" cy="358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spcAft>
                <a:spcPts val="1200"/>
              </a:spcAft>
              <a:buFontTx/>
              <a:buNone/>
              <a:defRPr sz="6000" b="1" cap="none" baseline="0">
                <a:solidFill>
                  <a:schemeClr val="tx1"/>
                </a:solidFill>
                <a:latin typeface="Caveat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067E7-B031-4153-9DB7-BBABEC7C2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532"/>
            <a:ext cx="5349240" cy="6400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0AFB5A8-BCAF-4B81-56E2-1A25015C4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4875" y="3314189"/>
            <a:ext cx="2009775" cy="1982705"/>
            <a:chOff x="904875" y="3314189"/>
            <a:chExt cx="2009775" cy="198270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2CFA50FF-BDEC-791A-AC6B-4024A6CAAA0A}"/>
                </a:ext>
              </a:extLst>
            </p:cNvPr>
            <p:cNvSpPr/>
            <p:nvPr/>
          </p:nvSpPr>
          <p:spPr>
            <a:xfrm>
              <a:off x="904875" y="3314189"/>
              <a:ext cx="990600" cy="526208"/>
            </a:xfrm>
            <a:prstGeom prst="wedgeRoundRectCallout">
              <a:avLst>
                <a:gd name="adj1" fmla="val -12179"/>
                <a:gd name="adj2" fmla="val 10956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CEFEF8D6-C1A6-9FB8-DE19-800B071EC4F1}"/>
                </a:ext>
              </a:extLst>
            </p:cNvPr>
            <p:cNvSpPr/>
            <p:nvPr/>
          </p:nvSpPr>
          <p:spPr>
            <a:xfrm>
              <a:off x="904875" y="4410573"/>
              <a:ext cx="628650" cy="752984"/>
            </a:xfrm>
            <a:prstGeom prst="wedgeRoundRectCallout">
              <a:avLst>
                <a:gd name="adj1" fmla="val 128759"/>
                <a:gd name="adj2" fmla="val 3850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AF0CF169-4B64-52C6-E5C7-4260FD8E4865}"/>
                </a:ext>
              </a:extLst>
            </p:cNvPr>
            <p:cNvSpPr/>
            <p:nvPr/>
          </p:nvSpPr>
          <p:spPr>
            <a:xfrm flipH="1">
              <a:off x="1667757" y="3711323"/>
              <a:ext cx="990600" cy="526208"/>
            </a:xfrm>
            <a:prstGeom prst="wedgeRoundRectCallout">
              <a:avLst>
                <a:gd name="adj1" fmla="val -22756"/>
                <a:gd name="adj2" fmla="val 8784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D1858ED-3D99-1CCF-7B9E-DF22EDF22B17}"/>
                </a:ext>
              </a:extLst>
            </p:cNvPr>
            <p:cNvGrpSpPr/>
            <p:nvPr/>
          </p:nvGrpSpPr>
          <p:grpSpPr>
            <a:xfrm>
              <a:off x="2257426" y="4465897"/>
              <a:ext cx="657224" cy="830997"/>
              <a:chOff x="2438401" y="4450857"/>
              <a:chExt cx="657224" cy="83099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7C4C6A-6E24-1B87-457B-9DC1D352A159}"/>
                  </a:ext>
                </a:extLst>
              </p:cNvPr>
              <p:cNvSpPr txBox="1"/>
              <p:nvPr/>
            </p:nvSpPr>
            <p:spPr>
              <a:xfrm>
                <a:off x="2466976" y="4450857"/>
                <a:ext cx="6286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?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E9222BC-F37D-4851-4F05-61EF59640C3C}"/>
                  </a:ext>
                </a:extLst>
              </p:cNvPr>
              <p:cNvSpPr/>
              <p:nvPr/>
            </p:nvSpPr>
            <p:spPr>
              <a:xfrm>
                <a:off x="2438401" y="4575842"/>
                <a:ext cx="619125" cy="619125"/>
              </a:xfrm>
              <a:prstGeom prst="ellipse">
                <a:avLst/>
              </a:pr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6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4544EC-98E3-431A-9936-1F658245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37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83882-CDCA-45A2-B449-A828CE0E5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73176"/>
            <a:ext cx="4514850" cy="13938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cap="none" baseline="0"/>
            </a:lvl1pPr>
          </a:lstStyle>
          <a:p>
            <a:r>
              <a:rPr lang="en-US" dirty="0"/>
              <a:t>Poll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6F87F6-A590-40C6-9BED-A468F94E26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4600" y="1438507"/>
            <a:ext cx="5431790" cy="4282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spcAft>
                <a:spcPts val="1200"/>
              </a:spcAft>
              <a:buFontTx/>
              <a:buNone/>
              <a:defRPr sz="28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067E7-B031-4153-9DB7-BBABEC7C2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532"/>
            <a:ext cx="5349240" cy="6400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F8F6502-CE0A-0E91-DBB4-4A091F3B5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7845" y="3355179"/>
            <a:ext cx="2202623" cy="2192114"/>
            <a:chOff x="2718169" y="763571"/>
            <a:chExt cx="2202623" cy="219211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58E5B52-9A22-6418-B166-AB612B93BCF5}"/>
                </a:ext>
              </a:extLst>
            </p:cNvPr>
            <p:cNvSpPr/>
            <p:nvPr/>
          </p:nvSpPr>
          <p:spPr>
            <a:xfrm>
              <a:off x="2718169" y="763571"/>
              <a:ext cx="377456" cy="377456"/>
            </a:xfrm>
            <a:prstGeom prst="ellipse">
              <a:avLst/>
            </a:prstGeom>
            <a:noFill/>
            <a:ln w="1079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C3E6B9-2A1C-68C8-1E58-00B39AD65319}"/>
                </a:ext>
              </a:extLst>
            </p:cNvPr>
            <p:cNvSpPr/>
            <p:nvPr/>
          </p:nvSpPr>
          <p:spPr>
            <a:xfrm>
              <a:off x="2718169" y="1368457"/>
              <a:ext cx="377456" cy="377456"/>
            </a:xfrm>
            <a:prstGeom prst="ellipse">
              <a:avLst/>
            </a:prstGeom>
            <a:solidFill>
              <a:srgbClr val="57CFFF"/>
            </a:solidFill>
            <a:ln w="1079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60977A-A564-0D1D-1089-4CF3F1CFC143}"/>
                </a:ext>
              </a:extLst>
            </p:cNvPr>
            <p:cNvSpPr/>
            <p:nvPr/>
          </p:nvSpPr>
          <p:spPr>
            <a:xfrm>
              <a:off x="2718169" y="1973343"/>
              <a:ext cx="377456" cy="377456"/>
            </a:xfrm>
            <a:prstGeom prst="ellipse">
              <a:avLst/>
            </a:prstGeom>
            <a:noFill/>
            <a:ln w="1079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E77493-8AF9-5659-5087-F0FCB191AE41}"/>
                </a:ext>
              </a:extLst>
            </p:cNvPr>
            <p:cNvSpPr/>
            <p:nvPr/>
          </p:nvSpPr>
          <p:spPr>
            <a:xfrm>
              <a:off x="2718169" y="2578229"/>
              <a:ext cx="377456" cy="377456"/>
            </a:xfrm>
            <a:prstGeom prst="ellipse">
              <a:avLst/>
            </a:prstGeom>
            <a:noFill/>
            <a:ln w="1079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6EF895-A861-7884-DA68-25FA41CD10DD}"/>
                </a:ext>
              </a:extLst>
            </p:cNvPr>
            <p:cNvCxnSpPr/>
            <p:nvPr/>
          </p:nvCxnSpPr>
          <p:spPr>
            <a:xfrm>
              <a:off x="3308808" y="952299"/>
              <a:ext cx="1611984" cy="0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D28449-EC29-297F-20D8-1CB56F559785}"/>
                </a:ext>
              </a:extLst>
            </p:cNvPr>
            <p:cNvCxnSpPr/>
            <p:nvPr/>
          </p:nvCxnSpPr>
          <p:spPr>
            <a:xfrm>
              <a:off x="3308808" y="1557185"/>
              <a:ext cx="1611984" cy="0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C69033-D5D3-EB45-03D9-592078235FB9}"/>
                </a:ext>
              </a:extLst>
            </p:cNvPr>
            <p:cNvCxnSpPr/>
            <p:nvPr/>
          </p:nvCxnSpPr>
          <p:spPr>
            <a:xfrm>
              <a:off x="3308808" y="2162071"/>
              <a:ext cx="1611984" cy="0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1A719B-3545-7357-2BF3-8D074281DEB5}"/>
                </a:ext>
              </a:extLst>
            </p:cNvPr>
            <p:cNvCxnSpPr/>
            <p:nvPr/>
          </p:nvCxnSpPr>
          <p:spPr>
            <a:xfrm>
              <a:off x="3308808" y="2766957"/>
              <a:ext cx="1611984" cy="0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615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4544EC-98E3-431A-9936-1F658245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78332"/>
            <a:ext cx="12192000" cy="96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83882-CDCA-45A2-B449-A828CE0E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3176"/>
            <a:ext cx="5975350" cy="13938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4508ED-6994-4819-8BC6-D406D9C19A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2500" y="0"/>
            <a:ext cx="4889500" cy="63754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067E7-B031-4153-9DB7-BBABEC7C2A9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532"/>
            <a:ext cx="6812280" cy="64008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921D4DF-A70B-447B-BBF9-DAA993B3C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9300"/>
            <a:ext cx="5974080" cy="2690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92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Layer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4544EC-98E3-431A-9936-1F658245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37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972C7B-CBB0-4F5D-BFA0-821B4B9EA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64" t="18936" r="36756" b="2704"/>
          <a:stretch/>
        </p:blipFill>
        <p:spPr>
          <a:xfrm>
            <a:off x="0" y="0"/>
            <a:ext cx="4307703" cy="6375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11C75A5-0A9E-4CC5-96E3-03C1FADF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3176"/>
            <a:ext cx="3028950" cy="139382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660610-FF64-45D9-BA7B-A07E7003F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0" y="878332"/>
            <a:ext cx="6812280" cy="6400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5B639F9-85D9-4305-8FEC-BCBA1DAA2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120" y="1435608"/>
            <a:ext cx="6621780" cy="2025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37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Layer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4544EC-98E3-431A-9936-1F658245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83066" y="1121230"/>
            <a:ext cx="6812281" cy="594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AAA6DA-3255-43E9-AFA0-3DD05F8D7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4636" y="0"/>
            <a:ext cx="4332339" cy="6375400"/>
            <a:chOff x="-24636" y="0"/>
            <a:chExt cx="4332339" cy="6375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C9BA7B-757E-4989-802E-909A6BD002D4}"/>
                </a:ext>
              </a:extLst>
            </p:cNvPr>
            <p:cNvSpPr/>
            <p:nvPr userDrawn="1"/>
          </p:nvSpPr>
          <p:spPr>
            <a:xfrm>
              <a:off x="0" y="0"/>
              <a:ext cx="4307703" cy="370114"/>
            </a:xfrm>
            <a:prstGeom prst="rect">
              <a:avLst/>
            </a:prstGeom>
            <a:solidFill>
              <a:srgbClr val="C0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DCC80AF-D139-4136-8575-25D1A9C3F1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636" y="370114"/>
              <a:ext cx="4307702" cy="6005286"/>
            </a:xfrm>
            <a:custGeom>
              <a:avLst/>
              <a:gdLst>
                <a:gd name="connsiteX0" fmla="*/ 0 w 2636157"/>
                <a:gd name="connsiteY0" fmla="*/ 0 h 2444855"/>
                <a:gd name="connsiteX1" fmla="*/ 2636157 w 2636157"/>
                <a:gd name="connsiteY1" fmla="*/ 0 h 2444855"/>
                <a:gd name="connsiteX2" fmla="*/ 2636157 w 2636157"/>
                <a:gd name="connsiteY2" fmla="*/ 2444855 h 2444855"/>
                <a:gd name="connsiteX3" fmla="*/ 0 w 2636157"/>
                <a:gd name="connsiteY3" fmla="*/ 2444855 h 244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6157" h="2444855">
                  <a:moveTo>
                    <a:pt x="0" y="0"/>
                  </a:moveTo>
                  <a:lnTo>
                    <a:pt x="2636157" y="0"/>
                  </a:lnTo>
                  <a:lnTo>
                    <a:pt x="2636157" y="2444855"/>
                  </a:lnTo>
                  <a:lnTo>
                    <a:pt x="0" y="2444855"/>
                  </a:lnTo>
                  <a:close/>
                </a:path>
              </a:pathLst>
            </a:cu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C11C75A5-0A9E-4CC5-96E3-03C1FADF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3" y="653143"/>
            <a:ext cx="3599590" cy="42487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3600" b="0">
                <a:solidFill>
                  <a:schemeClr val="bg1"/>
                </a:solidFill>
                <a:effectLst>
                  <a:glow rad="139700">
                    <a:schemeClr val="tx1">
                      <a:alpha val="47000"/>
                    </a:schemeClr>
                  </a:glow>
                </a:effectLst>
                <a:latin typeface="Verdana Pro SemiBold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660610-FF64-45D9-BA7B-A07E7003F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0" y="878332"/>
            <a:ext cx="6812280" cy="6400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5B639F9-85D9-4305-8FEC-BCBA1DAA2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120" y="1121230"/>
            <a:ext cx="6621780" cy="488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73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6C670-861F-47FD-8CB4-EDE202ACF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1042"/>
            <a:ext cx="10808043" cy="64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A3D27A-54B6-47DC-A910-696B3D7A7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8089"/>
            <a:ext cx="12195682" cy="27102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4119E-FA35-47D4-87C9-DA84D148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6"/>
            <a:ext cx="10515600" cy="10509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72B73-FB50-4AA0-8A18-3EA33888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9648"/>
            <a:ext cx="10515600" cy="4557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6361A85-3F4F-4535-BF2B-ECA5BA386063}"/>
              </a:ext>
            </a:extLst>
          </p:cNvPr>
          <p:cNvSpPr txBox="1">
            <a:spLocks/>
          </p:cNvSpPr>
          <p:nvPr userDrawn="1"/>
        </p:nvSpPr>
        <p:spPr>
          <a:xfrm>
            <a:off x="9788790" y="646653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FC38B3-2825-4737-BA8F-BECAE3FFC27C}" type="slidenum">
              <a:rPr lang="en-US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‹#›</a:t>
            </a:fld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669C5B-0B9C-46F7-9FB5-B5C14B32A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22083" y="6560632"/>
            <a:ext cx="822590" cy="271027"/>
          </a:xfrm>
          <a:prstGeom prst="rect">
            <a:avLst/>
          </a:prstGeom>
          <a:effectLst>
            <a:glow rad="38100">
              <a:srgbClr val="14AEEC">
                <a:alpha val="33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80848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0" r:id="rId2"/>
    <p:sldLayoutId id="2147483669" r:id="rId3"/>
    <p:sldLayoutId id="2147483663" r:id="rId4"/>
    <p:sldLayoutId id="2147483659" r:id="rId5"/>
    <p:sldLayoutId id="2147483671" r:id="rId6"/>
    <p:sldLayoutId id="2147483657" r:id="rId7"/>
    <p:sldLayoutId id="2147483660" r:id="rId8"/>
    <p:sldLayoutId id="2147483664" r:id="rId9"/>
    <p:sldLayoutId id="2147483665" r:id="rId10"/>
    <p:sldLayoutId id="2147483668" r:id="rId11"/>
    <p:sldLayoutId id="2147483666" r:id="rId12"/>
    <p:sldLayoutId id="2147483661" r:id="rId13"/>
    <p:sldLayoutId id="2147483658" r:id="rId14"/>
    <p:sldLayoutId id="2147483662" r:id="rId15"/>
    <p:sldLayoutId id="2147483667" r:id="rId16"/>
    <p:sldLayoutId id="2147483672" r:id="rId17"/>
    <p:sldLayoutId id="2147483650" r:id="rId18"/>
    <p:sldLayoutId id="2147483652" r:id="rId19"/>
    <p:sldLayoutId id="2147483655" r:id="rId20"/>
    <p:sldLayoutId id="2147483702" r:id="rId21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all" dirty="0">
          <a:solidFill>
            <a:srgbClr val="194E8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ct val="0"/>
        </a:spcBef>
        <a:spcAft>
          <a:spcPts val="600"/>
        </a:spcAft>
        <a:buClr>
          <a:srgbClr val="4AC1F0"/>
        </a:buClr>
        <a:buFont typeface="Arial" panose="020B0604020202020204" pitchFamily="34" charset="0"/>
        <a:buChar char="•"/>
        <a:defRPr lang="en-US" sz="3200" b="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C1F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C1F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C1F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C1F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016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699" r:id="rId4"/>
    <p:sldLayoutId id="2147483674" r:id="rId5"/>
    <p:sldLayoutId id="2147483678" r:id="rId6"/>
    <p:sldLayoutId id="2147483681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2.jp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8A351C-A47F-84C2-1B92-CC185AAB8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077" y="196032"/>
            <a:ext cx="5495623" cy="5133051"/>
          </a:xfrm>
        </p:spPr>
        <p:txBody>
          <a:bodyPr/>
          <a:lstStyle/>
          <a:p>
            <a:r>
              <a:rPr lang="en-US" sz="8800" dirty="0">
                <a:solidFill>
                  <a:srgbClr val="0C66B0"/>
                </a:solidFill>
                <a:effectLst/>
              </a:rPr>
              <a:t>Baking QM Into Every Course in The LMS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97C959-B8F1-0E6D-7B10-DDD8FC817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70" y="4081741"/>
            <a:ext cx="3863221" cy="1415429"/>
          </a:xfrm>
        </p:spPr>
        <p:txBody>
          <a:bodyPr/>
          <a:lstStyle/>
          <a:p>
            <a:r>
              <a:rPr lang="en-US" dirty="0"/>
              <a:t>Dr. Selom Assignon</a:t>
            </a:r>
          </a:p>
          <a:p>
            <a:r>
              <a:rPr lang="en-US" dirty="0"/>
              <a:t>Dr. Scott Standifer</a:t>
            </a:r>
          </a:p>
        </p:txBody>
      </p:sp>
      <p:pic>
        <p:nvPicPr>
          <p:cNvPr id="22" name="Picture 21" descr="The SCU logo">
            <a:extLst>
              <a:ext uri="{FF2B5EF4-FFF2-40B4-BE49-F238E27FC236}">
                <a16:creationId xmlns:a16="http://schemas.microsoft.com/office/drawing/2014/main" id="{0DB0BBBF-2C92-5852-66F8-EC274D8C3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51" y="5894592"/>
            <a:ext cx="3963136" cy="604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Placeholder 27" descr="The QM Logo">
            <a:extLst>
              <a:ext uri="{FF2B5EF4-FFF2-40B4-BE49-F238E27FC236}">
                <a16:creationId xmlns:a16="http://schemas.microsoft.com/office/drawing/2014/main" id="{12F99B03-7EE7-23AA-9ECF-9606E09786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723" b="-22754"/>
          <a:stretch/>
        </p:blipFill>
        <p:spPr>
          <a:xfrm>
            <a:off x="7591069" y="196032"/>
            <a:ext cx="2338501" cy="2392384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326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0B8669-8A2E-1B95-CCC2-C4E3AAFD7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69" y="265393"/>
            <a:ext cx="3863221" cy="2570255"/>
          </a:xfrm>
        </p:spPr>
        <p:txBody>
          <a:bodyPr anchor="b">
            <a:normAutofit/>
          </a:bodyPr>
          <a:lstStyle/>
          <a:p>
            <a:r>
              <a:rPr lang="en-US" dirty="0"/>
              <a:t>Post Pandemic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842C95B8-DAEE-CAAF-139A-6BCC8C517779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392790822"/>
              </p:ext>
            </p:extLst>
          </p:nvPr>
        </p:nvGraphicFramePr>
        <p:xfrm>
          <a:off x="5970384" y="375634"/>
          <a:ext cx="6058347" cy="581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79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B3F127-6F71-AFC0-D685-1E04524091E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8143" y="1050548"/>
            <a:ext cx="5599079" cy="4054852"/>
          </a:xfrm>
        </p:spPr>
        <p:txBody>
          <a:bodyPr/>
          <a:lstStyle/>
          <a:p>
            <a:r>
              <a:rPr lang="en-US" sz="4000" dirty="0"/>
              <a:t>Developed standardized new template</a:t>
            </a:r>
          </a:p>
          <a:p>
            <a:r>
              <a:rPr lang="en-US" sz="4000" dirty="0"/>
              <a:t>Embedded QM standards for consistency, student resources, clear alignments</a:t>
            </a:r>
          </a:p>
          <a:p>
            <a:r>
              <a:rPr lang="en-US" sz="4000" dirty="0"/>
              <a:t>QM faculty training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B5DCC-F455-6670-EB6E-9FCB7C7FCA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Uplift Initiative</a:t>
            </a:r>
          </a:p>
        </p:txBody>
      </p:sp>
    </p:spTree>
    <p:extLst>
      <p:ext uri="{BB962C8B-B14F-4D97-AF65-F5344CB8AC3E}">
        <p14:creationId xmlns:p14="http://schemas.microsoft.com/office/powerpoint/2010/main" val="243663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8526507-5FA8-8241-1AF6-497730ECE590}"/>
              </a:ext>
            </a:extLst>
          </p:cNvPr>
          <p:cNvGrpSpPr/>
          <p:nvPr/>
        </p:nvGrpSpPr>
        <p:grpSpPr>
          <a:xfrm>
            <a:off x="1404257" y="2198914"/>
            <a:ext cx="3777343" cy="3298373"/>
            <a:chOff x="5181291" y="852349"/>
            <a:chExt cx="6439901" cy="56184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6FE52C-5758-41C6-11EF-82C58204B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81292" y="907494"/>
              <a:ext cx="6114088" cy="5563271"/>
            </a:xfrm>
            <a:prstGeom prst="flowChartAlternateProcess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882B4D-D1B6-E13E-74D9-76CFA7478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81291" y="852349"/>
              <a:ext cx="6439901" cy="5618416"/>
            </a:xfrm>
            <a:prstGeom prst="flowChartAlternateProcess">
              <a:avLst/>
            </a:prstGeom>
            <a:gradFill flip="none" rotWithShape="1">
              <a:gsLst>
                <a:gs pos="76000">
                  <a:srgbClr val="1A5884">
                    <a:alpha val="71000"/>
                  </a:srgbClr>
                </a:gs>
                <a:gs pos="0">
                  <a:srgbClr val="1C5F91"/>
                </a:gs>
                <a:gs pos="100000">
                  <a:srgbClr val="1A5885">
                    <a:alpha val="34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6DC544C-EE03-73B4-CEB8-933E8993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704" y="1554552"/>
            <a:ext cx="3777343" cy="22206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 dirty="0"/>
              <a:t>Template Design Process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598E6A-7706-B4EE-1B04-D77A426673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2914" y="550962"/>
            <a:ext cx="4659086" cy="4227867"/>
          </a:xfrm>
        </p:spPr>
        <p:txBody>
          <a:bodyPr/>
          <a:lstStyle/>
          <a:p>
            <a:r>
              <a:rPr lang="en-US" sz="4000" dirty="0"/>
              <a:t>Backward design</a:t>
            </a:r>
          </a:p>
          <a:p>
            <a:r>
              <a:rPr lang="en-US" sz="4000" dirty="0"/>
              <a:t>Overbuild</a:t>
            </a:r>
          </a:p>
          <a:p>
            <a:pPr lvl="1"/>
            <a:r>
              <a:rPr lang="en-US" sz="2800" dirty="0"/>
              <a:t>Anticipate faculty needs for module content</a:t>
            </a:r>
          </a:p>
          <a:p>
            <a:r>
              <a:rPr lang="en-US" sz="4000" dirty="0"/>
              <a:t>Embed QM standards</a:t>
            </a:r>
          </a:p>
          <a:p>
            <a:pPr lvl="1"/>
            <a:r>
              <a:rPr lang="en-US" sz="2800" dirty="0"/>
              <a:t>6th edition of QM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140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grab of module listing of new template">
            <a:extLst>
              <a:ext uri="{FF2B5EF4-FFF2-40B4-BE49-F238E27FC236}">
                <a16:creationId xmlns:a16="http://schemas.microsoft.com/office/drawing/2014/main" id="{4C1BB278-B41E-C024-3517-775A8AB31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931" y="2161843"/>
            <a:ext cx="3710145" cy="4384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0BD88EE-09A9-EEF8-34E8-78DAC0AE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8" y="1122493"/>
            <a:ext cx="4111171" cy="20786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6600" dirty="0"/>
              <a:t>New Template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76DD635-E174-16B3-BBF0-9113517D9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565" y="3429000"/>
            <a:ext cx="3951515" cy="647355"/>
          </a:xfrm>
        </p:spPr>
        <p:txBody>
          <a:bodyPr/>
          <a:lstStyle/>
          <a:p>
            <a:r>
              <a:rPr lang="en-US" sz="2800" dirty="0"/>
              <a:t>QM Features Built In</a:t>
            </a:r>
          </a:p>
        </p:txBody>
      </p:sp>
      <p:pic>
        <p:nvPicPr>
          <p:cNvPr id="9" name="Picture 8" descr="Screen grab of homepage of new template">
            <a:extLst>
              <a:ext uri="{FF2B5EF4-FFF2-40B4-BE49-F238E27FC236}">
                <a16:creationId xmlns:a16="http://schemas.microsoft.com/office/drawing/2014/main" id="{229D2D24-077F-EEE8-D964-4220F557ED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210" y="312036"/>
            <a:ext cx="4582026" cy="36969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507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F8DB-D112-6103-3359-A67C7B80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Walk-through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54798-F5E6-BE99-C6F9-B92DFB8C5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386" y="1007223"/>
            <a:ext cx="2167709" cy="4880718"/>
          </a:xfrm>
        </p:spPr>
        <p:txBody>
          <a:bodyPr/>
          <a:lstStyle/>
          <a:p>
            <a:r>
              <a:rPr lang="en-US" sz="2000" dirty="0"/>
              <a:t>Original Template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Current Template</a:t>
            </a:r>
          </a:p>
        </p:txBody>
      </p:sp>
      <p:pic>
        <p:nvPicPr>
          <p:cNvPr id="4" name="Picture 3" descr="Screen Grab of original template">
            <a:extLst>
              <a:ext uri="{FF2B5EF4-FFF2-40B4-BE49-F238E27FC236}">
                <a16:creationId xmlns:a16="http://schemas.microsoft.com/office/drawing/2014/main" id="{B65820B5-EA29-8B4C-6DF3-93669601BD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09206"/>
            <a:ext cx="3683000" cy="3057229"/>
          </a:xfrm>
          <a:prstGeom prst="rect">
            <a:avLst/>
          </a:prstGeom>
        </p:spPr>
      </p:pic>
      <p:pic>
        <p:nvPicPr>
          <p:cNvPr id="6" name="Picture 5" descr="Screen grab of new template. Only minor differences from original.">
            <a:extLst>
              <a:ext uri="{FF2B5EF4-FFF2-40B4-BE49-F238E27FC236}">
                <a16:creationId xmlns:a16="http://schemas.microsoft.com/office/drawing/2014/main" id="{6FB9718B-4499-0611-CB74-D4529CA8D3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894" y="3447582"/>
            <a:ext cx="3348271" cy="2793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839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BFD0B9-4D98-3CC1-25E1-6FA7E3D35C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61527" y="811063"/>
            <a:ext cx="6058347" cy="5078108"/>
          </a:xfrm>
        </p:spPr>
        <p:txBody>
          <a:bodyPr/>
          <a:lstStyle/>
          <a:p>
            <a:r>
              <a:rPr lang="en-US" sz="4000" dirty="0"/>
              <a:t>Support from Leadership</a:t>
            </a:r>
          </a:p>
          <a:p>
            <a:r>
              <a:rPr lang="en-US" sz="4000" dirty="0"/>
              <a:t>Coordination with Program Directors</a:t>
            </a:r>
          </a:p>
          <a:p>
            <a:r>
              <a:rPr lang="en-US" sz="4000" dirty="0"/>
              <a:t>Faculty Outreach</a:t>
            </a:r>
          </a:p>
          <a:p>
            <a:pPr lvl="1"/>
            <a:r>
              <a:rPr lang="en-US" sz="3200" dirty="0"/>
              <a:t>Presentations for Faculty buy-in</a:t>
            </a:r>
          </a:p>
          <a:p>
            <a:pPr lvl="1"/>
            <a:r>
              <a:rPr lang="en-US" sz="3200" dirty="0"/>
              <a:t>QM Online Training for faculty</a:t>
            </a:r>
          </a:p>
          <a:p>
            <a:r>
              <a:rPr lang="en-US" sz="4000" dirty="0"/>
              <a:t>Template customization for each program</a:t>
            </a:r>
          </a:p>
          <a:p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991788-35AE-58A4-4BC8-35BD6B637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3079"/>
            <a:ext cx="5192502" cy="2570255"/>
          </a:xfrm>
        </p:spPr>
        <p:txBody>
          <a:bodyPr/>
          <a:lstStyle/>
          <a:p>
            <a:r>
              <a:rPr lang="en-US" dirty="0"/>
              <a:t>Key Points for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422854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5A8C0D-0E57-C709-E0E1-74473A167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90457">
            <a:off x="5782700" y="1716196"/>
            <a:ext cx="6237756" cy="5132523"/>
          </a:xfrm>
          <a:prstGeom prst="rect">
            <a:avLst/>
          </a:prstGeom>
        </p:spPr>
      </p:pic>
      <p:pic>
        <p:nvPicPr>
          <p:cNvPr id="10" name="Picture 9" descr="Icon of a teacher in front of a class, with an embracing pair of hands drawn below the scene.">
            <a:extLst>
              <a:ext uri="{FF2B5EF4-FFF2-40B4-BE49-F238E27FC236}">
                <a16:creationId xmlns:a16="http://schemas.microsoft.com/office/drawing/2014/main" id="{18DCCB20-7B4F-4F72-B825-EABA7A3B9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695" y="702469"/>
            <a:ext cx="2794246" cy="3400227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66CF8B1-F2E0-2719-7B56-1B0C000692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115" y="131763"/>
            <a:ext cx="7021286" cy="1141412"/>
          </a:xfrm>
        </p:spPr>
        <p:txBody>
          <a:bodyPr anchor="b">
            <a:normAutofit fontScale="90000"/>
          </a:bodyPr>
          <a:lstStyle/>
          <a:p>
            <a:r>
              <a:rPr lang="en-US" sz="4400" b="1" dirty="0"/>
              <a:t>Uplift Project Statistics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209DE-E0F8-AD80-9D27-C5FD6353F4B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581150"/>
            <a:ext cx="7313613" cy="4493079"/>
          </a:xfrm>
        </p:spPr>
        <p:txBody>
          <a:bodyPr>
            <a:no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Completed 266 course conversions in 1 year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Some programs had faculty do conversion, some had “concierge” conversions by Online Ed team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Direct concierge uplift – 95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One-on-one consultations - 35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Faculty trained in QM </a:t>
            </a:r>
            <a:r>
              <a:rPr lang="en-US" sz="2400"/>
              <a:t>– 175</a:t>
            </a:r>
            <a:endParaRPr lang="en-US" sz="2400" dirty="0"/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4194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2521-6F77-C566-CDA2-E4DD40F83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A74AB-4927-4197-2293-6D74C913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I love that it is consistent from course to course, and it looks really clean.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Did not have to worry about how things are set up!  There are many options available when putting together the courses and it is easy to set things up how I like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The course pages became easier to navigate. Students and faculty know where to find all the standard course materials within the canvas page.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0103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2521-6F77-C566-CDA2-E4DD40F83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A74AB-4927-4197-2293-6D74C9139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120" y="1121229"/>
            <a:ext cx="6621780" cy="21727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How would you rate your overall experience with the process of converting your course(s) to the new template? </a:t>
            </a:r>
          </a:p>
          <a:p>
            <a:pPr marL="1143000" lvl="1" indent="-457200"/>
            <a:r>
              <a:rPr lang="en-US" sz="1200" dirty="0"/>
              <a:t>22% Very Easy</a:t>
            </a:r>
          </a:p>
          <a:p>
            <a:pPr marL="1143000" lvl="1" indent="-457200"/>
            <a:r>
              <a:rPr lang="en-US" sz="1200" dirty="0"/>
              <a:t>33% Easy</a:t>
            </a:r>
          </a:p>
          <a:p>
            <a:pPr marL="1143000" lvl="1" indent="-457200"/>
            <a:r>
              <a:rPr lang="en-US" sz="1200" dirty="0"/>
              <a:t>22% Neutral</a:t>
            </a:r>
          </a:p>
          <a:p>
            <a:pPr marL="1143000" lvl="1" indent="-457200"/>
            <a:r>
              <a:rPr lang="en-US" sz="1200" dirty="0"/>
              <a:t>22% Difficult</a:t>
            </a:r>
          </a:p>
        </p:txBody>
      </p:sp>
      <p:pic>
        <p:nvPicPr>
          <p:cNvPr id="8" name="Picture 7" descr="Key for pie chart diagram. Items listed are Very Easy, Easy, Neutral, Difficult, and Very Difficult.">
            <a:extLst>
              <a:ext uri="{FF2B5EF4-FFF2-40B4-BE49-F238E27FC236}">
                <a16:creationId xmlns:a16="http://schemas.microsoft.com/office/drawing/2014/main" id="{37BF8EC4-F43B-F1DF-AAB1-245C1A74E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 b="6635"/>
          <a:stretch/>
        </p:blipFill>
        <p:spPr>
          <a:xfrm>
            <a:off x="5500095" y="3863250"/>
            <a:ext cx="1615580" cy="1601379"/>
          </a:xfrm>
          <a:prstGeom prst="rect">
            <a:avLst/>
          </a:prstGeom>
        </p:spPr>
      </p:pic>
      <p:pic>
        <p:nvPicPr>
          <p:cNvPr id="9" name="Picture 8" descr="Pie chart showing results of survey question. 4 sectors, all about equal, with orange (easy) slightly larger.">
            <a:extLst>
              <a:ext uri="{FF2B5EF4-FFF2-40B4-BE49-F238E27FC236}">
                <a16:creationId xmlns:a16="http://schemas.microsoft.com/office/drawing/2014/main" id="{B1744560-99F4-069F-DDA5-BF1123767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9769" y="3294009"/>
            <a:ext cx="3209899" cy="26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6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2521-6F77-C566-CDA2-E4DD40F83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A74AB-4927-4197-2293-6D74C9139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120" y="1121230"/>
            <a:ext cx="6621780" cy="18735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Do you believe the new template has made your course easier or harder for you to manage?</a:t>
            </a:r>
          </a:p>
          <a:p>
            <a:pPr marL="1143000" lvl="1" indent="-457200"/>
            <a:r>
              <a:rPr lang="en-US" sz="1200" dirty="0"/>
              <a:t>45% Much Easier</a:t>
            </a:r>
          </a:p>
          <a:p>
            <a:pPr marL="1143000" lvl="1" indent="-457200"/>
            <a:r>
              <a:rPr lang="en-US" sz="1200" dirty="0"/>
              <a:t>10% Easier</a:t>
            </a:r>
          </a:p>
          <a:p>
            <a:pPr marL="1143000" lvl="1" indent="-457200"/>
            <a:r>
              <a:rPr lang="en-US" sz="1200" dirty="0"/>
              <a:t>35% Neutral</a:t>
            </a:r>
          </a:p>
          <a:p>
            <a:pPr marL="1143000" lvl="1" indent="-457200"/>
            <a:r>
              <a:rPr lang="en-US" sz="1200" dirty="0"/>
              <a:t>10% Harder</a:t>
            </a:r>
          </a:p>
        </p:txBody>
      </p:sp>
      <p:pic>
        <p:nvPicPr>
          <p:cNvPr id="8" name="Picture 7" descr="legend for bar chart. Items are Much Easier, Easier, Neutral, Harder, and Much Harder">
            <a:extLst>
              <a:ext uri="{FF2B5EF4-FFF2-40B4-BE49-F238E27FC236}">
                <a16:creationId xmlns:a16="http://schemas.microsoft.com/office/drawing/2014/main" id="{37BF8EC4-F43B-F1DF-AAB1-245C1A74E3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001"/>
          <a:stretch/>
        </p:blipFill>
        <p:spPr>
          <a:xfrm>
            <a:off x="5500095" y="3863250"/>
            <a:ext cx="1615580" cy="1601379"/>
          </a:xfrm>
          <a:prstGeom prst="rect">
            <a:avLst/>
          </a:prstGeom>
        </p:spPr>
      </p:pic>
      <p:pic>
        <p:nvPicPr>
          <p:cNvPr id="9" name="Picture 8" descr="Bar chart showing 45% chose Much Easier, 10% chose Easier, 35% chose Neutral, 10% chose Harder.">
            <a:extLst>
              <a:ext uri="{FF2B5EF4-FFF2-40B4-BE49-F238E27FC236}">
                <a16:creationId xmlns:a16="http://schemas.microsoft.com/office/drawing/2014/main" id="{B1744560-99F4-069F-DDA5-BF1123767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69" y="3029919"/>
            <a:ext cx="3209899" cy="31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8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5FC6-2E2C-B38E-7BB8-A121FAC7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DCEDD7-0742-68B0-8030-477B6CFE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300" y="1109435"/>
            <a:ext cx="6032500" cy="45039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7200" dirty="0">
                <a:latin typeface="Caveat" panose="00000500000000000000" pitchFamily="2" charset="0"/>
              </a:rPr>
              <a:t>Have you tried implementing a standard template in your LMS? </a:t>
            </a:r>
          </a:p>
        </p:txBody>
      </p:sp>
    </p:spTree>
    <p:extLst>
      <p:ext uri="{BB962C8B-B14F-4D97-AF65-F5344CB8AC3E}">
        <p14:creationId xmlns:p14="http://schemas.microsoft.com/office/powerpoint/2010/main" val="390211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32BF-6DBD-788D-8703-6334C15D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A22B-FA8D-687C-574D-44F3AE89C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Simple to use once you learn your way around the template.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There has been a reduction in students asking for Canvas clarification from the professors, which is great for both parties.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There are still settings that were not uniform, and some time was wasted correcting the issue. 2-3 this term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Generally works very well and I do appreciate the uniformity. However, I don't know if the modules rather than weeks is necessarily better or worse </a:t>
            </a:r>
          </a:p>
        </p:txBody>
      </p:sp>
    </p:spTree>
    <p:extLst>
      <p:ext uri="{BB962C8B-B14F-4D97-AF65-F5344CB8AC3E}">
        <p14:creationId xmlns:p14="http://schemas.microsoft.com/office/powerpoint/2010/main" val="3886160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03EC-8978-4A03-DAAD-D5E39A4E3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6CD87-948E-ABE9-32A8-274DD3A67E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375634"/>
            <a:ext cx="5932731" cy="5813416"/>
          </a:xfrm>
        </p:spPr>
        <p:txBody>
          <a:bodyPr/>
          <a:lstStyle/>
          <a:p>
            <a:r>
              <a:rPr lang="en-US" sz="3200" dirty="0"/>
              <a:t>Program adjustments to Template</a:t>
            </a:r>
          </a:p>
          <a:p>
            <a:pPr lvl="1"/>
            <a:r>
              <a:rPr lang="en-US" sz="2400" dirty="0"/>
              <a:t>Program image branding</a:t>
            </a:r>
          </a:p>
          <a:p>
            <a:pPr lvl="1"/>
            <a:r>
              <a:rPr lang="en-US" sz="2400" dirty="0"/>
              <a:t>Homepage links</a:t>
            </a:r>
          </a:p>
          <a:p>
            <a:pPr lvl="1"/>
            <a:r>
              <a:rPr lang="en-US" sz="2400" dirty="0"/>
              <a:t>Enforced consistency within program</a:t>
            </a:r>
          </a:p>
          <a:p>
            <a:r>
              <a:rPr lang="en-US" sz="3200" dirty="0"/>
              <a:t>Challenges and roadblocks</a:t>
            </a:r>
          </a:p>
          <a:p>
            <a:pPr lvl="1"/>
            <a:r>
              <a:rPr lang="en-US" sz="2400" dirty="0"/>
              <a:t>Faculty confusion</a:t>
            </a:r>
          </a:p>
          <a:p>
            <a:pPr lvl="1"/>
            <a:r>
              <a:rPr lang="en-US" sz="2400" dirty="0"/>
              <a:t>Faculty resistance</a:t>
            </a:r>
          </a:p>
          <a:p>
            <a:pPr lvl="1"/>
            <a:r>
              <a:rPr lang="en-US" sz="2400" dirty="0"/>
              <a:t>Low monitoring from PDs</a:t>
            </a:r>
          </a:p>
          <a:p>
            <a:r>
              <a:rPr lang="en-US" sz="3200" dirty="0"/>
              <a:t>Solutions</a:t>
            </a:r>
          </a:p>
          <a:p>
            <a:pPr lvl="1"/>
            <a:r>
              <a:rPr lang="en-US" sz="2400" dirty="0"/>
              <a:t>Manual check, report to PDs, U leadership</a:t>
            </a:r>
          </a:p>
          <a:p>
            <a:pPr lvl="1"/>
            <a:r>
              <a:rPr lang="en-US" sz="2400" dirty="0"/>
              <a:t>University Leadership support</a:t>
            </a:r>
          </a:p>
          <a:p>
            <a:pPr lvl="1"/>
            <a:r>
              <a:rPr lang="en-US" sz="2400" dirty="0"/>
              <a:t>One-on-One consultations, workshops</a:t>
            </a:r>
          </a:p>
          <a:p>
            <a:pPr lvl="1"/>
            <a:r>
              <a:rPr lang="en-US" sz="2400" dirty="0"/>
              <a:t>Pre-term Training Drop-in Sessions</a:t>
            </a:r>
          </a:p>
          <a:p>
            <a:pPr lvl="1"/>
            <a:r>
              <a:rPr lang="en-US" sz="2400" dirty="0"/>
              <a:t>Mandatory QM group trainings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2806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125F0D-FB3E-B5EE-31A3-46F9EB9AD13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4400" dirty="0"/>
              <a:t>Sell Template &amp; QM to Admin first</a:t>
            </a:r>
          </a:p>
          <a:p>
            <a:r>
              <a:rPr lang="en-US" sz="4400" dirty="0"/>
              <a:t>Sell to faculty </a:t>
            </a:r>
          </a:p>
          <a:p>
            <a:pPr lvl="1"/>
            <a:r>
              <a:rPr lang="en-US" sz="3200" dirty="0"/>
              <a:t>Something to help them teach better</a:t>
            </a:r>
          </a:p>
          <a:p>
            <a:r>
              <a:rPr lang="en-US" sz="4400" dirty="0"/>
              <a:t>Have early adopters pitch to colleagues</a:t>
            </a:r>
          </a:p>
          <a:p>
            <a:r>
              <a:rPr lang="en-US" sz="4400" dirty="0"/>
              <a:t>Multi-pronged support strategy</a:t>
            </a:r>
          </a:p>
          <a:p>
            <a:endParaRPr lang="en-US" sz="4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F7FF93-5D64-5D26-DFC9-74052B77F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Advice for Others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C58729-D2F7-DC7B-8BA7-E0F50FBB8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5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1D27-D3BD-492E-8C77-C3BD1551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B5DA4-8C68-4950-BACB-D9837B65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932" y="1970088"/>
            <a:ext cx="5431790" cy="2054712"/>
          </a:xfrm>
        </p:spPr>
        <p:txBody>
          <a:bodyPr/>
          <a:lstStyle/>
          <a:p>
            <a:r>
              <a:rPr lang="en-US" sz="4400" dirty="0"/>
              <a:t>SelomAssignon@scuhs.edu</a:t>
            </a:r>
          </a:p>
          <a:p>
            <a:r>
              <a:rPr lang="en-US" sz="4400" dirty="0"/>
              <a:t>ScottSTandifer@scuhs.edu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2CDAC2-4ABC-4D29-B9C1-FAABA018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4875" y="3314189"/>
            <a:ext cx="2009775" cy="1982705"/>
            <a:chOff x="904875" y="3314189"/>
            <a:chExt cx="2009775" cy="1982705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4E8CBC9F-F003-4534-974E-5A624C0F90F7}"/>
                </a:ext>
              </a:extLst>
            </p:cNvPr>
            <p:cNvSpPr/>
            <p:nvPr/>
          </p:nvSpPr>
          <p:spPr>
            <a:xfrm>
              <a:off x="904875" y="3314189"/>
              <a:ext cx="990600" cy="526208"/>
            </a:xfrm>
            <a:prstGeom prst="wedgeRoundRectCallout">
              <a:avLst>
                <a:gd name="adj1" fmla="val -12179"/>
                <a:gd name="adj2" fmla="val 10956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6A6D24B2-67A7-402B-A4FE-297F611FE1E4}"/>
                </a:ext>
              </a:extLst>
            </p:cNvPr>
            <p:cNvSpPr/>
            <p:nvPr/>
          </p:nvSpPr>
          <p:spPr>
            <a:xfrm>
              <a:off x="904875" y="4410573"/>
              <a:ext cx="628650" cy="752984"/>
            </a:xfrm>
            <a:prstGeom prst="wedgeRoundRectCallout">
              <a:avLst>
                <a:gd name="adj1" fmla="val 128759"/>
                <a:gd name="adj2" fmla="val 3850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6A1DC293-FAF2-4F86-BDF9-AB6C98A57CA9}"/>
                </a:ext>
              </a:extLst>
            </p:cNvPr>
            <p:cNvSpPr/>
            <p:nvPr/>
          </p:nvSpPr>
          <p:spPr>
            <a:xfrm flipH="1">
              <a:off x="1667757" y="3711323"/>
              <a:ext cx="990600" cy="526208"/>
            </a:xfrm>
            <a:prstGeom prst="wedgeRoundRectCallout">
              <a:avLst>
                <a:gd name="adj1" fmla="val -22756"/>
                <a:gd name="adj2" fmla="val 8784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511F50-28C5-4637-B4D3-E743E56004D9}"/>
                </a:ext>
              </a:extLst>
            </p:cNvPr>
            <p:cNvGrpSpPr/>
            <p:nvPr/>
          </p:nvGrpSpPr>
          <p:grpSpPr>
            <a:xfrm>
              <a:off x="2257426" y="4465897"/>
              <a:ext cx="657224" cy="830997"/>
              <a:chOff x="2438401" y="4450857"/>
              <a:chExt cx="657224" cy="83099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083AD4-CCC7-43B6-AB26-B81F32183BC3}"/>
                  </a:ext>
                </a:extLst>
              </p:cNvPr>
              <p:cNvSpPr txBox="1"/>
              <p:nvPr/>
            </p:nvSpPr>
            <p:spPr>
              <a:xfrm>
                <a:off x="2466976" y="4450857"/>
                <a:ext cx="6286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?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EF9CE2F-B20A-4263-8C8A-B9D99175DE97}"/>
                  </a:ext>
                </a:extLst>
              </p:cNvPr>
              <p:cNvSpPr/>
              <p:nvPr/>
            </p:nvSpPr>
            <p:spPr>
              <a:xfrm>
                <a:off x="2438401" y="4575842"/>
                <a:ext cx="619125" cy="619125"/>
              </a:xfrm>
              <a:prstGeom prst="ellipse">
                <a:avLst/>
              </a:pr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Logo for SCU">
            <a:extLst>
              <a:ext uri="{FF2B5EF4-FFF2-40B4-BE49-F238E27FC236}">
                <a16:creationId xmlns:a16="http://schemas.microsoft.com/office/drawing/2014/main" id="{34B5BF78-26E5-47A2-6975-9B60D9F6F7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629" y="5511192"/>
            <a:ext cx="3167742" cy="4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3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2A0C67A-47A1-801A-828F-47F21A82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0" y="360000"/>
            <a:ext cx="5982499" cy="2970801"/>
          </a:xfrm>
        </p:spPr>
        <p:txBody>
          <a:bodyPr/>
          <a:lstStyle/>
          <a:p>
            <a:r>
              <a:rPr lang="en-US" sz="4000" dirty="0"/>
              <a:t>Whittier, California</a:t>
            </a:r>
          </a:p>
          <a:p>
            <a:pPr lvl="1"/>
            <a:r>
              <a:rPr lang="en-US" sz="2400" dirty="0"/>
              <a:t>Just East of Los Angeles</a:t>
            </a:r>
          </a:p>
          <a:p>
            <a:r>
              <a:rPr lang="en-US" sz="4000" dirty="0"/>
              <a:t>Student Enrollment 1,600</a:t>
            </a:r>
          </a:p>
          <a:p>
            <a:r>
              <a:rPr lang="en-US" sz="4000" dirty="0"/>
              <a:t>Faculty – 160 full &amp; </a:t>
            </a:r>
            <a:br>
              <a:rPr lang="en-US" sz="4000" dirty="0"/>
            </a:br>
            <a:r>
              <a:rPr lang="en-US" sz="4000" dirty="0"/>
              <a:t>part time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43C276-1AF2-F9E5-2DBE-79E718A6E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2159999"/>
            <a:ext cx="4986700" cy="228500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Southern California University of Health Sciences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CD1CB15-D58A-4848-5653-02E426EF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1570401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7" name="Picture 6" descr="A scene from the SCU campus">
            <a:extLst>
              <a:ext uri="{FF2B5EF4-FFF2-40B4-BE49-F238E27FC236}">
                <a16:creationId xmlns:a16="http://schemas.microsoft.com/office/drawing/2014/main" id="{99862388-4E81-31F1-338F-9AF68CC4BD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702348" y="3265770"/>
            <a:ext cx="3720505" cy="3376423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noFill/>
        </p:spPr>
      </p:pic>
      <p:pic>
        <p:nvPicPr>
          <p:cNvPr id="8" name="Picture 7" descr="A group of students seated in a classroom">
            <a:extLst>
              <a:ext uri="{FF2B5EF4-FFF2-40B4-BE49-F238E27FC236}">
                <a16:creationId xmlns:a16="http://schemas.microsoft.com/office/drawing/2014/main" id="{DE0C64DD-2A33-2ED0-632E-81E987D84B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455" y="3182757"/>
            <a:ext cx="2514600" cy="1676400"/>
          </a:xfrm>
          <a:prstGeom prst="rect">
            <a:avLst/>
          </a:prstGeom>
        </p:spPr>
      </p:pic>
      <p:pic>
        <p:nvPicPr>
          <p:cNvPr id="9" name="Picture 8" descr="A group of men and women in white lab coats, standing outside. ">
            <a:extLst>
              <a:ext uri="{FF2B5EF4-FFF2-40B4-BE49-F238E27FC236}">
                <a16:creationId xmlns:a16="http://schemas.microsoft.com/office/drawing/2014/main" id="{19544889-AF74-2B2E-C306-8AC075BCDF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638" y="4311669"/>
            <a:ext cx="2762834" cy="1841889"/>
          </a:xfrm>
          <a:prstGeom prst="rect">
            <a:avLst/>
          </a:prstGeom>
        </p:spPr>
      </p:pic>
      <p:pic>
        <p:nvPicPr>
          <p:cNvPr id="14" name="Picture 1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93EEF9C-6ED8-7112-0F82-4B5CDFCE6E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23" y="4311669"/>
            <a:ext cx="2121977" cy="9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1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of the original graduating class for LACC">
            <a:extLst>
              <a:ext uri="{FF2B5EF4-FFF2-40B4-BE49-F238E27FC236}">
                <a16:creationId xmlns:a16="http://schemas.microsoft.com/office/drawing/2014/main" id="{4CF5B416-A7CE-1196-C5D7-01A7CB098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114" y="285069"/>
            <a:ext cx="2819400" cy="2643188"/>
          </a:xfrm>
          <a:prstGeom prst="ellipse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2A0C67A-47A1-801A-828F-47F21A82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501" y="677500"/>
            <a:ext cx="5982499" cy="4707300"/>
          </a:xfrm>
        </p:spPr>
        <p:txBody>
          <a:bodyPr/>
          <a:lstStyle/>
          <a:p>
            <a:r>
              <a:rPr lang="en-US" sz="3200" dirty="0"/>
              <a:t>Founded1911 as </a:t>
            </a:r>
            <a:br>
              <a:rPr lang="en-US" sz="3200" dirty="0"/>
            </a:br>
            <a:r>
              <a:rPr lang="en-US" sz="3200" dirty="0"/>
              <a:t>Los Angeles </a:t>
            </a:r>
            <a:br>
              <a:rPr lang="en-US" sz="3200" dirty="0"/>
            </a:br>
            <a:r>
              <a:rPr lang="en-US" sz="3200" dirty="0"/>
              <a:t>College of </a:t>
            </a:r>
            <a:br>
              <a:rPr lang="en-US" sz="3200" dirty="0"/>
            </a:br>
            <a:r>
              <a:rPr lang="en-US" sz="3200" dirty="0"/>
              <a:t>Chiropractic</a:t>
            </a:r>
          </a:p>
          <a:p>
            <a:pPr>
              <a:spcBef>
                <a:spcPts val="6600"/>
              </a:spcBef>
            </a:pPr>
            <a:r>
              <a:rPr lang="en-US" sz="3200" dirty="0"/>
              <a:t>Institutionally accredited by Western Association of Schools &amp; Colleges</a:t>
            </a:r>
          </a:p>
          <a:p>
            <a:endParaRPr lang="en-US" sz="32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43C276-1AF2-F9E5-2DBE-79E718A6E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2159999"/>
            <a:ext cx="4986700" cy="228500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Southern California University of Health Sciences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CD1CB15-D58A-4848-5653-02E426EF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1570401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4" name="Picture 3" descr="A blue and yellow logo&#10;&#10;Description automatically generated">
            <a:extLst>
              <a:ext uri="{FF2B5EF4-FFF2-40B4-BE49-F238E27FC236}">
                <a16:creationId xmlns:a16="http://schemas.microsoft.com/office/drawing/2014/main" id="{510ADDB8-1E75-7E49-B6CE-8B9E9F6C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23" y="4880769"/>
            <a:ext cx="3600077" cy="1418431"/>
          </a:xfrm>
          <a:prstGeom prst="rect">
            <a:avLst/>
          </a:prstGeom>
        </p:spPr>
      </p:pic>
      <p:pic>
        <p:nvPicPr>
          <p:cNvPr id="6" name="Picture 5" descr="A group of people in white lab coats standing next to a skeleton&#10;">
            <a:extLst>
              <a:ext uri="{FF2B5EF4-FFF2-40B4-BE49-F238E27FC236}">
                <a16:creationId xmlns:a16="http://schemas.microsoft.com/office/drawing/2014/main" id="{C40CB0C3-4CFA-B44B-40E4-650D2F0840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114" y="4974771"/>
            <a:ext cx="2601686" cy="1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7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in a lab coat and gloves looking at herbs laid out in piles on clean pieces of paper, in a dispensary setting.">
            <a:extLst>
              <a:ext uri="{FF2B5EF4-FFF2-40B4-BE49-F238E27FC236}">
                <a16:creationId xmlns:a16="http://schemas.microsoft.com/office/drawing/2014/main" id="{47CFBC6D-7694-5653-82C5-5885B8CF62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82239">
            <a:off x="4022905" y="4299067"/>
            <a:ext cx="3108929" cy="2071810"/>
          </a:xfrm>
          <a:prstGeom prst="rect">
            <a:avLst/>
          </a:prstGeom>
        </p:spPr>
      </p:pic>
      <p:pic>
        <p:nvPicPr>
          <p:cNvPr id="5" name="Picture 4" descr="A group of student standing around a table outdoors">
            <a:extLst>
              <a:ext uri="{FF2B5EF4-FFF2-40B4-BE49-F238E27FC236}">
                <a16:creationId xmlns:a16="http://schemas.microsoft.com/office/drawing/2014/main" id="{72580FEA-95D5-BAC9-95B1-FD28576FFD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14" y="3726468"/>
            <a:ext cx="3246800" cy="2164533"/>
          </a:xfrm>
          <a:prstGeom prst="ellipse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2A0C67A-47A1-801A-828F-47F21A82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053" y="774700"/>
            <a:ext cx="5982499" cy="59333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2000 became Southern California University of Health Sciences</a:t>
            </a:r>
          </a:p>
          <a:p>
            <a:pPr lvl="1"/>
            <a:r>
              <a:rPr lang="en-US" sz="3600" dirty="0"/>
              <a:t>Umbrella title to expand programs </a:t>
            </a:r>
            <a:r>
              <a:rPr lang="en-US" sz="2800" dirty="0"/>
              <a:t>(all professionally accredited)</a:t>
            </a:r>
            <a:endParaRPr lang="en-US" sz="3600" dirty="0"/>
          </a:p>
          <a:p>
            <a:pPr marL="2057400" lvl="2"/>
            <a:r>
              <a:rPr lang="en-US" sz="2000" dirty="0"/>
              <a:t>Acupuncture and Chinese Herbal Medicine (</a:t>
            </a:r>
            <a:r>
              <a:rPr lang="en-US" sz="2000" dirty="0" err="1"/>
              <a:t>AcCHM</a:t>
            </a:r>
            <a:r>
              <a:rPr lang="en-US" sz="2000" dirty="0"/>
              <a:t>)</a:t>
            </a:r>
          </a:p>
          <a:p>
            <a:pPr marL="2057400" lvl="2"/>
            <a:r>
              <a:rPr lang="en-US" sz="2000" dirty="0"/>
              <a:t>Ayurvedic Medicine</a:t>
            </a:r>
          </a:p>
          <a:p>
            <a:pPr marL="2057400" lvl="2"/>
            <a:r>
              <a:rPr lang="en-US" sz="2000" dirty="0"/>
              <a:t>Physician Assistant</a:t>
            </a:r>
          </a:p>
          <a:p>
            <a:pPr marL="2057400" lvl="2"/>
            <a:r>
              <a:rPr lang="en-US" sz="2000" dirty="0"/>
              <a:t>MS in Medical Science</a:t>
            </a:r>
          </a:p>
          <a:p>
            <a:pPr marL="2057400" lvl="2"/>
            <a:r>
              <a:rPr lang="en-US" sz="2000" dirty="0"/>
              <a:t>Dr. of Occupational Therapy</a:t>
            </a:r>
          </a:p>
          <a:p>
            <a:pPr marL="2057400" lvl="2"/>
            <a:r>
              <a:rPr lang="en-US" sz="2000" dirty="0"/>
              <a:t>MS in Human Genetics &amp; Genomics</a:t>
            </a:r>
          </a:p>
          <a:p>
            <a:pPr marL="2057400" lvl="2"/>
            <a:r>
              <a:rPr lang="en-US" sz="2000" dirty="0"/>
              <a:t>BS in Health Sciences</a:t>
            </a:r>
          </a:p>
          <a:p>
            <a:endParaRPr lang="en-US" sz="40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CD1CB15-D58A-4848-5653-02E426EF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1570401"/>
          </a:xfrm>
        </p:spPr>
        <p:txBody>
          <a:bodyPr/>
          <a:lstStyle/>
          <a:p>
            <a:r>
              <a:rPr lang="en-US" dirty="0"/>
              <a:t>Name Change</a:t>
            </a:r>
          </a:p>
        </p:txBody>
      </p:sp>
      <p:pic>
        <p:nvPicPr>
          <p:cNvPr id="7" name="Picture 6" descr="Two computer tablets showing virtual cadavers">
            <a:extLst>
              <a:ext uri="{FF2B5EF4-FFF2-40B4-BE49-F238E27FC236}">
                <a16:creationId xmlns:a16="http://schemas.microsoft.com/office/drawing/2014/main" id="{74C2E061-50F4-F7AF-97F7-E4B0853EC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83996">
            <a:off x="2699510" y="2900290"/>
            <a:ext cx="2566724" cy="1444214"/>
          </a:xfrm>
          <a:prstGeom prst="rect">
            <a:avLst/>
          </a:prstGeom>
        </p:spPr>
      </p:pic>
      <p:pic>
        <p:nvPicPr>
          <p:cNvPr id="14" name="Picture 1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CEDCA97-3D24-A073-0525-A4B21260DF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20" y="2410836"/>
            <a:ext cx="1653938" cy="7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0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for Doctor of Medical Science program">
            <a:extLst>
              <a:ext uri="{FF2B5EF4-FFF2-40B4-BE49-F238E27FC236}">
                <a16:creationId xmlns:a16="http://schemas.microsoft.com/office/drawing/2014/main" id="{18181DEB-176E-0884-EE73-D6A29FD5DD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11" y="3776459"/>
            <a:ext cx="2627795" cy="179628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2A0C67A-47A1-801A-828F-47F21A82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653" y="270995"/>
            <a:ext cx="5982499" cy="29972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New Programs in Active Development</a:t>
            </a:r>
          </a:p>
          <a:p>
            <a:pPr marL="681038" lvl="2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MS in Genetic Counseling</a:t>
            </a:r>
          </a:p>
          <a:p>
            <a:pPr marL="681038" lvl="2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Dr. of Whole Health Leadership</a:t>
            </a:r>
          </a:p>
          <a:p>
            <a:pPr marL="681038" lvl="2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Dr. of Physical Therapy</a:t>
            </a:r>
          </a:p>
          <a:p>
            <a:pPr marL="681038" lvl="2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Dr. of Medical Science</a:t>
            </a:r>
          </a:p>
          <a:p>
            <a:endParaRPr lang="en-US" sz="40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CD1CB15-D58A-4848-5653-02E426EF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1570401"/>
          </a:xfrm>
        </p:spPr>
        <p:txBody>
          <a:bodyPr/>
          <a:lstStyle/>
          <a:p>
            <a:r>
              <a:rPr lang="en-US" dirty="0"/>
              <a:t>Current Expansion</a:t>
            </a:r>
          </a:p>
        </p:txBody>
      </p:sp>
      <p:pic>
        <p:nvPicPr>
          <p:cNvPr id="1026" name="Picture 2" descr="Icons of Whole Health Leadership topic domains: Social, Intellectual, Emotional, Spiritual, Environmental, Physical. ">
            <a:extLst>
              <a:ext uri="{FF2B5EF4-FFF2-40B4-BE49-F238E27FC236}">
                <a16:creationId xmlns:a16="http://schemas.microsoft.com/office/drawing/2014/main" id="{27BB605C-D22A-1490-E744-6E30F4DF0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2678" y="3335479"/>
            <a:ext cx="2309322" cy="2291289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 for Whole Health Leadership program">
            <a:extLst>
              <a:ext uri="{FF2B5EF4-FFF2-40B4-BE49-F238E27FC236}">
                <a16:creationId xmlns:a16="http://schemas.microsoft.com/office/drawing/2014/main" id="{638E748A-ABCB-879D-5C5C-C6B0219523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5088405"/>
            <a:ext cx="2841089" cy="154572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Icon for Physical Therapy">
            <a:extLst>
              <a:ext uri="{FF2B5EF4-FFF2-40B4-BE49-F238E27FC236}">
                <a16:creationId xmlns:a16="http://schemas.microsoft.com/office/drawing/2014/main" id="{EA6016B1-3A19-84F4-4BD9-463724C48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54103" y="4981185"/>
            <a:ext cx="1524000" cy="1545729"/>
          </a:xfrm>
          <a:prstGeom prst="ellipse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 of SCU MSGC Program">
            <a:extLst>
              <a:ext uri="{FF2B5EF4-FFF2-40B4-BE49-F238E27FC236}">
                <a16:creationId xmlns:a16="http://schemas.microsoft.com/office/drawing/2014/main" id="{B5B97791-BA40-10B2-B72C-18A6DDDBF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30" y="4517588"/>
            <a:ext cx="3193138" cy="1843193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C53C00A-2E06-A33C-EB22-826DA88996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20" y="2410836"/>
            <a:ext cx="1653938" cy="7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0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598AEF-4074-5275-97CE-8985BE0A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30" y="377466"/>
            <a:ext cx="4793714" cy="1190078"/>
          </a:xfrm>
        </p:spPr>
        <p:txBody>
          <a:bodyPr anchor="t" anchorCtr="0"/>
          <a:lstStyle/>
          <a:p>
            <a:r>
              <a:rPr lang="en-US" cap="none" dirty="0"/>
              <a:t>Online Courses</a:t>
            </a:r>
          </a:p>
        </p:txBody>
      </p:sp>
      <p:pic>
        <p:nvPicPr>
          <p:cNvPr id="23" name="Picture Placeholder 22" descr="Canvas icon on red background">
            <a:extLst>
              <a:ext uri="{FF2B5EF4-FFF2-40B4-BE49-F238E27FC236}">
                <a16:creationId xmlns:a16="http://schemas.microsoft.com/office/drawing/2014/main" id="{653E26F1-9B05-FF21-810D-24F28F8365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416" b="-48406"/>
          <a:stretch/>
        </p:blipFill>
        <p:spPr>
          <a:xfrm>
            <a:off x="7446859" y="1226806"/>
            <a:ext cx="4290933" cy="4404388"/>
          </a:xfrm>
          <a:solidFill>
            <a:srgbClr val="A31921"/>
          </a:solidFill>
          <a:effectLst/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DA06C49B-2046-90BF-2CE1-D978B446E686}"/>
              </a:ext>
            </a:extLst>
          </p:cNvPr>
          <p:cNvSpPr txBox="1">
            <a:spLocks/>
          </p:cNvSpPr>
          <p:nvPr/>
        </p:nvSpPr>
        <p:spPr>
          <a:xfrm>
            <a:off x="0" y="1895299"/>
            <a:ext cx="6666807" cy="487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1" kern="1200" cap="all" baseline="0" dirty="0">
                <a:solidFill>
                  <a:srgbClr val="0C66B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Spring 2018 – adopted Canvas LMS</a:t>
            </a: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General template provided</a:t>
            </a:r>
            <a:endParaRPr lang="en-US" sz="36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Little oversight of use</a:t>
            </a:r>
            <a:endParaRPr lang="en-US" sz="36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Spring 2019 - Outsourced IT</a:t>
            </a:r>
            <a:endParaRPr lang="en-US" sz="36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Pandemic Transition to Online</a:t>
            </a:r>
            <a:endParaRPr lang="en-US" sz="36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9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grab of module view of original template">
            <a:extLst>
              <a:ext uri="{FF2B5EF4-FFF2-40B4-BE49-F238E27FC236}">
                <a16:creationId xmlns:a16="http://schemas.microsoft.com/office/drawing/2014/main" id="{FE423E71-FD71-1838-E7AC-C1FC63CBB4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478" y="2993453"/>
            <a:ext cx="5551153" cy="3244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Placeholder 22" descr="Screen Grab of original template homepage.">
            <a:extLst>
              <a:ext uri="{FF2B5EF4-FFF2-40B4-BE49-F238E27FC236}">
                <a16:creationId xmlns:a16="http://schemas.microsoft.com/office/drawing/2014/main" id="{653E26F1-9B05-FF21-810D-24F28F8365A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91616" y="358991"/>
            <a:ext cx="5236045" cy="308926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3598AEF-4074-5275-97CE-8985BE0AA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69" y="265393"/>
            <a:ext cx="3863221" cy="2570255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b="1" kern="1200" cap="none" spc="-150">
                <a:effectLst>
                  <a:glow rad="127000">
                    <a:schemeClr val="accent6">
                      <a:lumMod val="75000"/>
                      <a:alpha val="53000"/>
                    </a:schemeClr>
                  </a:glow>
                </a:effectLst>
                <a:latin typeface="+mj-lt"/>
                <a:ea typeface="+mj-ea"/>
                <a:cs typeface="+mj-cs"/>
              </a:rPr>
              <a:t>Original Template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DA06C49B-2046-90BF-2CE1-D978B446E686}"/>
              </a:ext>
            </a:extLst>
          </p:cNvPr>
          <p:cNvSpPr txBox="1">
            <a:spLocks/>
          </p:cNvSpPr>
          <p:nvPr/>
        </p:nvSpPr>
        <p:spPr>
          <a:xfrm>
            <a:off x="328369" y="3254829"/>
            <a:ext cx="4374260" cy="27214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1" kern="1200" cap="all" baseline="0" dirty="0">
                <a:solidFill>
                  <a:srgbClr val="0C66B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algn="r">
              <a:spcBef>
                <a:spcPts val="1000"/>
              </a:spcBef>
              <a:spcAft>
                <a:spcPts val="0"/>
              </a:spcAft>
            </a:pPr>
            <a:r>
              <a:rPr lang="en-US" sz="3600" kern="1200" dirty="0">
                <a:solidFill>
                  <a:schemeClr val="bg1"/>
                </a:solidFill>
                <a:effectLst>
                  <a:glow rad="127000">
                    <a:schemeClr val="accent6">
                      <a:lumMod val="75000"/>
                      <a:alpha val="54000"/>
                    </a:schemeClr>
                  </a:glow>
                </a:effectLst>
                <a:latin typeface="+mn-lt"/>
                <a:ea typeface="+mn-ea"/>
                <a:cs typeface="+mn-cs"/>
              </a:rPr>
              <a:t>“To get started, read the Syllabus. Then click Modules on the left to begin this week’s assignments.”</a:t>
            </a:r>
          </a:p>
          <a:p>
            <a:pPr algn="r"/>
            <a:endParaRPr lang="en-US" sz="3600" kern="1200" dirty="0">
              <a:solidFill>
                <a:schemeClr val="bg1"/>
              </a:solidFill>
              <a:effectLst>
                <a:glow rad="127000">
                  <a:schemeClr val="accent6">
                    <a:lumMod val="75000"/>
                    <a:alpha val="54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20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hoto of a young woman with her head on her desk, in front of a laptop. There are sticky notes with icons of open eyes covering each eye, implying she is actually asleep.">
            <a:extLst>
              <a:ext uri="{FF2B5EF4-FFF2-40B4-BE49-F238E27FC236}">
                <a16:creationId xmlns:a16="http://schemas.microsoft.com/office/drawing/2014/main" id="{DAC885EE-C50C-62E9-828C-1290D29B7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3700" y="1036849"/>
            <a:ext cx="5017299" cy="33637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7CDE2E-FC50-0784-FE9A-8304A04F3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2515919"/>
            <a:ext cx="4186800" cy="3536538"/>
          </a:xfrm>
        </p:spPr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400" dirty="0"/>
              <a:t>Thrown in without warning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400" dirty="0"/>
              <a:t>Overwhelming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400" dirty="0"/>
              <a:t>Not best course design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9C3332-8A41-34B0-8F23-DC489B081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4186800" cy="1817144"/>
          </a:xfrm>
        </p:spPr>
        <p:txBody>
          <a:bodyPr anchor="b">
            <a:normAutofit/>
          </a:bodyPr>
          <a:lstStyle/>
          <a:p>
            <a:r>
              <a:rPr lang="en-US" dirty="0"/>
              <a:t>Great Transition</a:t>
            </a:r>
          </a:p>
        </p:txBody>
      </p:sp>
    </p:spTree>
    <p:extLst>
      <p:ext uri="{BB962C8B-B14F-4D97-AF65-F5344CB8AC3E}">
        <p14:creationId xmlns:p14="http://schemas.microsoft.com/office/powerpoint/2010/main" val="1528011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0">
      <a:dk1>
        <a:sysClr val="windowText" lastClr="000000"/>
      </a:dk1>
      <a:lt1>
        <a:sysClr val="window" lastClr="FFFFFF"/>
      </a:lt1>
      <a:dk2>
        <a:srgbClr val="1C6294"/>
      </a:dk2>
      <a:lt2>
        <a:srgbClr val="CEDBE6"/>
      </a:lt2>
      <a:accent1>
        <a:srgbClr val="1C6294"/>
      </a:accent1>
      <a:accent2>
        <a:srgbClr val="5181C7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000FF"/>
      </a:hlink>
      <a:folHlink>
        <a:srgbClr val="774D0F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4411046-2F14-4EAA-9F2B-DCA2B9F1525F}" vid="{CBB33D18-2D37-498B-8D15-645AD692DDC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696</Words>
  <Application>Microsoft Office PowerPoint</Application>
  <PresentationFormat>Widescreen</PresentationFormat>
  <Paragraphs>126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Abadi</vt:lpstr>
      <vt:lpstr>Aptos</vt:lpstr>
      <vt:lpstr>Arial</vt:lpstr>
      <vt:lpstr>Calibri</vt:lpstr>
      <vt:lpstr>Caveat</vt:lpstr>
      <vt:lpstr>Corbel</vt:lpstr>
      <vt:lpstr>Verdana</vt:lpstr>
      <vt:lpstr>Verdana Pro</vt:lpstr>
      <vt:lpstr>Verdana Pro SemiBold</vt:lpstr>
      <vt:lpstr>Office Theme</vt:lpstr>
      <vt:lpstr>1_Office Theme</vt:lpstr>
      <vt:lpstr>Baking QM Into Every Course in The LMS</vt:lpstr>
      <vt:lpstr>PowerPoint Presentation</vt:lpstr>
      <vt:lpstr>Background</vt:lpstr>
      <vt:lpstr>Background</vt:lpstr>
      <vt:lpstr>Name Change</vt:lpstr>
      <vt:lpstr>Current Expansion</vt:lpstr>
      <vt:lpstr>Online Courses</vt:lpstr>
      <vt:lpstr>Original Template</vt:lpstr>
      <vt:lpstr>Great Transition</vt:lpstr>
      <vt:lpstr>Post Pandemic</vt:lpstr>
      <vt:lpstr>Uplift Initiative</vt:lpstr>
      <vt:lpstr>Template Design Process</vt:lpstr>
      <vt:lpstr>New Template</vt:lpstr>
      <vt:lpstr>Template Walk-through</vt:lpstr>
      <vt:lpstr>Key Points for Implementation</vt:lpstr>
      <vt:lpstr>Uplift Project Statistics</vt:lpstr>
      <vt:lpstr>Faculty Comments</vt:lpstr>
      <vt:lpstr>Faculty Comments</vt:lpstr>
      <vt:lpstr>Faculty Comments</vt:lpstr>
      <vt:lpstr>Student Comments</vt:lpstr>
      <vt:lpstr>Lessons Learned</vt:lpstr>
      <vt:lpstr>Advice for Others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 Revised Template 2022</dc:title>
  <dc:creator>Jasen Pantoja</dc:creator>
  <cp:lastModifiedBy>Selom Assignon</cp:lastModifiedBy>
  <cp:revision>25</cp:revision>
  <dcterms:created xsi:type="dcterms:W3CDTF">2021-09-13T18:28:24Z</dcterms:created>
  <dcterms:modified xsi:type="dcterms:W3CDTF">2024-10-23T23:23:33Z</dcterms:modified>
</cp:coreProperties>
</file>