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10.xml"/>
  <Override ContentType="application/vnd.openxmlformats-officedocument.presentationml.comments+xml" PartName="/ppt/comments/comment8.xml"/>
  <Override ContentType="application/vnd.openxmlformats-officedocument.presentationml.comments+xml" PartName="/ppt/comments/comment6.xml"/>
  <Override ContentType="application/vnd.openxmlformats-officedocument.presentationml.comments+xml" PartName="/ppt/comments/comment3.xml"/>
  <Override ContentType="application/vnd.openxmlformats-officedocument.presentationml.comments+xml" PartName="/ppt/comments/comment13.xml"/>
  <Override ContentType="application/vnd.openxmlformats-officedocument.presentationml.comments+xml" PartName="/ppt/comments/comment11.xml"/>
  <Override ContentType="application/vnd.openxmlformats-officedocument.presentationml.comments+xml" PartName="/ppt/comments/comment2.xml"/>
  <Override ContentType="application/vnd.openxmlformats-officedocument.presentationml.comments+xml" PartName="/ppt/comments/comment5.xml"/>
  <Override ContentType="application/vnd.openxmlformats-officedocument.presentationml.comments+xml" PartName="/ppt/comments/comment7.xml"/>
  <Override ContentType="application/vnd.openxmlformats-officedocument.presentationml.comments+xml" PartName="/ppt/comments/comment4.xml"/>
  <Override ContentType="application/vnd.openxmlformats-officedocument.presentationml.comments+xml" PartName="/ppt/comments/comment9.xml"/>
  <Override ContentType="application/vnd.openxmlformats-officedocument.presentationml.comments+xml" PartName="/ppt/comments/comment1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2" roundtripDataSignature="AMtx7mgrKYhBGIc31FKjnK/2vtfHwinyM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Author clrIdx="0" id="0" initials="" lastIdx="13" name="Peter Schilke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customschemas.google.com/relationships/presentationmetadata" Target="metadata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1" dt="2019-10-10T15:32:23.221">
    <p:pos x="6000" y="0"/>
    <p:text>+mkershaw@daemen.edu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D3lGdEI"/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10" dt="2019-10-10T15:43:33.768">
    <p:pos x="6000" y="0"/>
    <p:text>+mkershaw@daemen.edu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D3lGdE0"/>
      </p:ext>
    </p:extLst>
  </p:cm>
</p:cmLst>
</file>

<file path=ppt/comments/comment1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11" dt="2019-10-10T15:43:48.479">
    <p:pos x="6000" y="0"/>
    <p:text>+pschilke@daemen.edu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D3lGdEg"/>
      </p:ext>
    </p:extLst>
  </p:cm>
</p:cmLst>
</file>

<file path=ppt/comments/comment1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12" dt="2019-10-10T15:43:58.722">
    <p:pos x="6000" y="0"/>
    <p:text>+mkershaw@daemen.edu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D3lGdEc"/>
      </p:ext>
    </p:extLst>
  </p:cm>
</p:cmLst>
</file>

<file path=ppt/comments/comment13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13" dt="2019-10-10T15:39:45.991">
    <p:pos x="6000" y="0"/>
    <p:text>+pschilke@daemen.edu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D3lGdEo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2" dt="2019-10-10T15:32:46.024">
    <p:pos x="6000" y="0"/>
    <p:text>+mkershaw@daemen.edu +pschilke@daemen.edu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D3lGdEw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3" dt="2019-10-10T15:33:41.086">
    <p:pos x="6000" y="0"/>
    <p:text>+pschilke@daemen.edu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D3lGdEY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4" dt="2019-10-10T15:36:15.538">
    <p:pos x="6000" y="0"/>
    <p:text>+pschilke@daemen.edu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D3lGdEQ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5" dt="2019-10-10T15:36:24.053">
    <p:pos x="6000" y="0"/>
    <p:text>+pschilke@daemen.edu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D3lGdEU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6" dt="2019-10-10T15:36:43.728">
    <p:pos x="6000" y="0"/>
    <p:text>+mkershaw@daemen.edu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D3lGdEk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7" dt="2019-10-10T15:37:05.928">
    <p:pos x="6000" y="0"/>
    <p:text>+mkershaw@daemen.edu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D3lGdE4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8" dt="2019-10-10T15:31:56.233">
    <p:pos x="6000" y="0"/>
    <p:text>+mkershaw@daemen.edu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D3lGdEM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9" dt="2019-10-10T15:37:39.255">
    <p:pos x="6000" y="0"/>
    <p:text>+pschilke@daemen.edu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D3lGdEs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p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2" name="Google Shape;152;p1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Google Shape;158;p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9" name="Google Shape;159;p1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p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p1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p1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3" name="Google Shape;173;p1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9" name="Google Shape;179;p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0" name="Google Shape;180;p1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6" name="Google Shape;186;p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7" name="Google Shape;187;p1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0" name="Google Shape;110;p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7" name="Google Shape;117;p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4" name="Google Shape;124;p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p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1" name="Google Shape;131;p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p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8" name="Google Shape;138;p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p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5" name="Google Shape;145;p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7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6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6"/>
          <p:cNvSpPr txBox="1"/>
          <p:nvPr>
            <p:ph idx="1" type="body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6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6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7"/>
          <p:cNvSpPr txBox="1"/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7"/>
          <p:cNvSpPr txBox="1"/>
          <p:nvPr>
            <p:ph idx="1" type="body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8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8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8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18"/>
          <p:cNvSpPr/>
          <p:nvPr/>
        </p:nvSpPr>
        <p:spPr>
          <a:xfrm>
            <a:off x="7327900" y="4330700"/>
            <a:ext cx="1625600" cy="62150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9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19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9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9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0"/>
          <p:cNvSpPr txBox="1"/>
          <p:nvPr>
            <p:ph idx="1" type="body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20"/>
          <p:cNvSpPr txBox="1"/>
          <p:nvPr>
            <p:ph idx="2" type="body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8" name="Google Shape;38;p20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0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1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1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21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5" name="Google Shape;45;p21"/>
          <p:cNvSpPr txBox="1"/>
          <p:nvPr>
            <p:ph idx="3" type="body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21"/>
          <p:cNvSpPr txBox="1"/>
          <p:nvPr>
            <p:ph idx="4" type="body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7" name="Google Shape;47;p2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2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2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4"/>
          <p:cNvSpPr txBox="1"/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4"/>
          <p:cNvSpPr txBox="1"/>
          <p:nvPr>
            <p:ph idx="1" type="body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2" name="Google Shape;62;p24"/>
          <p:cNvSpPr txBox="1"/>
          <p:nvPr>
            <p:ph idx="2" type="body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3" name="Google Shape;63;p24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88A44E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5"/>
          <p:cNvSpPr txBox="1"/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5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25"/>
          <p:cNvSpPr txBox="1"/>
          <p:nvPr>
            <p:ph idx="1" type="body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0" name="Google Shape;70;p25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5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6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6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comments" Target="../comments/comment9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omments" Target="../comments/comment10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comments" Target="../comments/comment1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comments" Target="../comments/comment1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comments" Target="../comments/comment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2.xml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omments" Target="../comments/comment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omments" Target="../comments/comment4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omments" Target="../comments/comment5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omments" Target="../comments/comment6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omments" Target="../comments/comment7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omments" Target="../comments/comment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>
            <p:ph type="ctrTitle"/>
          </p:nvPr>
        </p:nvSpPr>
        <p:spPr>
          <a:xfrm>
            <a:off x="685800" y="4309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Welcome</a:t>
            </a:r>
            <a:endParaRPr/>
          </a:p>
        </p:txBody>
      </p:sp>
      <p:sp>
        <p:nvSpPr>
          <p:cNvPr id="91" name="Google Shape;91;p1"/>
          <p:cNvSpPr txBox="1"/>
          <p:nvPr>
            <p:ph idx="1" type="subTitle"/>
          </p:nvPr>
        </p:nvSpPr>
        <p:spPr>
          <a:xfrm>
            <a:off x="1205175" y="1914600"/>
            <a:ext cx="73269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On your seat you will find a card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Please discuss the information on your card with those seated around you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Follow Through</a:t>
            </a:r>
            <a:endParaRPr/>
          </a:p>
        </p:txBody>
      </p:sp>
      <p:sp>
        <p:nvSpPr>
          <p:cNvPr id="155" name="Google Shape;155;p10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Very simply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If you say you are going to do it, do it.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Maintain Regular Interaction</a:t>
            </a:r>
            <a:endParaRPr/>
          </a:p>
        </p:txBody>
      </p:sp>
      <p:sp>
        <p:nvSpPr>
          <p:cNvPr id="162" name="Google Shape;162;p11"/>
          <p:cNvSpPr txBox="1"/>
          <p:nvPr>
            <p:ph idx="1" type="subTitle"/>
          </p:nvPr>
        </p:nvSpPr>
        <p:spPr>
          <a:xfrm>
            <a:off x="1371600" y="2914650"/>
            <a:ext cx="64008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2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Course Reminders</a:t>
            </a:r>
            <a:endParaRPr/>
          </a:p>
        </p:txBody>
      </p:sp>
      <p:sp>
        <p:nvSpPr>
          <p:cNvPr id="169" name="Google Shape;169;p12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Course messages</a:t>
            </a:r>
            <a:endParaRPr/>
          </a:p>
          <a:p>
            <a:pPr indent="-4191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Emails</a:t>
            </a:r>
            <a:endParaRPr sz="3000"/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Available resources</a:t>
            </a:r>
            <a:endParaRPr sz="3000"/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Your availability</a:t>
            </a:r>
            <a:endParaRPr sz="3000"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Check-ins</a:t>
            </a:r>
            <a:endParaRPr/>
          </a:p>
        </p:txBody>
      </p:sp>
      <p:sp>
        <p:nvSpPr>
          <p:cNvPr id="176" name="Google Shape;176;p13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Periodically (weekly or otherwise):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Personal touch </a:t>
            </a:r>
            <a:endParaRPr sz="3000"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Prevent disconnections</a:t>
            </a:r>
            <a:endParaRPr sz="3000"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Reminders that you are there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4"/>
          <p:cNvSpPr txBox="1"/>
          <p:nvPr>
            <p:ph type="title"/>
          </p:nvPr>
        </p:nvSpPr>
        <p:spPr>
          <a:xfrm>
            <a:off x="457200" y="4745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Follow up if students are falling behind</a:t>
            </a:r>
            <a:endParaRPr/>
          </a:p>
        </p:txBody>
      </p:sp>
      <p:sp>
        <p:nvSpPr>
          <p:cNvPr id="183" name="Google Shape;183;p14"/>
          <p:cNvSpPr txBox="1"/>
          <p:nvPr>
            <p:ph idx="1" type="body"/>
          </p:nvPr>
        </p:nvSpPr>
        <p:spPr>
          <a:xfrm>
            <a:off x="457200" y="15065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Unscheduled or as needed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Targeted reminders</a:t>
            </a:r>
            <a:endParaRPr sz="3000"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Are they okay?</a:t>
            </a:r>
            <a:endParaRPr sz="3000"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Help is available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Technology</a:t>
            </a:r>
            <a:endParaRPr/>
          </a:p>
        </p:txBody>
      </p:sp>
      <p:sp>
        <p:nvSpPr>
          <p:cNvPr id="190" name="Google Shape;190;p15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Key points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Computers are needed for online classes</a:t>
            </a:r>
            <a:endParaRPr sz="3000"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Should be purposeful</a:t>
            </a:r>
            <a:endParaRPr sz="3000"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Students may not be tech savvy</a:t>
            </a:r>
            <a:endParaRPr sz="3000"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Faculty are not required to be tech expert/support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4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>
            <p:ph type="ctrTitle"/>
          </p:nvPr>
        </p:nvSpPr>
        <p:spPr>
          <a:xfrm>
            <a:off x="3715950" y="2930153"/>
            <a:ext cx="5427900" cy="93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2800"/>
              <a:t>Being Present as an Online Teacher to Engage Online Learners</a:t>
            </a:r>
            <a:endParaRPr sz="3600"/>
          </a:p>
        </p:txBody>
      </p:sp>
      <p:sp>
        <p:nvSpPr>
          <p:cNvPr id="98" name="Google Shape;98;p2"/>
          <p:cNvSpPr txBox="1"/>
          <p:nvPr>
            <p:ph idx="1" type="subTitle"/>
          </p:nvPr>
        </p:nvSpPr>
        <p:spPr>
          <a:xfrm>
            <a:off x="3715900" y="3731475"/>
            <a:ext cx="49488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2800"/>
              <a:t>QM Connect Conference</a:t>
            </a:r>
            <a:endParaRPr sz="2800"/>
          </a:p>
        </p:txBody>
      </p:sp>
      <p:sp>
        <p:nvSpPr>
          <p:cNvPr id="99" name="Google Shape;99;p2"/>
          <p:cNvSpPr txBox="1"/>
          <p:nvPr/>
        </p:nvSpPr>
        <p:spPr>
          <a:xfrm>
            <a:off x="3715900" y="4076800"/>
            <a:ext cx="5427900" cy="72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Dr. Martha Kershaw, Assistant Professor of Nursing</a:t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Peter Schilke, Director of Instructional Design</a:t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After having this conversation that matters, the participants will be able to</a:t>
            </a:r>
            <a:endParaRPr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Differentiate between unrealistic myths and reasonable expectations of online teaching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Recognize opportunities for online teachers to communicate, respond to, and provide feedback to online learners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Implement strategies to manage learner expectations related to teacher presence</a:t>
            </a:r>
            <a:endParaRPr sz="2400"/>
          </a:p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106" name="Google Shape;106;p3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Objectives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Setting the Tone</a:t>
            </a:r>
            <a:endParaRPr/>
          </a:p>
        </p:txBody>
      </p:sp>
      <p:sp>
        <p:nvSpPr>
          <p:cNvPr id="113" name="Google Shape;113;p4"/>
          <p:cNvSpPr txBox="1"/>
          <p:nvPr>
            <p:ph idx="1" type="subTitle"/>
          </p:nvPr>
        </p:nvSpPr>
        <p:spPr>
          <a:xfrm>
            <a:off x="1371600" y="2914650"/>
            <a:ext cx="64008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Introductions</a:t>
            </a:r>
            <a:endParaRPr/>
          </a:p>
        </p:txBody>
      </p:sp>
      <p:sp>
        <p:nvSpPr>
          <p:cNvPr id="120" name="Google Shape;120;p5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Build Community</a:t>
            </a:r>
            <a:endParaRPr/>
          </a:p>
          <a:p>
            <a:pPr indent="-4191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Faculty to student</a:t>
            </a:r>
            <a:endParaRPr sz="3000"/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Faculty qualifications</a:t>
            </a:r>
            <a:endParaRPr sz="2400"/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Consider using technology</a:t>
            </a:r>
            <a:endParaRPr sz="2400"/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Student to faculty</a:t>
            </a:r>
            <a:endParaRPr sz="3000"/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Student to student</a:t>
            </a:r>
            <a:endParaRPr sz="3000"/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To the course</a:t>
            </a:r>
            <a:endParaRPr sz="3000"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/>
          <p:nvPr>
            <p:ph type="title"/>
          </p:nvPr>
        </p:nvSpPr>
        <p:spPr>
          <a:xfrm>
            <a:off x="457200" y="13882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Manage Expectations</a:t>
            </a:r>
            <a:endParaRPr/>
          </a:p>
        </p:txBody>
      </p:sp>
      <p:sp>
        <p:nvSpPr>
          <p:cNvPr id="127" name="Google Shape;127;p6"/>
          <p:cNvSpPr txBox="1"/>
          <p:nvPr>
            <p:ph idx="1" type="body"/>
          </p:nvPr>
        </p:nvSpPr>
        <p:spPr>
          <a:xfrm>
            <a:off x="457200" y="996226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Communication first</a:t>
            </a:r>
            <a:endParaRPr/>
          </a:p>
          <a:p>
            <a:pPr indent="-419100" lvl="0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Faculty information</a:t>
            </a:r>
            <a:endParaRPr sz="3000"/>
          </a:p>
          <a:p>
            <a:pPr indent="-381000" lvl="1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availability</a:t>
            </a:r>
            <a:endParaRPr sz="2400"/>
          </a:p>
          <a:p>
            <a:pPr indent="-381000" lvl="1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contact information</a:t>
            </a:r>
            <a:endParaRPr sz="2400"/>
          </a:p>
          <a:p>
            <a:pPr indent="-381000" lvl="1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response time</a:t>
            </a:r>
            <a:endParaRPr sz="2400"/>
          </a:p>
          <a:p>
            <a:pPr indent="-381000" lvl="1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what students can expect</a:t>
            </a:r>
            <a:endParaRPr sz="2400"/>
          </a:p>
          <a:p>
            <a:pPr indent="-4191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Course availability</a:t>
            </a:r>
            <a:endParaRPr sz="3000"/>
          </a:p>
          <a:p>
            <a:pPr indent="-4191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Expectations of students</a:t>
            </a:r>
            <a:endParaRPr sz="3000"/>
          </a:p>
          <a:p>
            <a:pPr indent="-419100" lvl="1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en-US" sz="3000"/>
              <a:t>attendance and communication</a:t>
            </a:r>
            <a:endParaRPr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Explanation</a:t>
            </a:r>
            <a:endParaRPr/>
          </a:p>
        </p:txBody>
      </p:sp>
      <p:sp>
        <p:nvSpPr>
          <p:cNvPr id="134" name="Google Shape;134;p7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Tools to ensure success</a:t>
            </a:r>
            <a:endParaRPr/>
          </a:p>
          <a:p>
            <a:pPr indent="-4191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strong explanations </a:t>
            </a:r>
            <a:endParaRPr sz="3000"/>
          </a:p>
          <a:p>
            <a:pPr indent="-4191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en-US" sz="3000"/>
              <a:t>for accessing resources</a:t>
            </a:r>
            <a:endParaRPr sz="3000"/>
          </a:p>
          <a:p>
            <a:pPr indent="-4191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en-US" sz="3000"/>
              <a:t>instructions for assignments</a:t>
            </a:r>
            <a:endParaRPr sz="3000"/>
          </a:p>
          <a:p>
            <a:pPr indent="-4191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en-US" sz="3000"/>
              <a:t>specific grading criteria</a:t>
            </a:r>
            <a:endParaRPr sz="3000"/>
          </a:p>
          <a:p>
            <a:pPr indent="-4191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en-US" sz="3000"/>
              <a:t>use and accessibility for any technology</a:t>
            </a:r>
            <a:endParaRPr sz="3000"/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step by step written guide or a video</a:t>
            </a:r>
            <a:endParaRPr sz="3000"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Provide Clear Expectations</a:t>
            </a:r>
            <a:endParaRPr/>
          </a:p>
        </p:txBody>
      </p:sp>
      <p:sp>
        <p:nvSpPr>
          <p:cNvPr id="141" name="Google Shape;141;p8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Assignments</a:t>
            </a:r>
            <a:endParaRPr/>
          </a:p>
          <a:p>
            <a:pPr indent="-4191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Instructions</a:t>
            </a:r>
            <a:endParaRPr sz="3000"/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Rubrics</a:t>
            </a:r>
            <a:endParaRPr sz="3000"/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Samples</a:t>
            </a:r>
            <a:endParaRPr sz="3000"/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Grading time</a:t>
            </a:r>
            <a:endParaRPr sz="3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Timely Feedback</a:t>
            </a:r>
            <a:endParaRPr/>
          </a:p>
        </p:txBody>
      </p:sp>
      <p:sp>
        <p:nvSpPr>
          <p:cNvPr id="148" name="Google Shape;148;p9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What to expect</a:t>
            </a:r>
            <a:endParaRPr/>
          </a:p>
          <a:p>
            <a:pPr indent="-4191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General information</a:t>
            </a:r>
            <a:endParaRPr sz="3000"/>
          </a:p>
          <a:p>
            <a:pPr indent="-4191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en-US" sz="3000"/>
              <a:t>When </a:t>
            </a:r>
            <a:endParaRPr sz="3000"/>
          </a:p>
          <a:p>
            <a:pPr indent="-4191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en-US" sz="3000"/>
              <a:t>How</a:t>
            </a:r>
            <a:endParaRPr sz="3000"/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Any differences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