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2.xml" ContentType="application/vnd.openxmlformats-officedocument.presentationml.notesSlide+xml"/>
  <Override PartName="/ppt/comments/comment2.xml" ContentType="application/vnd.openxmlformats-officedocument.presentationml.comments+xml"/>
  <Override PartName="/ppt/notesSlides/notesSlide3.xml" ContentType="application/vnd.openxmlformats-officedocument.presentationml.notesSlide+xml"/>
  <Override PartName="/ppt/comments/comment3.xml" ContentType="application/vnd.openxmlformats-officedocument.presentationml.comment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4.xml" ContentType="application/vnd.openxmlformats-officedocument.presentationml.comments+xml"/>
  <Override PartName="/ppt/notesSlides/notesSlide6.xml" ContentType="application/vnd.openxmlformats-officedocument.presentationml.notesSlide+xml"/>
  <Override PartName="/ppt/comments/comment5.xml" ContentType="application/vnd.openxmlformats-officedocument.presentationml.comments+xml"/>
  <Override PartName="/ppt/notesSlides/notesSlide7.xml" ContentType="application/vnd.openxmlformats-officedocument.presentationml.notesSlide+xml"/>
  <Override PartName="/ppt/comments/comment6.xml" ContentType="application/vnd.openxmlformats-officedocument.presentationml.comments+xml"/>
  <Override PartName="/ppt/notesSlides/notesSlide8.xml" ContentType="application/vnd.openxmlformats-officedocument.presentationml.notesSlide+xml"/>
  <Override PartName="/ppt/comments/comment7.xml" ContentType="application/vnd.openxmlformats-officedocument.presentationml.comments+xml"/>
  <Override PartName="/ppt/notesSlides/notesSlide9.xml" ContentType="application/vnd.openxmlformats-officedocument.presentationml.notesSlide+xml"/>
  <Override PartName="/ppt/comments/comment8.xml" ContentType="application/vnd.openxmlformats-officedocument.presentationml.comments+xml"/>
  <Override PartName="/ppt/notesSlides/notesSlide10.xml" ContentType="application/vnd.openxmlformats-officedocument.presentationml.notesSlide+xml"/>
  <Override PartName="/ppt/comments/comment9.xml" ContentType="application/vnd.openxmlformats-officedocument.presentationml.comments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omments/comment10.xml" ContentType="application/vnd.openxmlformats-officedocument.presentationml.comments+xml"/>
  <Override PartName="/ppt/notesSlides/notesSlide13.xml" ContentType="application/vnd.openxmlformats-officedocument.presentationml.notesSlide+xml"/>
  <Override PartName="/ppt/comments/comment11.xml" ContentType="application/vnd.openxmlformats-officedocument.presentationml.comments+xml"/>
  <Override PartName="/ppt/notesSlides/notesSlide14.xml" ContentType="application/vnd.openxmlformats-officedocument.presentationml.notesSlide+xml"/>
  <Override PartName="/ppt/comments/comment12.xml" ContentType="application/vnd.openxmlformats-officedocument.presentationml.comments+xml"/>
  <Override PartName="/ppt/notesSlides/notesSlide15.xml" ContentType="application/vnd.openxmlformats-officedocument.presentationml.notesSlide+xml"/>
  <Override PartName="/ppt/comments/comment13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" initials="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8" y="5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00" idx="1">
    <p:pos x="6000" y="0"/>
    <p:text>+mkershaw@daemen.edu
-Peter Schilke</p:text>
  </p:cm>
</p:cmLst>
</file>

<file path=ppt/comments/comment10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7" idx="10">
    <p:pos x="6000" y="0"/>
    <p:text>+mkershaw@daemen.edu
-Peter Schilke</p:text>
  </p:cm>
</p:cmLst>
</file>

<file path=ppt/comments/comment1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9" idx="11">
    <p:pos x="6000" y="0"/>
    <p:text>+pschilke@daemen.edu
-Peter Schilke</p:text>
  </p:cm>
</p:cmLst>
</file>

<file path=ppt/comments/comment1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8" idx="12">
    <p:pos x="6000" y="0"/>
    <p:text>+mkershaw@daemen.edu
-Peter Schilke</p:text>
  </p:cm>
</p:cmLst>
</file>

<file path=ppt/comments/comment1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20" idx="13">
    <p:pos x="6000" y="0"/>
    <p:text>+pschilke@daemen.edu
-Peter Schilke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04" idx="2">
    <p:pos x="6000" y="0"/>
    <p:text>+mkershaw@daemen.edu +pschilke@daemen.edu
-Peter Schilke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0" idx="3">
    <p:pos x="6000" y="0"/>
    <p:text>+pschilke@daemen.edu
-Peter Schilke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1" idx="4">
    <p:pos x="6000" y="0"/>
    <p:text>+pschilke@daemen.edu
-Peter Schilke</p:text>
  </p:cm>
</p:cmLst>
</file>

<file path=ppt/comments/comment5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2" idx="5">
    <p:pos x="6000" y="0"/>
    <p:text>+pschilke@daemen.edu
-Peter Schilke</p:text>
  </p:cm>
</p:cmLst>
</file>

<file path=ppt/comments/comment6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3" idx="6">
    <p:pos x="6000" y="0"/>
    <p:text>+mkershaw@daemen.edu
-Peter Schilke</p:text>
  </p:cm>
</p:cmLst>
</file>

<file path=ppt/comments/comment7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4" idx="7">
    <p:pos x="6000" y="0"/>
    <p:text>+mkershaw@daemen.edu
-Peter Schilke</p:text>
  </p:cm>
</p:cmLst>
</file>

<file path=ppt/comments/comment8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5" idx="8">
    <p:pos x="6000" y="0"/>
    <p:text>+mkershaw@daemen.edu
-Peter Schilke</p:text>
  </p:cm>
</p:cmLst>
</file>

<file path=ppt/comments/comment9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9-10-21T14:36:19.116" idx="9">
    <p:pos x="6000" y="0"/>
    <p:text>+pschilke@daemen.edu
-Peter Schilke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033828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841871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1" name="Google Shape;15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34581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8" name="Google Shape;158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656044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6" name="Google Shape;166;p1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61046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2" name="Google Shape;172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3" name="Google Shape;173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040744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9" name="Google Shape;17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0" name="Google Shape;180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972943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6" name="Google Shape;186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15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34077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627529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2" name="Google Shape;10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89052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0" name="Google Shape;11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14211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6" name="Google Shape;116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898023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3" name="Google Shape;123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4" name="Google Shape;124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322705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0" name="Google Shape;130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7436498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7" name="Google Shape;13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8" name="Google Shape;138;p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6632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4" name="Google Shape;14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93549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body" idx="1"/>
          </p:nvPr>
        </p:nvSpPr>
        <p:spPr>
          <a:xfrm rot="5400000">
            <a:off x="2874764" y="-1217413"/>
            <a:ext cx="3394472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>
            <a:spLocks noGrp="1"/>
          </p:cNvSpPr>
          <p:nvPr>
            <p:ph type="title"/>
          </p:nvPr>
        </p:nvSpPr>
        <p:spPr>
          <a:xfrm rot="5400000">
            <a:off x="5463778" y="1371601"/>
            <a:ext cx="4388644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body" idx="1"/>
          </p:nvPr>
        </p:nvSpPr>
        <p:spPr>
          <a:xfrm rot="5400000">
            <a:off x="1272778" y="-609599"/>
            <a:ext cx="4388644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7" name="Google Shape;27;p3"/>
          <p:cNvSpPr/>
          <p:nvPr/>
        </p:nvSpPr>
        <p:spPr>
          <a:xfrm>
            <a:off x="7327900" y="4330700"/>
            <a:ext cx="1625600" cy="62150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body" idx="2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6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7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 txBox="1"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body" idx="2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9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>
              <a:solidFill>
                <a:srgbClr val="88A44E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>
            <a:spLocks noGrp="1"/>
          </p:cNvSpPr>
          <p:nvPr>
            <p:ph type="pic" idx="2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body" idx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0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9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comments" Target="../comments/commen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ctrTitle"/>
          </p:nvPr>
        </p:nvSpPr>
        <p:spPr>
          <a:xfrm>
            <a:off x="685800" y="4309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Welcome</a:t>
            </a:r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1"/>
          </p:nvPr>
        </p:nvSpPr>
        <p:spPr>
          <a:xfrm>
            <a:off x="1205175" y="1914600"/>
            <a:ext cx="73269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On your seat you will find a card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r>
              <a:rPr lang="en-US"/>
              <a:t>Please discuss the information on your card with those seated around you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22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Follow Through</a:t>
            </a:r>
            <a:endParaRPr/>
          </a:p>
        </p:txBody>
      </p:sp>
      <p:sp>
        <p:nvSpPr>
          <p:cNvPr id="155" name="Google Shape;155;p22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Very simply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If you say you are going to do it, do it. 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23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Maintain Regular Interaction</a:t>
            </a:r>
            <a:endParaRPr/>
          </a:p>
        </p:txBody>
      </p:sp>
      <p:sp>
        <p:nvSpPr>
          <p:cNvPr id="162" name="Google Shape;162;p23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4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Course Reminders</a:t>
            </a:r>
            <a:endParaRPr/>
          </a:p>
        </p:txBody>
      </p:sp>
      <p:sp>
        <p:nvSpPr>
          <p:cNvPr id="169" name="Google Shape;169;p24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Course messages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Emails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Available resources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Your availability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Check-ins</a:t>
            </a:r>
            <a:endParaRPr/>
          </a:p>
        </p:txBody>
      </p:sp>
      <p:sp>
        <p:nvSpPr>
          <p:cNvPr id="176" name="Google Shape;176;p2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Periodically (weekly or otherwise):</a:t>
            </a:r>
            <a:endParaRPr/>
          </a:p>
          <a:p>
            <a:pPr marL="457200" marR="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Personal touch 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Prevent disconnections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Reminders that you are there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6"/>
          <p:cNvSpPr txBox="1">
            <a:spLocks noGrp="1"/>
          </p:cNvSpPr>
          <p:nvPr>
            <p:ph type="title"/>
          </p:nvPr>
        </p:nvSpPr>
        <p:spPr>
          <a:xfrm>
            <a:off x="457200" y="4745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Follow up if students are falling behind</a:t>
            </a:r>
            <a:endParaRPr/>
          </a:p>
        </p:txBody>
      </p:sp>
      <p:sp>
        <p:nvSpPr>
          <p:cNvPr id="183" name="Google Shape;183;p26"/>
          <p:cNvSpPr txBox="1">
            <a:spLocks noGrp="1"/>
          </p:cNvSpPr>
          <p:nvPr>
            <p:ph type="body" idx="1"/>
          </p:nvPr>
        </p:nvSpPr>
        <p:spPr>
          <a:xfrm>
            <a:off x="457200" y="15065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Unscheduled or as needed</a:t>
            </a:r>
            <a:endParaRPr/>
          </a:p>
          <a:p>
            <a:pPr marL="457200" marR="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Targeted reminders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Are they okay?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Help is available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2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Technology</a:t>
            </a:r>
            <a:endParaRPr/>
          </a:p>
        </p:txBody>
      </p:sp>
      <p:sp>
        <p:nvSpPr>
          <p:cNvPr id="190" name="Google Shape;190;p27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Key points</a:t>
            </a:r>
            <a:endParaRPr/>
          </a:p>
          <a:p>
            <a:pPr marL="457200" marR="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Computers are needed for online classes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Should be purposeful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Students may not be tech savvy</a:t>
            </a:r>
            <a:endParaRPr sz="3000"/>
          </a:p>
          <a:p>
            <a:pPr marL="457200" marR="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Faculty are not required to be tech expert/support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ctrTitle"/>
          </p:nvPr>
        </p:nvSpPr>
        <p:spPr>
          <a:xfrm>
            <a:off x="3715950" y="2930153"/>
            <a:ext cx="5427900" cy="93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2800"/>
              <a:t>Being Present as an Online Teacher to Engage Online Learners</a:t>
            </a:r>
            <a:endParaRPr sz="3600"/>
          </a:p>
        </p:txBody>
      </p:sp>
      <p:sp>
        <p:nvSpPr>
          <p:cNvPr id="98" name="Google Shape;98;p14"/>
          <p:cNvSpPr txBox="1">
            <a:spLocks noGrp="1"/>
          </p:cNvSpPr>
          <p:nvPr>
            <p:ph type="subTitle" idx="1"/>
          </p:nvPr>
        </p:nvSpPr>
        <p:spPr>
          <a:xfrm>
            <a:off x="3715900" y="3731475"/>
            <a:ext cx="4948800" cy="53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lang="en-US" sz="2800"/>
              <a:t>QM Connect Conference</a:t>
            </a:r>
            <a:endParaRPr sz="2800"/>
          </a:p>
        </p:txBody>
      </p:sp>
      <p:sp>
        <p:nvSpPr>
          <p:cNvPr id="99" name="Google Shape;99;p14"/>
          <p:cNvSpPr txBox="1"/>
          <p:nvPr/>
        </p:nvSpPr>
        <p:spPr>
          <a:xfrm>
            <a:off x="3715900" y="4076800"/>
            <a:ext cx="5427900" cy="72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Dr. Martha Kershaw, Assistant Professor of Nursing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US" sz="16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Peter Schilke, Director of Instructional Design</a:t>
            </a:r>
            <a:endParaRPr sz="16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5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en-US"/>
              <a:t>After having this conversation that matters, the participants will be able to</a:t>
            </a:r>
            <a:endParaRPr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Differentiate between unrealistic myths and reasonable expectations of online teaching</a:t>
            </a:r>
            <a:endParaRPr sz="240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Recognize opportunities for online teachers to communicate, respond to, and provide feedback to online learners</a:t>
            </a:r>
            <a:endParaRPr sz="2400"/>
          </a:p>
          <a:p>
            <a:pPr marL="457200" lvl="0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sz="2400"/>
              <a:t>Implement strategies to manage learner expectations related to teacher presence</a:t>
            </a:r>
            <a:endParaRPr sz="2400"/>
          </a:p>
          <a:p>
            <a:pPr marL="342900" lvl="0" indent="-139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endParaRPr/>
          </a:p>
        </p:txBody>
      </p:sp>
      <p:sp>
        <p:nvSpPr>
          <p:cNvPr id="106" name="Google Shape;106;p15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Objectives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6"/>
          <p:cNvSpPr txBox="1">
            <a:spLocks noGrp="1"/>
          </p:cNvSpPr>
          <p:nvPr>
            <p:ph type="ctrTitle"/>
          </p:nvPr>
        </p:nvSpPr>
        <p:spPr>
          <a:xfrm>
            <a:off x="685800" y="1597819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Setting the Tone</a:t>
            </a:r>
            <a:endParaRPr/>
          </a:p>
        </p:txBody>
      </p:sp>
      <p:sp>
        <p:nvSpPr>
          <p:cNvPr id="113" name="Google Shape;113;p16"/>
          <p:cNvSpPr txBox="1"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SzPts val="32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7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Introductions</a:t>
            </a:r>
            <a:endParaRPr/>
          </a:p>
        </p:txBody>
      </p:sp>
      <p:sp>
        <p:nvSpPr>
          <p:cNvPr id="120" name="Google Shape;120;p17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Build Community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Faculty to student</a:t>
            </a:r>
            <a:endParaRPr sz="3000"/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Faculty qualifications</a:t>
            </a:r>
            <a:endParaRPr sz="2400"/>
          </a:p>
          <a:p>
            <a:pPr marL="9144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Consider using technology</a:t>
            </a:r>
            <a:endParaRPr sz="24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Student to faculty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Student to student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To the course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8"/>
          <p:cNvSpPr txBox="1">
            <a:spLocks noGrp="1"/>
          </p:cNvSpPr>
          <p:nvPr>
            <p:ph type="title"/>
          </p:nvPr>
        </p:nvSpPr>
        <p:spPr>
          <a:xfrm>
            <a:off x="457200" y="13882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Manage Expectations</a:t>
            </a:r>
            <a:endParaRPr/>
          </a:p>
        </p:txBody>
      </p:sp>
      <p:sp>
        <p:nvSpPr>
          <p:cNvPr id="127" name="Google Shape;127;p18"/>
          <p:cNvSpPr txBox="1">
            <a:spLocks noGrp="1"/>
          </p:cNvSpPr>
          <p:nvPr>
            <p:ph type="body" idx="1"/>
          </p:nvPr>
        </p:nvSpPr>
        <p:spPr>
          <a:xfrm>
            <a:off x="457200" y="996226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Communication first</a:t>
            </a:r>
            <a:endParaRPr/>
          </a:p>
          <a:p>
            <a:pPr marL="91440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Faculty information</a:t>
            </a:r>
            <a:endParaRPr sz="3000"/>
          </a:p>
          <a:p>
            <a:pPr marL="13716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availability</a:t>
            </a:r>
            <a:endParaRPr sz="2400"/>
          </a:p>
          <a:p>
            <a:pPr marL="13716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contact information</a:t>
            </a:r>
            <a:endParaRPr sz="2400"/>
          </a:p>
          <a:p>
            <a:pPr marL="13716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response time</a:t>
            </a:r>
            <a:endParaRPr sz="2400"/>
          </a:p>
          <a:p>
            <a:pPr marL="1371600" lvl="1" indent="-381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Char char="–"/>
            </a:pPr>
            <a:r>
              <a:rPr lang="en-US" sz="2400"/>
              <a:t>what students can expect</a:t>
            </a:r>
            <a:endParaRPr sz="2400"/>
          </a:p>
          <a:p>
            <a:pPr marL="9144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Course availability</a:t>
            </a:r>
            <a:endParaRPr sz="3000"/>
          </a:p>
          <a:p>
            <a:pPr marL="9144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Expectations of students</a:t>
            </a:r>
            <a:endParaRPr sz="3000"/>
          </a:p>
          <a:p>
            <a:pPr marL="13716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attendance and communication</a:t>
            </a:r>
            <a:endParaRPr sz="30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19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Explanation</a:t>
            </a:r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Tools to ensure success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strong explanations </a:t>
            </a:r>
            <a:endParaRPr sz="3000"/>
          </a:p>
          <a:p>
            <a:pPr marL="9144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for accessing resources</a:t>
            </a:r>
            <a:endParaRPr sz="3000"/>
          </a:p>
          <a:p>
            <a:pPr marL="9144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instructions for assignments</a:t>
            </a:r>
            <a:endParaRPr sz="3000"/>
          </a:p>
          <a:p>
            <a:pPr marL="9144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specific grading criteria</a:t>
            </a:r>
            <a:endParaRPr sz="3000"/>
          </a:p>
          <a:p>
            <a:pPr marL="9144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use and accessibility for any technology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step by step written guide or a video</a:t>
            </a:r>
            <a:endParaRPr sz="3000"/>
          </a:p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3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20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Provide Clear Expectations</a:t>
            </a:r>
            <a:endParaRPr/>
          </a:p>
        </p:txBody>
      </p:sp>
      <p:sp>
        <p:nvSpPr>
          <p:cNvPr id="141" name="Google Shape;141;p20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Assignments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Instructions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Rubrics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Samples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Grading time</a:t>
            </a:r>
            <a:endParaRPr sz="30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1"/>
          <p:cNvSpPr txBox="1">
            <a:spLocks noGrp="1"/>
          </p:cNvSpPr>
          <p:nvPr>
            <p:ph type="title"/>
          </p:nvPr>
        </p:nvSpPr>
        <p:spPr>
          <a:xfrm>
            <a:off x="457200" y="205979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US"/>
              <a:t>Timely Feedback</a:t>
            </a:r>
            <a:endParaRPr/>
          </a:p>
        </p:txBody>
      </p:sp>
      <p:sp>
        <p:nvSpPr>
          <p:cNvPr id="148" name="Google Shape;148;p21"/>
          <p:cNvSpPr txBox="1">
            <a:spLocks noGrp="1"/>
          </p:cNvSpPr>
          <p:nvPr>
            <p:ph type="body" idx="1"/>
          </p:nvPr>
        </p:nvSpPr>
        <p:spPr>
          <a:xfrm>
            <a:off x="457200" y="1200151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</a:pPr>
            <a:r>
              <a:rPr lang="en-US"/>
              <a:t>What to expect</a:t>
            </a:r>
            <a:endParaRPr/>
          </a:p>
          <a:p>
            <a:pPr marL="457200" lvl="0" indent="-4191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General information</a:t>
            </a:r>
            <a:endParaRPr sz="3000"/>
          </a:p>
          <a:p>
            <a:pPr marL="9144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When </a:t>
            </a:r>
            <a:endParaRPr sz="3000"/>
          </a:p>
          <a:p>
            <a:pPr marL="914400" lvl="1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–"/>
            </a:pPr>
            <a:r>
              <a:rPr lang="en-US" sz="3000"/>
              <a:t>How</a:t>
            </a:r>
            <a:endParaRPr sz="3000"/>
          </a:p>
          <a:p>
            <a:pPr marL="457200" lvl="0" indent="-4191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Char char="•"/>
            </a:pPr>
            <a:r>
              <a:rPr lang="en-US" sz="3000"/>
              <a:t>Any differences</a:t>
            </a:r>
            <a:endParaRPr sz="3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303</Words>
  <Application>Microsoft Office PowerPoint</Application>
  <PresentationFormat>On-screen Show (16:9)</PresentationFormat>
  <Paragraphs>97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Office Theme</vt:lpstr>
      <vt:lpstr>Welcome</vt:lpstr>
      <vt:lpstr>Being Present as an Online Teacher to Engage Online Learners</vt:lpstr>
      <vt:lpstr>Objectives</vt:lpstr>
      <vt:lpstr>Setting the Tone</vt:lpstr>
      <vt:lpstr>Introductions</vt:lpstr>
      <vt:lpstr>Manage Expectations</vt:lpstr>
      <vt:lpstr>Explanation</vt:lpstr>
      <vt:lpstr>Provide Clear Expectations</vt:lpstr>
      <vt:lpstr>Timely Feedback</vt:lpstr>
      <vt:lpstr>Follow Through</vt:lpstr>
      <vt:lpstr>Maintain Regular Interaction</vt:lpstr>
      <vt:lpstr>Course Reminders</vt:lpstr>
      <vt:lpstr>Check-ins</vt:lpstr>
      <vt:lpstr>Follow up if students are falling behind</vt:lpstr>
      <vt:lpstr>Technology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Daemen College</dc:creator>
  <cp:lastModifiedBy>Daemen College</cp:lastModifiedBy>
  <cp:revision>1</cp:revision>
  <dcterms:modified xsi:type="dcterms:W3CDTF">2019-10-21T14:37:18Z</dcterms:modified>
</cp:coreProperties>
</file>