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 id="2147483687" r:id="rId2"/>
    <p:sldMasterId id="2147483662" r:id="rId3"/>
    <p:sldMasterId id="2147483676" r:id="rId4"/>
  </p:sldMasterIdLst>
  <p:notesMasterIdLst>
    <p:notesMasterId r:id="rId27"/>
  </p:notesMasterIdLst>
  <p:sldIdLst>
    <p:sldId id="258" r:id="rId5"/>
    <p:sldId id="261" r:id="rId6"/>
    <p:sldId id="260" r:id="rId7"/>
    <p:sldId id="264" r:id="rId8"/>
    <p:sldId id="262" r:id="rId9"/>
    <p:sldId id="275" r:id="rId10"/>
    <p:sldId id="276" r:id="rId11"/>
    <p:sldId id="277" r:id="rId12"/>
    <p:sldId id="263" r:id="rId13"/>
    <p:sldId id="278" r:id="rId14"/>
    <p:sldId id="280" r:id="rId15"/>
    <p:sldId id="279" r:id="rId16"/>
    <p:sldId id="281" r:id="rId17"/>
    <p:sldId id="267" r:id="rId18"/>
    <p:sldId id="266" r:id="rId19"/>
    <p:sldId id="285" r:id="rId20"/>
    <p:sldId id="286" r:id="rId21"/>
    <p:sldId id="287" r:id="rId22"/>
    <p:sldId id="273" r:id="rId23"/>
    <p:sldId id="270" r:id="rId24"/>
    <p:sldId id="274" r:id="rId25"/>
    <p:sldId id="259" r:id="rId26"/>
  </p:sldIdLst>
  <p:sldSz cx="9144000" cy="5143500" type="screen16x9"/>
  <p:notesSz cx="7102475" cy="9388475"/>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000" autoAdjust="0"/>
    <p:restoredTop sz="63546" autoAdjust="0"/>
  </p:normalViewPr>
  <p:slideViewPr>
    <p:cSldViewPr snapToGrid="0" snapToObjects="1">
      <p:cViewPr varScale="1">
        <p:scale>
          <a:sx n="78" d="100"/>
          <a:sy n="78" d="100"/>
        </p:scale>
        <p:origin x="1786" y="48"/>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68" d="100"/>
          <a:sy n="68" d="100"/>
        </p:scale>
        <p:origin x="3240"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7739" cy="471055"/>
          </a:xfrm>
          <a:prstGeom prst="rect">
            <a:avLst/>
          </a:prstGeom>
        </p:spPr>
        <p:txBody>
          <a:bodyPr vert="horz" lIns="94220" tIns="47109" rIns="94220" bIns="47109" rtlCol="0"/>
          <a:lstStyle>
            <a:lvl1pPr algn="l">
              <a:defRPr sz="1200"/>
            </a:lvl1pPr>
          </a:lstStyle>
          <a:p>
            <a:endParaRPr lang="en-US"/>
          </a:p>
        </p:txBody>
      </p:sp>
      <p:sp>
        <p:nvSpPr>
          <p:cNvPr id="3" name="Date Placeholder 2"/>
          <p:cNvSpPr>
            <a:spLocks noGrp="1"/>
          </p:cNvSpPr>
          <p:nvPr>
            <p:ph type="dt" idx="1"/>
          </p:nvPr>
        </p:nvSpPr>
        <p:spPr>
          <a:xfrm>
            <a:off x="4023094" y="0"/>
            <a:ext cx="3077739" cy="471055"/>
          </a:xfrm>
          <a:prstGeom prst="rect">
            <a:avLst/>
          </a:prstGeom>
        </p:spPr>
        <p:txBody>
          <a:bodyPr vert="horz" lIns="94220" tIns="47109" rIns="94220" bIns="47109" rtlCol="0"/>
          <a:lstStyle>
            <a:lvl1pPr algn="r">
              <a:defRPr sz="1200"/>
            </a:lvl1pPr>
          </a:lstStyle>
          <a:p>
            <a:fld id="{48EAD93D-75CE-4A53-8B6C-B85F1F4D1349}" type="datetimeFigureOut">
              <a:rPr lang="en-US" smtClean="0"/>
              <a:t>10/29/2018</a:t>
            </a:fld>
            <a:endParaRPr lang="en-US"/>
          </a:p>
        </p:txBody>
      </p:sp>
      <p:sp>
        <p:nvSpPr>
          <p:cNvPr id="4" name="Slide Image Placeholder 3"/>
          <p:cNvSpPr>
            <a:spLocks noGrp="1" noRot="1" noChangeAspect="1"/>
          </p:cNvSpPr>
          <p:nvPr>
            <p:ph type="sldImg" idx="2"/>
          </p:nvPr>
        </p:nvSpPr>
        <p:spPr>
          <a:xfrm>
            <a:off x="736600" y="1174750"/>
            <a:ext cx="5629275" cy="3167063"/>
          </a:xfrm>
          <a:prstGeom prst="rect">
            <a:avLst/>
          </a:prstGeom>
          <a:noFill/>
          <a:ln w="12700">
            <a:solidFill>
              <a:prstClr val="black"/>
            </a:solidFill>
          </a:ln>
        </p:spPr>
        <p:txBody>
          <a:bodyPr vert="horz" lIns="94220" tIns="47109" rIns="94220" bIns="47109"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0" tIns="47109" rIns="94220" bIns="4710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917423"/>
            <a:ext cx="3077739" cy="471054"/>
          </a:xfrm>
          <a:prstGeom prst="rect">
            <a:avLst/>
          </a:prstGeom>
        </p:spPr>
        <p:txBody>
          <a:bodyPr vert="horz" lIns="94220" tIns="47109" rIns="94220" bIns="47109" rtlCol="0" anchor="b"/>
          <a:lstStyle>
            <a:lvl1pPr algn="l">
              <a:defRPr sz="1200"/>
            </a:lvl1pPr>
          </a:lstStyle>
          <a:p>
            <a:endParaRPr lang="en-US"/>
          </a:p>
        </p:txBody>
      </p:sp>
      <p:sp>
        <p:nvSpPr>
          <p:cNvPr id="7" name="Slide Number Placeholder 6"/>
          <p:cNvSpPr>
            <a:spLocks noGrp="1"/>
          </p:cNvSpPr>
          <p:nvPr>
            <p:ph type="sldNum" sz="quarter" idx="5"/>
          </p:nvPr>
        </p:nvSpPr>
        <p:spPr>
          <a:xfrm>
            <a:off x="4023094" y="8917423"/>
            <a:ext cx="3077739" cy="471054"/>
          </a:xfrm>
          <a:prstGeom prst="rect">
            <a:avLst/>
          </a:prstGeom>
        </p:spPr>
        <p:txBody>
          <a:bodyPr vert="horz" lIns="94220" tIns="47109" rIns="94220" bIns="47109" rtlCol="0" anchor="b"/>
          <a:lstStyle>
            <a:lvl1pPr algn="r">
              <a:defRPr sz="1200"/>
            </a:lvl1pPr>
          </a:lstStyle>
          <a:p>
            <a:fld id="{0FD40302-7402-4517-931D-8C5B07D597C8}" type="slidenum">
              <a:rPr lang="en-US" smtClean="0"/>
              <a:t>‹#›</a:t>
            </a:fld>
            <a:endParaRPr lang="en-US"/>
          </a:p>
        </p:txBody>
      </p:sp>
    </p:spTree>
    <p:extLst>
      <p:ext uri="{BB962C8B-B14F-4D97-AF65-F5344CB8AC3E}">
        <p14:creationId xmlns:p14="http://schemas.microsoft.com/office/powerpoint/2010/main" val="2547534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dgrowthadvisors.com/"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edgrowthadvisors.com/wp-content/uploads/2013/03/Learning-to-Adapt-White-Paper_Education-Growth-Advisors_March-2013.pdf"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Thanks for joining me today! I want to start by warning</a:t>
            </a:r>
            <a:r>
              <a:rPr lang="en-US" baseline="0" dirty="0" smtClean="0"/>
              <a:t> you that there are some text-heavy slides I’m going to share. But, after all, this is research – which is sometimes pretty tough to boil down to few words. </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a:t>
            </a:fld>
            <a:endParaRPr lang="en-US"/>
          </a:p>
        </p:txBody>
      </p:sp>
    </p:spTree>
    <p:extLst>
      <p:ext uri="{BB962C8B-B14F-4D97-AF65-F5344CB8AC3E}">
        <p14:creationId xmlns:p14="http://schemas.microsoft.com/office/powerpoint/2010/main" val="2589538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10</a:t>
            </a:fld>
            <a:endParaRPr lang="en-US"/>
          </a:p>
        </p:txBody>
      </p:sp>
    </p:spTree>
    <p:extLst>
      <p:ext uri="{BB962C8B-B14F-4D97-AF65-F5344CB8AC3E}">
        <p14:creationId xmlns:p14="http://schemas.microsoft.com/office/powerpoint/2010/main" val="2305796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11</a:t>
            </a:fld>
            <a:endParaRPr lang="en-US"/>
          </a:p>
        </p:txBody>
      </p:sp>
    </p:spTree>
    <p:extLst>
      <p:ext uri="{BB962C8B-B14F-4D97-AF65-F5344CB8AC3E}">
        <p14:creationId xmlns:p14="http://schemas.microsoft.com/office/powerpoint/2010/main" val="2565094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12</a:t>
            </a:fld>
            <a:endParaRPr lang="en-US"/>
          </a:p>
        </p:txBody>
      </p:sp>
    </p:spTree>
    <p:extLst>
      <p:ext uri="{BB962C8B-B14F-4D97-AF65-F5344CB8AC3E}">
        <p14:creationId xmlns:p14="http://schemas.microsoft.com/office/powerpoint/2010/main" val="1028422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Any questions about the research on quality in OERs?</a:t>
            </a:r>
          </a:p>
        </p:txBody>
      </p:sp>
      <p:sp>
        <p:nvSpPr>
          <p:cNvPr id="4" name="Slide Number Placeholder 3"/>
          <p:cNvSpPr>
            <a:spLocks noGrp="1"/>
          </p:cNvSpPr>
          <p:nvPr>
            <p:ph type="sldNum" sz="quarter" idx="10"/>
          </p:nvPr>
        </p:nvSpPr>
        <p:spPr/>
        <p:txBody>
          <a:bodyPr/>
          <a:lstStyle/>
          <a:p>
            <a:fld id="{0FD40302-7402-4517-931D-8C5B07D597C8}" type="slidenum">
              <a:rPr lang="en-US" smtClean="0"/>
              <a:t>13</a:t>
            </a:fld>
            <a:endParaRPr lang="en-US"/>
          </a:p>
        </p:txBody>
      </p:sp>
    </p:spTree>
    <p:extLst>
      <p:ext uri="{BB962C8B-B14F-4D97-AF65-F5344CB8AC3E}">
        <p14:creationId xmlns:p14="http://schemas.microsoft.com/office/powerpoint/2010/main" val="987256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14</a:t>
            </a:fld>
            <a:endParaRPr lang="en-US"/>
          </a:p>
        </p:txBody>
      </p:sp>
    </p:spTree>
    <p:extLst>
      <p:ext uri="{BB962C8B-B14F-4D97-AF65-F5344CB8AC3E}">
        <p14:creationId xmlns:p14="http://schemas.microsoft.com/office/powerpoint/2010/main" val="4096962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194">
              <a:defRPr/>
            </a:pPr>
            <a:r>
              <a:rPr lang="en-US" dirty="0"/>
              <a:t>Every day it seems there are articles critiquing post-secondary education and how it is currently delivered as not working well and not working for a lot of current and potential students. </a:t>
            </a:r>
            <a:r>
              <a:rPr lang="en-US" dirty="0" smtClean="0"/>
              <a:t>Technically adaptive learning</a:t>
            </a:r>
            <a:r>
              <a:rPr lang="en-US" baseline="0" dirty="0" smtClean="0"/>
              <a:t> means that the educational material will conform to the students rather than they other way around.</a:t>
            </a:r>
          </a:p>
          <a:p>
            <a:pPr defTabSz="942194">
              <a:defRPr/>
            </a:pPr>
            <a:r>
              <a:rPr lang="en-US" dirty="0"/>
              <a:t/>
            </a:r>
            <a:br>
              <a:rPr lang="en-US" dirty="0"/>
            </a:br>
            <a:r>
              <a:rPr lang="en-US" dirty="0"/>
              <a:t>What does the research we have up till now show about the impact on student learning? </a:t>
            </a:r>
          </a:p>
          <a:p>
            <a:endParaRPr lang="en-US"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15</a:t>
            </a:fld>
            <a:endParaRPr lang="en-US"/>
          </a:p>
        </p:txBody>
      </p:sp>
    </p:spTree>
    <p:extLst>
      <p:ext uri="{BB962C8B-B14F-4D97-AF65-F5344CB8AC3E}">
        <p14:creationId xmlns:p14="http://schemas.microsoft.com/office/powerpoint/2010/main" val="1409447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have been some positive results in student learning shown from using a type of adaptive learning that uses Intelligent Tutoring Systems (ITS). This is a layered system of adaptive learning that involves an outer loop that selects learning tasks in an adaptive manner based on the assessment of students’ strengths and weaknesses. This is then followed up with guidance for the steps within each task. </a:t>
            </a:r>
            <a:r>
              <a:rPr lang="en-US" sz="1200" b="0" i="0" u="none" strike="noStrike" kern="1200" dirty="0" smtClean="0">
                <a:solidFill>
                  <a:schemeClr val="tx1"/>
                </a:solidFill>
                <a:effectLst/>
                <a:latin typeface="+mn-lt"/>
                <a:ea typeface="+mn-ea"/>
                <a:cs typeface="+mn-cs"/>
              </a:rPr>
              <a:t>The results showed "the use of ITS produced moderate, statistically significant mean effect sizes" compared to large-group human instruction, individual CBI, and textbooks / workbooks. The results showed no statistically significant mean effect sizes compared to small-group human instruction and individual tutoring. </a:t>
            </a:r>
            <a:r>
              <a:rPr lang="en-US" sz="1200" b="1" i="0" u="none" strike="noStrike" kern="1200" dirty="0" smtClean="0">
                <a:solidFill>
                  <a:schemeClr val="tx1"/>
                </a:solidFill>
                <a:effectLst/>
                <a:latin typeface="+mn-lt"/>
                <a:ea typeface="+mn-ea"/>
                <a:cs typeface="+mn-cs"/>
              </a:rPr>
              <a:t>In other words, the study shows improvements of ITS over large lecture classes, non-ITS software tools, and textbooks / workbooks but no real difference with small classes or individual tutors.</a:t>
            </a:r>
            <a:endParaRPr lang="en-US" baseline="0" dirty="0" smtClean="0"/>
          </a:p>
          <a:p>
            <a:endParaRPr lang="en-US" baseline="0" dirty="0" smtClean="0"/>
          </a:p>
          <a:p>
            <a:r>
              <a:rPr lang="en-US" baseline="0" dirty="0" smtClean="0"/>
              <a:t>For adaptive learning (the techniques used to personalize learning), there was a study in 2016 by SRI. An article by Michael Feldstein for The Chronicle of Higher Education succinctly describes that </a:t>
            </a:r>
            <a:r>
              <a:rPr lang="en-US" b="1" baseline="0" dirty="0" smtClean="0"/>
              <a:t>research showed adaptive learning did not have a “discernable” impact on grades, had no impact on course completion, that students and instructors in community colleges had high levels of satisfaction with it but that only one-third at 4-year institutions did.</a:t>
            </a:r>
            <a:r>
              <a:rPr lang="en-US" baseline="0" dirty="0" smtClean="0"/>
              <a:t> Feldstein also gets into the difficulties of educational research – how it is difficult to have comparable groups of students in a study, the ethical problem of withholding a treatment suspected of being helpful from certain groups, etc. In the end, adaptive learning is an enabler but cannot on its own be relied on to have major positive impact on student outcomes: https://www.chronicle.com/items/biz/pdf/ChronFocus_Analyticsv5_i.pdf</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16</a:t>
            </a:fld>
            <a:endParaRPr lang="en-US"/>
          </a:p>
        </p:txBody>
      </p:sp>
    </p:spTree>
    <p:extLst>
      <p:ext uri="{BB962C8B-B14F-4D97-AF65-F5344CB8AC3E}">
        <p14:creationId xmlns:p14="http://schemas.microsoft.com/office/powerpoint/2010/main" val="423637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Preliminary research has likewise been promising. According to a recent white paper by </a:t>
            </a:r>
            <a:r>
              <a:rPr lang="en-US" sz="1200" b="0" i="0" u="none" strike="noStrike" kern="1200" dirty="0" smtClean="0">
                <a:solidFill>
                  <a:schemeClr val="tx1"/>
                </a:solidFill>
                <a:effectLst/>
                <a:latin typeface="+mn-lt"/>
                <a:ea typeface="+mn-ea"/>
                <a:cs typeface="+mn-cs"/>
                <a:hlinkClick r:id="rId3"/>
              </a:rPr>
              <a:t>Education Growth Advisors</a:t>
            </a:r>
            <a:r>
              <a:rPr lang="en-US" sz="1200" b="0" i="0" u="none" strike="noStrike" kern="1200" dirty="0" smtClean="0">
                <a:solidFill>
                  <a:schemeClr val="tx1"/>
                </a:solidFill>
                <a:effectLst/>
                <a:latin typeface="+mn-lt"/>
                <a:ea typeface="+mn-ea"/>
                <a:cs typeface="+mn-cs"/>
              </a:rPr>
              <a:t> (EGA), a partnership between Arizona State University and </a:t>
            </a:r>
            <a:r>
              <a:rPr lang="en-US" sz="1200" b="0" i="0" u="none" strike="noStrike" kern="1200" dirty="0" err="1" smtClean="0">
                <a:solidFill>
                  <a:schemeClr val="tx1"/>
                </a:solidFill>
                <a:effectLst/>
                <a:latin typeface="+mn-lt"/>
                <a:ea typeface="+mn-ea"/>
                <a:cs typeface="+mn-cs"/>
              </a:rPr>
              <a:t>Knewton</a:t>
            </a:r>
            <a:r>
              <a:rPr lang="en-US" sz="1200" b="0" i="0" u="none" strike="noStrike" kern="1200" dirty="0" smtClean="0">
                <a:solidFill>
                  <a:schemeClr val="tx1"/>
                </a:solidFill>
                <a:effectLst/>
                <a:latin typeface="+mn-lt"/>
                <a:ea typeface="+mn-ea"/>
                <a:cs typeface="+mn-cs"/>
              </a:rPr>
              <a:t> saw an </a:t>
            </a:r>
            <a:r>
              <a:rPr lang="en-US" sz="1200" b="0" i="0" u="none" strike="noStrike" kern="1200" dirty="0" smtClean="0">
                <a:solidFill>
                  <a:schemeClr val="tx1"/>
                </a:solidFill>
                <a:effectLst/>
                <a:latin typeface="+mn-lt"/>
                <a:ea typeface="+mn-ea"/>
                <a:cs typeface="+mn-cs"/>
                <a:hlinkClick r:id="rId4"/>
              </a:rPr>
              <a:t>18 percent increase in pass rates and a 47 percent decrease in withdrawals</a:t>
            </a:r>
            <a:r>
              <a:rPr lang="en-US" sz="1200" b="0" i="0" u="none" strike="noStrike" kern="1200" dirty="0" smtClean="0">
                <a:solidFill>
                  <a:schemeClr val="tx1"/>
                </a:solidFill>
                <a:effectLst/>
                <a:latin typeface="+mn-lt"/>
                <a:ea typeface="+mn-ea"/>
                <a:cs typeface="+mn-cs"/>
              </a:rPr>
              <a:t> in math courses, saving the university an estimated $12 million. Tutorials presented by Smart Sparrow in an engineering course at the University of New South Wales led to a </a:t>
            </a:r>
            <a:r>
              <a:rPr lang="en-US" sz="1200" b="0" i="0" u="none" strike="noStrike" kern="1200" dirty="0" smtClean="0">
                <a:solidFill>
                  <a:schemeClr val="tx1"/>
                </a:solidFill>
                <a:effectLst/>
                <a:latin typeface="+mn-lt"/>
                <a:ea typeface="+mn-ea"/>
                <a:cs typeface="+mn-cs"/>
                <a:hlinkClick r:id="rId4"/>
              </a:rPr>
              <a:t>55 percent decline in drop-out rates</a:t>
            </a:r>
            <a:r>
              <a:rPr lang="en-US" sz="1200" b="0" i="0" u="none" strike="noStrike" kern="1200" dirty="0" smtClean="0">
                <a:solidFill>
                  <a:schemeClr val="tx1"/>
                </a:solidFill>
                <a:effectLst/>
                <a:latin typeface="+mn-lt"/>
                <a:ea typeface="+mn-ea"/>
                <a:cs typeface="+mn-cs"/>
              </a:rPr>
              <a:t>. Though indeed still limited in scope, initial findings suggest the dawn of adaptive learning is on the horizon.</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This article be Carl </a:t>
            </a:r>
            <a:r>
              <a:rPr lang="en-US" sz="1200" b="0" i="0" u="none" strike="noStrike" kern="1200" dirty="0" err="1" smtClean="0">
                <a:solidFill>
                  <a:schemeClr val="tx1"/>
                </a:solidFill>
                <a:effectLst/>
                <a:latin typeface="+mn-lt"/>
                <a:ea typeface="+mn-ea"/>
                <a:cs typeface="+mn-cs"/>
              </a:rPr>
              <a:t>Staumsheim</a:t>
            </a:r>
            <a:r>
              <a:rPr lang="en-US" sz="1200" b="0" i="0" u="none" strike="noStrike" kern="1200" dirty="0" smtClean="0">
                <a:solidFill>
                  <a:schemeClr val="tx1"/>
                </a:solidFill>
                <a:effectLst/>
                <a:latin typeface="+mn-lt"/>
                <a:ea typeface="+mn-ea"/>
                <a:cs typeface="+mn-cs"/>
              </a:rPr>
              <a:t> found that adaptive learning experiments</a:t>
            </a:r>
            <a:r>
              <a:rPr lang="en-US" sz="1200" b="0" i="0" u="none" strike="noStrike" kern="1200" baseline="0" dirty="0" smtClean="0">
                <a:solidFill>
                  <a:schemeClr val="tx1"/>
                </a:solidFill>
                <a:effectLst/>
                <a:latin typeface="+mn-lt"/>
                <a:ea typeface="+mn-ea"/>
                <a:cs typeface="+mn-cs"/>
              </a:rPr>
              <a:t> at 14 colleges and universities had no significant average effect on course completion rates and a slight positive effect on student grades. So that is something.</a:t>
            </a:r>
          </a:p>
          <a:p>
            <a:endParaRPr lang="en-US" sz="1200" b="0" i="0" u="none" strike="noStrike" kern="1200" baseline="0" dirty="0" smtClean="0">
              <a:solidFill>
                <a:schemeClr val="tx1"/>
              </a:solidFill>
              <a:effectLst/>
              <a:latin typeface="+mn-lt"/>
              <a:ea typeface="+mn-ea"/>
              <a:cs typeface="+mn-cs"/>
            </a:endParaRPr>
          </a:p>
          <a:p>
            <a:r>
              <a:rPr lang="en-US" dirty="0" smtClean="0"/>
              <a:t>This</a:t>
            </a:r>
            <a:r>
              <a:rPr lang="en-US" baseline="0" dirty="0" smtClean="0"/>
              <a:t> last article on adaptive quizzes found that while student scores did not increase significantly, their motivation and engagement did increase.</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17</a:t>
            </a:fld>
            <a:endParaRPr lang="en-US"/>
          </a:p>
        </p:txBody>
      </p:sp>
    </p:spTree>
    <p:extLst>
      <p:ext uri="{BB962C8B-B14F-4D97-AF65-F5344CB8AC3E}">
        <p14:creationId xmlns:p14="http://schemas.microsoft.com/office/powerpoint/2010/main" val="1596523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new report harkens back to the information I mentioned from SRI Education earlier – modest, but significant positive effects on scores, better than traditional lecture, slightly better course grades when using adaptive vs. non-adaptive software in fully online courses. No significant average impact on course completion.</a:t>
            </a:r>
          </a:p>
          <a:p>
            <a:endParaRPr lang="en-US" baseline="0" dirty="0" smtClean="0"/>
          </a:p>
          <a:p>
            <a:r>
              <a:rPr lang="en-US" baseline="0" dirty="0" smtClean="0"/>
              <a:t>This last study is interesting – it used Assessment and Learning in Knowledge Spaces (ALEKS), an adaptive learning system designed for science and math courses. This study looked at its use in a community college, where similar groups of learners were compared, and the students using ALEKS passed their courses at higher rates!!</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18</a:t>
            </a:fld>
            <a:endParaRPr lang="en-US"/>
          </a:p>
        </p:txBody>
      </p:sp>
    </p:spTree>
    <p:extLst>
      <p:ext uri="{BB962C8B-B14F-4D97-AF65-F5344CB8AC3E}">
        <p14:creationId xmlns:p14="http://schemas.microsoft.com/office/powerpoint/2010/main" val="421391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 think we are still wanting more research on adaptive learning, but – from what we know so far – I would say that adaptive learning that incorporates Intelligent Tutoring Systems is important, as well as adaptive learning that is easily navigable for students and incorporates many different paths for students as they move through the course material.  </a:t>
            </a:r>
          </a:p>
          <a:p>
            <a:endParaRPr lang="en-US" baseline="0" dirty="0" smtClean="0"/>
          </a:p>
          <a:p>
            <a:r>
              <a:rPr lang="en-US" baseline="0" dirty="0" smtClean="0"/>
              <a:t>I would stay tuned!</a:t>
            </a:r>
          </a:p>
        </p:txBody>
      </p:sp>
      <p:sp>
        <p:nvSpPr>
          <p:cNvPr id="4" name="Slide Number Placeholder 3"/>
          <p:cNvSpPr>
            <a:spLocks noGrp="1"/>
          </p:cNvSpPr>
          <p:nvPr>
            <p:ph type="sldNum" sz="quarter" idx="10"/>
          </p:nvPr>
        </p:nvSpPr>
        <p:spPr/>
        <p:txBody>
          <a:bodyPr/>
          <a:lstStyle/>
          <a:p>
            <a:fld id="{0FD40302-7402-4517-931D-8C5B07D597C8}" type="slidenum">
              <a:rPr lang="en-US" smtClean="0"/>
              <a:t>19</a:t>
            </a:fld>
            <a:endParaRPr lang="en-US"/>
          </a:p>
        </p:txBody>
      </p:sp>
    </p:spTree>
    <p:extLst>
      <p:ext uri="{BB962C8B-B14F-4D97-AF65-F5344CB8AC3E}">
        <p14:creationId xmlns:p14="http://schemas.microsoft.com/office/powerpoint/2010/main" val="27576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Barbra Burch, QM Manager of R&amp;D. I’ve been with QM since 2011 and have had the</a:t>
            </a:r>
            <a:r>
              <a:rPr lang="en-US" baseline="0" dirty="0" smtClean="0"/>
              <a:t> privilege of working closely with Kay Shattuck, Ron </a:t>
            </a:r>
            <a:r>
              <a:rPr lang="en-US" baseline="0" dirty="0" err="1" smtClean="0"/>
              <a:t>Legon</a:t>
            </a:r>
            <a:r>
              <a:rPr lang="en-US" baseline="0" dirty="0" smtClean="0"/>
              <a:t>, and Deb Adair – keeping track of research that is related to the QM Rubric and process and following up with research done on the implementation of the QM Rubric and process, as well as doing some environmental scanning and work to further QM products and services in a way that makes sense for our community of educators.</a:t>
            </a:r>
          </a:p>
          <a:p>
            <a:endParaRPr lang="en-US" dirty="0"/>
          </a:p>
          <a:p>
            <a:r>
              <a:rPr lang="en-US" dirty="0" smtClean="0"/>
              <a:t>So, I welcome you and want to ask that in filling the sign-in sheet you include your name, email address, title, and institution AND your research interest or burning research question.</a:t>
            </a:r>
          </a:p>
          <a:p>
            <a:endParaRPr lang="en-US" dirty="0"/>
          </a:p>
          <a:p>
            <a:r>
              <a:rPr lang="en-US" dirty="0" smtClean="0"/>
              <a:t>This PowerPoint </a:t>
            </a:r>
            <a:r>
              <a:rPr lang="en-US" dirty="0"/>
              <a:t>is available on the QM website under Events and then Presentations</a:t>
            </a:r>
          </a:p>
          <a:p>
            <a:endParaRPr lang="en-US" dirty="0"/>
          </a:p>
          <a:p>
            <a:r>
              <a:rPr lang="en-US" dirty="0"/>
              <a:t>https://www.qualitymatters.org/qa-resources/resource-center/conference-presentations/beyond-buzz-recent-research-hot-topics-online</a:t>
            </a:r>
          </a:p>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a:t>
            </a:fld>
            <a:endParaRPr lang="en-US"/>
          </a:p>
        </p:txBody>
      </p:sp>
    </p:spTree>
    <p:extLst>
      <p:ext uri="{BB962C8B-B14F-4D97-AF65-F5344CB8AC3E}">
        <p14:creationId xmlns:p14="http://schemas.microsoft.com/office/powerpoint/2010/main" val="32233636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want to find whatever research can</a:t>
            </a:r>
            <a:r>
              <a:rPr lang="en-US" baseline="0" dirty="0" smtClean="0"/>
              <a:t> show us about works in online &amp; blended education and, really, education overall.</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20</a:t>
            </a:fld>
            <a:endParaRPr lang="en-US"/>
          </a:p>
        </p:txBody>
      </p:sp>
    </p:spTree>
    <p:extLst>
      <p:ext uri="{BB962C8B-B14F-4D97-AF65-F5344CB8AC3E}">
        <p14:creationId xmlns:p14="http://schemas.microsoft.com/office/powerpoint/2010/main" val="1067931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want to find whatever research can</a:t>
            </a:r>
            <a:r>
              <a:rPr lang="en-US" baseline="0" dirty="0" smtClean="0"/>
              <a:t> show us about works in online &amp; blended education and, really, education overall.</a:t>
            </a:r>
          </a:p>
          <a:p>
            <a:endParaRPr lang="en-US" baseline="0" dirty="0" smtClean="0"/>
          </a:p>
          <a:p>
            <a:r>
              <a:rPr lang="en-US" baseline="0" dirty="0" smtClean="0"/>
              <a:t>Siemens book includes the findings of 37 studies (339 were reviewed to end up with the best). </a:t>
            </a:r>
            <a:r>
              <a:rPr lang="en-US" dirty="0" smtClean="0"/>
              <a:t>“Our results indicate that distance education, when properly planned, designed, and supported by the appropriate mix of technology and pedagogy, is equivalent to, or in certain scenarios more effective than, traditional face-to-face classroom instruction. This highlights the importance of instructional design and the active role institutions play in providing support structures for instructors and learners” (p. 11). “Support – either institutional support, peer support, or instructional support – is identified as one of the pre-requisites for a successful educational experience” (p. 33).</a:t>
            </a:r>
          </a:p>
          <a:p>
            <a:endParaRPr lang="en-US" dirty="0" smtClean="0"/>
          </a:p>
          <a:p>
            <a:r>
              <a:rPr lang="en-US" dirty="0" smtClean="0"/>
              <a:t>For the asynchronous mode of distance education, the use of problem-based learning shows positive effects in both achievement and attitude outcomes according to Bernard, </a:t>
            </a:r>
            <a:r>
              <a:rPr lang="en-US" dirty="0" err="1" smtClean="0"/>
              <a:t>Abrami</a:t>
            </a:r>
            <a:r>
              <a:rPr lang="en-US" dirty="0" smtClean="0"/>
              <a:t>, Wade, et al. (2004).</a:t>
            </a:r>
          </a:p>
          <a:p>
            <a:endParaRPr lang="en-US" dirty="0" smtClean="0"/>
          </a:p>
          <a:p>
            <a:r>
              <a:rPr lang="en-US" dirty="0" smtClean="0"/>
              <a:t>“To foster quality interactions between students, an analysis of the role of instructional design and instructional interventions planning is essential in this regard, the study by Williams (2006) showed that courses that incorporate three or more components of interaction design (e.g., interaction, integration, innovation, introspection) were associated with larger positive effects (Cohen’s d= 0.25 over 22 studies). In contrast, courses with fewer than three components had negative effects (Cohen’s d= -0.09 over 12 studies), which is indicative of the importance of proper instructional design on the effectiveness of distance education courses. Similarly, a meta-analysis by </a:t>
            </a:r>
            <a:r>
              <a:rPr lang="en-US" dirty="0" err="1" smtClean="0"/>
              <a:t>Borokhovski</a:t>
            </a:r>
            <a:r>
              <a:rPr lang="en-US" dirty="0" smtClean="0"/>
              <a:t>, </a:t>
            </a:r>
            <a:r>
              <a:rPr lang="en-US" dirty="0" err="1" smtClean="0"/>
              <a:t>Tamim</a:t>
            </a:r>
            <a:r>
              <a:rPr lang="en-US" dirty="0" smtClean="0"/>
              <a:t>, Bernard, </a:t>
            </a:r>
            <a:r>
              <a:rPr lang="en-US" dirty="0" err="1" smtClean="0"/>
              <a:t>Abrami</a:t>
            </a:r>
            <a:r>
              <a:rPr lang="en-US" dirty="0" smtClean="0"/>
              <a:t>, and </a:t>
            </a:r>
            <a:r>
              <a:rPr lang="en-US" dirty="0" err="1" smtClean="0"/>
              <a:t>Sokolovskaya</a:t>
            </a:r>
            <a:r>
              <a:rPr lang="en-US" dirty="0" smtClean="0"/>
              <a:t> (2012) of 32 studies showed that the planning of interactions is equally important, with designed and planned interactions leading to higher academic performance (Hedges’ g= 0.50 across 14 studies) than contextual interactions (Hedges’ g= 0.22 across 22 studies)” (p. 40).</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21</a:t>
            </a:fld>
            <a:endParaRPr lang="en-US"/>
          </a:p>
        </p:txBody>
      </p:sp>
    </p:spTree>
    <p:extLst>
      <p:ext uri="{BB962C8B-B14F-4D97-AF65-F5344CB8AC3E}">
        <p14:creationId xmlns:p14="http://schemas.microsoft.com/office/powerpoint/2010/main" val="34389176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have</a:t>
            </a:r>
            <a:r>
              <a:rPr lang="en-US" baseline="0" dirty="0" smtClean="0"/>
              <a:t> done a lot of the talking today. Are there any questions your have or thoughts on research related to online learning and quality assurance? Let’s keep the conversation going! You can contact me at bburch@qualitymatters.org or research@qualitymatters.org. Be sure to check out the Research portion of the QM website for new information and upcoming webinars), as well as the QM Research Library to explore the research that exists.</a:t>
            </a:r>
          </a:p>
          <a:p>
            <a:endParaRPr lang="en-US" baseline="0" dirty="0" smtClean="0"/>
          </a:p>
          <a:p>
            <a:r>
              <a:rPr lang="en-US" baseline="0" dirty="0" smtClean="0"/>
              <a:t>Thank you!</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22</a:t>
            </a:fld>
            <a:endParaRPr lang="en-US"/>
          </a:p>
        </p:txBody>
      </p:sp>
    </p:spTree>
    <p:extLst>
      <p:ext uri="{BB962C8B-B14F-4D97-AF65-F5344CB8AC3E}">
        <p14:creationId xmlns:p14="http://schemas.microsoft.com/office/powerpoint/2010/main" val="3120222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so many topics being discussed in online education and quality assurance and many people with different types of expertise that have knowledge and opinions about them. And, there is a great deal of research on these topics. I’m going to focus on what the research is showing related to quality – something that regardless of the hotness of any</a:t>
            </a:r>
            <a:r>
              <a:rPr lang="en-US" baseline="0" dirty="0" smtClean="0"/>
              <a:t> online strategy makes a difference in what we choose to do. With that said, today I’m going to focus on OERs, adaptive learning, and a pretty big umbrella topic – what works online. </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3</a:t>
            </a:fld>
            <a:endParaRPr lang="en-US"/>
          </a:p>
        </p:txBody>
      </p:sp>
    </p:spTree>
    <p:extLst>
      <p:ext uri="{BB962C8B-B14F-4D97-AF65-F5344CB8AC3E}">
        <p14:creationId xmlns:p14="http://schemas.microsoft.com/office/powerpoint/2010/main" val="787963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 start</a:t>
            </a:r>
            <a:r>
              <a:rPr lang="en-US" baseline="0" dirty="0" smtClean="0"/>
              <a:t> with Open Educational Resources – have you been reading a bit about them lately? Here’s a definition of just what we’re talking about when we say OERs. In my mind, I have always thought of OERs as instructional materials that can be used in courses, but they can also include full courses.</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4</a:t>
            </a:fld>
            <a:endParaRPr lang="en-US"/>
          </a:p>
        </p:txBody>
      </p:sp>
    </p:spTree>
    <p:extLst>
      <p:ext uri="{BB962C8B-B14F-4D97-AF65-F5344CB8AC3E}">
        <p14:creationId xmlns:p14="http://schemas.microsoft.com/office/powerpoint/2010/main" val="412968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194">
              <a:defRPr/>
            </a:pPr>
            <a:r>
              <a:rPr lang="en-US" dirty="0" smtClean="0"/>
              <a:t>So,</a:t>
            </a:r>
            <a:r>
              <a:rPr lang="en-US" baseline="0" dirty="0" smtClean="0"/>
              <a:t> why is this a hot topic? </a:t>
            </a:r>
            <a:endParaRPr lang="en-US" dirty="0" smtClean="0"/>
          </a:p>
          <a:p>
            <a:pPr marL="176662" indent="-176662">
              <a:buFontTx/>
              <a:buChar char="-"/>
            </a:pPr>
            <a:r>
              <a:rPr lang="en-US" dirty="0" smtClean="0"/>
              <a:t>Today with the</a:t>
            </a:r>
            <a:r>
              <a:rPr lang="en-US" baseline="0" dirty="0" smtClean="0"/>
              <a:t> focus on the high cost of college, the desire to cut those costs, and simply to ensure students have access to course content from Day 1, OER is definitely a hot topic; its use is increasing – state of Virginia mandate</a:t>
            </a:r>
            <a:r>
              <a:rPr lang="en-US" dirty="0" smtClean="0"/>
              <a:t> and federal gov’t. pilot</a:t>
            </a:r>
            <a:endParaRPr lang="en-US" baseline="0" dirty="0" smtClean="0"/>
          </a:p>
          <a:p>
            <a:pPr marL="176662" indent="-176662">
              <a:buFontTx/>
              <a:buChar char="-"/>
            </a:pPr>
            <a:r>
              <a:rPr lang="en-US" baseline="0" dirty="0" smtClean="0"/>
              <a:t>A number of recent studies have looked at the impact on student learning – no one is in favor of adopting OER if it would negatively affect student learning</a:t>
            </a:r>
          </a:p>
          <a:p>
            <a:pPr marL="171450" indent="-171450">
              <a:buFontTx/>
              <a:buChar char="-"/>
            </a:pPr>
            <a:r>
              <a:rPr lang="en-US" baseline="0" dirty="0" smtClean="0"/>
              <a:t>Beyond the question about student learning outcomes, a barrier to using OER is the question of quality assurance – without publishers </a:t>
            </a:r>
          </a:p>
          <a:p>
            <a:pPr marL="0" indent="0">
              <a:buFontTx/>
              <a:buNone/>
            </a:pPr>
            <a:r>
              <a:rPr lang="en-US" baseline="0" dirty="0" smtClean="0"/>
              <a:t>     screening these open texts, how can quality be assured?</a:t>
            </a: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5</a:t>
            </a:fld>
            <a:endParaRPr lang="en-US"/>
          </a:p>
        </p:txBody>
      </p:sp>
    </p:spTree>
    <p:extLst>
      <p:ext uri="{BB962C8B-B14F-4D97-AF65-F5344CB8AC3E}">
        <p14:creationId xmlns:p14="http://schemas.microsoft.com/office/powerpoint/2010/main" val="233330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Numerous studies have been done in the last several years that</a:t>
            </a:r>
            <a:r>
              <a:rPr lang="en-US" baseline="0" dirty="0" smtClean="0"/>
              <a:t> look at student outcomes and the quality of OER, including student and instructor perceptions of quality. </a:t>
            </a:r>
          </a:p>
          <a:p>
            <a:endParaRPr lang="en-US" baseline="0" dirty="0" smtClean="0"/>
          </a:p>
          <a:p>
            <a:r>
              <a:rPr lang="en-US" baseline="0" dirty="0" smtClean="0"/>
              <a:t>Some studies show higher student grades, pass, and completion rates, and higher enrollment intensity with OER; others show no significant difference.</a:t>
            </a:r>
          </a:p>
          <a:p>
            <a:endParaRPr lang="en-US" baseline="0" dirty="0" smtClean="0"/>
          </a:p>
          <a:p>
            <a:r>
              <a:rPr lang="en-US" baseline="0" dirty="0" smtClean="0"/>
              <a:t>Students and instructors perceive OER as being high quality – as good as, or better than, traditional textbooks. There is a question as to whether students are conflating positive feelings about OER due to the cost savings with their view of its quality.</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0FD40302-7402-4517-931D-8C5B07D597C8}" type="slidenum">
              <a:rPr kumimoji="0" lang="en-US" sz="1200" b="0" i="0" u="none" strike="noStrike" kern="1200" cap="none" spc="0" normalizeH="0" baseline="0" noProof="0" smtClean="0">
                <a:ln>
                  <a:noFill/>
                </a:ln>
                <a:solidFill>
                  <a:prstClr val="black"/>
                </a:solidFill>
                <a:effectLst/>
                <a:uLnTx/>
                <a:uFillTx/>
                <a:latin typeface="Trebuchet MS"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Trebuchet MS" charset="0"/>
              <a:ea typeface="ＭＳ Ｐゴシック" charset="0"/>
            </a:endParaRPr>
          </a:p>
        </p:txBody>
      </p:sp>
    </p:spTree>
    <p:extLst>
      <p:ext uri="{BB962C8B-B14F-4D97-AF65-F5344CB8AC3E}">
        <p14:creationId xmlns:p14="http://schemas.microsoft.com/office/powerpoint/2010/main" val="2662214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terms of quality assurance of OERs, the research is in its infancy and needs refining but is showing that OER can both save money and be an effective instructional material for achieving desired student outcomes.</a:t>
            </a:r>
          </a:p>
          <a:p>
            <a:endParaRPr lang="en-US" baseline="0" dirty="0" smtClean="0"/>
          </a:p>
          <a:p>
            <a:r>
              <a:rPr lang="en-US" baseline="0" dirty="0" smtClean="0"/>
              <a:t>There are some ways instructors can make sure they are using good quality OERs. </a:t>
            </a:r>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0FD40302-7402-4517-931D-8C5B07D597C8}" type="slidenum">
              <a:rPr kumimoji="0" lang="en-US" sz="1200" b="0" i="0" u="none" strike="noStrike" kern="1200" cap="none" spc="0" normalizeH="0" baseline="0" noProof="0" smtClean="0">
                <a:ln>
                  <a:noFill/>
                </a:ln>
                <a:solidFill>
                  <a:prstClr val="black"/>
                </a:solidFill>
                <a:effectLst/>
                <a:uLnTx/>
                <a:uFillTx/>
                <a:latin typeface="Trebuchet MS"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Trebuchet MS" charset="0"/>
              <a:ea typeface="ＭＳ Ｐゴシック" charset="0"/>
            </a:endParaRPr>
          </a:p>
        </p:txBody>
      </p:sp>
    </p:spTree>
    <p:extLst>
      <p:ext uri="{BB962C8B-B14F-4D97-AF65-F5344CB8AC3E}">
        <p14:creationId xmlns:p14="http://schemas.microsoft.com/office/powerpoint/2010/main" val="2629289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article from 2017 (Fischer, Ernst, &amp; Mason) looked at the average ratings of each quality criterion and the overall quality of the open textbooks. Textbook quality was generally rated high for each criterion and for overall quality. </a:t>
            </a:r>
            <a:r>
              <a:rPr lang="en-US" sz="1200" b="0" i="0" u="none" strike="noStrike" kern="1200" dirty="0" smtClean="0">
                <a:solidFill>
                  <a:schemeClr val="tx1"/>
                </a:solidFill>
                <a:effectLst/>
                <a:latin typeface="+mn-lt"/>
                <a:ea typeface="+mn-ea"/>
                <a:cs typeface="+mn-cs"/>
              </a:rPr>
              <a:t>The highest-rated criteria were grammar (4.67) and consistency (4.52). The lowest-rated criteria were interface (3.95) and comprehensiveness (4.13).</a:t>
            </a:r>
          </a:p>
          <a:p>
            <a:endParaRPr lang="en-US" sz="1200" b="0" i="0" u="none" strike="noStrike" kern="1200" baseline="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According to the data, perceived quality varies by discipline or textbook type. Among the nine disciplinary categories, physics and chemistry books tended to be rated significantly lower in some criteria than textbooks in the other disciplines.</a:t>
            </a:r>
          </a:p>
          <a:p>
            <a:endParaRPr lang="en-US" sz="1200" b="0" i="0" u="none" strike="noStrike" kern="1200" baseline="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0FD40302-7402-4517-931D-8C5B07D597C8}" type="slidenum">
              <a:rPr kumimoji="0" lang="en-US" sz="1200" b="0" i="0" u="none" strike="noStrike" kern="1200" cap="none" spc="0" normalizeH="0" baseline="0" noProof="0" smtClean="0">
                <a:ln>
                  <a:noFill/>
                </a:ln>
                <a:solidFill>
                  <a:prstClr val="black"/>
                </a:solidFill>
                <a:effectLst/>
                <a:uLnTx/>
                <a:uFillTx/>
                <a:latin typeface="Trebuchet MS"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Trebuchet MS" charset="0"/>
              <a:ea typeface="ＭＳ Ｐゴシック" charset="0"/>
            </a:endParaRPr>
          </a:p>
        </p:txBody>
      </p:sp>
    </p:spTree>
    <p:extLst>
      <p:ext uri="{BB962C8B-B14F-4D97-AF65-F5344CB8AC3E}">
        <p14:creationId xmlns:p14="http://schemas.microsoft.com/office/powerpoint/2010/main" val="258659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these next few slides, I’d like to share some research resources for OER:</a:t>
            </a:r>
          </a:p>
          <a:p>
            <a:endParaRPr lang="en-US" baseline="0" dirty="0" smtClean="0"/>
          </a:p>
          <a:p>
            <a:r>
              <a:rPr lang="en-US" baseline="0" dirty="0" smtClean="0"/>
              <a:t>Open Education Group Research Fellows and a list of studies.</a:t>
            </a:r>
          </a:p>
        </p:txBody>
      </p:sp>
      <p:sp>
        <p:nvSpPr>
          <p:cNvPr id="4" name="Slide Number Placeholder 3"/>
          <p:cNvSpPr>
            <a:spLocks noGrp="1"/>
          </p:cNvSpPr>
          <p:nvPr>
            <p:ph type="sldNum" sz="quarter" idx="10"/>
          </p:nvPr>
        </p:nvSpPr>
        <p:spPr/>
        <p:txBody>
          <a:bodyPr/>
          <a:lstStyle/>
          <a:p>
            <a:fld id="{0FD40302-7402-4517-931D-8C5B07D597C8}" type="slidenum">
              <a:rPr lang="en-US" smtClean="0"/>
              <a:t>9</a:t>
            </a:fld>
            <a:endParaRPr lang="en-US"/>
          </a:p>
        </p:txBody>
      </p:sp>
    </p:spTree>
    <p:extLst>
      <p:ext uri="{BB962C8B-B14F-4D97-AF65-F5344CB8AC3E}">
        <p14:creationId xmlns:p14="http://schemas.microsoft.com/office/powerpoint/2010/main" val="3718057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3846"/>
            <a:ext cx="7772400" cy="910807"/>
          </a:xfrm>
          <a:prstGeom prst="rect">
            <a:avLst/>
          </a:prstGeom>
        </p:spPr>
        <p:txBody>
          <a:bodyPr/>
          <a:lstStyle>
            <a:lvl1pPr>
              <a:defRPr>
                <a:solidFill>
                  <a:schemeClr val="bg1"/>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131855"/>
            <a:ext cx="6400800" cy="631104"/>
          </a:xfrm>
          <a:prstGeom prst="rect">
            <a:avLst/>
          </a:prstGeom>
        </p:spPr>
        <p:txBody>
          <a:bodyPr/>
          <a:lstStyle>
            <a:lvl1pPr marL="0" indent="0" algn="ctr">
              <a:buNone/>
              <a:defRPr sz="3000">
                <a:solidFill>
                  <a:schemeClr val="accent3"/>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7918620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randed closing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75"/>
            <a:ext cx="8229600" cy="857250"/>
          </a:xfrm>
          <a:prstGeom prst="rect">
            <a:avLst/>
          </a:prstGeom>
        </p:spPr>
        <p:txBody>
          <a:bodyPr vert="horz"/>
          <a:lstStyle>
            <a:lvl1pPr>
              <a:defRPr>
                <a:solidFill>
                  <a:schemeClr val="bg1"/>
                </a:solidFill>
                <a:latin typeface="+mj-lt"/>
                <a:cs typeface="Lato Semibold"/>
              </a:defRPr>
            </a:lvl1pPr>
          </a:lstStyle>
          <a:p>
            <a:r>
              <a:rPr lang="en-US" dirty="0" smtClean="0"/>
              <a:t>Click to edit Master title style</a:t>
            </a:r>
            <a:endParaRPr lang="en-US" dirty="0"/>
          </a:p>
        </p:txBody>
      </p:sp>
      <p:sp>
        <p:nvSpPr>
          <p:cNvPr id="3"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16390549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bout QM Content">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855134" y="2027238"/>
            <a:ext cx="7433732" cy="9632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400" dirty="0">
                <a:solidFill>
                  <a:schemeClr val="bg1"/>
                </a:solidFill>
                <a:latin typeface="Calibri" charset="0"/>
                <a:ea typeface="Calibri" charset="0"/>
                <a:cs typeface="Calibri" charset="0"/>
              </a:rPr>
              <a:t>Quality Matters (QM) is an international non-profit organization that provides tools and professional development for quality assurance in online and blended learning. When you see the QM Certification Mark, it means that courses have successfully met QM Rubric Standards for Course Design in an official course review.</a:t>
            </a:r>
          </a:p>
        </p:txBody>
      </p:sp>
      <p:sp>
        <p:nvSpPr>
          <p:cNvPr id="3" name="TextBox 5"/>
          <p:cNvSpPr txBox="1">
            <a:spLocks noChangeArrowheads="1"/>
          </p:cNvSpPr>
          <p:nvPr/>
        </p:nvSpPr>
        <p:spPr bwMode="auto">
          <a:xfrm>
            <a:off x="2410619" y="3336925"/>
            <a:ext cx="4322762"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200" dirty="0" err="1">
                <a:solidFill>
                  <a:schemeClr val="bg1"/>
                </a:solidFill>
                <a:latin typeface="Calibri" charset="0"/>
                <a:cs typeface="Calibri" charset="0"/>
              </a:rPr>
              <a:t>qualitymatters.org</a:t>
            </a:r>
            <a:endParaRPr lang="en-US" sz="1200" dirty="0">
              <a:solidFill>
                <a:schemeClr val="bg1"/>
              </a:solidFill>
              <a:latin typeface="Calibri" charset="0"/>
              <a:cs typeface="Calibri" charset="0"/>
            </a:endParaRPr>
          </a:p>
          <a:p>
            <a:pPr algn="ctr"/>
            <a:r>
              <a:rPr lang="en-US" sz="1200" dirty="0">
                <a:solidFill>
                  <a:schemeClr val="bg1"/>
                </a:solidFill>
                <a:latin typeface="Calibri" charset="0"/>
                <a:cs typeface="Calibri" charset="0"/>
              </a:rPr>
              <a:t>1997 Annapolis Exchange </a:t>
            </a:r>
            <a:r>
              <a:rPr lang="en-US" sz="1200" dirty="0" err="1">
                <a:solidFill>
                  <a:schemeClr val="bg1"/>
                </a:solidFill>
                <a:latin typeface="Calibri" charset="0"/>
                <a:cs typeface="Calibri" charset="0"/>
              </a:rPr>
              <a:t>Pkway</a:t>
            </a:r>
            <a:r>
              <a:rPr lang="en-US" sz="1200" dirty="0">
                <a:solidFill>
                  <a:schemeClr val="bg1"/>
                </a:solidFill>
                <a:latin typeface="Calibri" charset="0"/>
                <a:cs typeface="Calibri" charset="0"/>
              </a:rPr>
              <a:t>, Suite 300</a:t>
            </a:r>
          </a:p>
          <a:p>
            <a:pPr algn="ctr"/>
            <a:r>
              <a:rPr lang="en-US" sz="1200" dirty="0">
                <a:solidFill>
                  <a:schemeClr val="bg1"/>
                </a:solidFill>
                <a:latin typeface="Calibri" charset="0"/>
                <a:cs typeface="Calibri" charset="0"/>
              </a:rPr>
              <a:t>Annapolis, MD 21401</a:t>
            </a:r>
          </a:p>
        </p:txBody>
      </p:sp>
      <p:sp>
        <p:nvSpPr>
          <p:cNvPr id="4"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7445583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with staff contact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45332" y="4386263"/>
            <a:ext cx="7653337" cy="584200"/>
          </a:xfrm>
          <a:prstGeom prst="rect">
            <a:avLst/>
          </a:prstGeom>
        </p:spPr>
        <p:txBody>
          <a:bodyPr vert="horz"/>
          <a:lstStyle>
            <a:lvl1pPr marL="0" indent="0" algn="ctr">
              <a:buNone/>
              <a:defRPr sz="2400">
                <a:solidFill>
                  <a:schemeClr val="accent2"/>
                </a:solidFill>
                <a:latin typeface="+mn-lt"/>
                <a:cs typeface="Lato Regular"/>
              </a:defRPr>
            </a:lvl1pPr>
          </a:lstStyle>
          <a:p>
            <a:pPr lvl="0"/>
            <a:r>
              <a:rPr lang="en-US" dirty="0" smtClean="0"/>
              <a:t>Click to edit Master text</a:t>
            </a:r>
          </a:p>
        </p:txBody>
      </p:sp>
      <p:sp>
        <p:nvSpPr>
          <p:cNvPr id="6" name="Picture Placeholder 5"/>
          <p:cNvSpPr>
            <a:spLocks noGrp="1"/>
          </p:cNvSpPr>
          <p:nvPr>
            <p:ph type="pic" sz="quarter" idx="11"/>
          </p:nvPr>
        </p:nvSpPr>
        <p:spPr>
          <a:xfrm>
            <a:off x="12017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7" name="Picture Placeholder 5"/>
          <p:cNvSpPr>
            <a:spLocks noGrp="1"/>
          </p:cNvSpPr>
          <p:nvPr>
            <p:ph type="pic" sz="quarter" idx="12"/>
          </p:nvPr>
        </p:nvSpPr>
        <p:spPr>
          <a:xfrm>
            <a:off x="31321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8" name="Picture Placeholder 5"/>
          <p:cNvSpPr>
            <a:spLocks noGrp="1"/>
          </p:cNvSpPr>
          <p:nvPr>
            <p:ph type="pic" sz="quarter" idx="13"/>
          </p:nvPr>
        </p:nvSpPr>
        <p:spPr>
          <a:xfrm>
            <a:off x="50625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9" name="Picture Placeholder 5"/>
          <p:cNvSpPr>
            <a:spLocks noGrp="1"/>
          </p:cNvSpPr>
          <p:nvPr>
            <p:ph type="pic" sz="quarter" idx="14"/>
          </p:nvPr>
        </p:nvSpPr>
        <p:spPr>
          <a:xfrm>
            <a:off x="69929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13" name="Text Placeholder 12"/>
          <p:cNvSpPr>
            <a:spLocks noGrp="1"/>
          </p:cNvSpPr>
          <p:nvPr>
            <p:ph type="body" sz="quarter" idx="15"/>
          </p:nvPr>
        </p:nvSpPr>
        <p:spPr>
          <a:xfrm>
            <a:off x="12017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4" name="Text Placeholder 12"/>
          <p:cNvSpPr>
            <a:spLocks noGrp="1"/>
          </p:cNvSpPr>
          <p:nvPr>
            <p:ph type="body" sz="quarter" idx="16"/>
          </p:nvPr>
        </p:nvSpPr>
        <p:spPr>
          <a:xfrm>
            <a:off x="31321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5" name="Text Placeholder 12"/>
          <p:cNvSpPr>
            <a:spLocks noGrp="1"/>
          </p:cNvSpPr>
          <p:nvPr>
            <p:ph type="body" sz="quarter" idx="17"/>
          </p:nvPr>
        </p:nvSpPr>
        <p:spPr>
          <a:xfrm>
            <a:off x="50625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6" name="Text Placeholder 12"/>
          <p:cNvSpPr>
            <a:spLocks noGrp="1"/>
          </p:cNvSpPr>
          <p:nvPr>
            <p:ph type="body" sz="quarter" idx="18"/>
          </p:nvPr>
        </p:nvSpPr>
        <p:spPr>
          <a:xfrm>
            <a:off x="69929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Tree>
    <p:extLst>
      <p:ext uri="{BB962C8B-B14F-4D97-AF65-F5344CB8AC3E}">
        <p14:creationId xmlns:p14="http://schemas.microsoft.com/office/powerpoint/2010/main" val="41038938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5867"/>
            <a:ext cx="7772400" cy="1521391"/>
          </a:xfrm>
          <a:prstGeom prst="rect">
            <a:avLst/>
          </a:prstGeom>
        </p:spPr>
        <p:txBody>
          <a:bodyPr/>
          <a:lstStyle>
            <a:lvl1pPr>
              <a:defRPr>
                <a:solidFill>
                  <a:schemeClr val="accent1"/>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4460"/>
            <a:ext cx="6400800" cy="631104"/>
          </a:xfrm>
          <a:prstGeom prst="rect">
            <a:avLst/>
          </a:prstGeom>
        </p:spPr>
        <p:txBody>
          <a:bodyPr/>
          <a:lstStyle>
            <a:lvl1pPr marL="0" indent="0" algn="ctr">
              <a:buNone/>
              <a:defRPr sz="3000">
                <a:solidFill>
                  <a:schemeClr val="accent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422592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0575"/>
            <a:ext cx="8229600" cy="857250"/>
          </a:xfrm>
        </p:spPr>
        <p:txBody>
          <a:bodyPr/>
          <a:lstStyle/>
          <a:p>
            <a:r>
              <a:rPr lang="en-US" dirty="0" smtClean="0"/>
              <a:t>Click to edit Master title style</a:t>
            </a:r>
            <a:endParaRPr lang="en-US" dirty="0"/>
          </a:p>
        </p:txBody>
      </p:sp>
      <p:sp>
        <p:nvSpPr>
          <p:cNvPr id="5" name="Subtitle 2"/>
          <p:cNvSpPr>
            <a:spLocks noGrp="1"/>
          </p:cNvSpPr>
          <p:nvPr>
            <p:ph type="subTitle" idx="1"/>
          </p:nvPr>
        </p:nvSpPr>
        <p:spPr>
          <a:xfrm>
            <a:off x="1371600" y="1938055"/>
            <a:ext cx="6400800" cy="631104"/>
          </a:xfrm>
          <a:prstGeom prst="rect">
            <a:avLst/>
          </a:prstGeom>
        </p:spPr>
        <p:txBody>
          <a:bodyPr/>
          <a:lstStyle>
            <a:lvl1pPr marL="0" indent="0" algn="ctr">
              <a:buNone/>
              <a:defRPr sz="3000">
                <a:solidFill>
                  <a:schemeClr val="tx1"/>
                </a:solidFill>
                <a:latin typeface="Lat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040330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511066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image, chart, smart 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0"/>
          </p:nvPr>
        </p:nvSpPr>
        <p:spPr>
          <a:xfrm>
            <a:off x="457200" y="987425"/>
            <a:ext cx="8229600" cy="3271838"/>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33434937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5"/>
          <p:cNvSpPr>
            <a:spLocks noGrp="1"/>
          </p:cNvSpPr>
          <p:nvPr>
            <p:ph sz="quarter" idx="10"/>
          </p:nvPr>
        </p:nvSpPr>
        <p:spPr>
          <a:xfrm>
            <a:off x="455613"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733756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with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smtClean="0"/>
              <a:t>Click to edit Master title style</a:t>
            </a:r>
            <a:endParaRPr lang="en-US"/>
          </a:p>
        </p:txBody>
      </p:sp>
      <p:sp>
        <p:nvSpPr>
          <p:cNvPr id="3" name="Content Placeholder 3"/>
          <p:cNvSpPr>
            <a:spLocks noGrp="1"/>
          </p:cNvSpPr>
          <p:nvPr>
            <p:ph sz="half" idx="2"/>
          </p:nvPr>
        </p:nvSpPr>
        <p:spPr>
          <a:xfrm>
            <a:off x="457200" y="1063626"/>
            <a:ext cx="4040188" cy="32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Picture Placeholder 4"/>
          <p:cNvSpPr>
            <a:spLocks noGrp="1"/>
          </p:cNvSpPr>
          <p:nvPr>
            <p:ph type="pic" sz="quarter" idx="10"/>
          </p:nvPr>
        </p:nvSpPr>
        <p:spPr>
          <a:xfrm>
            <a:off x="4605338" y="1063625"/>
            <a:ext cx="4081462" cy="3267075"/>
          </a:xfrm>
        </p:spPr>
        <p:txBody>
          <a:bodyPr/>
          <a:lstStyle/>
          <a:p>
            <a:endParaRPr lang="en-US"/>
          </a:p>
        </p:txBody>
      </p:sp>
    </p:spTree>
    <p:extLst>
      <p:ext uri="{BB962C8B-B14F-4D97-AF65-F5344CB8AC3E}">
        <p14:creationId xmlns:p14="http://schemas.microsoft.com/office/powerpoint/2010/main" val="9990237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ject with descri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04788"/>
            <a:ext cx="5111750" cy="4102499"/>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457201" y="1076326"/>
            <a:ext cx="3008313" cy="32309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097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490004"/>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349135"/>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3915057"/>
            <a:ext cx="5486400" cy="3291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5274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384175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8734" y="300038"/>
            <a:ext cx="1786533" cy="1588029"/>
          </a:xfrm>
          <a:prstGeom prst="rect">
            <a:avLst/>
          </a:prstGeom>
          <a:effectLst>
            <a:outerShdw blurRad="82550" dist="88900" dir="2700000" algn="tl" rotWithShape="0">
              <a:prstClr val="black">
                <a:alpha val="30000"/>
              </a:prstClr>
            </a:outerShdw>
          </a:effectLst>
        </p:spPr>
      </p:pic>
      <p:pic>
        <p:nvPicPr>
          <p:cNvPr id="1028" name="Picture 10" descr="Magnifying glass atop a globe encircled by a yellow ring." title="Research"/>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4025" y="4137025"/>
            <a:ext cx="873125" cy="811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9" name="Picture 11" descr="Three figures framed by a circle with QM in the background" title="Community"/>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06638" y="4137025"/>
            <a:ext cx="811212" cy="811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0" name="Picture 12" descr="Checkmark atop a document with QM on it; all framed in a blue rectangle." title="Rubrics and Standards"/>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098925" y="4105275"/>
            <a:ext cx="788988" cy="873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1" name="Picture 13" descr="Three figures framed by arrows of differing colors forming a circular pattern." title="Quality Assurance &amp; Peer Review"/>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868988" y="4075113"/>
            <a:ext cx="935037" cy="935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2" name="Picture 14" descr="Female figure inside a blue frame holding a pointer positioned atop the letters QM. " title="Professional Development"/>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785100" y="4186238"/>
            <a:ext cx="935038" cy="711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1837267"/>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9063" y="333905"/>
            <a:ext cx="1285875" cy="1143000"/>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extLst>
      <p:ext uri="{BB962C8B-B14F-4D97-AF65-F5344CB8AC3E}">
        <p14:creationId xmlns:p14="http://schemas.microsoft.com/office/powerpoint/2010/main" val="2122966317"/>
      </p:ext>
    </p:extLst>
  </p:cSld>
  <p:clrMap bg1="lt1" tx1="dk1" bg2="lt2" tx2="dk2" accent1="accent1" accent2="accent2" accent3="accent3" accent4="accent4" accent5="accent5" accent6="accent6" hlink="hlink" folHlink="folHlink"/>
  <p:sldLayoutIdLst>
    <p:sldLayoutId id="2147483688" r:id="rId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4425950"/>
            <a:ext cx="9144000" cy="717550"/>
          </a:xfrm>
          <a:prstGeom prst="rect">
            <a:avLst/>
          </a:prstGeom>
          <a:solidFill>
            <a:schemeClr val="bg2"/>
          </a:solidFill>
          <a:ln w="9525" cap="flat" cmpd="sng" algn="ctr">
            <a:noFill/>
            <a:prstDash val="solid"/>
          </a:ln>
          <a:effectLst>
            <a:outerShdw blurRad="50800" dist="38100" dir="16200000" rotWithShape="0">
              <a:srgbClr val="000000">
                <a:alpha val="30000"/>
              </a:srgbClr>
            </a:outerShdw>
          </a:effectLst>
        </p:spPr>
        <p:txBody>
          <a:bodyPr anchor="ctr"/>
          <a:lstStyle/>
          <a:p>
            <a:pPr algn="ctr" defTabSz="914400" fontAlgn="auto">
              <a:spcBef>
                <a:spcPts val="0"/>
              </a:spcBef>
              <a:spcAft>
                <a:spcPts val="0"/>
              </a:spcAft>
              <a:defRPr/>
            </a:pPr>
            <a:endParaRPr lang="en-US" kern="0">
              <a:solidFill>
                <a:sysClr val="window" lastClr="FFFFFF"/>
              </a:solidFill>
              <a:latin typeface="Trebuchet MS"/>
              <a:ea typeface="+mn-ea"/>
              <a:cs typeface="+mn-cs"/>
            </a:endParaRPr>
          </a:p>
        </p:txBody>
      </p:sp>
      <p:sp>
        <p:nvSpPr>
          <p:cNvPr id="2051" name="Title Placeholder 1"/>
          <p:cNvSpPr>
            <a:spLocks noGrp="1"/>
          </p:cNvSpPr>
          <p:nvPr>
            <p:ph type="title"/>
          </p:nvPr>
        </p:nvSpPr>
        <p:spPr bwMode="auto">
          <a:xfrm>
            <a:off x="457200" y="130172"/>
            <a:ext cx="82296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1090079"/>
            <a:ext cx="8229600" cy="3082925"/>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Typographic logo that represents Quality Matters" title="QM Quality Matters"/>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4938" y="4481513"/>
            <a:ext cx="644525" cy="571500"/>
          </a:xfrm>
          <a:prstGeom prst="rect">
            <a:avLst/>
          </a:prstGeom>
          <a:effectLst>
            <a:outerShdw blurRad="82550" dist="88900" dir="2700000" algn="tl" rotWithShape="0">
              <a:prstClr val="black">
                <a:alpha val="30000"/>
              </a:prstClr>
            </a:outerShdw>
          </a:effectLst>
        </p:spPr>
      </p:pic>
      <p:sp>
        <p:nvSpPr>
          <p:cNvPr id="2054" name="TextBox 11"/>
          <p:cNvSpPr txBox="1">
            <a:spLocks noChangeArrowheads="1"/>
          </p:cNvSpPr>
          <p:nvPr/>
        </p:nvSpPr>
        <p:spPr bwMode="auto">
          <a:xfrm>
            <a:off x="876300" y="4594229"/>
            <a:ext cx="5040313" cy="4693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spcBef>
                <a:spcPts val="300"/>
              </a:spcBef>
            </a:pPr>
            <a:r>
              <a:rPr lang="en-US" sz="1200" dirty="0">
                <a:solidFill>
                  <a:schemeClr val="tx2"/>
                </a:solidFill>
                <a:latin typeface="Calibri"/>
                <a:cs typeface="Calibri"/>
              </a:rPr>
              <a:t>Helping you deliver on your online promise</a:t>
            </a:r>
          </a:p>
          <a:p>
            <a:pPr>
              <a:spcBef>
                <a:spcPts val="300"/>
              </a:spcBef>
            </a:pPr>
            <a:r>
              <a:rPr lang="en-US" sz="1000" dirty="0" err="1">
                <a:solidFill>
                  <a:schemeClr val="tx2"/>
                </a:solidFill>
                <a:latin typeface="Calibri"/>
                <a:cs typeface="Calibri"/>
              </a:rPr>
              <a:t>qualitymatters.org</a:t>
            </a:r>
            <a:endParaRPr lang="en-US" sz="1000" dirty="0">
              <a:solidFill>
                <a:schemeClr val="tx2"/>
              </a:solidFill>
              <a:latin typeface="Calibri"/>
              <a:cs typeface="Calibri"/>
            </a:endParaRPr>
          </a:p>
        </p:txBody>
      </p:sp>
      <p:sp>
        <p:nvSpPr>
          <p:cNvPr id="8"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a:solidFill>
                  <a:schemeClr val="accent2"/>
                </a:solidFill>
                <a:latin typeface="Calibri" charset="0"/>
              </a:rPr>
              <a:t>MarylandOnline, Inc.</a:t>
            </a:r>
          </a:p>
        </p:txBody>
      </p:sp>
    </p:spTree>
  </p:cSld>
  <p:clrMap bg1="lt1" tx1="dk1" bg2="lt2" tx2="dk2" accent1="accent1" accent2="accent2" accent3="accent3" accent4="accent4" accent5="accent5" accent6="accent6" hlink="hlink" folHlink="folHlink"/>
  <p:sldLayoutIdLst>
    <p:sldLayoutId id="2147483682" r:id="rId1"/>
    <p:sldLayoutId id="2147483680" r:id="rId2"/>
    <p:sldLayoutId id="2147483691" r:id="rId3"/>
    <p:sldLayoutId id="2147483681" r:id="rId4"/>
    <p:sldLayoutId id="2147483683" r:id="rId5"/>
    <p:sldLayoutId id="2147483684" r:id="rId6"/>
    <p:sldLayoutId id="2147483685" r:id="rId7"/>
  </p:sldLayoutIdLst>
  <p:timing>
    <p:tnLst>
      <p:par>
        <p:cTn id="1" dur="indefinite" restart="never" nodeType="tmRoot"/>
      </p:par>
    </p:tnLst>
  </p:timing>
  <p:txStyles>
    <p:titleStyle>
      <a:lvl1pPr algn="ctr" defTabSz="457200" rtl="0" fontAlgn="base">
        <a:spcBef>
          <a:spcPct val="0"/>
        </a:spcBef>
        <a:spcAft>
          <a:spcPct val="0"/>
        </a:spcAft>
        <a:defRPr sz="4400" kern="1200">
          <a:solidFill>
            <a:schemeClr val="accent2"/>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9pPr>
    </p:titleStyle>
    <p:bodyStyle>
      <a:lvl1pPr marL="457200" indent="-457200" algn="l" defTabSz="457200" rtl="0" fontAlgn="base">
        <a:spcBef>
          <a:spcPct val="20000"/>
        </a:spcBef>
        <a:spcAft>
          <a:spcPct val="0"/>
        </a:spcAft>
        <a:buSzPct val="115000"/>
        <a:buFont typeface="Arial" charset="0"/>
        <a:buChar char="•"/>
        <a:defRPr sz="3200" kern="1200">
          <a:solidFill>
            <a:schemeClr val="tx1"/>
          </a:solidFill>
          <a:latin typeface="+mn-lt"/>
          <a:ea typeface="ＭＳ Ｐゴシック" charset="0"/>
          <a:cs typeface="ＭＳ Ｐゴシック" charset="0"/>
        </a:defRPr>
      </a:lvl1pPr>
      <a:lvl2pPr marL="731520" indent="-457200" algn="l" defTabSz="457200" rtl="0" fontAlgn="base">
        <a:spcBef>
          <a:spcPct val="20000"/>
        </a:spcBef>
        <a:spcAft>
          <a:spcPct val="0"/>
        </a:spcAft>
        <a:buSzPct val="75000"/>
        <a:buFont typeface="Courier New" charset="0"/>
        <a:buChar char="o"/>
        <a:defRPr sz="2800" kern="1200">
          <a:solidFill>
            <a:schemeClr val="tx1"/>
          </a:solidFill>
          <a:latin typeface="+mn-lt"/>
          <a:ea typeface="ＭＳ Ｐゴシック" charset="0"/>
          <a:cs typeface="+mn-cs"/>
        </a:defRPr>
      </a:lvl2pPr>
      <a:lvl3pPr marL="822960" indent="-182880" algn="l" defTabSz="457200" rtl="0" fontAlgn="base">
        <a:spcBef>
          <a:spcPct val="20000"/>
        </a:spcBef>
        <a:spcAft>
          <a:spcPct val="0"/>
        </a:spcAft>
        <a:buSzPct val="120000"/>
        <a:buFont typeface="Arial" charset="0"/>
        <a:buChar char="•"/>
        <a:defRPr sz="2400" kern="1200">
          <a:solidFill>
            <a:schemeClr val="tx1"/>
          </a:solidFill>
          <a:latin typeface="+mn-lt"/>
          <a:ea typeface="ＭＳ Ｐゴシック" charset="0"/>
          <a:cs typeface="+mn-cs"/>
        </a:defRPr>
      </a:lvl3pPr>
      <a:lvl4pPr marL="1097280" indent="-228600" algn="l" defTabSz="457200" rtl="0" fontAlgn="base">
        <a:spcBef>
          <a:spcPct val="20000"/>
        </a:spcBef>
        <a:spcAft>
          <a:spcPct val="0"/>
        </a:spcAft>
        <a:buSzPct val="90000"/>
        <a:buFont typeface="Lucida Grande"/>
        <a:buChar char="»"/>
        <a:defRPr sz="2000" kern="1200">
          <a:solidFill>
            <a:schemeClr val="tx1"/>
          </a:solidFill>
          <a:latin typeface="+mn-lt"/>
          <a:ea typeface="ＭＳ Ｐゴシック" charset="0"/>
          <a:cs typeface="+mn-cs"/>
        </a:defRPr>
      </a:lvl4pPr>
      <a:lvl5pPr marL="1261872" indent="-182880" algn="l" defTabSz="457200" rtl="0" fontAlgn="base">
        <a:spcBef>
          <a:spcPct val="20000"/>
        </a:spcBef>
        <a:spcAft>
          <a:spcPct val="0"/>
        </a:spcAft>
        <a:buSzPct val="80000"/>
        <a:buFont typeface="Courier New"/>
        <a:buChar char="o"/>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419735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50469" y="300038"/>
            <a:ext cx="1643063" cy="1458912"/>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a:ln>
                  <a:noFill/>
                </a:ln>
                <a:solidFill>
                  <a:srgbClr val="526C7C"/>
                </a:solidFill>
                <a:effectLst/>
                <a:uLnTx/>
                <a:uFillTx/>
                <a:latin typeface="Calibri" charset="0"/>
                <a:ea typeface="ＭＳ Ｐゴシック" charset="0"/>
                <a:cs typeface="ＭＳ Ｐゴシック" charset="0"/>
              </a:rPr>
              <a:t>©</a:t>
            </a:r>
            <a:r>
              <a:rPr kumimoji="0" lang="en-US" sz="800" b="0" i="0" u="none" strike="noStrike" kern="0" cap="none" spc="0" normalizeH="0" baseline="0" noProof="0" smtClean="0">
                <a:ln>
                  <a:noFill/>
                </a:ln>
                <a:solidFill>
                  <a:srgbClr val="526C7C"/>
                </a:solidFill>
                <a:effectLst/>
                <a:uLnTx/>
                <a:uFillTx/>
                <a:latin typeface="Calibri" charset="0"/>
                <a:ea typeface="ＭＳ Ｐゴシック" charset="0"/>
                <a:cs typeface="ＭＳ Ｐゴシック" charset="0"/>
              </a:rPr>
              <a:t>2018 </a:t>
            </a:r>
            <a:r>
              <a:rPr kumimoji="0" lang="en-US" sz="800" b="0" i="0" u="none" strike="noStrike" kern="0" cap="none" spc="0" normalizeH="0" baseline="0" noProof="0" dirty="0" err="1">
                <a:ln>
                  <a:noFill/>
                </a:ln>
                <a:solidFill>
                  <a:srgbClr val="526C7C"/>
                </a:solidFill>
                <a:effectLst/>
                <a:uLnTx/>
                <a:uFillTx/>
                <a:latin typeface="Calibri" charset="0"/>
                <a:ea typeface="ＭＳ Ｐゴシック" charset="0"/>
                <a:cs typeface="ＭＳ Ｐゴシック" charset="0"/>
              </a:rPr>
              <a:t>MarylandOnline</a:t>
            </a:r>
            <a:r>
              <a:rPr kumimoji="0" lang="en-US" sz="800" b="0" i="0" u="none" strike="noStrike" kern="0" cap="none" spc="0" normalizeH="0" baseline="0" noProof="0" dirty="0">
                <a:ln>
                  <a:noFill/>
                </a:ln>
                <a:solidFill>
                  <a:srgbClr val="526C7C"/>
                </a:solidFill>
                <a:effectLst/>
                <a:uLnTx/>
                <a:uFillTx/>
                <a:latin typeface="Calibri" charset="0"/>
                <a:ea typeface="ＭＳ Ｐゴシック" charset="0"/>
                <a:cs typeface="ＭＳ Ｐゴシック" charset="0"/>
              </a:rPr>
              <a:t>, Inc.</a:t>
            </a:r>
          </a:p>
        </p:txBody>
      </p:sp>
    </p:spTree>
  </p:cSld>
  <p:clrMap bg1="lt1" tx1="dk1" bg2="lt2" tx2="dk2" accent1="accent1" accent2="accent2" accent3="accent3" accent4="accent4" accent5="accent5" accent6="accent6" hlink="hlink" folHlink="folHlink"/>
  <p:sldLayoutIdLst>
    <p:sldLayoutId id="2147483689" r:id="rId1"/>
    <p:sldLayoutId id="2147483686" r:id="rId2"/>
    <p:sldLayoutId id="2147483690" r:id="rId3"/>
  </p:sldLayoutIdLst>
  <p:timing>
    <p:tnLst>
      <p:par>
        <p:cTn id="1" dur="indefinite" restart="never" nodeType="tmRoot"/>
      </p:par>
    </p:tnLst>
  </p:timing>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setl.org/ijtlhe/"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dx.doi.org/10.19173/irrodl.v18i4.301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x.doi.org/10.19173/irrodl.v18i4.2986"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doi.org/10.1007/s12528-015-9101-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5206/cjsotl-4cacea.2018.1.5"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files.eric.ed.gov/fulltext/EJ114623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x.doi.org/10.5944/openpraxis.9.1.505"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mfeldstein.com/promising-research-results-on-specific-forms-of-adaptive-learning-its/"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hyperlink" Target="https://www.chronicle.com/items/biz/pdf/ChronFocus_Analyticsv5_i.pdf" TargetMode="External"/><Relationship Id="rId4" Type="http://schemas.openxmlformats.org/officeDocument/2006/relationships/hyperlink" Target="https://www.sri.com/sites/default/files/brochures/almap_final_repor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orbes.com/sites/ccap/2014/10/22/rethinking-higher-ed-a-case-for-adaptive-learning/#272f7e87001e"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hyperlink" Target="https://doi.org/10.1186/s41239-018-0113-2" TargetMode="External"/><Relationship Id="rId4" Type="http://schemas.openxmlformats.org/officeDocument/2006/relationships/hyperlink" Target="https://www.insidehighered.com/news/2016/06/23/study-finds-inconclusive-results-about-efficacy-adaptive-learn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acu.org/aacu-news/newsletter/new-report-shows-mixed-results-adaptive-software"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www.upenn.edu/learninganalytics/ryanbaker/LAK18-Shirin-PSM-FINAL.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qmprogram.org/qmresources/research/"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linkresearchlab.org/PreparingDigitalUniversity.pdf"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pgcc.libguides.com/c.php?g=254590&amp;p=1697865"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qualitymatters.org/qa-resources/resource-center/articles-resources/open-ed-resourc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files.eric.ed.gov/fulltext/EJ1146234.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openedgroup.org/fellowship/publications-by-oer-research-fellows"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hyperlink" Target="http://www.openpraxis.org/index.php/OpenPraxis/article/view/227/179" TargetMode="External"/><Relationship Id="rId4" Type="http://schemas.openxmlformats.org/officeDocument/2006/relationships/hyperlink" Target="https://link.springer.com/article/10.1007/s11423-016-943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3"/>
          <p:cNvSpPr>
            <a:spLocks noGrp="1"/>
          </p:cNvSpPr>
          <p:nvPr>
            <p:ph type="ctrTitle"/>
          </p:nvPr>
        </p:nvSpPr>
        <p:spPr bwMode="auto">
          <a:xfrm>
            <a:off x="685800" y="2149475"/>
            <a:ext cx="7772400" cy="911225"/>
          </a:xfrm>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latin typeface="Lato Semibold" charset="0"/>
              </a:rPr>
              <a:t>Beyond the Buzz</a:t>
            </a:r>
            <a:endParaRPr lang="en-US" dirty="0">
              <a:latin typeface="Lato Semibold" charset="0"/>
            </a:endParaRPr>
          </a:p>
        </p:txBody>
      </p:sp>
      <p:sp>
        <p:nvSpPr>
          <p:cNvPr id="5" name="Subtitle 4"/>
          <p:cNvSpPr>
            <a:spLocks noGrp="1"/>
          </p:cNvSpPr>
          <p:nvPr>
            <p:ph type="subTitle" idx="1"/>
          </p:nvPr>
        </p:nvSpPr>
        <p:spPr>
          <a:xfrm>
            <a:off x="1371600" y="3132138"/>
            <a:ext cx="6400800" cy="630237"/>
          </a:xfrm>
        </p:spPr>
        <p:txBody>
          <a:bodyPr/>
          <a:lstStyle/>
          <a:p>
            <a:pPr fontAlgn="auto">
              <a:spcAft>
                <a:spcPts val="0"/>
              </a:spcAft>
              <a:defRPr/>
            </a:pPr>
            <a:r>
              <a:rPr lang="en-US" sz="2000" dirty="0"/>
              <a:t>Recent Research on Hot Topics in Online Learning and Quality Assurance</a:t>
            </a:r>
          </a:p>
          <a:p>
            <a:pPr fontAlgn="auto">
              <a:spcAft>
                <a:spcPts val="0"/>
              </a:spcAft>
              <a:buFont typeface="Arial"/>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a:t>Colvard</a:t>
            </a:r>
            <a:r>
              <a:rPr lang="en-US" sz="2000" dirty="0"/>
              <a:t>, N., Watson, C. E., &amp; Park, H. (2018). The Impact of Open Educational Resources on Various Student Success Metrics. </a:t>
            </a:r>
            <a:r>
              <a:rPr lang="en-US" sz="2000" i="1" dirty="0"/>
              <a:t>International Journal of Teaching and Learning in Higher Education, 30</a:t>
            </a:r>
            <a:r>
              <a:rPr lang="en-US" sz="2000" dirty="0"/>
              <a:t>(2), 262-276. Retrieved from </a:t>
            </a:r>
            <a:r>
              <a:rPr lang="en-US" sz="2000" u="sng" dirty="0">
                <a:hlinkClick r:id="rId3"/>
              </a:rPr>
              <a:t>http://www.isetl.org/ijtlhe</a:t>
            </a:r>
            <a:r>
              <a:rPr lang="en-US" sz="2000" u="sng" dirty="0" smtClean="0">
                <a:hlinkClick r:id="rId3"/>
              </a:rPr>
              <a:t>/</a:t>
            </a:r>
            <a:endParaRPr lang="en-US" sz="2000" u="sng" dirty="0" smtClean="0"/>
          </a:p>
          <a:p>
            <a:r>
              <a:rPr lang="en-US" sz="2000" dirty="0" err="1"/>
              <a:t>Jhangiani</a:t>
            </a:r>
            <a:r>
              <a:rPr lang="en-US" sz="2000" dirty="0"/>
              <a:t>, R., &amp; </a:t>
            </a:r>
            <a:r>
              <a:rPr lang="en-US" sz="2000" dirty="0" err="1"/>
              <a:t>Jhangiani</a:t>
            </a:r>
            <a:r>
              <a:rPr lang="en-US" sz="2000" dirty="0"/>
              <a:t>, S. (2017). Investigating the Perceptions, Use, and Impact of Open Textbooks: A survey of Post-Secondary Students in British Columbia. </a:t>
            </a:r>
            <a:r>
              <a:rPr lang="en-US" sz="2000" i="1" dirty="0"/>
              <a:t>The International Review Of Research In Open And Distributed Learning, 18</a:t>
            </a:r>
            <a:r>
              <a:rPr lang="en-US" sz="2000" dirty="0"/>
              <a:t>(4). </a:t>
            </a:r>
            <a:r>
              <a:rPr lang="en-US" sz="2000" dirty="0" err="1"/>
              <a:t>doi:</a:t>
            </a:r>
            <a:r>
              <a:rPr lang="en-US" sz="2000" dirty="0" err="1">
                <a:hlinkClick r:id="rId4"/>
              </a:rPr>
              <a:t>http</a:t>
            </a:r>
            <a:r>
              <a:rPr lang="en-US" sz="2000" dirty="0">
                <a:hlinkClick r:id="rId4"/>
              </a:rPr>
              <a:t>://dx.doi.org/10.19173/irrodl.v18i4.3012</a:t>
            </a:r>
            <a:endParaRPr lang="en-US" sz="2000" u="sng" dirty="0" smtClean="0"/>
          </a:p>
          <a:p>
            <a:endParaRPr lang="en-US" sz="2000" u="sng" dirty="0" smtClean="0"/>
          </a:p>
          <a:p>
            <a:endParaRPr lang="en-US" dirty="0"/>
          </a:p>
        </p:txBody>
      </p:sp>
    </p:spTree>
    <p:extLst>
      <p:ext uri="{BB962C8B-B14F-4D97-AF65-F5344CB8AC3E}">
        <p14:creationId xmlns:p14="http://schemas.microsoft.com/office/powerpoint/2010/main" val="3404363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a:t>Grewe</a:t>
            </a:r>
            <a:r>
              <a:rPr lang="en-US" sz="2000" dirty="0"/>
              <a:t>, K., &amp; Davis, W. (2017). The Impact of Enrollment in an OER Course on Student Learning Outcomes. </a:t>
            </a:r>
            <a:r>
              <a:rPr lang="en-US" sz="2000" i="1" dirty="0"/>
              <a:t>The International Review Of Research In Open And Distributed Learning, 18</a:t>
            </a:r>
            <a:r>
              <a:rPr lang="en-US" sz="2000" dirty="0"/>
              <a:t>(4). </a:t>
            </a:r>
            <a:r>
              <a:rPr lang="en-US" sz="2000" dirty="0" err="1"/>
              <a:t>doi:</a:t>
            </a:r>
            <a:r>
              <a:rPr lang="en-US" sz="2000" dirty="0" err="1">
                <a:hlinkClick r:id="rId3"/>
              </a:rPr>
              <a:t>http</a:t>
            </a:r>
            <a:r>
              <a:rPr lang="en-US" sz="2000" dirty="0">
                <a:hlinkClick r:id="rId3"/>
              </a:rPr>
              <a:t>://</a:t>
            </a:r>
            <a:r>
              <a:rPr lang="en-US" sz="2000" dirty="0" smtClean="0">
                <a:hlinkClick r:id="rId3"/>
              </a:rPr>
              <a:t>dx.doi.org/10.19173/irrodl.v18i4.2986</a:t>
            </a:r>
            <a:r>
              <a:rPr lang="en-US" sz="2000" dirty="0" smtClean="0"/>
              <a:t/>
            </a:r>
            <a:br>
              <a:rPr lang="en-US" sz="2000" dirty="0" smtClean="0"/>
            </a:br>
            <a:endParaRPr lang="en-US" sz="2000" dirty="0" smtClean="0"/>
          </a:p>
          <a:p>
            <a:r>
              <a:rPr lang="en-US" sz="2000" dirty="0"/>
              <a:t>Fischer, L., Hilton, J., Robinson, T.J. et al. </a:t>
            </a:r>
            <a:r>
              <a:rPr lang="en-US" sz="2000" dirty="0" smtClean="0"/>
              <a:t>(2015). </a:t>
            </a:r>
            <a:r>
              <a:rPr lang="en-US" sz="2000" i="1" dirty="0" smtClean="0"/>
              <a:t>J </a:t>
            </a:r>
            <a:r>
              <a:rPr lang="en-US" sz="2000" i="1" dirty="0" err="1"/>
              <a:t>Comput</a:t>
            </a:r>
            <a:r>
              <a:rPr lang="en-US" sz="2000" i="1" dirty="0"/>
              <a:t> High </a:t>
            </a:r>
            <a:r>
              <a:rPr lang="en-US" sz="2000" i="1" dirty="0" err="1"/>
              <a:t>Educ</a:t>
            </a:r>
            <a:r>
              <a:rPr lang="en-US" sz="2000" dirty="0"/>
              <a:t> </a:t>
            </a:r>
            <a:r>
              <a:rPr lang="en-US" sz="2000" dirty="0" smtClean="0"/>
              <a:t>27</a:t>
            </a:r>
            <a:r>
              <a:rPr lang="en-US" sz="2000" dirty="0"/>
              <a:t>: 159. </a:t>
            </a:r>
            <a:r>
              <a:rPr lang="en-US" sz="2000" dirty="0">
                <a:hlinkClick r:id="rId4"/>
              </a:rPr>
              <a:t>https://</a:t>
            </a:r>
            <a:r>
              <a:rPr lang="en-US" sz="2000" dirty="0" smtClean="0">
                <a:hlinkClick r:id="rId4"/>
              </a:rPr>
              <a:t>doi.org/10.1007/s12528-015-9101-x</a:t>
            </a:r>
            <a:endParaRPr lang="en-US" sz="2000" dirty="0" smtClean="0"/>
          </a:p>
          <a:p>
            <a:pPr marL="0" indent="0">
              <a:buNone/>
            </a:pPr>
            <a:endParaRPr lang="en-US" dirty="0"/>
          </a:p>
        </p:txBody>
      </p:sp>
    </p:spTree>
    <p:extLst>
      <p:ext uri="{BB962C8B-B14F-4D97-AF65-F5344CB8AC3E}">
        <p14:creationId xmlns:p14="http://schemas.microsoft.com/office/powerpoint/2010/main" val="3462811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smtClean="0"/>
              <a:t>Jhangiani</a:t>
            </a:r>
            <a:r>
              <a:rPr lang="en-US" sz="2000" dirty="0"/>
              <a:t>, R. S., </a:t>
            </a:r>
            <a:r>
              <a:rPr lang="en-US" sz="2000" dirty="0" err="1"/>
              <a:t>Dastur</a:t>
            </a:r>
            <a:r>
              <a:rPr lang="en-US" sz="2000" dirty="0"/>
              <a:t>, F. N., Le Grand, R., &amp; </a:t>
            </a:r>
            <a:r>
              <a:rPr lang="en-US" sz="2000" dirty="0" err="1"/>
              <a:t>Penner</a:t>
            </a:r>
            <a:r>
              <a:rPr lang="en-US" sz="2000" dirty="0"/>
              <a:t>, K. (2018). As Good or Better than Commercial Textbooks: Students’ Perceptions and Outcomes from Using Open Digital and Open Print Textbooks. </a:t>
            </a:r>
            <a:r>
              <a:rPr lang="en-US" sz="2000" i="1" dirty="0"/>
              <a:t>The Canadian Journal for the Scholarship of Teaching and Learning, 9</a:t>
            </a:r>
            <a:r>
              <a:rPr lang="en-US" sz="2000" dirty="0"/>
              <a:t>(1). </a:t>
            </a:r>
            <a:r>
              <a:rPr lang="en-US" sz="2000" u="sng" dirty="0">
                <a:hlinkClick r:id="rId3"/>
              </a:rPr>
              <a:t>https://</a:t>
            </a:r>
            <a:r>
              <a:rPr lang="en-US" sz="2000" u="sng" dirty="0" smtClean="0">
                <a:hlinkClick r:id="rId3"/>
              </a:rPr>
              <a:t>doi.org/10.5206/cjsotl-4cacea.2018.1.5</a:t>
            </a:r>
            <a:endParaRPr lang="en-US" sz="2000" u="sng" dirty="0" smtClean="0"/>
          </a:p>
          <a:p>
            <a:r>
              <a:rPr lang="en-US" sz="2000" dirty="0" smtClean="0"/>
              <a:t>Fischer, E., Ernst, D., &amp; Mason, S. (2017). Rating the Quality of Open Textbooks: How Reviewer and Text Characteristics Predict Ratings. International Review of Research in Open </a:t>
            </a:r>
            <a:r>
              <a:rPr lang="en-US" sz="2000" dirty="0"/>
              <a:t>and Distributed Learning, 18(4). </a:t>
            </a:r>
            <a:r>
              <a:rPr lang="en-US" sz="2000" dirty="0">
                <a:hlinkClick r:id="rId4"/>
              </a:rPr>
              <a:t>https://</a:t>
            </a:r>
            <a:r>
              <a:rPr lang="en-US" sz="2000" dirty="0" smtClean="0">
                <a:hlinkClick r:id="rId4"/>
              </a:rPr>
              <a:t>files.eric.ed.gov/fulltext/EJ1146234.pdf</a:t>
            </a:r>
            <a:endParaRPr lang="en-US" sz="2000" dirty="0" smtClean="0"/>
          </a:p>
          <a:p>
            <a:endParaRPr lang="en-US" sz="2000" dirty="0" smtClean="0"/>
          </a:p>
          <a:p>
            <a:endParaRPr lang="en-US" dirty="0"/>
          </a:p>
        </p:txBody>
      </p:sp>
    </p:spTree>
    <p:extLst>
      <p:ext uri="{BB962C8B-B14F-4D97-AF65-F5344CB8AC3E}">
        <p14:creationId xmlns:p14="http://schemas.microsoft.com/office/powerpoint/2010/main" val="76428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a:t>Croteau</a:t>
            </a:r>
            <a:r>
              <a:rPr lang="en-US" sz="2000" dirty="0"/>
              <a:t>, E. (2017). Measures of student success with textbook transformations: the Affordable Learning Georgia Initiative. </a:t>
            </a:r>
            <a:r>
              <a:rPr lang="en-US" sz="2000" i="1" dirty="0"/>
              <a:t>Open Praxis, 9</a:t>
            </a:r>
            <a:r>
              <a:rPr lang="en-US" sz="2000" dirty="0"/>
              <a:t>(1), 93-108. </a:t>
            </a:r>
            <a:r>
              <a:rPr lang="en-US" sz="2000" dirty="0" err="1"/>
              <a:t>doi:</a:t>
            </a:r>
            <a:r>
              <a:rPr lang="en-US" sz="2000" dirty="0" err="1">
                <a:hlinkClick r:id="rId3"/>
              </a:rPr>
              <a:t>http</a:t>
            </a:r>
            <a:r>
              <a:rPr lang="en-US" sz="2000" dirty="0">
                <a:hlinkClick r:id="rId3"/>
              </a:rPr>
              <a:t>://</a:t>
            </a:r>
            <a:r>
              <a:rPr lang="en-US" sz="2000" dirty="0" smtClean="0">
                <a:hlinkClick r:id="rId3"/>
              </a:rPr>
              <a:t>dx.doi.org/10.5944/openpraxis.9.1.505</a:t>
            </a:r>
            <a:r>
              <a:rPr lang="en-US" sz="2000" dirty="0" smtClean="0"/>
              <a:t/>
            </a:r>
            <a:br>
              <a:rPr lang="en-US" sz="2000" dirty="0" smtClean="0"/>
            </a:br>
            <a:endParaRPr lang="en-US" sz="2000" dirty="0"/>
          </a:p>
          <a:p>
            <a:endParaRPr lang="en-US" sz="2000" dirty="0" smtClean="0"/>
          </a:p>
          <a:p>
            <a:endParaRPr lang="en-US" dirty="0"/>
          </a:p>
        </p:txBody>
      </p:sp>
    </p:spTree>
    <p:extLst>
      <p:ext uri="{BB962C8B-B14F-4D97-AF65-F5344CB8AC3E}">
        <p14:creationId xmlns:p14="http://schemas.microsoft.com/office/powerpoint/2010/main" val="3902995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pPr marL="0" indent="0">
              <a:buNone/>
            </a:pPr>
            <a:r>
              <a:rPr lang="en-US" sz="2800" dirty="0" smtClean="0"/>
              <a:t>Definition: </a:t>
            </a:r>
            <a:br>
              <a:rPr lang="en-US" sz="2800" dirty="0" smtClean="0"/>
            </a:br>
            <a:r>
              <a:rPr lang="en-US" sz="2800" dirty="0" smtClean="0"/>
              <a:t>Machine </a:t>
            </a:r>
            <a:r>
              <a:rPr lang="en-US" sz="2800" dirty="0"/>
              <a:t>learning that tailors itself to the learner based on their progress through course content and provides resources to learners when they appear to need them most — falls under the personalized learning umbrella</a:t>
            </a:r>
            <a:r>
              <a:rPr lang="en-US" sz="2800" dirty="0" smtClean="0"/>
              <a:t>. – </a:t>
            </a:r>
            <a:r>
              <a:rPr lang="en-US" sz="2000" dirty="0" smtClean="0"/>
              <a:t>A.J. O’Connell, 2018</a:t>
            </a:r>
            <a:endParaRPr lang="en-US" sz="2000" dirty="0"/>
          </a:p>
        </p:txBody>
      </p:sp>
    </p:spTree>
    <p:extLst>
      <p:ext uri="{BB962C8B-B14F-4D97-AF65-F5344CB8AC3E}">
        <p14:creationId xmlns:p14="http://schemas.microsoft.com/office/powerpoint/2010/main" val="4045540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800" dirty="0" smtClean="0"/>
              <a:t>Hot topic because of its potential to personalize learning</a:t>
            </a:r>
          </a:p>
          <a:p>
            <a:pPr marL="0" indent="0">
              <a:buNone/>
            </a:pPr>
            <a:endParaRPr lang="en-US" sz="2800" dirty="0" smtClean="0"/>
          </a:p>
          <a:p>
            <a:r>
              <a:rPr lang="en-US" sz="2800" dirty="0"/>
              <a:t>What is the impact on student learning?</a:t>
            </a:r>
            <a:br>
              <a:rPr lang="en-US" sz="2800" dirty="0"/>
            </a:br>
            <a:endParaRPr lang="en-US" sz="2800" dirty="0"/>
          </a:p>
          <a:p>
            <a:r>
              <a:rPr lang="en-US" sz="2800" dirty="0"/>
              <a:t>How can </a:t>
            </a:r>
            <a:r>
              <a:rPr lang="en-US" sz="2800" dirty="0" smtClean="0"/>
              <a:t>quality </a:t>
            </a:r>
            <a:r>
              <a:rPr lang="en-US" sz="2800" dirty="0"/>
              <a:t>be assured?</a:t>
            </a:r>
          </a:p>
          <a:p>
            <a:endParaRPr lang="en-US" dirty="0"/>
          </a:p>
        </p:txBody>
      </p:sp>
    </p:spTree>
    <p:extLst>
      <p:ext uri="{BB962C8B-B14F-4D97-AF65-F5344CB8AC3E}">
        <p14:creationId xmlns:p14="http://schemas.microsoft.com/office/powerpoint/2010/main" val="240543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000" dirty="0" smtClean="0">
                <a:hlinkClick r:id="rId3"/>
              </a:rPr>
              <a:t>Promising Research Results On Specific Forms Of Adaptive Learning/ITS</a:t>
            </a:r>
            <a:r>
              <a:rPr lang="en-US" sz="2000" dirty="0" smtClean="0"/>
              <a:t> by Phil Hill Posted on July 10, 2015</a:t>
            </a:r>
            <a:br>
              <a:rPr lang="en-US" sz="2000" dirty="0" smtClean="0"/>
            </a:br>
            <a:endParaRPr lang="en-US" sz="2000" dirty="0" smtClean="0"/>
          </a:p>
          <a:p>
            <a:r>
              <a:rPr lang="en-US" sz="2000" dirty="0" smtClean="0">
                <a:hlinkClick r:id="rId4"/>
              </a:rPr>
              <a:t>Lessons Learned from Early Implementations of Adaptive Courseware</a:t>
            </a:r>
            <a:r>
              <a:rPr lang="en-US" sz="2000" dirty="0" smtClean="0"/>
              <a:t> (April 2016, SRI International). See pp. 20-21 in </a:t>
            </a:r>
            <a:r>
              <a:rPr lang="en-US" sz="2000" dirty="0" smtClean="0">
                <a:hlinkClick r:id="rId5"/>
              </a:rPr>
              <a:t>The Chronicle Focus</a:t>
            </a:r>
            <a:r>
              <a:rPr lang="en-US" sz="2000" dirty="0" smtClean="0"/>
              <a:t> by Michael Feldstein – basically no discernable impact on grades and course completion found due to adaptive learning; students &amp; instructors in community colleges like it</a:t>
            </a:r>
            <a:endParaRPr lang="en-US" sz="2000" dirty="0"/>
          </a:p>
        </p:txBody>
      </p:sp>
    </p:spTree>
    <p:extLst>
      <p:ext uri="{BB962C8B-B14F-4D97-AF65-F5344CB8AC3E}">
        <p14:creationId xmlns:p14="http://schemas.microsoft.com/office/powerpoint/2010/main" val="1821365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000" dirty="0" smtClean="0">
                <a:hlinkClick r:id="rId3"/>
              </a:rPr>
              <a:t>Rethinking Higher Ed: A Case for Adaptive Learning</a:t>
            </a:r>
            <a:r>
              <a:rPr lang="en-US" sz="2000" dirty="0" smtClean="0"/>
              <a:t> by Tim Zimmer, October 22, 2014</a:t>
            </a:r>
            <a:endParaRPr lang="en-US" sz="2000" dirty="0"/>
          </a:p>
          <a:p>
            <a:r>
              <a:rPr lang="en-US" sz="2000" dirty="0" smtClean="0">
                <a:hlinkClick r:id="rId4"/>
              </a:rPr>
              <a:t>Learning to Adapt</a:t>
            </a:r>
            <a:r>
              <a:rPr lang="en-US" sz="2000" dirty="0" smtClean="0"/>
              <a:t>, </a:t>
            </a:r>
            <a:r>
              <a:rPr lang="en-US" sz="2000" i="1" dirty="0" smtClean="0"/>
              <a:t>Inside Higher Ed,</a:t>
            </a:r>
            <a:r>
              <a:rPr lang="en-US" sz="2000" dirty="0" smtClean="0"/>
              <a:t> by Carl </a:t>
            </a:r>
            <a:r>
              <a:rPr lang="en-US" sz="2000" dirty="0" err="1" smtClean="0"/>
              <a:t>Straumsheim</a:t>
            </a:r>
            <a:r>
              <a:rPr lang="en-US" sz="2000" dirty="0" smtClean="0"/>
              <a:t>, June 23, 2016</a:t>
            </a:r>
          </a:p>
          <a:p>
            <a:r>
              <a:rPr lang="en-US" sz="2000" dirty="0" smtClean="0">
                <a:hlinkClick r:id="rId5"/>
              </a:rPr>
              <a:t>Adaptive quizzes to increase motivation, engagement and learning outcomes in a first year accounting unit</a:t>
            </a:r>
            <a:r>
              <a:rPr lang="en-US" sz="2000" dirty="0" smtClean="0"/>
              <a:t>, </a:t>
            </a:r>
            <a:r>
              <a:rPr lang="en-US" sz="2000" i="1" dirty="0" smtClean="0"/>
              <a:t>International Journal of Educational Technology in Higher Education,</a:t>
            </a:r>
            <a:r>
              <a:rPr lang="en-US" sz="2000" dirty="0" smtClean="0"/>
              <a:t> 2018, by Bella Ross, Anne-Marie Chase, Diane Robbie, Grainne Oates, and Yvette Absalom</a:t>
            </a:r>
          </a:p>
          <a:p>
            <a:endParaRPr lang="en-US" sz="2000" dirty="0"/>
          </a:p>
        </p:txBody>
      </p:sp>
    </p:spTree>
    <p:extLst>
      <p:ext uri="{BB962C8B-B14F-4D97-AF65-F5344CB8AC3E}">
        <p14:creationId xmlns:p14="http://schemas.microsoft.com/office/powerpoint/2010/main" val="3365334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000" dirty="0" smtClean="0">
                <a:hlinkClick r:id="rId3"/>
              </a:rPr>
              <a:t>New Report Shows Mixed Results from Adaptive Software</a:t>
            </a:r>
            <a:r>
              <a:rPr lang="en-US" sz="2000" dirty="0" smtClean="0"/>
              <a:t>, AAC&amp;U News, August 2016</a:t>
            </a:r>
            <a:br>
              <a:rPr lang="en-US" sz="2000" dirty="0" smtClean="0"/>
            </a:br>
            <a:endParaRPr lang="en-US" sz="2000" dirty="0"/>
          </a:p>
          <a:p>
            <a:r>
              <a:rPr lang="en-US" sz="2000" dirty="0" smtClean="0">
                <a:hlinkClick r:id="rId4"/>
              </a:rPr>
              <a:t>Studying Adaptive Learning Efficacy using Propensity Score Matching</a:t>
            </a:r>
            <a:r>
              <a:rPr lang="en-US" sz="2000" dirty="0" smtClean="0"/>
              <a:t>, McGraw-Hill Education, University of Pennsylvania, by </a:t>
            </a:r>
            <a:r>
              <a:rPr lang="en-US" sz="2000" dirty="0" err="1" smtClean="0"/>
              <a:t>Shirin</a:t>
            </a:r>
            <a:r>
              <a:rPr lang="en-US" sz="2000" dirty="0" smtClean="0"/>
              <a:t> </a:t>
            </a:r>
            <a:r>
              <a:rPr lang="en-US" sz="2000" dirty="0" err="1" smtClean="0"/>
              <a:t>Mojarad</a:t>
            </a:r>
            <a:r>
              <a:rPr lang="en-US" sz="2000" dirty="0" smtClean="0"/>
              <a:t>, Alfred </a:t>
            </a:r>
            <a:r>
              <a:rPr lang="en-US" sz="2000" dirty="0" err="1" smtClean="0"/>
              <a:t>Essa</a:t>
            </a:r>
            <a:r>
              <a:rPr lang="en-US" sz="2000" dirty="0" smtClean="0"/>
              <a:t>, </a:t>
            </a:r>
            <a:r>
              <a:rPr lang="en-US" sz="2000" dirty="0" err="1" smtClean="0"/>
              <a:t>Shahin</a:t>
            </a:r>
            <a:r>
              <a:rPr lang="en-US" sz="2000" dirty="0" smtClean="0"/>
              <a:t> </a:t>
            </a:r>
            <a:r>
              <a:rPr lang="en-US" sz="2000" dirty="0" err="1" smtClean="0"/>
              <a:t>Mojarad</a:t>
            </a:r>
            <a:r>
              <a:rPr lang="en-US" sz="2000" dirty="0" smtClean="0"/>
              <a:t>, Ryan S. Baker</a:t>
            </a:r>
          </a:p>
          <a:p>
            <a:endParaRPr lang="en-US" sz="2000" dirty="0"/>
          </a:p>
        </p:txBody>
      </p:sp>
    </p:spTree>
    <p:extLst>
      <p:ext uri="{BB962C8B-B14F-4D97-AF65-F5344CB8AC3E}">
        <p14:creationId xmlns:p14="http://schemas.microsoft.com/office/powerpoint/2010/main" val="3639547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pPr marL="0" indent="0">
              <a:buNone/>
            </a:pPr>
            <a:r>
              <a:rPr lang="en-US" sz="3600" dirty="0" smtClean="0"/>
              <a:t>The question of assuring quality . . .</a:t>
            </a:r>
            <a:r>
              <a:rPr lang="en-US" sz="2000" dirty="0" smtClean="0"/>
              <a:t/>
            </a:r>
            <a:br>
              <a:rPr lang="en-US" sz="2000" dirty="0" smtClean="0"/>
            </a:br>
            <a:endParaRPr lang="en-US" sz="2000" dirty="0" smtClean="0"/>
          </a:p>
          <a:p>
            <a:endParaRPr lang="en-US" sz="1600" dirty="0" smtClean="0"/>
          </a:p>
          <a:p>
            <a:endParaRPr lang="en-US" sz="1600" dirty="0"/>
          </a:p>
        </p:txBody>
      </p:sp>
    </p:spTree>
    <p:extLst>
      <p:ext uri="{BB962C8B-B14F-4D97-AF65-F5344CB8AC3E}">
        <p14:creationId xmlns:p14="http://schemas.microsoft.com/office/powerpoint/2010/main" val="1457207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dirty="0"/>
          </a:p>
        </p:txBody>
      </p:sp>
      <p:sp>
        <p:nvSpPr>
          <p:cNvPr id="4" name="Subtitle 3"/>
          <p:cNvSpPr>
            <a:spLocks noGrp="1"/>
          </p:cNvSpPr>
          <p:nvPr>
            <p:ph type="subTitle" idx="1"/>
          </p:nvPr>
        </p:nvSpPr>
        <p:spPr/>
        <p:txBody>
          <a:bodyPr/>
          <a:lstStyle/>
          <a:p>
            <a:r>
              <a:rPr lang="en-US" dirty="0" smtClean="0"/>
              <a:t>Barbra Burch, MPA, QM Manager of Research and Development</a:t>
            </a:r>
            <a:endParaRPr lang="en-US" dirty="0"/>
          </a:p>
        </p:txBody>
      </p:sp>
      <p:pic>
        <p:nvPicPr>
          <p:cNvPr id="5" name="Picture 3" descr="C:\Users\Kay\AppData\Local\Microsoft\Windows\INetCache\IE\CYPSKUE4\bee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9777" y="1751752"/>
            <a:ext cx="1542985" cy="1941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266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Works in Online Education?</a:t>
            </a:r>
            <a:endParaRPr lang="en-US" sz="4000" dirty="0"/>
          </a:p>
        </p:txBody>
      </p:sp>
      <p:sp>
        <p:nvSpPr>
          <p:cNvPr id="3" name="Content Placeholder 2"/>
          <p:cNvSpPr>
            <a:spLocks noGrp="1"/>
          </p:cNvSpPr>
          <p:nvPr>
            <p:ph idx="1"/>
          </p:nvPr>
        </p:nvSpPr>
        <p:spPr/>
        <p:txBody>
          <a:bodyPr/>
          <a:lstStyle/>
          <a:p>
            <a:r>
              <a:rPr lang="en-US" sz="2000" dirty="0" smtClean="0"/>
              <a:t>The big question that is broken down into relatively small questions</a:t>
            </a:r>
          </a:p>
          <a:p>
            <a:r>
              <a:rPr lang="en-US" sz="2000" dirty="0" smtClean="0"/>
              <a:t>An even bigger question is, What works in education?</a:t>
            </a:r>
          </a:p>
          <a:p>
            <a:r>
              <a:rPr lang="en-US" sz="2000" dirty="0" smtClean="0"/>
              <a:t>The research that supports the QM Rubric relates to course design of online &amp; blended courses (e.g., GS 5 Course Activities and Learner Interaction)</a:t>
            </a:r>
          </a:p>
          <a:p>
            <a:r>
              <a:rPr lang="en-US" sz="2000" dirty="0" smtClean="0"/>
              <a:t>The </a:t>
            </a:r>
            <a:r>
              <a:rPr lang="en-US" sz="2000" dirty="0" smtClean="0">
                <a:hlinkClick r:id="rId3"/>
              </a:rPr>
              <a:t>QM Research Library</a:t>
            </a:r>
            <a:r>
              <a:rPr lang="en-US" sz="2000" dirty="0" smtClean="0"/>
              <a:t> has approximately 1,300 references relating to important elements of online course design</a:t>
            </a:r>
            <a:endParaRPr lang="en-US" sz="2000" dirty="0"/>
          </a:p>
        </p:txBody>
      </p:sp>
    </p:spTree>
    <p:extLst>
      <p:ext uri="{BB962C8B-B14F-4D97-AF65-F5344CB8AC3E}">
        <p14:creationId xmlns:p14="http://schemas.microsoft.com/office/powerpoint/2010/main" val="2708181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Works in Online Education?</a:t>
            </a:r>
            <a:endParaRPr lang="en-US" sz="4000" dirty="0"/>
          </a:p>
        </p:txBody>
      </p:sp>
      <p:sp>
        <p:nvSpPr>
          <p:cNvPr id="3" name="Content Placeholder 2"/>
          <p:cNvSpPr>
            <a:spLocks noGrp="1"/>
          </p:cNvSpPr>
          <p:nvPr>
            <p:ph idx="1"/>
          </p:nvPr>
        </p:nvSpPr>
        <p:spPr/>
        <p:txBody>
          <a:bodyPr/>
          <a:lstStyle/>
          <a:p>
            <a:r>
              <a:rPr lang="en-US" sz="2000" dirty="0">
                <a:hlinkClick r:id="rId3"/>
              </a:rPr>
              <a:t>Preparing for the Digital University: a review of the history and current state of distance, blended, and online learning</a:t>
            </a:r>
            <a:r>
              <a:rPr lang="en-US" sz="2000" dirty="0"/>
              <a:t>. </a:t>
            </a:r>
            <a:r>
              <a:rPr lang="en-US" sz="2000" dirty="0" smtClean="0"/>
              <a:t>(2015). George </a:t>
            </a:r>
            <a:r>
              <a:rPr lang="en-US" sz="2000" dirty="0"/>
              <a:t>Siemens, Dragan </a:t>
            </a:r>
            <a:r>
              <a:rPr lang="en-US" sz="2000" dirty="0" err="1"/>
              <a:t>Gasevic</a:t>
            </a:r>
            <a:r>
              <a:rPr lang="en-US" sz="2000" dirty="0"/>
              <a:t>, and Shane Dawson Athabasca University, University of Edinburgh, University of Texas Arlington, University of South </a:t>
            </a:r>
            <a:r>
              <a:rPr lang="en-US" sz="2000" dirty="0" smtClean="0"/>
              <a:t>Australia</a:t>
            </a:r>
          </a:p>
          <a:p>
            <a:pPr lvl="1"/>
            <a:r>
              <a:rPr lang="en-US" sz="1600" dirty="0" smtClean="0"/>
              <a:t>Institutional support for instructors and students</a:t>
            </a:r>
          </a:p>
          <a:p>
            <a:pPr lvl="1"/>
            <a:r>
              <a:rPr lang="en-US" sz="1600" dirty="0" smtClean="0"/>
              <a:t>Academic support for students</a:t>
            </a:r>
            <a:endParaRPr lang="en-US" sz="1600" dirty="0"/>
          </a:p>
          <a:p>
            <a:pPr lvl="1"/>
            <a:r>
              <a:rPr lang="en-US" sz="1600" dirty="0" smtClean="0"/>
              <a:t>Problem-based learning (open-ended problems presented to students to solve)</a:t>
            </a:r>
          </a:p>
          <a:p>
            <a:pPr lvl="1"/>
            <a:r>
              <a:rPr lang="en-US" sz="1600" dirty="0" smtClean="0"/>
              <a:t>Planned interaction (designed into the course)</a:t>
            </a:r>
          </a:p>
          <a:p>
            <a:pPr lvl="1"/>
            <a:r>
              <a:rPr lang="en-US" sz="1600" dirty="0" smtClean="0"/>
              <a:t>Use of 2 or 3 types of interaction (student-student, student-instructor, student-content) rather than just 1</a:t>
            </a:r>
          </a:p>
        </p:txBody>
      </p:sp>
    </p:spTree>
    <p:extLst>
      <p:ext uri="{BB962C8B-B14F-4D97-AF65-F5344CB8AC3E}">
        <p14:creationId xmlns:p14="http://schemas.microsoft.com/office/powerpoint/2010/main" val="3374593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sz="quarter" idx="10"/>
          </p:nvPr>
        </p:nvSpPr>
        <p:spPr/>
        <p:txBody>
          <a:bodyPr/>
          <a:lstStyle/>
          <a:p>
            <a:r>
              <a:rPr lang="en-US" dirty="0" smtClean="0"/>
              <a:t>https://www.qualitymatters.org/research</a:t>
            </a:r>
            <a:endParaRPr lang="en-US" dirty="0"/>
          </a:p>
        </p:txBody>
      </p:sp>
      <p:pic>
        <p:nvPicPr>
          <p:cNvPr id="3" name="Picture Placeholder 2"/>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t="12554" b="12554"/>
          <a:stretch>
            <a:fillRect/>
          </a:stretch>
        </p:blipFill>
        <p:spPr/>
      </p:pic>
      <p:pic>
        <p:nvPicPr>
          <p:cNvPr id="4" name="Picture Placeholder 3"/>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16674" b="16674"/>
          <a:stretch>
            <a:fillRect/>
          </a:stretch>
        </p:blipFill>
        <p:spPr>
          <a:xfrm>
            <a:off x="5062538" y="1973263"/>
            <a:ext cx="1109662" cy="1108075"/>
          </a:xfrm>
        </p:spPr>
      </p:pic>
      <p:sp>
        <p:nvSpPr>
          <p:cNvPr id="17" name="Text Placeholder 16"/>
          <p:cNvSpPr>
            <a:spLocks noGrp="1"/>
          </p:cNvSpPr>
          <p:nvPr>
            <p:ph type="body" sz="quarter" idx="16"/>
          </p:nvPr>
        </p:nvSpPr>
        <p:spPr>
          <a:xfrm>
            <a:off x="2641600" y="3192463"/>
            <a:ext cx="1930400" cy="403353"/>
          </a:xfrm>
        </p:spPr>
        <p:txBody>
          <a:bodyPr/>
          <a:lstStyle/>
          <a:p>
            <a:r>
              <a:rPr lang="en-US" dirty="0" smtClean="0"/>
              <a:t>bburch@qualitymatters.org</a:t>
            </a:r>
            <a:endParaRPr lang="en-US" dirty="0"/>
          </a:p>
        </p:txBody>
      </p:sp>
      <p:sp>
        <p:nvSpPr>
          <p:cNvPr id="18" name="Text Placeholder 17"/>
          <p:cNvSpPr>
            <a:spLocks noGrp="1"/>
          </p:cNvSpPr>
          <p:nvPr>
            <p:ph type="body" sz="quarter" idx="17"/>
          </p:nvPr>
        </p:nvSpPr>
        <p:spPr>
          <a:xfrm>
            <a:off x="4852473" y="3233953"/>
            <a:ext cx="1930400" cy="403353"/>
          </a:xfrm>
        </p:spPr>
        <p:txBody>
          <a:bodyPr/>
          <a:lstStyle/>
          <a:p>
            <a:r>
              <a:rPr lang="en-US" dirty="0" smtClean="0"/>
              <a:t>Thanks for attending!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latin typeface="Calibri" charset="0"/>
              </a:rPr>
              <a:t>Some of Today’s ‘Hot’ Topics</a:t>
            </a:r>
            <a:endParaRPr lang="en-US" dirty="0">
              <a:latin typeface="Calibri" charset="0"/>
            </a:endParaRPr>
          </a:p>
        </p:txBody>
      </p:sp>
      <p:pic>
        <p:nvPicPr>
          <p:cNvPr id="2" name="Content Placeholder 1" descr="Background of red hot &lt;strong&gt;chili&lt;/strong&gt; &lt;strong&gt;peppers&lt;/strong&gt; - &lt;strong&gt;Free&lt;/strong&gt; Stock Im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92500" y="1412725"/>
            <a:ext cx="2159000" cy="2159000"/>
          </a:xfrm>
        </p:spPr>
      </p:pic>
      <p:sp>
        <p:nvSpPr>
          <p:cNvPr id="4" name="TextBox 3"/>
          <p:cNvSpPr txBox="1"/>
          <p:nvPr/>
        </p:nvSpPr>
        <p:spPr>
          <a:xfrm>
            <a:off x="6126480" y="1412725"/>
            <a:ext cx="2312894" cy="369332"/>
          </a:xfrm>
          <a:prstGeom prst="rect">
            <a:avLst/>
          </a:prstGeom>
          <a:noFill/>
        </p:spPr>
        <p:txBody>
          <a:bodyPr wrap="square" rtlCol="0">
            <a:spAutoFit/>
          </a:bodyPr>
          <a:lstStyle/>
          <a:p>
            <a:r>
              <a:rPr lang="en-US" dirty="0" smtClean="0"/>
              <a:t>Adaptive Learning</a:t>
            </a:r>
            <a:endParaRPr lang="en-US" dirty="0"/>
          </a:p>
        </p:txBody>
      </p:sp>
      <p:sp>
        <p:nvSpPr>
          <p:cNvPr id="5" name="TextBox 4"/>
          <p:cNvSpPr txBox="1"/>
          <p:nvPr/>
        </p:nvSpPr>
        <p:spPr>
          <a:xfrm>
            <a:off x="3492500" y="3840480"/>
            <a:ext cx="3155726" cy="369332"/>
          </a:xfrm>
          <a:prstGeom prst="rect">
            <a:avLst/>
          </a:prstGeom>
          <a:noFill/>
        </p:spPr>
        <p:txBody>
          <a:bodyPr wrap="square" rtlCol="0">
            <a:spAutoFit/>
          </a:bodyPr>
          <a:lstStyle/>
          <a:p>
            <a:r>
              <a:rPr lang="en-US" dirty="0" smtClean="0"/>
              <a:t>What works online?</a:t>
            </a:r>
            <a:endParaRPr lang="en-US" dirty="0"/>
          </a:p>
        </p:txBody>
      </p:sp>
      <p:sp>
        <p:nvSpPr>
          <p:cNvPr id="7" name="TextBox 6"/>
          <p:cNvSpPr txBox="1"/>
          <p:nvPr/>
        </p:nvSpPr>
        <p:spPr>
          <a:xfrm>
            <a:off x="914400" y="2298587"/>
            <a:ext cx="2312894" cy="646331"/>
          </a:xfrm>
          <a:prstGeom prst="rect">
            <a:avLst/>
          </a:prstGeom>
          <a:noFill/>
        </p:spPr>
        <p:txBody>
          <a:bodyPr wrap="square" rtlCol="0">
            <a:spAutoFit/>
          </a:bodyPr>
          <a:lstStyle/>
          <a:p>
            <a:r>
              <a:rPr lang="en-US" dirty="0" smtClean="0"/>
              <a:t>Open Educational Resources - OERs</a:t>
            </a:r>
            <a:endParaRPr lang="en-US"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000" dirty="0" smtClean="0"/>
              <a:t>Definition:</a:t>
            </a:r>
            <a:br>
              <a:rPr lang="en-US" sz="2000" dirty="0" smtClean="0"/>
            </a:br>
            <a:endParaRPr lang="en-US" sz="2000" dirty="0" smtClean="0"/>
          </a:p>
          <a:p>
            <a:pPr marL="0" indent="0">
              <a:buNone/>
            </a:pPr>
            <a:r>
              <a:rPr lang="en-US" sz="2000" dirty="0"/>
              <a:t>T</a:t>
            </a:r>
            <a:r>
              <a:rPr lang="en-US" sz="2000" dirty="0" smtClean="0"/>
              <a:t>eaching</a:t>
            </a:r>
            <a:r>
              <a:rPr lang="en-US" sz="2000" dirty="0"/>
              <a:t>, learning, and research resources that reside in the public domain or have been released under an intellectual property license that permits their free use and re-purposing by others. Open educational resources include full courses, course materials, modules, textbooks, streaming videos, tests, software, and any other tools, materials, or techniques used to support access to knowledge. (</a:t>
            </a:r>
            <a:r>
              <a:rPr lang="en-US" sz="2000" dirty="0" smtClean="0"/>
              <a:t>Hewlett, 2013)</a:t>
            </a:r>
            <a:endParaRPr lang="en-US" sz="2000" dirty="0"/>
          </a:p>
        </p:txBody>
      </p:sp>
    </p:spTree>
    <p:extLst>
      <p:ext uri="{BB962C8B-B14F-4D97-AF65-F5344CB8AC3E}">
        <p14:creationId xmlns:p14="http://schemas.microsoft.com/office/powerpoint/2010/main" val="2430879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dirty="0" smtClean="0"/>
              <a:t>Hot topic because it’s a way to cut costs</a:t>
            </a:r>
            <a:br>
              <a:rPr lang="en-US" dirty="0" smtClean="0"/>
            </a:br>
            <a:endParaRPr lang="en-US" dirty="0" smtClean="0"/>
          </a:p>
          <a:p>
            <a:r>
              <a:rPr lang="en-US" dirty="0" smtClean="0"/>
              <a:t>What is the impact on student learning?</a:t>
            </a:r>
            <a:br>
              <a:rPr lang="en-US" dirty="0" smtClean="0"/>
            </a:br>
            <a:endParaRPr lang="en-US" dirty="0" smtClean="0"/>
          </a:p>
          <a:p>
            <a:r>
              <a:rPr lang="en-US" dirty="0" smtClean="0"/>
              <a:t>How can quality be assured?</a:t>
            </a:r>
            <a:endParaRPr lang="en-US" dirty="0"/>
          </a:p>
        </p:txBody>
      </p:sp>
    </p:spTree>
    <p:extLst>
      <p:ext uri="{BB962C8B-B14F-4D97-AF65-F5344CB8AC3E}">
        <p14:creationId xmlns:p14="http://schemas.microsoft.com/office/powerpoint/2010/main" val="401341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800" dirty="0" smtClean="0"/>
              <a:t>Some studies: higher student grades &amp; pass rates/lower failing &amp; withdrawal rates</a:t>
            </a:r>
            <a:br>
              <a:rPr lang="en-US" sz="2800" dirty="0" smtClean="0"/>
            </a:br>
            <a:r>
              <a:rPr lang="en-US" sz="2800" dirty="0" smtClean="0"/>
              <a:t>Other studies: no significant difference</a:t>
            </a:r>
            <a:br>
              <a:rPr lang="en-US" sz="2800" dirty="0" smtClean="0"/>
            </a:br>
            <a:endParaRPr lang="en-US" sz="2800" dirty="0" smtClean="0"/>
          </a:p>
          <a:p>
            <a:r>
              <a:rPr lang="en-US" sz="2800" dirty="0" smtClean="0"/>
              <a:t>Both students &amp; instructors perceive quality as good or better than traditional textbooks</a:t>
            </a:r>
            <a:br>
              <a:rPr lang="en-US" sz="2800" dirty="0" smtClean="0"/>
            </a:br>
            <a:endParaRPr lang="en-US" sz="2800" dirty="0" smtClean="0"/>
          </a:p>
          <a:p>
            <a:pPr marL="0" indent="0">
              <a:buNone/>
            </a:pPr>
            <a:endParaRPr lang="en-US" sz="2800" dirty="0"/>
          </a:p>
        </p:txBody>
      </p:sp>
    </p:spTree>
    <p:extLst>
      <p:ext uri="{BB962C8B-B14F-4D97-AF65-F5344CB8AC3E}">
        <p14:creationId xmlns:p14="http://schemas.microsoft.com/office/powerpoint/2010/main" val="400154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dirty="0" smtClean="0"/>
              <a:t>Quality Assurance</a:t>
            </a:r>
            <a:br>
              <a:rPr lang="en-US" dirty="0" smtClean="0"/>
            </a:br>
            <a:endParaRPr lang="en-US" dirty="0" smtClean="0"/>
          </a:p>
          <a:p>
            <a:r>
              <a:rPr lang="en-US" sz="2800" dirty="0" smtClean="0"/>
              <a:t>Research just beginning</a:t>
            </a:r>
            <a:br>
              <a:rPr lang="en-US" sz="2800" dirty="0" smtClean="0"/>
            </a:br>
            <a:endParaRPr lang="en-US" sz="2800" dirty="0" smtClean="0"/>
          </a:p>
          <a:p>
            <a:r>
              <a:rPr lang="en-US" sz="2800" dirty="0" smtClean="0"/>
              <a:t>Practical method: </a:t>
            </a:r>
            <a:r>
              <a:rPr lang="en-US" sz="2800" dirty="0" smtClean="0">
                <a:hlinkClick r:id="rId3"/>
              </a:rPr>
              <a:t>Repositories</a:t>
            </a:r>
            <a:r>
              <a:rPr lang="en-US" sz="2800" dirty="0" smtClean="0"/>
              <a:t> (e.g., MERLOT, </a:t>
            </a:r>
            <a:r>
              <a:rPr lang="en-US" sz="2800" dirty="0"/>
              <a:t>OER </a:t>
            </a:r>
            <a:r>
              <a:rPr lang="en-US" sz="2800" dirty="0" smtClean="0"/>
              <a:t>Commons, </a:t>
            </a:r>
            <a:r>
              <a:rPr lang="en-US" sz="2800" dirty="0" smtClean="0">
                <a:hlinkClick r:id="rId4"/>
              </a:rPr>
              <a:t>QM guidance</a:t>
            </a:r>
            <a:r>
              <a:rPr lang="en-US" sz="2800" dirty="0" smtClean="0"/>
              <a:t>)</a:t>
            </a:r>
            <a:br>
              <a:rPr lang="en-US" sz="2800" dirty="0" smtClean="0"/>
            </a:br>
            <a:endParaRPr lang="en-US" sz="2800" dirty="0" smtClean="0"/>
          </a:p>
          <a:p>
            <a:pPr marL="0" indent="0">
              <a:buNone/>
            </a:pPr>
            <a:endParaRPr lang="en-US" sz="2800" dirty="0" smtClean="0"/>
          </a:p>
          <a:p>
            <a:endParaRPr lang="en-US" sz="2800" dirty="0"/>
          </a:p>
        </p:txBody>
      </p:sp>
    </p:spTree>
    <p:extLst>
      <p:ext uri="{BB962C8B-B14F-4D97-AF65-F5344CB8AC3E}">
        <p14:creationId xmlns:p14="http://schemas.microsoft.com/office/powerpoint/2010/main" val="44737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800" dirty="0" smtClean="0">
                <a:hlinkClick r:id="rId3"/>
              </a:rPr>
              <a:t>Rating the Quality of Open Textbooks: How Reviewer and Text Characteristics Predict Ratings  </a:t>
            </a:r>
            <a:endParaRPr lang="en-US" sz="2800" dirty="0" smtClean="0"/>
          </a:p>
          <a:p>
            <a:pPr marL="0" indent="0">
              <a:buNone/>
            </a:pPr>
            <a:r>
              <a:rPr lang="en-US" sz="2800" dirty="0" smtClean="0"/>
              <a:t>Used data from peer reviews of Open Textbook Library titles rated on comprehensiveness, accuracy, relevance/longevity, clarity, consistency, modularity, organization/flow, interface, grammar, cultural relevance</a:t>
            </a:r>
            <a:endParaRPr lang="en-US" sz="2800" dirty="0"/>
          </a:p>
        </p:txBody>
      </p:sp>
    </p:spTree>
    <p:extLst>
      <p:ext uri="{BB962C8B-B14F-4D97-AF65-F5344CB8AC3E}">
        <p14:creationId xmlns:p14="http://schemas.microsoft.com/office/powerpoint/2010/main" val="22251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800" dirty="0" smtClean="0">
                <a:hlinkClick r:id="rId3"/>
              </a:rPr>
              <a:t>OER Research Fellows</a:t>
            </a:r>
            <a:endParaRPr lang="en-US" sz="2800" dirty="0" smtClean="0"/>
          </a:p>
          <a:p>
            <a:r>
              <a:rPr lang="en-US" sz="2000" dirty="0" smtClean="0"/>
              <a:t>Hilton</a:t>
            </a:r>
            <a:r>
              <a:rPr lang="en-US" sz="2000" dirty="0"/>
              <a:t>, J. </a:t>
            </a:r>
            <a:r>
              <a:rPr lang="en-US" sz="2000" dirty="0" smtClean="0"/>
              <a:t>III </a:t>
            </a:r>
            <a:r>
              <a:rPr lang="en-US" sz="2000" dirty="0"/>
              <a:t>(2016). </a:t>
            </a:r>
            <a:r>
              <a:rPr lang="en-US" sz="2000" dirty="0" smtClean="0"/>
              <a:t>Open </a:t>
            </a:r>
            <a:r>
              <a:rPr lang="en-US" sz="2000" dirty="0"/>
              <a:t>educational resources and college textbook choices: a review of research on efficacy and perceptions. </a:t>
            </a:r>
            <a:r>
              <a:rPr lang="en-US" sz="2000" i="1" dirty="0" smtClean="0"/>
              <a:t>Education </a:t>
            </a:r>
            <a:r>
              <a:rPr lang="en-US" sz="2000" i="1" dirty="0"/>
              <a:t>Tech Research Development</a:t>
            </a:r>
            <a:r>
              <a:rPr lang="en-US" sz="2000" dirty="0"/>
              <a:t>. Retrieved from </a:t>
            </a:r>
            <a:r>
              <a:rPr lang="en-US" sz="2000" u="sng" dirty="0">
                <a:hlinkClick r:id="rId4"/>
              </a:rPr>
              <a:t>https://</a:t>
            </a:r>
            <a:r>
              <a:rPr lang="en-US" sz="2000" u="sng" dirty="0" smtClean="0">
                <a:hlinkClick r:id="rId4"/>
              </a:rPr>
              <a:t>link.springer.com/article/10.1007/s11423-016-9434-9</a:t>
            </a:r>
            <a:endParaRPr lang="en-US" sz="2000" u="sng" dirty="0" smtClean="0"/>
          </a:p>
          <a:p>
            <a:r>
              <a:rPr lang="en-US" sz="2000" dirty="0"/>
              <a:t>Weller, M., de </a:t>
            </a:r>
            <a:r>
              <a:rPr lang="en-US" sz="2000" dirty="0" err="1"/>
              <a:t>los</a:t>
            </a:r>
            <a:r>
              <a:rPr lang="en-US" sz="2000" dirty="0"/>
              <a:t> Arcos, B., Farrow, R., Pitt, B., &amp; McAndrew, P. (2015). The Impact of OER on Teaching and Learning Practice. </a:t>
            </a:r>
            <a:r>
              <a:rPr lang="en-US" sz="2000" i="1" dirty="0"/>
              <a:t>Open Praxis</a:t>
            </a:r>
            <a:r>
              <a:rPr lang="en-US" sz="2000" dirty="0"/>
              <a:t>, </a:t>
            </a:r>
            <a:r>
              <a:rPr lang="en-US" sz="2000" i="1" dirty="0"/>
              <a:t>7</a:t>
            </a:r>
            <a:r>
              <a:rPr lang="en-US" sz="2000" dirty="0"/>
              <a:t>(4), </a:t>
            </a:r>
            <a:r>
              <a:rPr lang="en-US" sz="2000" dirty="0" smtClean="0"/>
              <a:t>351- 361</a:t>
            </a:r>
            <a:r>
              <a:rPr lang="en-US" sz="2000" dirty="0"/>
              <a:t>. </a:t>
            </a:r>
            <a:r>
              <a:rPr lang="en-US" sz="2000" dirty="0" smtClean="0"/>
              <a:t/>
            </a:r>
            <a:br>
              <a:rPr lang="en-US" sz="2000" dirty="0" smtClean="0"/>
            </a:br>
            <a:r>
              <a:rPr lang="en-US" sz="2000" dirty="0" smtClean="0">
                <a:hlinkClick r:id="rId5"/>
              </a:rPr>
              <a:t>doi:10.5944/openpraxis.7.4.227</a:t>
            </a:r>
            <a:endParaRPr lang="en-US" sz="2000" dirty="0"/>
          </a:p>
          <a:p>
            <a:endParaRPr lang="en-US" sz="2000" u="sng" dirty="0" smtClean="0"/>
          </a:p>
          <a:p>
            <a:endParaRPr lang="en-US" sz="2000" u="sng" dirty="0" smtClean="0"/>
          </a:p>
          <a:p>
            <a:endParaRPr lang="en-US" dirty="0"/>
          </a:p>
        </p:txBody>
      </p:sp>
    </p:spTree>
    <p:extLst>
      <p:ext uri="{BB962C8B-B14F-4D97-AF65-F5344CB8AC3E}">
        <p14:creationId xmlns:p14="http://schemas.microsoft.com/office/powerpoint/2010/main" val="1808496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roductio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9C4796E7-4E71-F647-A2E6-CCA75607932E}"/>
    </a:ext>
  </a:extLst>
</a:theme>
</file>

<file path=ppt/theme/theme2.xml><?xml version="1.0" encoding="utf-8"?>
<a:theme xmlns:a="http://schemas.openxmlformats.org/drawingml/2006/main" name="New Sectio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27166AAE-D0B5-4040-8E31-DD112A8B690D}"/>
    </a:ext>
  </a:extLst>
</a:theme>
</file>

<file path=ppt/theme/theme3.xml><?xml version="1.0" encoding="utf-8"?>
<a:theme xmlns:a="http://schemas.openxmlformats.org/drawingml/2006/main" name="Content Slides">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08507272-6119-2C4A-AFB8-7D8F22A5A7CF}"/>
    </a:ext>
  </a:extLst>
</a:theme>
</file>

<file path=ppt/theme/theme4.xml><?xml version="1.0" encoding="utf-8"?>
<a:theme xmlns:a="http://schemas.openxmlformats.org/drawingml/2006/main" name="Closing Slide">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681D30EE-53F3-DF4D-B8D1-1A0388FC170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2018-QM-PPT-Template-widescreen</Template>
  <TotalTime>34151</TotalTime>
  <Words>2747</Words>
  <Application>Microsoft Office PowerPoint</Application>
  <PresentationFormat>On-screen Show (16:9)</PresentationFormat>
  <Paragraphs>153</Paragraphs>
  <Slides>22</Slides>
  <Notes>22</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22</vt:i4>
      </vt:variant>
    </vt:vector>
  </HeadingPairs>
  <TitlesOfParts>
    <vt:vector size="35" baseType="lpstr">
      <vt:lpstr>ＭＳ Ｐゴシック</vt:lpstr>
      <vt:lpstr>Arial</vt:lpstr>
      <vt:lpstr>Calibri</vt:lpstr>
      <vt:lpstr>Courier New</vt:lpstr>
      <vt:lpstr>Lato</vt:lpstr>
      <vt:lpstr>Lato Regular</vt:lpstr>
      <vt:lpstr>Lato Semibold</vt:lpstr>
      <vt:lpstr>Lucida Grande</vt:lpstr>
      <vt:lpstr>Trebuchet MS</vt:lpstr>
      <vt:lpstr>Introduction</vt:lpstr>
      <vt:lpstr>New Section</vt:lpstr>
      <vt:lpstr>Content Slides</vt:lpstr>
      <vt:lpstr>Closing Slide</vt:lpstr>
      <vt:lpstr>Beyond the Buzz</vt:lpstr>
      <vt:lpstr>PowerPoint Presentation</vt:lpstr>
      <vt:lpstr>Some of Today’s ‘Hot’ Topics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Adaptive Learning</vt:lpstr>
      <vt:lpstr>Adaptive Learning</vt:lpstr>
      <vt:lpstr>Adaptive Learning</vt:lpstr>
      <vt:lpstr>Adaptive Learning</vt:lpstr>
      <vt:lpstr>Adaptive Learning</vt:lpstr>
      <vt:lpstr>Adaptive Learning</vt:lpstr>
      <vt:lpstr>What Works in Online Education?</vt:lpstr>
      <vt:lpstr>What Works in Online Education?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Barbra Burch</dc:creator>
  <cp:keywords/>
  <dc:description/>
  <cp:lastModifiedBy>Barbra Burch</cp:lastModifiedBy>
  <cp:revision>70</cp:revision>
  <cp:lastPrinted>2018-10-29T19:22:26Z</cp:lastPrinted>
  <dcterms:created xsi:type="dcterms:W3CDTF">2018-03-14T20:46:54Z</dcterms:created>
  <dcterms:modified xsi:type="dcterms:W3CDTF">2018-10-29T19:29:18Z</dcterms:modified>
  <cp:category/>
</cp:coreProperties>
</file>