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52" r:id="rId2"/>
    <p:sldMasterId id="2147483654" r:id="rId3"/>
    <p:sldMasterId id="2147483656" r:id="rId4"/>
    <p:sldMasterId id="2147483648" r:id="rId5"/>
  </p:sldMasterIdLst>
  <p:notesMasterIdLst>
    <p:notesMasterId r:id="rId20"/>
  </p:notesMasterIdLst>
  <p:sldIdLst>
    <p:sldId id="257" r:id="rId6"/>
    <p:sldId id="262" r:id="rId7"/>
    <p:sldId id="263" r:id="rId8"/>
    <p:sldId id="264" r:id="rId9"/>
    <p:sldId id="267" r:id="rId10"/>
    <p:sldId id="269" r:id="rId11"/>
    <p:sldId id="272" r:id="rId12"/>
    <p:sldId id="274" r:id="rId13"/>
    <p:sldId id="273" r:id="rId14"/>
    <p:sldId id="275" r:id="rId15"/>
    <p:sldId id="276" r:id="rId16"/>
    <p:sldId id="266" r:id="rId17"/>
    <p:sldId id="270" r:id="rId18"/>
    <p:sldId id="271" r:id="rId1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Tenorite" panose="00000500000000000000" pitchFamily="2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6DJx6cwqQ20qYkgjP1QOjRQId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>
        <p:scale>
          <a:sx n="75" d="100"/>
          <a:sy n="75" d="100"/>
        </p:scale>
        <p:origin x="36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5F87-7B47-693B-7659-17D5EA967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4F8B0-3420-B942-B394-C6E8BE176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4146A-4640-4C80-0506-A3B2726B8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93195-F646-5BB6-FCFA-B6CD854C31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85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6FC94-F3D8-41E9-C293-DDD0CC205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6FA5C-8D0A-5762-A3BC-B9E10124A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E2559-3E9F-9F91-C3F7-398528B3D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D96C-1F23-57F8-A639-EB9746D591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81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22688-3881-3839-8A0C-5CB7FA60E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57159-6F2B-C1F8-287B-4A212A125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19E54-61C4-466F-FA01-A83F86E87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/>
              <a:t>Read the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A459B-CEB8-7E0A-72C9-F62882267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89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 a few moments to look at this image. Think about what is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02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 a few moments to look at this image. Think about what is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B90F6-174A-BABF-A01E-7A19DD99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F344F-9C50-A874-197E-4D7AFCF1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9454A-B990-1DC5-B795-E3995351B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12203-1FF6-6408-D46B-E9A0F5D709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92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More in depth info on each item in the following slides. Things to point out to audience: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All of the NDUS institutions are getting hit with a lot of significant changes. UND's Teaching Transformation and Development Academy has determined these 3 items are our top priorities at the moment. It is easy to see that each individual item is important on their own, but we have found that these priorities</a:t>
            </a:r>
            <a:r>
              <a:rPr lang="en-US"/>
              <a:t> are interconnected: quality courses drive engagement and learning; accessibility ensures inclusivity and meets legislative requirements; and transitioning to Blackboard Ultra provides the tools necessary to enhance both. Implementing them together will create a more effective and equitable learning environment.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8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F8967-C596-9D41-8449-1CD9B9A0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533BB-0993-2499-4CC8-5F0111CE4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FB8CB-506C-3CA2-0203-B583658C2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09CB9-6E13-6FBB-B724-CBF9976E75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96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D0077-AA55-3E4A-B20B-D7B7C34D5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F0FF30-67B8-4566-CB9F-11A0F55B6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37C99-804C-26BB-759C-51A6EC342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BB59-A67E-98DE-3057-FBD8B626A7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673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28E3B-20D1-677E-2A72-342E1007D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CF79B8-B49A-D044-0B37-C36F32478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D7C17-F248-443C-EF5A-B654868B9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0DD59-805A-20AB-DBA1-95B40AC932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286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A33C-ADB9-C2DE-1B17-AEF27B8F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7D236-32E8-265B-1B35-AA99CB768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2A010-9920-41A8-5515-143B87DD2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413DA-EA34-0B47-4ED4-F3354DB7CA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44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BF1D-C27E-187D-A216-3AE6C248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2B578-0E6F-79F6-18FD-3887F06D3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B4580-8A35-C24A-EABD-EC54F0244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863EC-BB2D-314B-E352-4B69FCE14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41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70CF8-DB17-B19D-0F1D-A0B6D3F4A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C41D7-2CD1-134F-0712-ECA510CE0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264DA-AB70-BDCC-E218-26FFD9498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560C5-7B1C-D8F7-A9D2-6C9EE504E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0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">
  <p:cSld name="Backgrou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85800" y="1763062"/>
            <a:ext cx="7772400" cy="120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1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85800" y="3320763"/>
            <a:ext cx="7772400" cy="6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546100" y="247650"/>
            <a:ext cx="8370888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880"/>
              </a:spcBef>
              <a:spcAft>
                <a:spcPts val="0"/>
              </a:spcAft>
              <a:buClr>
                <a:schemeClr val="accent2"/>
              </a:buClr>
              <a:buSzPts val="4400"/>
              <a:buNone/>
              <a:defRPr sz="4400" b="0" i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Char char="o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ooter">
  <p:cSld name="blank with foot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">
  <p:cSld name="Backgrou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ctrTitle"/>
          </p:nvPr>
        </p:nvSpPr>
        <p:spPr>
          <a:xfrm>
            <a:off x="685800" y="763602"/>
            <a:ext cx="7772400" cy="120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1"/>
          </p:nvPr>
        </p:nvSpPr>
        <p:spPr>
          <a:xfrm>
            <a:off x="685800" y="2321303"/>
            <a:ext cx="7772400" cy="6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065" y="1033397"/>
            <a:ext cx="8229600" cy="404228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2700">
                <a:solidFill>
                  <a:srgbClr val="009A44"/>
                </a:solidFill>
              </a:defRPr>
            </a:lvl1pPr>
          </a:lstStyle>
          <a:p>
            <a:r>
              <a:rPr lang="en-US"/>
              <a:t>TITLE, SUBHEAD &amp; CONTENT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602C240C-E7EE-BF6F-F384-2D3F5180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143" y="1515358"/>
            <a:ext cx="7761717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b" anchorCtr="0">
            <a:noAutofit/>
          </a:bodyPr>
          <a:lstStyle>
            <a:lvl1pPr marL="0" indent="0">
              <a:buNone/>
              <a:defRPr sz="195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858015"/>
            <a:ext cx="7315200" cy="2942585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lnSpc>
                <a:spcPts val="2535"/>
              </a:lnSpc>
              <a:spcAft>
                <a:spcPts val="450"/>
              </a:spcAft>
              <a:buNone/>
              <a:defRPr sz="18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</p:spTree>
    <p:extLst>
      <p:ext uri="{BB962C8B-B14F-4D97-AF65-F5344CB8AC3E}">
        <p14:creationId xmlns:p14="http://schemas.microsoft.com/office/powerpoint/2010/main" val="3702938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34512"/>
            <a:ext cx="8226468" cy="443198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27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t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1567" y="1489335"/>
            <a:ext cx="7310103" cy="3311266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535"/>
              </a:lnSpc>
              <a:spcAft>
                <a:spcPts val="450"/>
              </a:spcAft>
              <a:buNone/>
              <a:defRPr sz="18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14350" rtl="0" eaLnBrk="1" fontAlgn="auto" latinLnBrk="0" hangingPunct="1">
              <a:lnSpc>
                <a:spcPts val="2460"/>
              </a:lnSpc>
              <a:spcBef>
                <a:spcPts val="563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</p:spTree>
    <p:extLst>
      <p:ext uri="{BB962C8B-B14F-4D97-AF65-F5344CB8AC3E}">
        <p14:creationId xmlns:p14="http://schemas.microsoft.com/office/powerpoint/2010/main" val="292642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065" y="1033397"/>
            <a:ext cx="8229600" cy="404228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2700">
                <a:solidFill>
                  <a:srgbClr val="009A44"/>
                </a:solidFill>
              </a:defRPr>
            </a:lvl1pPr>
          </a:lstStyle>
          <a:p>
            <a:r>
              <a:rPr lang="en-US"/>
              <a:t>TITLE, SUBHEAD &amp; CONTENT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602C240C-E7EE-BF6F-F384-2D3F5180E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143" y="1515358"/>
            <a:ext cx="7761717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b" anchorCtr="0">
            <a:noAutofit/>
          </a:bodyPr>
          <a:lstStyle>
            <a:lvl1pPr marL="0" indent="0">
              <a:buNone/>
              <a:defRPr sz="195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858015"/>
            <a:ext cx="7315200" cy="2942585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lnSpc>
                <a:spcPts val="2535"/>
              </a:lnSpc>
              <a:spcAft>
                <a:spcPts val="450"/>
              </a:spcAft>
              <a:buNone/>
              <a:defRPr sz="18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</p:spTree>
    <p:extLst>
      <p:ext uri="{BB962C8B-B14F-4D97-AF65-F5344CB8AC3E}">
        <p14:creationId xmlns:p14="http://schemas.microsoft.com/office/powerpoint/2010/main" val="3680473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85800" y="2065867"/>
            <a:ext cx="7772400" cy="152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371600" y="3734460"/>
            <a:ext cx="6400800" cy="6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">
  <p:cSld name="blank with 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1371600" y="4409962"/>
            <a:ext cx="6400800" cy="6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Title slide">
  <p:cSld name="Subsection 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457200" y="7905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371600" y="1938055"/>
            <a:ext cx="6400800" cy="6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0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20"/>
              <a:buChar char="•"/>
              <a:defRPr/>
            </a:lvl4pPr>
            <a:lvl5pPr marL="2286000" lvl="4" indent="-320039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Char char="o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55613" y="1631156"/>
            <a:ext cx="4041775" cy="269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marL="2286000" lvl="4" indent="-30987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Char char="o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4653145" y="1631156"/>
            <a:ext cx="4041775" cy="269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marL="2286000" lvl="4" indent="-30987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Char char="o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bulleted list">
  <p:cSld name="Image with bulleted lis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063626"/>
            <a:ext cx="4040188" cy="32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600"/>
            </a:lvl4pPr>
            <a:lvl5pPr marL="2286000" lvl="4" indent="-309879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Char char="o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14"/>
          <p:cNvSpPr>
            <a:spLocks noGrp="1"/>
          </p:cNvSpPr>
          <p:nvPr>
            <p:ph type="pic" idx="2"/>
          </p:nvPr>
        </p:nvSpPr>
        <p:spPr>
          <a:xfrm>
            <a:off x="4605338" y="1063625"/>
            <a:ext cx="4081462" cy="32670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 sz="2400"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o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23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1792288" y="3490004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1792288" y="349135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1792288" y="3915057"/>
            <a:ext cx="5486400" cy="32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81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628628"/>
            <a:ext cx="9144000" cy="51487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134" y="236075"/>
            <a:ext cx="1980540" cy="1105418"/>
          </a:xfrm>
          <a:prstGeom prst="rect">
            <a:avLst/>
          </a:prstGeom>
          <a:noFill/>
          <a:ln>
            <a:noFill/>
          </a:ln>
          <a:effectLst>
            <a:outerShdw blurRad="82550" dist="88900" dir="2700000" algn="tl" rotWithShape="0">
              <a:srgbClr val="000000">
                <a:alpha val="29803"/>
              </a:srgbClr>
            </a:outerShdw>
          </a:effectLst>
        </p:spPr>
      </p:pic>
      <p:sp>
        <p:nvSpPr>
          <p:cNvPr id="12" name="Google Shape;12;p2"/>
          <p:cNvSpPr txBox="1"/>
          <p:nvPr/>
        </p:nvSpPr>
        <p:spPr>
          <a:xfrm>
            <a:off x="7596524" y="4899475"/>
            <a:ext cx="14509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fld id="{6EE5B548-2632-814B-9153-BAA52AE37B67}" type="datetimeyyyy">
              <a:rPr lang="en-US" sz="800" b="0" i="0" u="none" strike="noStrike" cap="none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fld>
            <a:r>
              <a:rPr lang="en-US" sz="8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Quality Matters</a:t>
            </a:r>
            <a:endParaRPr dirty="0"/>
          </a:p>
        </p:txBody>
      </p:sp>
      <p:sp>
        <p:nvSpPr>
          <p:cNvPr id="13" name="Google Shape;13;p2"/>
          <p:cNvSpPr txBox="1"/>
          <p:nvPr/>
        </p:nvSpPr>
        <p:spPr>
          <a:xfrm>
            <a:off x="110425" y="4760975"/>
            <a:ext cx="57551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 the community of people that believes quality matters | </a:t>
            </a:r>
            <a:r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qualitymatters.org/events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0" y="0"/>
            <a:ext cx="9144000" cy="18372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9850" dist="889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" name="Google Shape;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9023" y="347958"/>
            <a:ext cx="2282046" cy="1273700"/>
          </a:xfrm>
          <a:prstGeom prst="rect">
            <a:avLst/>
          </a:prstGeom>
          <a:noFill/>
          <a:ln>
            <a:noFill/>
          </a:ln>
          <a:effectLst>
            <a:outerShdw blurRad="82550" dist="88900" dir="2700000" algn="tl" rotWithShape="0">
              <a:srgbClr val="000000">
                <a:alpha val="29803"/>
              </a:srgbClr>
            </a:outerShdw>
          </a:effectLst>
        </p:spPr>
      </p:pic>
      <p:sp>
        <p:nvSpPr>
          <p:cNvPr id="30" name="Google Shape;30;p6"/>
          <p:cNvSpPr txBox="1"/>
          <p:nvPr/>
        </p:nvSpPr>
        <p:spPr>
          <a:xfrm>
            <a:off x="7604879" y="4874410"/>
            <a:ext cx="14509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fld id="{CBCE72A0-426D-EE48-8B11-E798FD9B6365}" type="datetimeyyyy">
              <a:rPr lang="en-US" sz="8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fld>
            <a:r>
              <a:rPr lang="en-US" sz="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Quality Matters.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0" y="4425950"/>
            <a:ext cx="9144000" cy="71755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800" dist="38100" dir="162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0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pic>
        <p:nvPicPr>
          <p:cNvPr id="41" name="Google Shape;41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202" y="4512545"/>
            <a:ext cx="976417" cy="544977"/>
          </a:xfrm>
          <a:prstGeom prst="rect">
            <a:avLst/>
          </a:prstGeom>
          <a:noFill/>
          <a:ln>
            <a:noFill/>
          </a:ln>
          <a:effectLst>
            <a:outerShdw blurRad="82550" dist="88900" dir="2700000" algn="tl" rotWithShape="0">
              <a:srgbClr val="000000">
                <a:alpha val="29803"/>
              </a:srgbClr>
            </a:outerShdw>
          </a:effectLst>
        </p:spPr>
      </p:pic>
      <p:sp>
        <p:nvSpPr>
          <p:cNvPr id="42" name="Google Shape;42;p10"/>
          <p:cNvSpPr txBox="1"/>
          <p:nvPr/>
        </p:nvSpPr>
        <p:spPr>
          <a:xfrm>
            <a:off x="7604879" y="4899475"/>
            <a:ext cx="14509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fld id="{1EB46A5D-E914-1341-BDCA-DE95C9F01FC3}" type="datetimeyyyy">
              <a:rPr lang="en-US" sz="800" b="0" i="0" u="none" strike="noStrike" cap="none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fld>
            <a:r>
              <a:rPr lang="en-US" sz="800" b="0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Quality Matters.</a:t>
            </a:r>
            <a:endParaRPr dirty="0"/>
          </a:p>
        </p:txBody>
      </p:sp>
      <p:sp>
        <p:nvSpPr>
          <p:cNvPr id="43" name="Google Shape;43;p10"/>
          <p:cNvSpPr txBox="1"/>
          <p:nvPr/>
        </p:nvSpPr>
        <p:spPr>
          <a:xfrm>
            <a:off x="1169765" y="4512545"/>
            <a:ext cx="5840461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Tap Into the Higher Ed Community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None/>
            </a:pPr>
            <a:r>
              <a:rPr lang="en-US" sz="10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April 10 | Online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211B94-61D2-FABA-3062-3039B346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96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346BA5-6608-17AA-C439-E6C0F51A0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9144000" cy="68580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noFill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6F07EFE-8ACA-8DB6-4D4E-82365AD4E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948" y="4637868"/>
            <a:ext cx="685800" cy="51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i="0">
                <a:solidFill>
                  <a:srgbClr val="03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DDFA2-2303-A63C-A7A4-9D2A4FEA5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96" y="-3963"/>
            <a:ext cx="2757784" cy="6894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B7B2F8-E9B9-F476-01FF-3BD8A3E0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3599" y="160208"/>
            <a:ext cx="1066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Courier New" panose="02070309020205020404" pitchFamily="49" charset="0"/>
        <a:buChar char="o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88" userDrawn="1">
          <p15:clr>
            <a:srgbClr val="F26B43"/>
          </p15:clr>
        </p15:guide>
        <p15:guide id="5" orient="horz" pos="3024" userDrawn="1">
          <p15:clr>
            <a:srgbClr val="F26B43"/>
          </p15:clr>
        </p15:guide>
        <p15:guide id="6" pos="5472" userDrawn="1">
          <p15:clr>
            <a:srgbClr val="F26B43"/>
          </p15:clr>
        </p15:guide>
        <p15:guide id="7" orient="horz" pos="648" userDrawn="1">
          <p15:clr>
            <a:srgbClr val="F26B43"/>
          </p15:clr>
        </p15:guide>
        <p15:guide id="8" pos="432" userDrawn="1">
          <p15:clr>
            <a:srgbClr val="F26B43"/>
          </p15:clr>
        </p15:guide>
        <p15:guide id="9" pos="576" userDrawn="1">
          <p15:clr>
            <a:srgbClr val="F26B43"/>
          </p15:clr>
        </p15:guide>
        <p15:guide id="10" pos="5328" userDrawn="1">
          <p15:clr>
            <a:srgbClr val="F26B43"/>
          </p15:clr>
        </p15:guide>
        <p15:guide id="11" pos="51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cid:42231b78-4021-453a-8257-95fdf4428acf@namprd08.prod.outlook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cid:417ec031-2606-4633-a03f-ea20b93cbdbe@namprd08.prod.outlook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48EC-CE4E-929F-418A-4264C685F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709" y="1308461"/>
            <a:ext cx="6802582" cy="2012302"/>
          </a:xfrm>
        </p:spPr>
        <p:txBody>
          <a:bodyPr/>
          <a:lstStyle/>
          <a:p>
            <a:r>
              <a:rPr lang="en-US" sz="4000" dirty="0"/>
              <a:t>Breaking it Down to Build it Better: Deconstruction for Quality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D7E3-C38B-865C-59BD-F20810F8E9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</a:pPr>
            <a:r>
              <a:rPr lang="en-US" dirty="0"/>
              <a:t>Dr. Bridget Brooks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</a:pPr>
            <a:r>
              <a:rPr lang="en-US" dirty="0"/>
              <a:t>April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FE750-093A-A2D2-82B5-72DF23539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EDBC80-856C-FD31-B2B7-FD1287AE7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81BAE-9494-38B1-8C72-3FB631172042}"/>
              </a:ext>
            </a:extLst>
          </p:cNvPr>
          <p:cNvSpPr txBox="1"/>
          <p:nvPr/>
        </p:nvSpPr>
        <p:spPr>
          <a:xfrm>
            <a:off x="579967" y="1236133"/>
            <a:ext cx="7984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Make it immediate, but don’t stop there!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It doesn’t have to be all at once</a:t>
            </a:r>
          </a:p>
          <a:p>
            <a:pPr lvl="2"/>
            <a:r>
              <a:rPr lang="en-US" sz="2400" dirty="0">
                <a:latin typeface="Tenorite" panose="00000500000000000000" pitchFamily="2" charset="0"/>
              </a:rPr>
              <a:t>	Think about a single drop of water</a:t>
            </a:r>
          </a:p>
          <a:p>
            <a:pPr lvl="8"/>
            <a:r>
              <a:rPr lang="en-US" sz="2400" dirty="0">
                <a:latin typeface="Tenorite" panose="00000500000000000000" pitchFamily="2" charset="0"/>
              </a:rPr>
              <a:t>	Over time, what can water droplets do?</a:t>
            </a:r>
          </a:p>
          <a:p>
            <a:pPr lvl="8"/>
            <a:r>
              <a:rPr lang="en-US" sz="2400" dirty="0">
                <a:latin typeface="Tenorite" panose="00000500000000000000" pitchFamily="2" charset="0"/>
              </a:rPr>
              <a:t>	Accessibility, usability &amp; privacy are priorities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What steps do you use to enhance long term impact?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5EF22-CCC7-E266-F92C-BB975DE89497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405">
            <a:off x="7016583" y="395799"/>
            <a:ext cx="1486233" cy="214210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895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A99A-C24F-34C3-7B50-BB22B765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EEBB8-0D23-390C-8C5B-CA03DEC00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Course Review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6D1AD-3F6B-E0B0-5679-4F39BF795BEC}"/>
              </a:ext>
            </a:extLst>
          </p:cNvPr>
          <p:cNvSpPr txBox="1"/>
          <p:nvPr/>
        </p:nvSpPr>
        <p:spPr>
          <a:xfrm>
            <a:off x="579967" y="1236133"/>
            <a:ext cx="7984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Worksheet</a:t>
            </a:r>
          </a:p>
          <a:p>
            <a:pPr lvl="2"/>
            <a:r>
              <a:rPr lang="en-US" sz="2400" dirty="0">
                <a:latin typeface="Tenorite" panose="00000500000000000000" pitchFamily="2" charset="0"/>
              </a:rPr>
              <a:t>	Course Reviews have been updated utilizing QM</a:t>
            </a:r>
          </a:p>
          <a:p>
            <a:pPr lvl="2"/>
            <a:r>
              <a:rPr lang="en-US" sz="2400" dirty="0">
                <a:latin typeface="Tenorite" panose="00000500000000000000" pitchFamily="2" charset="0"/>
              </a:rPr>
              <a:t>	Back and forth conversations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No Course Alignment Map required (OH NO)</a:t>
            </a:r>
          </a:p>
          <a:p>
            <a:pPr lvl="1"/>
            <a:r>
              <a:rPr lang="en-US" sz="2400" dirty="0">
                <a:latin typeface="Tenorite" panose="00000500000000000000" pitchFamily="2" charset="0"/>
              </a:rPr>
              <a:t> 	 Course Alignment Verification Mark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Replicates the QM Review Process on campus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All Instructional Designers have completed</a:t>
            </a:r>
          </a:p>
          <a:p>
            <a:pPr lvl="2"/>
            <a:r>
              <a:rPr lang="en-US" sz="2400" dirty="0">
                <a:latin typeface="Tenorite" panose="00000500000000000000" pitchFamily="2" charset="0"/>
              </a:rPr>
              <a:t>	Applying the QM Rubric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enorite" panose="00000500000000000000" pitchFamily="2" charset="0"/>
            </a:endParaRPr>
          </a:p>
          <a:p>
            <a:pPr lvl="2"/>
            <a:r>
              <a:rPr lang="en-US" sz="2400" dirty="0">
                <a:latin typeface="Tenorite" panose="00000500000000000000" pitchFamily="2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01461-D400-9D12-7EAC-3B4FB1345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22539">
            <a:off x="7271679" y="2206275"/>
            <a:ext cx="1362075" cy="181610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7475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34857-30AE-0414-66A1-3258F9A0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ext">
            <a:extLst>
              <a:ext uri="{FF2B5EF4-FFF2-40B4-BE49-F238E27FC236}">
                <a16:creationId xmlns:a16="http://schemas.microsoft.com/office/drawing/2014/main" id="{711C17C1-FA2A-DF4E-DE61-2EDB190A81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920750" y="350386"/>
            <a:ext cx="8407400" cy="3894718"/>
          </a:xfrm>
        </p:spPr>
        <p:txBody>
          <a:bodyPr/>
          <a:lstStyle/>
          <a:p>
            <a:pPr lvl="2" indent="0">
              <a:lnSpc>
                <a:spcPct val="100000"/>
              </a:lnSpc>
              <a:buNone/>
            </a:pPr>
            <a:endParaRPr lang="en-US" sz="1500" b="1" dirty="0"/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2.1	The course learning objectives describe measurable outcomes.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2.2 	The module/unit-learning objectives describe outcomes that 	are measurable and consistent with the course-level 	objectives.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3.1 	The assessments measure the achievement of the stated 	learning objectives.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4.1	The instructional materials contribute to the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	achievement of the stated learning objectives.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5.1	The learning activities help learners achieve the stated 	objectives.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dirty="0"/>
              <a:t>6.1	The tools used in the course support the learning objectives.</a:t>
            </a:r>
          </a:p>
          <a:p>
            <a:pPr lvl="0">
              <a:lnSpc>
                <a:spcPct val="100000"/>
              </a:lnSpc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EA5E8D8D-BFC5-300C-DC56-1162C09B4A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486650" y="4635104"/>
            <a:ext cx="514350" cy="514350"/>
          </a:xfrm>
        </p:spPr>
        <p:txBody>
          <a:bodyPr/>
          <a:lstStyle/>
          <a:p>
            <a:fld id="{CD824FE9-DCF5-A546-91B8-A1EA6C94E69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A green and white logo with UND's Course Alignment Verification Standards. ">
            <a:extLst>
              <a:ext uri="{FF2B5EF4-FFF2-40B4-BE49-F238E27FC236}">
                <a16:creationId xmlns:a16="http://schemas.microsoft.com/office/drawing/2014/main" id="{2CFD7F1B-A15E-25CC-D963-245B3982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5126">
            <a:off x="6589123" y="1541529"/>
            <a:ext cx="2309403" cy="23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3F08C2-73E0-BE86-DBDC-FA55B6FF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314160"/>
            <a:ext cx="8226468" cy="443198"/>
          </a:xfrm>
        </p:spPr>
        <p:txBody>
          <a:bodyPr/>
          <a:lstStyle/>
          <a:p>
            <a:pPr marL="457200" marR="0" lvl="0" indent="-228600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tabLst/>
              <a:defRPr/>
            </a:pPr>
            <a:r>
              <a:rPr lang="en-US" sz="4400" dirty="0">
                <a:solidFill>
                  <a:srgbClr val="526C7C"/>
                </a:solidFill>
              </a:rPr>
              <a:t>Verification Mark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526C7C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76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CC3FC-3645-C037-5C8A-A8D88C21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</a:t>
            </a:r>
          </a:p>
        </p:txBody>
      </p:sp>
      <p:grpSp>
        <p:nvGrpSpPr>
          <p:cNvPr id="47" name="Group 46" descr="A black corner puzzle piece off on it's own with the words &quot;Course &amp; Module Learning Outcomes&quot; in white lettering in the middle of the puzzle piece.">
            <a:extLst>
              <a:ext uri="{FF2B5EF4-FFF2-40B4-BE49-F238E27FC236}">
                <a16:creationId xmlns:a16="http://schemas.microsoft.com/office/drawing/2014/main" id="{FEFB5A92-D9B9-6874-FCAF-BA8139457733}"/>
              </a:ext>
            </a:extLst>
          </p:cNvPr>
          <p:cNvGrpSpPr/>
          <p:nvPr/>
        </p:nvGrpSpPr>
        <p:grpSpPr>
          <a:xfrm rot="20420207">
            <a:off x="4751220" y="3206058"/>
            <a:ext cx="2417227" cy="1378949"/>
            <a:chOff x="4209795" y="13339"/>
            <a:chExt cx="3222969" cy="1838599"/>
          </a:xfrm>
        </p:grpSpPr>
        <p:sp>
          <p:nvSpPr>
            <p:cNvPr id="48" name="Google Shape;650;p45" descr="A black corner puzzle piece off on it's own with the words &quot;Course &amp; Module Learning Outcomes&quot; in white lettering in the middle of the puzzle piece.">
              <a:extLst>
                <a:ext uri="{FF2B5EF4-FFF2-40B4-BE49-F238E27FC236}">
                  <a16:creationId xmlns:a16="http://schemas.microsoft.com/office/drawing/2014/main" id="{4CA77562-1B9F-E9E7-0DE6-B012F01798A9}"/>
                </a:ext>
              </a:extLst>
            </p:cNvPr>
            <p:cNvSpPr/>
            <p:nvPr/>
          </p:nvSpPr>
          <p:spPr>
            <a:xfrm rot="10800000" flipH="1">
              <a:off x="4209795" y="13339"/>
              <a:ext cx="3222969" cy="1838599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txBody>
            <a:bodyPr spcFirstLastPara="1" vert="vert" wrap="square" lIns="342900" tIns="411480" rIns="0" bIns="0" numCol="1" anchor="t" anchorCtr="0">
              <a:noAutofit/>
            </a:bodyPr>
            <a:lstStyle/>
            <a:p>
              <a:pPr lvl="0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49" name="TextBox 48" descr="A black corner puzzle piece off on it's own with the words &quot;Course &amp; Module Learning Outcomes&quot; in white lettering in the middle of the puzzle piece.">
              <a:extLst>
                <a:ext uri="{FF2B5EF4-FFF2-40B4-BE49-F238E27FC236}">
                  <a16:creationId xmlns:a16="http://schemas.microsoft.com/office/drawing/2014/main" id="{B3676BA5-2593-8127-80D2-36F068090FF0}"/>
                </a:ext>
              </a:extLst>
            </p:cNvPr>
            <p:cNvSpPr txBox="1"/>
            <p:nvPr/>
          </p:nvSpPr>
          <p:spPr>
            <a:xfrm>
              <a:off x="4503011" y="605485"/>
              <a:ext cx="202876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Tools &amp; Materials</a:t>
              </a:r>
            </a:p>
          </p:txBody>
        </p:sp>
      </p:grpSp>
      <p:sp>
        <p:nvSpPr>
          <p:cNvPr id="50" name="Google Shape;649;p45" descr="A green corner puzzle piece off on it's own with the words &quot;Learning Activities, Instructional Materials, &amp; Course Tools&quot; in white lettering in the middle of the puzzle piece.">
            <a:extLst>
              <a:ext uri="{FF2B5EF4-FFF2-40B4-BE49-F238E27FC236}">
                <a16:creationId xmlns:a16="http://schemas.microsoft.com/office/drawing/2014/main" id="{4592EDA1-4406-3791-EBDD-8AAEDA1D12A3}"/>
              </a:ext>
            </a:extLst>
          </p:cNvPr>
          <p:cNvSpPr/>
          <p:nvPr/>
        </p:nvSpPr>
        <p:spPr>
          <a:xfrm rot="15599038" flipH="1">
            <a:off x="5361106" y="1107502"/>
            <a:ext cx="1843166" cy="1811528"/>
          </a:xfrm>
          <a:custGeom>
            <a:avLst/>
            <a:gdLst/>
            <a:ahLst/>
            <a:cxnLst/>
            <a:rect l="l" t="t" r="r" b="b"/>
            <a:pathLst>
              <a:path w="10870" h="8118" extrusionOk="0">
                <a:moveTo>
                  <a:pt x="0" y="0"/>
                </a:moveTo>
                <a:lnTo>
                  <a:pt x="0" y="7155"/>
                </a:lnTo>
                <a:cubicBezTo>
                  <a:pt x="0" y="7705"/>
                  <a:pt x="485" y="8118"/>
                  <a:pt x="1035" y="8118"/>
                </a:cubicBezTo>
                <a:lnTo>
                  <a:pt x="8189" y="8118"/>
                </a:lnTo>
                <a:lnTo>
                  <a:pt x="8189" y="5366"/>
                </a:lnTo>
                <a:cubicBezTo>
                  <a:pt x="8503" y="5601"/>
                  <a:pt x="8856" y="5708"/>
                  <a:pt x="9200" y="5708"/>
                </a:cubicBezTo>
                <a:cubicBezTo>
                  <a:pt x="10063" y="5708"/>
                  <a:pt x="10869" y="5040"/>
                  <a:pt x="10869" y="4056"/>
                </a:cubicBezTo>
                <a:cubicBezTo>
                  <a:pt x="10869" y="3231"/>
                  <a:pt x="10253" y="2543"/>
                  <a:pt x="9428" y="2405"/>
                </a:cubicBezTo>
                <a:cubicBezTo>
                  <a:pt x="8943" y="2405"/>
                  <a:pt x="8530" y="2543"/>
                  <a:pt x="8189" y="2752"/>
                </a:cubicBezTo>
                <a:lnTo>
                  <a:pt x="8189" y="0"/>
                </a:lnTo>
                <a:lnTo>
                  <a:pt x="5366" y="0"/>
                </a:lnTo>
                <a:cubicBezTo>
                  <a:pt x="5641" y="341"/>
                  <a:pt x="5779" y="688"/>
                  <a:pt x="5779" y="1101"/>
                </a:cubicBezTo>
                <a:cubicBezTo>
                  <a:pt x="5713" y="1992"/>
                  <a:pt x="5025" y="2680"/>
                  <a:pt x="4199" y="2680"/>
                </a:cubicBezTo>
                <a:cubicBezTo>
                  <a:pt x="4157" y="2683"/>
                  <a:pt x="4115" y="2685"/>
                  <a:pt x="4074" y="2685"/>
                </a:cubicBezTo>
                <a:cubicBezTo>
                  <a:pt x="3171" y="2685"/>
                  <a:pt x="2477" y="1950"/>
                  <a:pt x="2477" y="1029"/>
                </a:cubicBezTo>
                <a:cubicBezTo>
                  <a:pt x="2477" y="688"/>
                  <a:pt x="2614" y="341"/>
                  <a:pt x="2824" y="0"/>
                </a:cubicBezTo>
                <a:close/>
              </a:path>
            </a:pathLst>
          </a:custGeom>
          <a:solidFill>
            <a:srgbClr val="009A44"/>
          </a:solidFill>
          <a:ln w="28575">
            <a:solidFill>
              <a:schemeClr val="tx1"/>
            </a:solidFill>
          </a:ln>
        </p:spPr>
        <p:txBody>
          <a:bodyPr spcFirstLastPara="1" vert="vert" wrap="square" lIns="617220" tIns="548640" rIns="137160" bIns="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Learning Activities</a:t>
            </a:r>
            <a:endParaRPr sz="1350" dirty="0">
              <a:solidFill>
                <a:schemeClr val="bg1"/>
              </a:solidFill>
            </a:endParaRPr>
          </a:p>
        </p:txBody>
      </p:sp>
      <p:sp>
        <p:nvSpPr>
          <p:cNvPr id="51" name="Google Shape;651;p45" descr="A green corner puzzle piece off on it's own with the words &quot;Assessment &amp; Accreditation&quot; in white lettering in the middle of the puzzle piece.">
            <a:extLst>
              <a:ext uri="{FF2B5EF4-FFF2-40B4-BE49-F238E27FC236}">
                <a16:creationId xmlns:a16="http://schemas.microsoft.com/office/drawing/2014/main" id="{A794E770-0068-98CF-5317-CF580E7FABB2}"/>
              </a:ext>
            </a:extLst>
          </p:cNvPr>
          <p:cNvSpPr/>
          <p:nvPr/>
        </p:nvSpPr>
        <p:spPr>
          <a:xfrm rot="6040730" flipH="1">
            <a:off x="1841248" y="2955941"/>
            <a:ext cx="1843166" cy="1811527"/>
          </a:xfrm>
          <a:custGeom>
            <a:avLst/>
            <a:gdLst/>
            <a:ahLst/>
            <a:cxnLst/>
            <a:rect l="l" t="t" r="r" b="b"/>
            <a:pathLst>
              <a:path w="10870" h="8118" extrusionOk="0">
                <a:moveTo>
                  <a:pt x="0" y="0"/>
                </a:moveTo>
                <a:lnTo>
                  <a:pt x="0" y="7155"/>
                </a:lnTo>
                <a:cubicBezTo>
                  <a:pt x="0" y="7705"/>
                  <a:pt x="485" y="8118"/>
                  <a:pt x="1035" y="8118"/>
                </a:cubicBezTo>
                <a:lnTo>
                  <a:pt x="8189" y="8118"/>
                </a:lnTo>
                <a:lnTo>
                  <a:pt x="8189" y="5366"/>
                </a:lnTo>
                <a:cubicBezTo>
                  <a:pt x="8503" y="5601"/>
                  <a:pt x="8856" y="5708"/>
                  <a:pt x="9200" y="5708"/>
                </a:cubicBezTo>
                <a:cubicBezTo>
                  <a:pt x="10063" y="5708"/>
                  <a:pt x="10869" y="5040"/>
                  <a:pt x="10869" y="4056"/>
                </a:cubicBezTo>
                <a:cubicBezTo>
                  <a:pt x="10869" y="3231"/>
                  <a:pt x="10253" y="2543"/>
                  <a:pt x="9428" y="2405"/>
                </a:cubicBezTo>
                <a:cubicBezTo>
                  <a:pt x="8943" y="2405"/>
                  <a:pt x="8530" y="2543"/>
                  <a:pt x="8189" y="2752"/>
                </a:cubicBezTo>
                <a:lnTo>
                  <a:pt x="8189" y="0"/>
                </a:lnTo>
                <a:lnTo>
                  <a:pt x="5366" y="0"/>
                </a:lnTo>
                <a:cubicBezTo>
                  <a:pt x="5641" y="341"/>
                  <a:pt x="5779" y="688"/>
                  <a:pt x="5779" y="1101"/>
                </a:cubicBezTo>
                <a:cubicBezTo>
                  <a:pt x="5713" y="1992"/>
                  <a:pt x="5025" y="2680"/>
                  <a:pt x="4199" y="2680"/>
                </a:cubicBezTo>
                <a:cubicBezTo>
                  <a:pt x="4157" y="2683"/>
                  <a:pt x="4115" y="2685"/>
                  <a:pt x="4074" y="2685"/>
                </a:cubicBezTo>
                <a:cubicBezTo>
                  <a:pt x="3171" y="2685"/>
                  <a:pt x="2477" y="1950"/>
                  <a:pt x="2477" y="1029"/>
                </a:cubicBezTo>
                <a:cubicBezTo>
                  <a:pt x="2477" y="688"/>
                  <a:pt x="2614" y="341"/>
                  <a:pt x="2824" y="0"/>
                </a:cubicBezTo>
                <a:close/>
              </a:path>
            </a:pathLst>
          </a:custGeom>
          <a:solidFill>
            <a:srgbClr val="009A44"/>
          </a:solidFill>
          <a:ln w="28575">
            <a:solidFill>
              <a:schemeClr val="tx1"/>
            </a:solidFill>
          </a:ln>
        </p:spPr>
        <p:txBody>
          <a:bodyPr spcFirstLastPara="1" vert="vert270" wrap="square" lIns="548640" tIns="685800" rIns="68580" bIns="68569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Assessments</a:t>
            </a:r>
            <a:endParaRPr sz="1350" dirty="0">
              <a:solidFill>
                <a:schemeClr val="bg1"/>
              </a:solidFill>
            </a:endParaRPr>
          </a:p>
        </p:txBody>
      </p:sp>
      <p:sp>
        <p:nvSpPr>
          <p:cNvPr id="52" name="Google Shape;648;p45" descr="A black corner puzzle piece off on it's own with the words &quot;Measurable Action Verbs&quot; in white lettering in the middle of the puzzle piece.">
            <a:extLst>
              <a:ext uri="{FF2B5EF4-FFF2-40B4-BE49-F238E27FC236}">
                <a16:creationId xmlns:a16="http://schemas.microsoft.com/office/drawing/2014/main" id="{F898DFC3-3378-1BEB-2AE6-AE66BC537F18}"/>
              </a:ext>
            </a:extLst>
          </p:cNvPr>
          <p:cNvSpPr/>
          <p:nvPr/>
        </p:nvSpPr>
        <p:spPr>
          <a:xfrm rot="421703" flipH="1">
            <a:off x="2620152" y="1491746"/>
            <a:ext cx="2407058" cy="1378950"/>
          </a:xfrm>
          <a:custGeom>
            <a:avLst/>
            <a:gdLst/>
            <a:ahLst/>
            <a:cxnLst/>
            <a:rect l="l" t="t" r="r" b="b"/>
            <a:pathLst>
              <a:path w="10870" h="8118" extrusionOk="0">
                <a:moveTo>
                  <a:pt x="0" y="0"/>
                </a:moveTo>
                <a:lnTo>
                  <a:pt x="0" y="7155"/>
                </a:lnTo>
                <a:cubicBezTo>
                  <a:pt x="0" y="7705"/>
                  <a:pt x="485" y="8118"/>
                  <a:pt x="1035" y="8118"/>
                </a:cubicBezTo>
                <a:lnTo>
                  <a:pt x="8189" y="8118"/>
                </a:lnTo>
                <a:lnTo>
                  <a:pt x="8189" y="5366"/>
                </a:lnTo>
                <a:cubicBezTo>
                  <a:pt x="8503" y="5601"/>
                  <a:pt x="8856" y="5708"/>
                  <a:pt x="9200" y="5708"/>
                </a:cubicBezTo>
                <a:cubicBezTo>
                  <a:pt x="10063" y="5708"/>
                  <a:pt x="10869" y="5040"/>
                  <a:pt x="10869" y="4056"/>
                </a:cubicBezTo>
                <a:cubicBezTo>
                  <a:pt x="10869" y="3231"/>
                  <a:pt x="10253" y="2543"/>
                  <a:pt x="9428" y="2405"/>
                </a:cubicBezTo>
                <a:cubicBezTo>
                  <a:pt x="8943" y="2405"/>
                  <a:pt x="8530" y="2543"/>
                  <a:pt x="8189" y="2752"/>
                </a:cubicBezTo>
                <a:lnTo>
                  <a:pt x="8189" y="0"/>
                </a:lnTo>
                <a:lnTo>
                  <a:pt x="5366" y="0"/>
                </a:lnTo>
                <a:cubicBezTo>
                  <a:pt x="5641" y="341"/>
                  <a:pt x="5779" y="688"/>
                  <a:pt x="5779" y="1101"/>
                </a:cubicBezTo>
                <a:cubicBezTo>
                  <a:pt x="5713" y="1992"/>
                  <a:pt x="5025" y="2680"/>
                  <a:pt x="4199" y="2680"/>
                </a:cubicBezTo>
                <a:cubicBezTo>
                  <a:pt x="4157" y="2683"/>
                  <a:pt x="4115" y="2685"/>
                  <a:pt x="4074" y="2685"/>
                </a:cubicBezTo>
                <a:cubicBezTo>
                  <a:pt x="3171" y="2685"/>
                  <a:pt x="2477" y="1950"/>
                  <a:pt x="2477" y="1029"/>
                </a:cubicBezTo>
                <a:cubicBezTo>
                  <a:pt x="2477" y="688"/>
                  <a:pt x="2614" y="341"/>
                  <a:pt x="2824" y="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spcFirstLastPara="1" wrap="square" lIns="617220" tIns="342900" rIns="0" bIns="6858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Measurable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Course &amp; Module Outcomes</a:t>
            </a:r>
            <a:endParaRPr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CC3FC-3645-C037-5C8A-A8D88C21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Google Shape;651;p45">
            <a:extLst>
              <a:ext uri="{FF2B5EF4-FFF2-40B4-BE49-F238E27FC236}">
                <a16:creationId xmlns:a16="http://schemas.microsoft.com/office/drawing/2014/main" id="{9191AB4B-C920-31C2-1544-E7832D3A13A6}"/>
              </a:ext>
            </a:extLst>
          </p:cNvPr>
          <p:cNvSpPr/>
          <p:nvPr/>
        </p:nvSpPr>
        <p:spPr>
          <a:xfrm rot="5400000" flipH="1">
            <a:off x="2753008" y="2600285"/>
            <a:ext cx="1843166" cy="1811527"/>
          </a:xfrm>
          <a:custGeom>
            <a:avLst/>
            <a:gdLst/>
            <a:ahLst/>
            <a:cxnLst/>
            <a:rect l="l" t="t" r="r" b="b"/>
            <a:pathLst>
              <a:path w="10870" h="8118" extrusionOk="0">
                <a:moveTo>
                  <a:pt x="0" y="0"/>
                </a:moveTo>
                <a:lnTo>
                  <a:pt x="0" y="7155"/>
                </a:lnTo>
                <a:cubicBezTo>
                  <a:pt x="0" y="7705"/>
                  <a:pt x="485" y="8118"/>
                  <a:pt x="1035" y="8118"/>
                </a:cubicBezTo>
                <a:lnTo>
                  <a:pt x="8189" y="8118"/>
                </a:lnTo>
                <a:lnTo>
                  <a:pt x="8189" y="5366"/>
                </a:lnTo>
                <a:cubicBezTo>
                  <a:pt x="8503" y="5601"/>
                  <a:pt x="8856" y="5708"/>
                  <a:pt x="9200" y="5708"/>
                </a:cubicBezTo>
                <a:cubicBezTo>
                  <a:pt x="10063" y="5708"/>
                  <a:pt x="10869" y="5040"/>
                  <a:pt x="10869" y="4056"/>
                </a:cubicBezTo>
                <a:cubicBezTo>
                  <a:pt x="10869" y="3231"/>
                  <a:pt x="10253" y="2543"/>
                  <a:pt x="9428" y="2405"/>
                </a:cubicBezTo>
                <a:cubicBezTo>
                  <a:pt x="8943" y="2405"/>
                  <a:pt x="8530" y="2543"/>
                  <a:pt x="8189" y="2752"/>
                </a:cubicBezTo>
                <a:lnTo>
                  <a:pt x="8189" y="0"/>
                </a:lnTo>
                <a:lnTo>
                  <a:pt x="5366" y="0"/>
                </a:lnTo>
                <a:cubicBezTo>
                  <a:pt x="5641" y="341"/>
                  <a:pt x="5779" y="688"/>
                  <a:pt x="5779" y="1101"/>
                </a:cubicBezTo>
                <a:cubicBezTo>
                  <a:pt x="5713" y="1992"/>
                  <a:pt x="5025" y="2680"/>
                  <a:pt x="4199" y="2680"/>
                </a:cubicBezTo>
                <a:cubicBezTo>
                  <a:pt x="4157" y="2683"/>
                  <a:pt x="4115" y="2685"/>
                  <a:pt x="4074" y="2685"/>
                </a:cubicBezTo>
                <a:cubicBezTo>
                  <a:pt x="3171" y="2685"/>
                  <a:pt x="2477" y="1950"/>
                  <a:pt x="2477" y="1029"/>
                </a:cubicBezTo>
                <a:cubicBezTo>
                  <a:pt x="2477" y="688"/>
                  <a:pt x="2614" y="341"/>
                  <a:pt x="2824" y="0"/>
                </a:cubicBezTo>
                <a:close/>
              </a:path>
            </a:pathLst>
          </a:custGeom>
          <a:solidFill>
            <a:srgbClr val="009A44"/>
          </a:solidFill>
          <a:ln w="28575">
            <a:solidFill>
              <a:schemeClr val="tx1"/>
            </a:solidFill>
          </a:ln>
        </p:spPr>
        <p:txBody>
          <a:bodyPr spcFirstLastPara="1" vert="vert270" wrap="square" lIns="548640" tIns="685800" rIns="68580" bIns="68569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Assessments</a:t>
            </a:r>
            <a:endParaRPr sz="1350" dirty="0">
              <a:solidFill>
                <a:schemeClr val="bg1"/>
              </a:solidFill>
            </a:endParaRPr>
          </a:p>
        </p:txBody>
      </p:sp>
      <p:sp>
        <p:nvSpPr>
          <p:cNvPr id="5" name="Google Shape;649;p45">
            <a:extLst>
              <a:ext uri="{FF2B5EF4-FFF2-40B4-BE49-F238E27FC236}">
                <a16:creationId xmlns:a16="http://schemas.microsoft.com/office/drawing/2014/main" id="{FF96C6FB-E029-C20E-3B34-E61C933246FA}"/>
              </a:ext>
            </a:extLst>
          </p:cNvPr>
          <p:cNvSpPr/>
          <p:nvPr/>
        </p:nvSpPr>
        <p:spPr>
          <a:xfrm rot="16200000" flipH="1">
            <a:off x="4547825" y="1678702"/>
            <a:ext cx="1843166" cy="1811528"/>
          </a:xfrm>
          <a:custGeom>
            <a:avLst/>
            <a:gdLst/>
            <a:ahLst/>
            <a:cxnLst/>
            <a:rect l="l" t="t" r="r" b="b"/>
            <a:pathLst>
              <a:path w="10870" h="8118" extrusionOk="0">
                <a:moveTo>
                  <a:pt x="0" y="0"/>
                </a:moveTo>
                <a:lnTo>
                  <a:pt x="0" y="7155"/>
                </a:lnTo>
                <a:cubicBezTo>
                  <a:pt x="0" y="7705"/>
                  <a:pt x="485" y="8118"/>
                  <a:pt x="1035" y="8118"/>
                </a:cubicBezTo>
                <a:lnTo>
                  <a:pt x="8189" y="8118"/>
                </a:lnTo>
                <a:lnTo>
                  <a:pt x="8189" y="5366"/>
                </a:lnTo>
                <a:cubicBezTo>
                  <a:pt x="8503" y="5601"/>
                  <a:pt x="8856" y="5708"/>
                  <a:pt x="9200" y="5708"/>
                </a:cubicBezTo>
                <a:cubicBezTo>
                  <a:pt x="10063" y="5708"/>
                  <a:pt x="10869" y="5040"/>
                  <a:pt x="10869" y="4056"/>
                </a:cubicBezTo>
                <a:cubicBezTo>
                  <a:pt x="10869" y="3231"/>
                  <a:pt x="10253" y="2543"/>
                  <a:pt x="9428" y="2405"/>
                </a:cubicBezTo>
                <a:cubicBezTo>
                  <a:pt x="8943" y="2405"/>
                  <a:pt x="8530" y="2543"/>
                  <a:pt x="8189" y="2752"/>
                </a:cubicBezTo>
                <a:lnTo>
                  <a:pt x="8189" y="0"/>
                </a:lnTo>
                <a:lnTo>
                  <a:pt x="5366" y="0"/>
                </a:lnTo>
                <a:cubicBezTo>
                  <a:pt x="5641" y="341"/>
                  <a:pt x="5779" y="688"/>
                  <a:pt x="5779" y="1101"/>
                </a:cubicBezTo>
                <a:cubicBezTo>
                  <a:pt x="5713" y="1992"/>
                  <a:pt x="5025" y="2680"/>
                  <a:pt x="4199" y="2680"/>
                </a:cubicBezTo>
                <a:cubicBezTo>
                  <a:pt x="4157" y="2683"/>
                  <a:pt x="4115" y="2685"/>
                  <a:pt x="4074" y="2685"/>
                </a:cubicBezTo>
                <a:cubicBezTo>
                  <a:pt x="3171" y="2685"/>
                  <a:pt x="2477" y="1950"/>
                  <a:pt x="2477" y="1029"/>
                </a:cubicBezTo>
                <a:cubicBezTo>
                  <a:pt x="2477" y="688"/>
                  <a:pt x="2614" y="341"/>
                  <a:pt x="2824" y="0"/>
                </a:cubicBezTo>
                <a:close/>
              </a:path>
            </a:pathLst>
          </a:custGeom>
          <a:solidFill>
            <a:srgbClr val="009A44"/>
          </a:solidFill>
          <a:ln w="28575">
            <a:solidFill>
              <a:schemeClr val="tx1"/>
            </a:solidFill>
          </a:ln>
        </p:spPr>
        <p:txBody>
          <a:bodyPr spcFirstLastPara="1" vert="vert" wrap="square" lIns="617220" tIns="548640" rIns="137160" bIns="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Tools &amp; Materials</a:t>
            </a:r>
            <a:endParaRPr sz="1350" dirty="0">
              <a:solidFill>
                <a:schemeClr val="bg1"/>
              </a:solidFill>
            </a:endParaRPr>
          </a:p>
        </p:txBody>
      </p:sp>
      <p:sp>
        <p:nvSpPr>
          <p:cNvPr id="6" name="Google Shape;648;p45">
            <a:extLst>
              <a:ext uri="{FF2B5EF4-FFF2-40B4-BE49-F238E27FC236}">
                <a16:creationId xmlns:a16="http://schemas.microsoft.com/office/drawing/2014/main" id="{A28163B3-0440-127F-A432-4F2DE8B04EDC}"/>
              </a:ext>
            </a:extLst>
          </p:cNvPr>
          <p:cNvSpPr/>
          <p:nvPr/>
        </p:nvSpPr>
        <p:spPr>
          <a:xfrm flipH="1">
            <a:off x="3976470" y="3048681"/>
            <a:ext cx="2407058" cy="1378950"/>
          </a:xfrm>
          <a:custGeom>
            <a:avLst/>
            <a:gdLst/>
            <a:ahLst/>
            <a:cxnLst/>
            <a:rect l="l" t="t" r="r" b="b"/>
            <a:pathLst>
              <a:path w="10870" h="8118" extrusionOk="0">
                <a:moveTo>
                  <a:pt x="0" y="0"/>
                </a:moveTo>
                <a:lnTo>
                  <a:pt x="0" y="7155"/>
                </a:lnTo>
                <a:cubicBezTo>
                  <a:pt x="0" y="7705"/>
                  <a:pt x="485" y="8118"/>
                  <a:pt x="1035" y="8118"/>
                </a:cubicBezTo>
                <a:lnTo>
                  <a:pt x="8189" y="8118"/>
                </a:lnTo>
                <a:lnTo>
                  <a:pt x="8189" y="5366"/>
                </a:lnTo>
                <a:cubicBezTo>
                  <a:pt x="8503" y="5601"/>
                  <a:pt x="8856" y="5708"/>
                  <a:pt x="9200" y="5708"/>
                </a:cubicBezTo>
                <a:cubicBezTo>
                  <a:pt x="10063" y="5708"/>
                  <a:pt x="10869" y="5040"/>
                  <a:pt x="10869" y="4056"/>
                </a:cubicBezTo>
                <a:cubicBezTo>
                  <a:pt x="10869" y="3231"/>
                  <a:pt x="10253" y="2543"/>
                  <a:pt x="9428" y="2405"/>
                </a:cubicBezTo>
                <a:cubicBezTo>
                  <a:pt x="8943" y="2405"/>
                  <a:pt x="8530" y="2543"/>
                  <a:pt x="8189" y="2752"/>
                </a:cubicBezTo>
                <a:lnTo>
                  <a:pt x="8189" y="0"/>
                </a:lnTo>
                <a:lnTo>
                  <a:pt x="5366" y="0"/>
                </a:lnTo>
                <a:cubicBezTo>
                  <a:pt x="5641" y="341"/>
                  <a:pt x="5779" y="688"/>
                  <a:pt x="5779" y="1101"/>
                </a:cubicBezTo>
                <a:cubicBezTo>
                  <a:pt x="5713" y="1992"/>
                  <a:pt x="5025" y="2680"/>
                  <a:pt x="4199" y="2680"/>
                </a:cubicBezTo>
                <a:cubicBezTo>
                  <a:pt x="4157" y="2683"/>
                  <a:pt x="4115" y="2685"/>
                  <a:pt x="4074" y="2685"/>
                </a:cubicBezTo>
                <a:cubicBezTo>
                  <a:pt x="3171" y="2685"/>
                  <a:pt x="2477" y="1950"/>
                  <a:pt x="2477" y="1029"/>
                </a:cubicBezTo>
                <a:cubicBezTo>
                  <a:pt x="2477" y="688"/>
                  <a:pt x="2614" y="341"/>
                  <a:pt x="2824" y="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spcFirstLastPara="1" wrap="square" lIns="617220" tIns="342900" rIns="0" bIns="6858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chemeClr val="bg1"/>
                </a:solidFill>
              </a:rPr>
              <a:t>Activities</a:t>
            </a:r>
            <a:endParaRPr sz="1350" dirty="0">
              <a:solidFill>
                <a:schemeClr val="bg1"/>
              </a:solidFill>
            </a:endParaRPr>
          </a:p>
        </p:txBody>
      </p:sp>
      <p:grpSp>
        <p:nvGrpSpPr>
          <p:cNvPr id="9" name="Group 8" descr="A completed four-piece puzzle with pieces in black and green, all four pieces have white writing on them, each is different. &#10;&#10;The 4 different pieces say &quot;Course &amp; Module Learning Outcomes&quot;, &quot;Learning Activities, Instructional Materials, &amp; Course Tools&quot; &quot;Assessment &amp; Accreditation&quot; and &quot;Measurable Action Verbs&quot;&#10;&#10;The puzzle represents how each different aspect aligns together.">
            <a:extLst>
              <a:ext uri="{FF2B5EF4-FFF2-40B4-BE49-F238E27FC236}">
                <a16:creationId xmlns:a16="http://schemas.microsoft.com/office/drawing/2014/main" id="{55FA385E-E441-A46E-A272-18F4B44F8C1E}"/>
              </a:ext>
            </a:extLst>
          </p:cNvPr>
          <p:cNvGrpSpPr/>
          <p:nvPr/>
        </p:nvGrpSpPr>
        <p:grpSpPr>
          <a:xfrm>
            <a:off x="2768828" y="1662883"/>
            <a:ext cx="2417227" cy="1378949"/>
            <a:chOff x="3888082" y="80470"/>
            <a:chExt cx="3222969" cy="1838599"/>
          </a:xfrm>
        </p:grpSpPr>
        <p:sp>
          <p:nvSpPr>
            <p:cNvPr id="2" name="Google Shape;650;p45" descr="The left bottom of a square puzzle piece that is black and has the word Outcomes in the center in white writing.">
              <a:extLst>
                <a:ext uri="{FF2B5EF4-FFF2-40B4-BE49-F238E27FC236}">
                  <a16:creationId xmlns:a16="http://schemas.microsoft.com/office/drawing/2014/main" id="{CCEA5184-9B87-F816-2D08-774688D5FE7D}"/>
                </a:ext>
              </a:extLst>
            </p:cNvPr>
            <p:cNvSpPr/>
            <p:nvPr/>
          </p:nvSpPr>
          <p:spPr>
            <a:xfrm rot="10800000" flipH="1">
              <a:off x="3888082" y="80470"/>
              <a:ext cx="3222969" cy="1838599"/>
            </a:xfrm>
            <a:custGeom>
              <a:avLst/>
              <a:gdLst/>
              <a:ahLst/>
              <a:cxnLst/>
              <a:rect l="l" t="t" r="r" b="b"/>
              <a:pathLst>
                <a:path w="10870" h="8118" extrusionOk="0">
                  <a:moveTo>
                    <a:pt x="0" y="0"/>
                  </a:moveTo>
                  <a:lnTo>
                    <a:pt x="0" y="7155"/>
                  </a:lnTo>
                  <a:cubicBezTo>
                    <a:pt x="0" y="7705"/>
                    <a:pt x="485" y="8118"/>
                    <a:pt x="1035" y="8118"/>
                  </a:cubicBezTo>
                  <a:lnTo>
                    <a:pt x="8189" y="8118"/>
                  </a:lnTo>
                  <a:lnTo>
                    <a:pt x="8189" y="5366"/>
                  </a:lnTo>
                  <a:cubicBezTo>
                    <a:pt x="8503" y="5601"/>
                    <a:pt x="8856" y="5708"/>
                    <a:pt x="9200" y="5708"/>
                  </a:cubicBezTo>
                  <a:cubicBezTo>
                    <a:pt x="10063" y="5708"/>
                    <a:pt x="10869" y="5040"/>
                    <a:pt x="10869" y="4056"/>
                  </a:cubicBezTo>
                  <a:cubicBezTo>
                    <a:pt x="10869" y="3231"/>
                    <a:pt x="10253" y="2543"/>
                    <a:pt x="9428" y="2405"/>
                  </a:cubicBezTo>
                  <a:cubicBezTo>
                    <a:pt x="8943" y="2405"/>
                    <a:pt x="8530" y="2543"/>
                    <a:pt x="8189" y="2752"/>
                  </a:cubicBezTo>
                  <a:lnTo>
                    <a:pt x="8189" y="0"/>
                  </a:lnTo>
                  <a:lnTo>
                    <a:pt x="5366" y="0"/>
                  </a:lnTo>
                  <a:cubicBezTo>
                    <a:pt x="5641" y="341"/>
                    <a:pt x="5779" y="688"/>
                    <a:pt x="5779" y="1101"/>
                  </a:cubicBezTo>
                  <a:cubicBezTo>
                    <a:pt x="5713" y="1992"/>
                    <a:pt x="5025" y="2680"/>
                    <a:pt x="4199" y="2680"/>
                  </a:cubicBezTo>
                  <a:cubicBezTo>
                    <a:pt x="4157" y="2683"/>
                    <a:pt x="4115" y="2685"/>
                    <a:pt x="4074" y="2685"/>
                  </a:cubicBezTo>
                  <a:cubicBezTo>
                    <a:pt x="3171" y="2685"/>
                    <a:pt x="2477" y="1950"/>
                    <a:pt x="2477" y="1029"/>
                  </a:cubicBezTo>
                  <a:cubicBezTo>
                    <a:pt x="2477" y="688"/>
                    <a:pt x="2614" y="341"/>
                    <a:pt x="2824" y="0"/>
                  </a:cubicBezTo>
                  <a:close/>
                </a:path>
              </a:pathLst>
            </a:cu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txBody>
            <a:bodyPr spcFirstLastPara="1" vert="vert" wrap="square" lIns="342900" tIns="411480" rIns="0" bIns="0" numCol="1" anchor="t" anchorCtr="0">
              <a:noAutofit/>
            </a:bodyPr>
            <a:lstStyle/>
            <a:p>
              <a:pPr lvl="0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8" name="TextBox 7" descr="A black corner puzzle piece off on it's own with the words &quot;Course &amp; Module Learning Outcomes&quot; in white lettering in the middle of the puzzle piece.&#10;&#10;The ">
              <a:extLst>
                <a:ext uri="{FF2B5EF4-FFF2-40B4-BE49-F238E27FC236}">
                  <a16:creationId xmlns:a16="http://schemas.microsoft.com/office/drawing/2014/main" id="{98AAF151-3310-BAD1-BAFB-C3D3B6488242}"/>
                </a:ext>
              </a:extLst>
            </p:cNvPr>
            <p:cNvSpPr txBox="1"/>
            <p:nvPr/>
          </p:nvSpPr>
          <p:spPr>
            <a:xfrm>
              <a:off x="3933909" y="515609"/>
              <a:ext cx="232371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Measurable Course </a:t>
              </a:r>
            </a:p>
            <a:p>
              <a:r>
                <a:rPr lang="en-US" sz="1350" dirty="0">
                  <a:solidFill>
                    <a:schemeClr val="bg1"/>
                  </a:solidFill>
                </a:rPr>
                <a:t>&amp; Module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17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07E8-9450-2719-0FFD-F9A4D3C02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9E22E2-9F35-EFC9-CF95-123C0F3B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8800110" cy="836613"/>
          </a:xfrm>
        </p:spPr>
        <p:txBody>
          <a:bodyPr/>
          <a:lstStyle/>
          <a:p>
            <a:r>
              <a:rPr lang="en-US" dirty="0"/>
              <a:t>Session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A67A8-6521-3035-C783-D4E177CA1C30}"/>
              </a:ext>
            </a:extLst>
          </p:cNvPr>
          <p:cNvSpPr txBox="1"/>
          <p:nvPr/>
        </p:nvSpPr>
        <p:spPr>
          <a:xfrm>
            <a:off x="579967" y="836613"/>
            <a:ext cx="7984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enorite" panose="00000500000000000000" pitchFamily="2" charset="0"/>
              </a:rPr>
              <a:t>By the end, learners will be able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Identify tools and strategies to break</a:t>
            </a:r>
          </a:p>
          <a:p>
            <a:r>
              <a:rPr lang="en-US" sz="2400" dirty="0">
                <a:latin typeface="Tenorite" panose="00000500000000000000" pitchFamily="2" charset="0"/>
              </a:rPr>
              <a:t>    down, rebuild, and implement best practices.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Determine the components of a high-</a:t>
            </a:r>
          </a:p>
          <a:p>
            <a:r>
              <a:rPr lang="en-US" sz="2400" dirty="0">
                <a:latin typeface="Tenorite" panose="00000500000000000000" pitchFamily="2" charset="0"/>
              </a:rPr>
              <a:t>    quality, student-centered learning environment.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Evaluate quality assurance principles including alignment.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Determine actionable insights on how to refine courses for both immediate impact and long-term success.</a:t>
            </a:r>
          </a:p>
        </p:txBody>
      </p:sp>
      <p:pic>
        <p:nvPicPr>
          <p:cNvPr id="3" name="Picture 2" descr="A large carved cheese with the University of North Dakota flame logo and purple flowers">
            <a:extLst>
              <a:ext uri="{FF2B5EF4-FFF2-40B4-BE49-F238E27FC236}">
                <a16:creationId xmlns:a16="http://schemas.microsoft.com/office/drawing/2014/main" id="{DD304A5F-0672-7AB0-1A02-E93EBD52F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0273">
            <a:off x="6894095" y="572995"/>
            <a:ext cx="1827027" cy="1384300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15729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EED5-6784-633C-0F5A-809A9F71C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DC087-A31E-DBE0-BE99-F0D6693A0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6276D-3E18-5014-0C0E-B7D8ECB6A10B}"/>
              </a:ext>
            </a:extLst>
          </p:cNvPr>
          <p:cNvSpPr txBox="1"/>
          <p:nvPr/>
        </p:nvSpPr>
        <p:spPr>
          <a:xfrm>
            <a:off x="643467" y="1176867"/>
            <a:ext cx="79840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enorite" panose="00000500000000000000" pitchFamily="2" charset="0"/>
              </a:rPr>
              <a:t>Bridget Brooks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Instructional Designer, University of North Dakota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Curriculum Coordinator II, University of South Carolina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Online Instructor Since 2010</a:t>
            </a:r>
          </a:p>
          <a:p>
            <a:r>
              <a:rPr lang="en-US" sz="2400" dirty="0">
                <a:latin typeface="Tenorite" panose="00000500000000000000" pitchFamily="2" charset="0"/>
              </a:rPr>
              <a:t>Quality Matters-2020-March to May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Teaching Online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enorit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enorite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DD3FC-3910-770C-6E33-13A884350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8" t="8889" r="124" b="20165"/>
          <a:stretch/>
        </p:blipFill>
        <p:spPr>
          <a:xfrm rot="328890">
            <a:off x="6202680" y="2523436"/>
            <a:ext cx="2225299" cy="16256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5203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418A-8F64-1894-486F-3B33C58C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3141"/>
            <a:ext cx="8255000" cy="976192"/>
          </a:xfrm>
        </p:spPr>
        <p:txBody>
          <a:bodyPr wrap="square" lIns="0" tIns="34290" rIns="0" bIns="34290" anchor="t">
            <a:noAutofit/>
          </a:bodyPr>
          <a:lstStyle/>
          <a:p>
            <a:r>
              <a:rPr lang="en-US" sz="5400" dirty="0">
                <a:solidFill>
                  <a:schemeClr val="bg2"/>
                </a:solidFill>
              </a:rPr>
              <a:t>Top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06BCA-6E47-8BBC-C699-0B4C0563B6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400" y="1425550"/>
            <a:ext cx="7076091" cy="3482583"/>
          </a:xfrm>
        </p:spPr>
        <p:txBody>
          <a:bodyPr lIns="0" tIns="0" rIns="0" bIns="0" numCol="1" spcCol="457200" anchor="t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enorite" panose="00000500000000000000" pitchFamily="2" charset="0"/>
                <a:cs typeface="Arial"/>
              </a:rPr>
              <a:t>Transition to Blackboard Ultra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enorite" panose="00000500000000000000" pitchFamily="2" charset="0"/>
                <a:cs typeface="Arial"/>
              </a:rPr>
              <a:t>Quality Course Design</a:t>
            </a:r>
            <a:endParaRPr lang="en-US" sz="3600" dirty="0">
              <a:latin typeface="Tenorite" panose="00000500000000000000" pitchFamily="2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enorite" panose="00000500000000000000" pitchFamily="2" charset="0"/>
                <a:cs typeface="Arial"/>
              </a:rPr>
              <a:t>Accessibility Training and Support</a:t>
            </a:r>
          </a:p>
          <a:p>
            <a:pPr marL="257175" indent="-257175">
              <a:lnSpc>
                <a:spcPts val="2534"/>
              </a:lnSpc>
              <a:buFont typeface="Wingdings" panose="02070309020205020404" pitchFamily="49" charset="0"/>
              <a:buChar char="§"/>
            </a:pPr>
            <a:endParaRPr lang="en-US" dirty="0"/>
          </a:p>
        </p:txBody>
      </p:sp>
      <p:pic>
        <p:nvPicPr>
          <p:cNvPr id="7" name="Picture 6" descr="A group of students sitting at a table studying at the University of North Dakota.">
            <a:extLst>
              <a:ext uri="{FF2B5EF4-FFF2-40B4-BE49-F238E27FC236}">
                <a16:creationId xmlns:a16="http://schemas.microsoft.com/office/drawing/2014/main" id="{A4630AF9-4C88-3B23-BF7E-AEA131539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399">
            <a:off x="6480391" y="2453394"/>
            <a:ext cx="2143695" cy="1426897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9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5F393-7D01-9A8F-9649-F134BAFCF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B86C05-CA2C-CD58-D850-6D797517C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Break it Down!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144CE-6B45-320D-D3FE-F3FCB6CE9FB1}"/>
              </a:ext>
            </a:extLst>
          </p:cNvPr>
          <p:cNvSpPr txBox="1"/>
          <p:nvPr/>
        </p:nvSpPr>
        <p:spPr>
          <a:xfrm>
            <a:off x="579967" y="1236133"/>
            <a:ext cx="7984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“Demo Day”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Let faculty know that we are going to start from the beginning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Pack up and move to a new home, only</a:t>
            </a:r>
          </a:p>
          <a:p>
            <a:r>
              <a:rPr lang="en-US" sz="2400" dirty="0">
                <a:latin typeface="Tenorite" panose="00000500000000000000" pitchFamily="2" charset="0"/>
              </a:rPr>
              <a:t>    bring what you need!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Moving to Ultra makes this a bit easier</a:t>
            </a:r>
          </a:p>
        </p:txBody>
      </p:sp>
      <p:pic>
        <p:nvPicPr>
          <p:cNvPr id="6" name="Picture 5" descr="A blue excavator and a building being knocked down.">
            <a:extLst>
              <a:ext uri="{FF2B5EF4-FFF2-40B4-BE49-F238E27FC236}">
                <a16:creationId xmlns:a16="http://schemas.microsoft.com/office/drawing/2014/main" id="{3150D461-B9CB-CA4E-F464-1F7E56D9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593">
            <a:off x="6484702" y="2593008"/>
            <a:ext cx="2203450" cy="146797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49746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3DC5-9E3F-740E-C8C7-3B8022B17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618D0D-443F-1795-DEB3-3B3CE3E06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Outcomes! Outcomes! Outcomes!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5EDAA-6482-F7D5-AE4C-D26152FD6265}"/>
              </a:ext>
            </a:extLst>
          </p:cNvPr>
          <p:cNvSpPr txBox="1"/>
          <p:nvPr/>
        </p:nvSpPr>
        <p:spPr>
          <a:xfrm>
            <a:off x="579967" y="1208318"/>
            <a:ext cx="7984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A strong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Start from the very beginning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Importance of that strong</a:t>
            </a:r>
          </a:p>
          <a:p>
            <a:pPr lvl="5"/>
            <a:r>
              <a:rPr lang="en-US" sz="2400" dirty="0">
                <a:latin typeface="Tenorite" panose="00000500000000000000" pitchFamily="2" charset="0"/>
              </a:rPr>
              <a:t>    foundation of courses </a:t>
            </a:r>
          </a:p>
          <a:p>
            <a:pPr lvl="5"/>
            <a:r>
              <a:rPr lang="en-US" sz="2400" dirty="0">
                <a:latin typeface="Tenorite" panose="00000500000000000000" pitchFamily="2" charset="0"/>
              </a:rPr>
              <a:t>    and module outcomes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Asynchronous course that</a:t>
            </a:r>
          </a:p>
          <a:p>
            <a:pPr lvl="5"/>
            <a:r>
              <a:rPr lang="en-US" sz="2400" dirty="0">
                <a:latin typeface="Tenorite" panose="00000500000000000000" pitchFamily="2" charset="0"/>
              </a:rPr>
              <a:t>    includes an entire module on who, what, </a:t>
            </a:r>
          </a:p>
          <a:p>
            <a:pPr lvl="5"/>
            <a:r>
              <a:rPr lang="en-US" sz="2400" dirty="0">
                <a:latin typeface="Tenorite" panose="00000500000000000000" pitchFamily="2" charset="0"/>
              </a:rPr>
              <a:t>    when, where, why and how of outcomes. </a:t>
            </a:r>
          </a:p>
          <a:p>
            <a:pPr lvl="5"/>
            <a:endParaRPr lang="en-US" sz="2400" dirty="0">
              <a:latin typeface="Tenorite" panose="00000500000000000000" pitchFamily="2" charset="0"/>
            </a:endParaRPr>
          </a:p>
          <a:p>
            <a:pPr lvl="5"/>
            <a:endParaRPr lang="en-US" sz="2400" dirty="0">
              <a:latin typeface="Tenorite" panose="00000500000000000000" pitchFamily="2" charset="0"/>
            </a:endParaRPr>
          </a:p>
        </p:txBody>
      </p:sp>
      <p:pic>
        <p:nvPicPr>
          <p:cNvPr id="3" name="Picture 2" descr="A person's feet on a desk with green shoes&#10;&#10;On the desk is a green building made out of jenga blocks painted green with writing on the blocks representing ">
            <a:extLst>
              <a:ext uri="{FF2B5EF4-FFF2-40B4-BE49-F238E27FC236}">
                <a16:creationId xmlns:a16="http://schemas.microsoft.com/office/drawing/2014/main" id="{2DDD9A8D-34C1-AEC1-7FC7-602ECF36D7C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3796"/>
          <a:stretch/>
        </p:blipFill>
        <p:spPr bwMode="auto">
          <a:xfrm rot="786794">
            <a:off x="5755166" y="1350763"/>
            <a:ext cx="2597640" cy="2160604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91453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A6CF-274B-BDAE-6000-B47F3DC20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75A636-AFC0-6C33-CD8F-BABD2E819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945" y="0"/>
            <a:ext cx="8800110" cy="836613"/>
          </a:xfrm>
        </p:spPr>
        <p:txBody>
          <a:bodyPr/>
          <a:lstStyle/>
          <a:p>
            <a:r>
              <a:rPr lang="en-US" dirty="0"/>
              <a:t>Activities and Assessments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20C98-76ED-6D6F-BB35-E935288127C6}"/>
              </a:ext>
            </a:extLst>
          </p:cNvPr>
          <p:cNvSpPr txBox="1"/>
          <p:nvPr/>
        </p:nvSpPr>
        <p:spPr>
          <a:xfrm>
            <a:off x="579967" y="990599"/>
            <a:ext cx="7984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Be sure to differentiate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Did our outcomes change, do we need to reassess?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Activities are where they practice new knowledge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Assessments high stakes, learners prove what they know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Were they able to achieve the outcomes? Did they have adequate practice? Give opportunities to self-reflect Learners don’t want busywork, and you don’t want to grade it!</a:t>
            </a:r>
          </a:p>
        </p:txBody>
      </p:sp>
    </p:spTree>
    <p:extLst>
      <p:ext uri="{BB962C8B-B14F-4D97-AF65-F5344CB8AC3E}">
        <p14:creationId xmlns:p14="http://schemas.microsoft.com/office/powerpoint/2010/main" val="250758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43E83-A5F3-8B2B-970D-4F27DB11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7F812-6EC0-8CCF-2F16-B33577175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Instructional Materials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E4534-DC4C-0682-7BA9-6A14C8FD7161}"/>
              </a:ext>
            </a:extLst>
          </p:cNvPr>
          <p:cNvSpPr txBox="1"/>
          <p:nvPr/>
        </p:nvSpPr>
        <p:spPr>
          <a:xfrm>
            <a:off x="579967" y="1236133"/>
            <a:ext cx="79840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Don’t use just for the sake of using them!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Make sure they align with the outcomes, check and 	double-check for misalignment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Use a variety of relevant options!</a:t>
            </a:r>
          </a:p>
          <a:p>
            <a:pPr lvl="8"/>
            <a:r>
              <a:rPr lang="en-US" sz="2400" dirty="0">
                <a:latin typeface="Tenorite" panose="00000500000000000000" pitchFamily="2" charset="0"/>
              </a:rPr>
              <a:t>	Videos, textbooks, images</a:t>
            </a:r>
          </a:p>
          <a:p>
            <a:pPr lvl="8"/>
            <a:r>
              <a:rPr lang="en-US" sz="2400" dirty="0">
                <a:latin typeface="Tenorite" panose="00000500000000000000" pitchFamily="2" charset="0"/>
              </a:rPr>
              <a:t>	Accessibility and usability are priorities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Do the materials in the course help or hinder learners from achieving the outcomes? PDFs</a:t>
            </a:r>
          </a:p>
        </p:txBody>
      </p:sp>
    </p:spTree>
    <p:extLst>
      <p:ext uri="{BB962C8B-B14F-4D97-AF65-F5344CB8AC3E}">
        <p14:creationId xmlns:p14="http://schemas.microsoft.com/office/powerpoint/2010/main" val="200118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EA0C-9D7D-99CE-E44C-80E3A4786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E2F66E-1A2D-C944-C83E-D5FB7D9D9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78" y="247650"/>
            <a:ext cx="8800110" cy="836613"/>
          </a:xfrm>
        </p:spPr>
        <p:txBody>
          <a:bodyPr/>
          <a:lstStyle/>
          <a:p>
            <a:r>
              <a:rPr lang="en-US" dirty="0"/>
              <a:t>Instructional Tools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19A97-534E-2F4F-B41A-0BEAD0D1A28B}"/>
              </a:ext>
            </a:extLst>
          </p:cNvPr>
          <p:cNvSpPr txBox="1"/>
          <p:nvPr/>
        </p:nvSpPr>
        <p:spPr>
          <a:xfrm>
            <a:off x="579967" y="1236133"/>
            <a:ext cx="79840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Don’t use just for the sake of using them!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Make sure they align with the outcomes, check and 	double-check for misalignment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Use a variety of relevant options!</a:t>
            </a:r>
          </a:p>
          <a:p>
            <a:pPr lvl="8"/>
            <a:r>
              <a:rPr lang="en-US" sz="2400" dirty="0">
                <a:latin typeface="Tenorite" panose="00000500000000000000" pitchFamily="2" charset="0"/>
              </a:rPr>
              <a:t>	LMS &amp; the included tools, self-check activities,</a:t>
            </a:r>
          </a:p>
          <a:p>
            <a:pPr lvl="8"/>
            <a:r>
              <a:rPr lang="en-US" sz="2400" dirty="0">
                <a:latin typeface="Tenorite" panose="00000500000000000000" pitchFamily="2" charset="0"/>
              </a:rPr>
              <a:t>	Accessibility, usability &amp; privacy are priorities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enorite" panose="00000500000000000000" pitchFamily="2" charset="0"/>
              </a:rPr>
              <a:t>Do the tools in the course help or hinder learners from   	achieving the outcomes?</a:t>
            </a:r>
          </a:p>
        </p:txBody>
      </p:sp>
    </p:spTree>
    <p:extLst>
      <p:ext uri="{BB962C8B-B14F-4D97-AF65-F5344CB8AC3E}">
        <p14:creationId xmlns:p14="http://schemas.microsoft.com/office/powerpoint/2010/main" val="23327509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M Regional Title Master">
  <a:themeElements>
    <a:clrScheme name="QM color palette">
      <a:dk1>
        <a:srgbClr val="000000"/>
      </a:dk1>
      <a:lt1>
        <a:srgbClr val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 Section or Closing">
  <a:themeElements>
    <a:clrScheme name="QM color palette">
      <a:dk1>
        <a:srgbClr val="000000"/>
      </a:dk1>
      <a:lt1>
        <a:srgbClr val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QM color palette">
      <a:dk1>
        <a:srgbClr val="000000"/>
      </a:dk1>
      <a:lt1>
        <a:srgbClr val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M Regional Content Slides">
  <a:themeElements>
    <a:clrScheme name="QM color palette">
      <a:dk1>
        <a:srgbClr val="000000"/>
      </a:dk1>
      <a:lt1>
        <a:srgbClr val="FFFFFF"/>
      </a:lt1>
      <a:dk2>
        <a:srgbClr val="1F497D"/>
      </a:dk2>
      <a:lt2>
        <a:srgbClr val="E7E7E7"/>
      </a:lt2>
      <a:accent1>
        <a:srgbClr val="1F419A"/>
      </a:accent1>
      <a:accent2>
        <a:srgbClr val="526C7C"/>
      </a:accent2>
      <a:accent3>
        <a:srgbClr val="CBD3D8"/>
      </a:accent3>
      <a:accent4>
        <a:srgbClr val="F9F3D7"/>
      </a:accent4>
      <a:accent5>
        <a:srgbClr val="6B80AA"/>
      </a:accent5>
      <a:accent6>
        <a:srgbClr val="A58B00"/>
      </a:accent6>
      <a:hlink>
        <a:srgbClr val="2A5DB0"/>
      </a:hlink>
      <a:folHlink>
        <a:srgbClr val="2A5D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024x768Standard_v1" id="{DF202B0F-1BE3-D04D-AB52-120C4ECA6CC8}" vid="{C3840F51-A54B-7B4A-8C95-6CC38288C50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4118</TotalTime>
  <Words>798</Words>
  <Application>Microsoft Office PowerPoint</Application>
  <PresentationFormat>On-screen Show (16:9)</PresentationFormat>
  <Paragraphs>116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Tenorite</vt:lpstr>
      <vt:lpstr>Wingdings</vt:lpstr>
      <vt:lpstr>Arial</vt:lpstr>
      <vt:lpstr>Calibri</vt:lpstr>
      <vt:lpstr>Lato</vt:lpstr>
      <vt:lpstr>Trebuchet MS</vt:lpstr>
      <vt:lpstr>Georgia</vt:lpstr>
      <vt:lpstr>Courier New</vt:lpstr>
      <vt:lpstr>QM Regional Title Master</vt:lpstr>
      <vt:lpstr>New Section or Closing</vt:lpstr>
      <vt:lpstr>Blank</vt:lpstr>
      <vt:lpstr>QM Regional Content Slides</vt:lpstr>
      <vt:lpstr>Text Slides</vt:lpstr>
      <vt:lpstr>Breaking it Down to Build it Better: Deconstruction for Quality Implementation</vt:lpstr>
      <vt:lpstr>PowerPoint Presentation</vt:lpstr>
      <vt:lpstr>PowerPoint Presentation</vt:lpstr>
      <vt:lpstr>Top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Verification Mark </vt:lpstr>
      <vt:lpstr>Alignment</vt:lpstr>
      <vt:lpstr>Alignment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Schassen</dc:creator>
  <cp:lastModifiedBy>Brooks, Bridget</cp:lastModifiedBy>
  <cp:revision>3</cp:revision>
  <dcterms:created xsi:type="dcterms:W3CDTF">2024-03-04T23:00:43Z</dcterms:created>
  <dcterms:modified xsi:type="dcterms:W3CDTF">2025-04-10T17:15:49Z</dcterms:modified>
</cp:coreProperties>
</file>