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8" r:id="rId2"/>
    <p:sldMasterId id="2147483660" r:id="rId3"/>
    <p:sldMasterId id="2147483662" r:id="rId4"/>
  </p:sldMasterIdLst>
  <p:notesMasterIdLst>
    <p:notesMasterId r:id="rId28"/>
  </p:notesMasterIdLst>
  <p:handoutMasterIdLst>
    <p:handoutMasterId r:id="rId29"/>
  </p:handoutMasterIdLst>
  <p:sldIdLst>
    <p:sldId id="261" r:id="rId5"/>
    <p:sldId id="332" r:id="rId6"/>
    <p:sldId id="337" r:id="rId7"/>
    <p:sldId id="321" r:id="rId8"/>
    <p:sldId id="336" r:id="rId9"/>
    <p:sldId id="351" r:id="rId10"/>
    <p:sldId id="335" r:id="rId11"/>
    <p:sldId id="334" r:id="rId12"/>
    <p:sldId id="317" r:id="rId13"/>
    <p:sldId id="318" r:id="rId14"/>
    <p:sldId id="333" r:id="rId15"/>
    <p:sldId id="349" r:id="rId16"/>
    <p:sldId id="315" r:id="rId17"/>
    <p:sldId id="327" r:id="rId18"/>
    <p:sldId id="328" r:id="rId19"/>
    <p:sldId id="344" r:id="rId20"/>
    <p:sldId id="325" r:id="rId21"/>
    <p:sldId id="345" r:id="rId22"/>
    <p:sldId id="346" r:id="rId23"/>
    <p:sldId id="286" r:id="rId24"/>
    <p:sldId id="293" r:id="rId25"/>
    <p:sldId id="308" r:id="rId26"/>
    <p:sldId id="350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EFFFE"/>
    <a:srgbClr val="BCBCBC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1"/>
    <p:restoredTop sz="91989"/>
  </p:normalViewPr>
  <p:slideViewPr>
    <p:cSldViewPr snapToGrid="0" snapToObjects="1">
      <p:cViewPr>
        <p:scale>
          <a:sx n="105" d="100"/>
          <a:sy n="105" d="100"/>
        </p:scale>
        <p:origin x="272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3BD00-908C-1C46-95D4-0FAA7BB5C819}" type="doc">
      <dgm:prSet loTypeId="urn:microsoft.com/office/officeart/2005/8/layout/cycle6" loCatId="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E7A1DF9-3E83-0D4B-B817-17403DF6EF1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/>
            <a:t>Course Overview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/>
            <a:t>and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/>
            <a:t> Introduction</a:t>
          </a:r>
        </a:p>
      </dgm:t>
    </dgm:pt>
    <dgm:pt modelId="{CE6B2194-3CF4-D141-957F-A2F4DF5F0783}" type="parTrans" cxnId="{10012F93-2F39-A84B-B7F4-A302E9DD844C}">
      <dgm:prSet/>
      <dgm:spPr/>
      <dgm:t>
        <a:bodyPr/>
        <a:lstStyle/>
        <a:p>
          <a:endParaRPr lang="en-US" sz="1300"/>
        </a:p>
      </dgm:t>
    </dgm:pt>
    <dgm:pt modelId="{71F42D8E-A5E1-6E40-87F1-03E7F3F9852C}" type="sibTrans" cxnId="{10012F93-2F39-A84B-B7F4-A302E9DD844C}">
      <dgm:prSet/>
      <dgm:spPr/>
      <dgm:t>
        <a:bodyPr/>
        <a:lstStyle/>
        <a:p>
          <a:endParaRPr lang="en-US" sz="1300"/>
        </a:p>
      </dgm:t>
    </dgm:pt>
    <dgm:pt modelId="{09395527-3448-FB4C-9D9C-D6BAC7E322B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/>
            <a:t>Learning Activities and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/>
            <a:t>Learner Interaction</a:t>
          </a:r>
        </a:p>
      </dgm:t>
    </dgm:pt>
    <dgm:pt modelId="{FB952EAF-5C8E-A64F-985B-0A7E46A64E13}" type="parTrans" cxnId="{996662F7-C3DE-8F4E-B147-760D800FF8B9}">
      <dgm:prSet/>
      <dgm:spPr/>
      <dgm:t>
        <a:bodyPr/>
        <a:lstStyle/>
        <a:p>
          <a:endParaRPr lang="en-US" sz="1300"/>
        </a:p>
      </dgm:t>
    </dgm:pt>
    <dgm:pt modelId="{3B92BEF0-3C09-FA42-961F-F1FD1B12D36E}" type="sibTrans" cxnId="{996662F7-C3DE-8F4E-B147-760D800FF8B9}">
      <dgm:prSet/>
      <dgm:spPr/>
      <dgm:t>
        <a:bodyPr/>
        <a:lstStyle/>
        <a:p>
          <a:endParaRPr lang="en-US" sz="1300"/>
        </a:p>
      </dgm:t>
    </dgm:pt>
    <dgm:pt modelId="{C517FAC8-42BC-7F4E-BA99-E3C62C8294CE}">
      <dgm:prSet phldrT="[Text]" custT="1"/>
      <dgm:spPr/>
      <dgm:t>
        <a:bodyPr/>
        <a:lstStyle/>
        <a:p>
          <a:r>
            <a:rPr lang="en-US" sz="1300" dirty="0"/>
            <a:t>Course Technology</a:t>
          </a:r>
        </a:p>
      </dgm:t>
    </dgm:pt>
    <dgm:pt modelId="{862020E3-2593-9D4A-8699-DA0A2452EF16}" type="parTrans" cxnId="{F2A43B39-1CAD-7748-B7FB-C170A3A5A371}">
      <dgm:prSet/>
      <dgm:spPr/>
      <dgm:t>
        <a:bodyPr/>
        <a:lstStyle/>
        <a:p>
          <a:endParaRPr lang="en-US" sz="1300"/>
        </a:p>
      </dgm:t>
    </dgm:pt>
    <dgm:pt modelId="{71897EE7-B4D7-1D4B-B80A-2CECA8723D5F}" type="sibTrans" cxnId="{F2A43B39-1CAD-7748-B7FB-C170A3A5A371}">
      <dgm:prSet/>
      <dgm:spPr/>
      <dgm:t>
        <a:bodyPr/>
        <a:lstStyle/>
        <a:p>
          <a:endParaRPr lang="en-US" sz="1300"/>
        </a:p>
      </dgm:t>
    </dgm:pt>
    <dgm:pt modelId="{DD1D5B24-2837-7442-BC90-6C77F000F136}">
      <dgm:prSet phldrT="[Text]" custT="1"/>
      <dgm:spPr/>
      <dgm:t>
        <a:bodyPr/>
        <a:lstStyle/>
        <a:p>
          <a:r>
            <a:rPr lang="en-US" sz="1300" dirty="0"/>
            <a:t>Learner Support</a:t>
          </a:r>
        </a:p>
      </dgm:t>
    </dgm:pt>
    <dgm:pt modelId="{FDBB4A88-85CB-0941-8E70-00A67B8C4922}" type="parTrans" cxnId="{4CC98BCB-1276-234E-879B-F649FF05711E}">
      <dgm:prSet/>
      <dgm:spPr/>
      <dgm:t>
        <a:bodyPr/>
        <a:lstStyle/>
        <a:p>
          <a:endParaRPr lang="en-US" sz="1300"/>
        </a:p>
      </dgm:t>
    </dgm:pt>
    <dgm:pt modelId="{D344BB5E-D1EE-8F45-8454-B34F64B5C33C}" type="sibTrans" cxnId="{4CC98BCB-1276-234E-879B-F649FF05711E}">
      <dgm:prSet/>
      <dgm:spPr/>
      <dgm:t>
        <a:bodyPr/>
        <a:lstStyle/>
        <a:p>
          <a:endParaRPr lang="en-US" sz="1300"/>
        </a:p>
      </dgm:t>
    </dgm:pt>
    <dgm:pt modelId="{A9BFF69E-9584-F143-9F37-01505F909FDC}">
      <dgm:prSet phldrT="[Text]" custT="1"/>
      <dgm:spPr/>
      <dgm:t>
        <a:bodyPr/>
        <a:lstStyle/>
        <a:p>
          <a:r>
            <a:rPr lang="en-US" sz="1300" dirty="0"/>
            <a:t>Accessibility and Usability</a:t>
          </a:r>
        </a:p>
      </dgm:t>
    </dgm:pt>
    <dgm:pt modelId="{ACA7B52E-7311-9D4C-BF9D-E36C3D6D46C7}" type="parTrans" cxnId="{BF43C7B5-1BBB-C046-8BEF-9A4CD1E18FD6}">
      <dgm:prSet/>
      <dgm:spPr/>
      <dgm:t>
        <a:bodyPr/>
        <a:lstStyle/>
        <a:p>
          <a:endParaRPr lang="en-US" sz="1300"/>
        </a:p>
      </dgm:t>
    </dgm:pt>
    <dgm:pt modelId="{E406E2F6-0CE4-494A-8A80-4582A947CF77}" type="sibTrans" cxnId="{BF43C7B5-1BBB-C046-8BEF-9A4CD1E18FD6}">
      <dgm:prSet/>
      <dgm:spPr/>
      <dgm:t>
        <a:bodyPr/>
        <a:lstStyle/>
        <a:p>
          <a:endParaRPr lang="en-US" sz="1300"/>
        </a:p>
      </dgm:t>
    </dgm:pt>
    <dgm:pt modelId="{7A22C5D3-8F89-9945-9E7A-8BC54E4FC18D}">
      <dgm:prSet custT="1"/>
      <dgm:spPr/>
      <dgm:t>
        <a:bodyPr/>
        <a:lstStyle/>
        <a:p>
          <a:r>
            <a:rPr lang="en-US" sz="1300" dirty="0"/>
            <a:t>Learning Objectives (Competencies)</a:t>
          </a:r>
        </a:p>
      </dgm:t>
    </dgm:pt>
    <dgm:pt modelId="{70D914AD-EAAD-9B48-895D-0F7C85D912DE}" type="parTrans" cxnId="{A2FF405F-BCD6-454A-95A9-673ECC88A888}">
      <dgm:prSet/>
      <dgm:spPr/>
      <dgm:t>
        <a:bodyPr/>
        <a:lstStyle/>
        <a:p>
          <a:endParaRPr lang="en-US" sz="1300"/>
        </a:p>
      </dgm:t>
    </dgm:pt>
    <dgm:pt modelId="{7997C265-B952-6C43-94B2-EB54EBCFDFE9}" type="sibTrans" cxnId="{A2FF405F-BCD6-454A-95A9-673ECC88A888}">
      <dgm:prSet/>
      <dgm:spPr/>
      <dgm:t>
        <a:bodyPr/>
        <a:lstStyle/>
        <a:p>
          <a:endParaRPr lang="en-US" sz="1300"/>
        </a:p>
      </dgm:t>
    </dgm:pt>
    <dgm:pt modelId="{905FB0FD-3123-C848-AD1D-7C82B97C21E0}">
      <dgm:prSet custT="1"/>
      <dgm:spPr/>
      <dgm:t>
        <a:bodyPr/>
        <a:lstStyle/>
        <a:p>
          <a:r>
            <a:rPr lang="en-US" sz="1300" dirty="0"/>
            <a:t>Assessment and Measurement</a:t>
          </a:r>
        </a:p>
      </dgm:t>
    </dgm:pt>
    <dgm:pt modelId="{1D9380D2-CAAA-DE4C-83A9-5D8C5F66FA9A}" type="parTrans" cxnId="{E93A4B3B-A82F-1D45-BC5D-FA9A2A0968A8}">
      <dgm:prSet/>
      <dgm:spPr/>
      <dgm:t>
        <a:bodyPr/>
        <a:lstStyle/>
        <a:p>
          <a:endParaRPr lang="en-US" sz="1300"/>
        </a:p>
      </dgm:t>
    </dgm:pt>
    <dgm:pt modelId="{4FFF185A-CAEC-0E47-8EDD-00D2B2E6C6D3}" type="sibTrans" cxnId="{E93A4B3B-A82F-1D45-BC5D-FA9A2A0968A8}">
      <dgm:prSet/>
      <dgm:spPr/>
      <dgm:t>
        <a:bodyPr/>
        <a:lstStyle/>
        <a:p>
          <a:endParaRPr lang="en-US" sz="1300"/>
        </a:p>
      </dgm:t>
    </dgm:pt>
    <dgm:pt modelId="{7474A61C-B9D8-AE42-ABE7-72A3E8807C5A}">
      <dgm:prSet custT="1"/>
      <dgm:spPr/>
      <dgm:t>
        <a:bodyPr/>
        <a:lstStyle/>
        <a:p>
          <a:r>
            <a:rPr lang="en-US" sz="1300" dirty="0"/>
            <a:t>Instructional Materials</a:t>
          </a:r>
        </a:p>
      </dgm:t>
    </dgm:pt>
    <dgm:pt modelId="{B560B5A6-0335-6944-9929-16262A79B406}" type="parTrans" cxnId="{E0354EB6-D37B-4F4C-9BE2-A0DC3FFC5256}">
      <dgm:prSet/>
      <dgm:spPr/>
      <dgm:t>
        <a:bodyPr/>
        <a:lstStyle/>
        <a:p>
          <a:endParaRPr lang="en-US" sz="1300"/>
        </a:p>
      </dgm:t>
    </dgm:pt>
    <dgm:pt modelId="{8F6B7C32-E7AF-9243-A453-EC5F7D785456}" type="sibTrans" cxnId="{E0354EB6-D37B-4F4C-9BE2-A0DC3FFC5256}">
      <dgm:prSet/>
      <dgm:spPr/>
      <dgm:t>
        <a:bodyPr/>
        <a:lstStyle/>
        <a:p>
          <a:endParaRPr lang="en-US" sz="1300"/>
        </a:p>
      </dgm:t>
    </dgm:pt>
    <dgm:pt modelId="{F6BB4EC9-3306-694B-941B-AA6C12EF7545}" type="pres">
      <dgm:prSet presAssocID="{7793BD00-908C-1C46-95D4-0FAA7BB5C819}" presName="cycle" presStyleCnt="0">
        <dgm:presLayoutVars>
          <dgm:dir/>
          <dgm:resizeHandles val="exact"/>
        </dgm:presLayoutVars>
      </dgm:prSet>
      <dgm:spPr/>
    </dgm:pt>
    <dgm:pt modelId="{B9FE33C5-3C01-8F46-A806-B9A707DC44FD}" type="pres">
      <dgm:prSet presAssocID="{AE7A1DF9-3E83-0D4B-B817-17403DF6EF13}" presName="node" presStyleLbl="node1" presStyleIdx="0" presStyleCnt="8" custScaleX="172438">
        <dgm:presLayoutVars>
          <dgm:bulletEnabled val="1"/>
        </dgm:presLayoutVars>
      </dgm:prSet>
      <dgm:spPr/>
    </dgm:pt>
    <dgm:pt modelId="{082FC353-B3A5-7742-8AA9-F76AC7D9A1D8}" type="pres">
      <dgm:prSet presAssocID="{AE7A1DF9-3E83-0D4B-B817-17403DF6EF13}" presName="spNode" presStyleCnt="0"/>
      <dgm:spPr/>
    </dgm:pt>
    <dgm:pt modelId="{E1C5D9DE-01F3-234E-8187-BB9F84D0B359}" type="pres">
      <dgm:prSet presAssocID="{71F42D8E-A5E1-6E40-87F1-03E7F3F9852C}" presName="sibTrans" presStyleLbl="sibTrans1D1" presStyleIdx="0" presStyleCnt="8"/>
      <dgm:spPr/>
    </dgm:pt>
    <dgm:pt modelId="{6C0F2F6C-B902-6847-9932-AA2F212EFFF2}" type="pres">
      <dgm:prSet presAssocID="{7A22C5D3-8F89-9945-9E7A-8BC54E4FC18D}" presName="node" presStyleLbl="node1" presStyleIdx="1" presStyleCnt="8" custScaleX="172069">
        <dgm:presLayoutVars>
          <dgm:bulletEnabled val="1"/>
        </dgm:presLayoutVars>
      </dgm:prSet>
      <dgm:spPr/>
    </dgm:pt>
    <dgm:pt modelId="{13A0489E-3B19-4145-9135-B373774456C6}" type="pres">
      <dgm:prSet presAssocID="{7A22C5D3-8F89-9945-9E7A-8BC54E4FC18D}" presName="spNode" presStyleCnt="0"/>
      <dgm:spPr/>
    </dgm:pt>
    <dgm:pt modelId="{9050A63E-35FB-2140-9088-D2CB7232BED7}" type="pres">
      <dgm:prSet presAssocID="{7997C265-B952-6C43-94B2-EB54EBCFDFE9}" presName="sibTrans" presStyleLbl="sibTrans1D1" presStyleIdx="1" presStyleCnt="8"/>
      <dgm:spPr/>
    </dgm:pt>
    <dgm:pt modelId="{96F8A821-6120-BA40-99DE-6217CE7747EA}" type="pres">
      <dgm:prSet presAssocID="{905FB0FD-3123-C848-AD1D-7C82B97C21E0}" presName="node" presStyleLbl="node1" presStyleIdx="2" presStyleCnt="8" custScaleX="172069">
        <dgm:presLayoutVars>
          <dgm:bulletEnabled val="1"/>
        </dgm:presLayoutVars>
      </dgm:prSet>
      <dgm:spPr/>
    </dgm:pt>
    <dgm:pt modelId="{3D746176-4A84-C54E-B038-4EA086033A00}" type="pres">
      <dgm:prSet presAssocID="{905FB0FD-3123-C848-AD1D-7C82B97C21E0}" presName="spNode" presStyleCnt="0"/>
      <dgm:spPr/>
    </dgm:pt>
    <dgm:pt modelId="{C14CC8B4-6380-074C-99AE-916EF848931B}" type="pres">
      <dgm:prSet presAssocID="{4FFF185A-CAEC-0E47-8EDD-00D2B2E6C6D3}" presName="sibTrans" presStyleLbl="sibTrans1D1" presStyleIdx="2" presStyleCnt="8"/>
      <dgm:spPr/>
    </dgm:pt>
    <dgm:pt modelId="{171B7C0F-5232-FB44-B0EB-573FD6BBDF06}" type="pres">
      <dgm:prSet presAssocID="{7474A61C-B9D8-AE42-ABE7-72A3E8807C5A}" presName="node" presStyleLbl="node1" presStyleIdx="3" presStyleCnt="8" custScaleX="172069">
        <dgm:presLayoutVars>
          <dgm:bulletEnabled val="1"/>
        </dgm:presLayoutVars>
      </dgm:prSet>
      <dgm:spPr/>
    </dgm:pt>
    <dgm:pt modelId="{77DE0102-9DB4-D944-9357-A043DD276685}" type="pres">
      <dgm:prSet presAssocID="{7474A61C-B9D8-AE42-ABE7-72A3E8807C5A}" presName="spNode" presStyleCnt="0"/>
      <dgm:spPr/>
    </dgm:pt>
    <dgm:pt modelId="{FF51A4DA-FF02-284B-BECC-A653F34996DC}" type="pres">
      <dgm:prSet presAssocID="{8F6B7C32-E7AF-9243-A453-EC5F7D785456}" presName="sibTrans" presStyleLbl="sibTrans1D1" presStyleIdx="3" presStyleCnt="8"/>
      <dgm:spPr/>
    </dgm:pt>
    <dgm:pt modelId="{BBBC417C-4ED1-4746-A363-0C0BC21870E0}" type="pres">
      <dgm:prSet presAssocID="{09395527-3448-FB4C-9D9C-D6BAC7E322BE}" presName="node" presStyleLbl="node1" presStyleIdx="4" presStyleCnt="8" custScaleX="172069" custRadScaleRad="100907">
        <dgm:presLayoutVars>
          <dgm:bulletEnabled val="1"/>
        </dgm:presLayoutVars>
      </dgm:prSet>
      <dgm:spPr/>
    </dgm:pt>
    <dgm:pt modelId="{2AB1C31B-19AC-9F4B-B983-9CE74C452D47}" type="pres">
      <dgm:prSet presAssocID="{09395527-3448-FB4C-9D9C-D6BAC7E322BE}" presName="spNode" presStyleCnt="0"/>
      <dgm:spPr/>
    </dgm:pt>
    <dgm:pt modelId="{419C7C2C-09D8-6D4E-B49B-821FA2116FF1}" type="pres">
      <dgm:prSet presAssocID="{3B92BEF0-3C09-FA42-961F-F1FD1B12D36E}" presName="sibTrans" presStyleLbl="sibTrans1D1" presStyleIdx="4" presStyleCnt="8"/>
      <dgm:spPr/>
    </dgm:pt>
    <dgm:pt modelId="{7F4C2546-3AE1-3546-9CA5-29D10E96F71A}" type="pres">
      <dgm:prSet presAssocID="{C517FAC8-42BC-7F4E-BA99-E3C62C8294CE}" presName="node" presStyleLbl="node1" presStyleIdx="5" presStyleCnt="8" custScaleX="172069">
        <dgm:presLayoutVars>
          <dgm:bulletEnabled val="1"/>
        </dgm:presLayoutVars>
      </dgm:prSet>
      <dgm:spPr/>
    </dgm:pt>
    <dgm:pt modelId="{8ACBF0B6-EC84-BA47-9962-7E087AC0494B}" type="pres">
      <dgm:prSet presAssocID="{C517FAC8-42BC-7F4E-BA99-E3C62C8294CE}" presName="spNode" presStyleCnt="0"/>
      <dgm:spPr/>
    </dgm:pt>
    <dgm:pt modelId="{2FAA2C6C-7EBC-684D-9831-605A20F5691A}" type="pres">
      <dgm:prSet presAssocID="{71897EE7-B4D7-1D4B-B80A-2CECA8723D5F}" presName="sibTrans" presStyleLbl="sibTrans1D1" presStyleIdx="5" presStyleCnt="8"/>
      <dgm:spPr/>
    </dgm:pt>
    <dgm:pt modelId="{1C6A44E3-202E-B24C-83EB-0344837FC6B4}" type="pres">
      <dgm:prSet presAssocID="{DD1D5B24-2837-7442-BC90-6C77F000F136}" presName="node" presStyleLbl="node1" presStyleIdx="6" presStyleCnt="8" custScaleX="172069">
        <dgm:presLayoutVars>
          <dgm:bulletEnabled val="1"/>
        </dgm:presLayoutVars>
      </dgm:prSet>
      <dgm:spPr/>
    </dgm:pt>
    <dgm:pt modelId="{B130ECCC-8525-DC49-B427-A30876C09FF7}" type="pres">
      <dgm:prSet presAssocID="{DD1D5B24-2837-7442-BC90-6C77F000F136}" presName="spNode" presStyleCnt="0"/>
      <dgm:spPr/>
    </dgm:pt>
    <dgm:pt modelId="{47C82110-FB86-F540-8561-FF6E8F054B02}" type="pres">
      <dgm:prSet presAssocID="{D344BB5E-D1EE-8F45-8454-B34F64B5C33C}" presName="sibTrans" presStyleLbl="sibTrans1D1" presStyleIdx="6" presStyleCnt="8"/>
      <dgm:spPr/>
    </dgm:pt>
    <dgm:pt modelId="{712247BD-A8E6-C040-9E58-66C2E468765E}" type="pres">
      <dgm:prSet presAssocID="{A9BFF69E-9584-F143-9F37-01505F909FDC}" presName="node" presStyleLbl="node1" presStyleIdx="7" presStyleCnt="8" custScaleX="172069">
        <dgm:presLayoutVars>
          <dgm:bulletEnabled val="1"/>
        </dgm:presLayoutVars>
      </dgm:prSet>
      <dgm:spPr/>
    </dgm:pt>
    <dgm:pt modelId="{511D4761-F1AF-AA42-92AA-0C9113C769B9}" type="pres">
      <dgm:prSet presAssocID="{A9BFF69E-9584-F143-9F37-01505F909FDC}" presName="spNode" presStyleCnt="0"/>
      <dgm:spPr/>
    </dgm:pt>
    <dgm:pt modelId="{C85014EC-E9DC-8A4A-B195-B50A78127673}" type="pres">
      <dgm:prSet presAssocID="{E406E2F6-0CE4-494A-8A80-4582A947CF77}" presName="sibTrans" presStyleLbl="sibTrans1D1" presStyleIdx="7" presStyleCnt="8"/>
      <dgm:spPr/>
    </dgm:pt>
  </dgm:ptLst>
  <dgm:cxnLst>
    <dgm:cxn modelId="{9B344104-B6A1-0948-9DE2-BC88A21E4F9F}" type="presOf" srcId="{71F42D8E-A5E1-6E40-87F1-03E7F3F9852C}" destId="{E1C5D9DE-01F3-234E-8187-BB9F84D0B359}" srcOrd="0" destOrd="0" presId="urn:microsoft.com/office/officeart/2005/8/layout/cycle6"/>
    <dgm:cxn modelId="{46BB3715-22F5-B64E-A4ED-E8BF618CC637}" type="presOf" srcId="{C517FAC8-42BC-7F4E-BA99-E3C62C8294CE}" destId="{7F4C2546-3AE1-3546-9CA5-29D10E96F71A}" srcOrd="0" destOrd="0" presId="urn:microsoft.com/office/officeart/2005/8/layout/cycle6"/>
    <dgm:cxn modelId="{5644A32A-CD80-FE45-9A26-18EA01395FE2}" type="presOf" srcId="{7A22C5D3-8F89-9945-9E7A-8BC54E4FC18D}" destId="{6C0F2F6C-B902-6847-9932-AA2F212EFFF2}" srcOrd="0" destOrd="0" presId="urn:microsoft.com/office/officeart/2005/8/layout/cycle6"/>
    <dgm:cxn modelId="{F2A43B39-1CAD-7748-B7FB-C170A3A5A371}" srcId="{7793BD00-908C-1C46-95D4-0FAA7BB5C819}" destId="{C517FAC8-42BC-7F4E-BA99-E3C62C8294CE}" srcOrd="5" destOrd="0" parTransId="{862020E3-2593-9D4A-8699-DA0A2452EF16}" sibTransId="{71897EE7-B4D7-1D4B-B80A-2CECA8723D5F}"/>
    <dgm:cxn modelId="{E93A4B3B-A82F-1D45-BC5D-FA9A2A0968A8}" srcId="{7793BD00-908C-1C46-95D4-0FAA7BB5C819}" destId="{905FB0FD-3123-C848-AD1D-7C82B97C21E0}" srcOrd="2" destOrd="0" parTransId="{1D9380D2-CAAA-DE4C-83A9-5D8C5F66FA9A}" sibTransId="{4FFF185A-CAEC-0E47-8EDD-00D2B2E6C6D3}"/>
    <dgm:cxn modelId="{A56D3656-C3FA-7042-9A34-1CCAAFB04BF1}" type="presOf" srcId="{E406E2F6-0CE4-494A-8A80-4582A947CF77}" destId="{C85014EC-E9DC-8A4A-B195-B50A78127673}" srcOrd="0" destOrd="0" presId="urn:microsoft.com/office/officeart/2005/8/layout/cycle6"/>
    <dgm:cxn modelId="{A2FF405F-BCD6-454A-95A9-673ECC88A888}" srcId="{7793BD00-908C-1C46-95D4-0FAA7BB5C819}" destId="{7A22C5D3-8F89-9945-9E7A-8BC54E4FC18D}" srcOrd="1" destOrd="0" parTransId="{70D914AD-EAAD-9B48-895D-0F7C85D912DE}" sibTransId="{7997C265-B952-6C43-94B2-EB54EBCFDFE9}"/>
    <dgm:cxn modelId="{E4BE6861-A91A-E344-9BD7-15D337965ABA}" type="presOf" srcId="{DD1D5B24-2837-7442-BC90-6C77F000F136}" destId="{1C6A44E3-202E-B24C-83EB-0344837FC6B4}" srcOrd="0" destOrd="0" presId="urn:microsoft.com/office/officeart/2005/8/layout/cycle6"/>
    <dgm:cxn modelId="{4A01A067-8F06-864B-B946-46F0B667FB80}" type="presOf" srcId="{AE7A1DF9-3E83-0D4B-B817-17403DF6EF13}" destId="{B9FE33C5-3C01-8F46-A806-B9A707DC44FD}" srcOrd="0" destOrd="0" presId="urn:microsoft.com/office/officeart/2005/8/layout/cycle6"/>
    <dgm:cxn modelId="{378F766B-6191-E546-BD68-5268E75076C8}" type="presOf" srcId="{D344BB5E-D1EE-8F45-8454-B34F64B5C33C}" destId="{47C82110-FB86-F540-8561-FF6E8F054B02}" srcOrd="0" destOrd="0" presId="urn:microsoft.com/office/officeart/2005/8/layout/cycle6"/>
    <dgm:cxn modelId="{EEB45B75-F4D7-624E-BA40-E6668DCF979A}" type="presOf" srcId="{A9BFF69E-9584-F143-9F37-01505F909FDC}" destId="{712247BD-A8E6-C040-9E58-66C2E468765E}" srcOrd="0" destOrd="0" presId="urn:microsoft.com/office/officeart/2005/8/layout/cycle6"/>
    <dgm:cxn modelId="{15FC787D-D95C-4743-B75E-694BA5496060}" type="presOf" srcId="{8F6B7C32-E7AF-9243-A453-EC5F7D785456}" destId="{FF51A4DA-FF02-284B-BECC-A653F34996DC}" srcOrd="0" destOrd="0" presId="urn:microsoft.com/office/officeart/2005/8/layout/cycle6"/>
    <dgm:cxn modelId="{10012F93-2F39-A84B-B7F4-A302E9DD844C}" srcId="{7793BD00-908C-1C46-95D4-0FAA7BB5C819}" destId="{AE7A1DF9-3E83-0D4B-B817-17403DF6EF13}" srcOrd="0" destOrd="0" parTransId="{CE6B2194-3CF4-D141-957F-A2F4DF5F0783}" sibTransId="{71F42D8E-A5E1-6E40-87F1-03E7F3F9852C}"/>
    <dgm:cxn modelId="{F90EE59A-A2E9-6744-9FAE-AB2D28D7623A}" type="presOf" srcId="{7997C265-B952-6C43-94B2-EB54EBCFDFE9}" destId="{9050A63E-35FB-2140-9088-D2CB7232BED7}" srcOrd="0" destOrd="0" presId="urn:microsoft.com/office/officeart/2005/8/layout/cycle6"/>
    <dgm:cxn modelId="{BF43C7B5-1BBB-C046-8BEF-9A4CD1E18FD6}" srcId="{7793BD00-908C-1C46-95D4-0FAA7BB5C819}" destId="{A9BFF69E-9584-F143-9F37-01505F909FDC}" srcOrd="7" destOrd="0" parTransId="{ACA7B52E-7311-9D4C-BF9D-E36C3D6D46C7}" sibTransId="{E406E2F6-0CE4-494A-8A80-4582A947CF77}"/>
    <dgm:cxn modelId="{E0354EB6-D37B-4F4C-9BE2-A0DC3FFC5256}" srcId="{7793BD00-908C-1C46-95D4-0FAA7BB5C819}" destId="{7474A61C-B9D8-AE42-ABE7-72A3E8807C5A}" srcOrd="3" destOrd="0" parTransId="{B560B5A6-0335-6944-9929-16262A79B406}" sibTransId="{8F6B7C32-E7AF-9243-A453-EC5F7D785456}"/>
    <dgm:cxn modelId="{0925C8BB-3965-E541-B871-E898F2B6E442}" type="presOf" srcId="{905FB0FD-3123-C848-AD1D-7C82B97C21E0}" destId="{96F8A821-6120-BA40-99DE-6217CE7747EA}" srcOrd="0" destOrd="0" presId="urn:microsoft.com/office/officeart/2005/8/layout/cycle6"/>
    <dgm:cxn modelId="{5409A8BF-B899-1B48-B654-D66A6CDAD541}" type="presOf" srcId="{4FFF185A-CAEC-0E47-8EDD-00D2B2E6C6D3}" destId="{C14CC8B4-6380-074C-99AE-916EF848931B}" srcOrd="0" destOrd="0" presId="urn:microsoft.com/office/officeart/2005/8/layout/cycle6"/>
    <dgm:cxn modelId="{4CC98BCB-1276-234E-879B-F649FF05711E}" srcId="{7793BD00-908C-1C46-95D4-0FAA7BB5C819}" destId="{DD1D5B24-2837-7442-BC90-6C77F000F136}" srcOrd="6" destOrd="0" parTransId="{FDBB4A88-85CB-0941-8E70-00A67B8C4922}" sibTransId="{D344BB5E-D1EE-8F45-8454-B34F64B5C33C}"/>
    <dgm:cxn modelId="{02ED39D4-5090-6945-A2A5-95722F912554}" type="presOf" srcId="{71897EE7-B4D7-1D4B-B80A-2CECA8723D5F}" destId="{2FAA2C6C-7EBC-684D-9831-605A20F5691A}" srcOrd="0" destOrd="0" presId="urn:microsoft.com/office/officeart/2005/8/layout/cycle6"/>
    <dgm:cxn modelId="{A5CBCAD9-E20C-964C-8196-FE4D6AD7C753}" type="presOf" srcId="{09395527-3448-FB4C-9D9C-D6BAC7E322BE}" destId="{BBBC417C-4ED1-4746-A363-0C0BC21870E0}" srcOrd="0" destOrd="0" presId="urn:microsoft.com/office/officeart/2005/8/layout/cycle6"/>
    <dgm:cxn modelId="{EE2140E1-D596-4B4E-B95E-C753D29F28A7}" type="presOf" srcId="{3B92BEF0-3C09-FA42-961F-F1FD1B12D36E}" destId="{419C7C2C-09D8-6D4E-B49B-821FA2116FF1}" srcOrd="0" destOrd="0" presId="urn:microsoft.com/office/officeart/2005/8/layout/cycle6"/>
    <dgm:cxn modelId="{0A5A9EF4-23B8-1645-B32E-CE7B03A017A2}" type="presOf" srcId="{7793BD00-908C-1C46-95D4-0FAA7BB5C819}" destId="{F6BB4EC9-3306-694B-941B-AA6C12EF7545}" srcOrd="0" destOrd="0" presId="urn:microsoft.com/office/officeart/2005/8/layout/cycle6"/>
    <dgm:cxn modelId="{37B1DEF6-62A1-5540-A54C-BDB0158B4298}" type="presOf" srcId="{7474A61C-B9D8-AE42-ABE7-72A3E8807C5A}" destId="{171B7C0F-5232-FB44-B0EB-573FD6BBDF06}" srcOrd="0" destOrd="0" presId="urn:microsoft.com/office/officeart/2005/8/layout/cycle6"/>
    <dgm:cxn modelId="{996662F7-C3DE-8F4E-B147-760D800FF8B9}" srcId="{7793BD00-908C-1C46-95D4-0FAA7BB5C819}" destId="{09395527-3448-FB4C-9D9C-D6BAC7E322BE}" srcOrd="4" destOrd="0" parTransId="{FB952EAF-5C8E-A64F-985B-0A7E46A64E13}" sibTransId="{3B92BEF0-3C09-FA42-961F-F1FD1B12D36E}"/>
    <dgm:cxn modelId="{9042616F-4BE7-BB44-B3C1-2B6E6D5DD5B2}" type="presParOf" srcId="{F6BB4EC9-3306-694B-941B-AA6C12EF7545}" destId="{B9FE33C5-3C01-8F46-A806-B9A707DC44FD}" srcOrd="0" destOrd="0" presId="urn:microsoft.com/office/officeart/2005/8/layout/cycle6"/>
    <dgm:cxn modelId="{462CB62A-F418-4A4C-A104-0E3019EB2EAF}" type="presParOf" srcId="{F6BB4EC9-3306-694B-941B-AA6C12EF7545}" destId="{082FC353-B3A5-7742-8AA9-F76AC7D9A1D8}" srcOrd="1" destOrd="0" presId="urn:microsoft.com/office/officeart/2005/8/layout/cycle6"/>
    <dgm:cxn modelId="{5B2B553E-7583-2842-A6EB-C936BB1034DB}" type="presParOf" srcId="{F6BB4EC9-3306-694B-941B-AA6C12EF7545}" destId="{E1C5D9DE-01F3-234E-8187-BB9F84D0B359}" srcOrd="2" destOrd="0" presId="urn:microsoft.com/office/officeart/2005/8/layout/cycle6"/>
    <dgm:cxn modelId="{EFFC67FA-DAEB-1545-A96A-ADE60A991644}" type="presParOf" srcId="{F6BB4EC9-3306-694B-941B-AA6C12EF7545}" destId="{6C0F2F6C-B902-6847-9932-AA2F212EFFF2}" srcOrd="3" destOrd="0" presId="urn:microsoft.com/office/officeart/2005/8/layout/cycle6"/>
    <dgm:cxn modelId="{F43B667C-127E-F24A-AF97-21832A3E46A7}" type="presParOf" srcId="{F6BB4EC9-3306-694B-941B-AA6C12EF7545}" destId="{13A0489E-3B19-4145-9135-B373774456C6}" srcOrd="4" destOrd="0" presId="urn:microsoft.com/office/officeart/2005/8/layout/cycle6"/>
    <dgm:cxn modelId="{6C92DF71-5CAA-784C-9E5D-1CF904DF1225}" type="presParOf" srcId="{F6BB4EC9-3306-694B-941B-AA6C12EF7545}" destId="{9050A63E-35FB-2140-9088-D2CB7232BED7}" srcOrd="5" destOrd="0" presId="urn:microsoft.com/office/officeart/2005/8/layout/cycle6"/>
    <dgm:cxn modelId="{6F5759F8-773B-CB47-87F0-8B15E9C3AECA}" type="presParOf" srcId="{F6BB4EC9-3306-694B-941B-AA6C12EF7545}" destId="{96F8A821-6120-BA40-99DE-6217CE7747EA}" srcOrd="6" destOrd="0" presId="urn:microsoft.com/office/officeart/2005/8/layout/cycle6"/>
    <dgm:cxn modelId="{3FE98BFD-5375-5B48-B331-AF9E4BD5D498}" type="presParOf" srcId="{F6BB4EC9-3306-694B-941B-AA6C12EF7545}" destId="{3D746176-4A84-C54E-B038-4EA086033A00}" srcOrd="7" destOrd="0" presId="urn:microsoft.com/office/officeart/2005/8/layout/cycle6"/>
    <dgm:cxn modelId="{FA9A80A4-B03F-FA43-9EB3-69E2A1C49162}" type="presParOf" srcId="{F6BB4EC9-3306-694B-941B-AA6C12EF7545}" destId="{C14CC8B4-6380-074C-99AE-916EF848931B}" srcOrd="8" destOrd="0" presId="urn:microsoft.com/office/officeart/2005/8/layout/cycle6"/>
    <dgm:cxn modelId="{E8981DCF-F68C-F440-8F8F-FAFF81279C9B}" type="presParOf" srcId="{F6BB4EC9-3306-694B-941B-AA6C12EF7545}" destId="{171B7C0F-5232-FB44-B0EB-573FD6BBDF06}" srcOrd="9" destOrd="0" presId="urn:microsoft.com/office/officeart/2005/8/layout/cycle6"/>
    <dgm:cxn modelId="{7FBC932B-5ACC-E340-8CC4-9B28FA089C14}" type="presParOf" srcId="{F6BB4EC9-3306-694B-941B-AA6C12EF7545}" destId="{77DE0102-9DB4-D944-9357-A043DD276685}" srcOrd="10" destOrd="0" presId="urn:microsoft.com/office/officeart/2005/8/layout/cycle6"/>
    <dgm:cxn modelId="{9943D3B6-C7E9-CF4D-989D-3E874A54E705}" type="presParOf" srcId="{F6BB4EC9-3306-694B-941B-AA6C12EF7545}" destId="{FF51A4DA-FF02-284B-BECC-A653F34996DC}" srcOrd="11" destOrd="0" presId="urn:microsoft.com/office/officeart/2005/8/layout/cycle6"/>
    <dgm:cxn modelId="{E979D88E-EEFB-1B4B-8BEE-A2D3867737FE}" type="presParOf" srcId="{F6BB4EC9-3306-694B-941B-AA6C12EF7545}" destId="{BBBC417C-4ED1-4746-A363-0C0BC21870E0}" srcOrd="12" destOrd="0" presId="urn:microsoft.com/office/officeart/2005/8/layout/cycle6"/>
    <dgm:cxn modelId="{90F3A43C-B0B9-F640-9D8F-422B5501FE5C}" type="presParOf" srcId="{F6BB4EC9-3306-694B-941B-AA6C12EF7545}" destId="{2AB1C31B-19AC-9F4B-B983-9CE74C452D47}" srcOrd="13" destOrd="0" presId="urn:microsoft.com/office/officeart/2005/8/layout/cycle6"/>
    <dgm:cxn modelId="{E1903C96-F528-5842-A131-38AD7D9AB534}" type="presParOf" srcId="{F6BB4EC9-3306-694B-941B-AA6C12EF7545}" destId="{419C7C2C-09D8-6D4E-B49B-821FA2116FF1}" srcOrd="14" destOrd="0" presId="urn:microsoft.com/office/officeart/2005/8/layout/cycle6"/>
    <dgm:cxn modelId="{1DB91275-7F98-A648-8A87-AD07D0784EAB}" type="presParOf" srcId="{F6BB4EC9-3306-694B-941B-AA6C12EF7545}" destId="{7F4C2546-3AE1-3546-9CA5-29D10E96F71A}" srcOrd="15" destOrd="0" presId="urn:microsoft.com/office/officeart/2005/8/layout/cycle6"/>
    <dgm:cxn modelId="{3F276364-4F9D-8B48-A292-0C3880C46F94}" type="presParOf" srcId="{F6BB4EC9-3306-694B-941B-AA6C12EF7545}" destId="{8ACBF0B6-EC84-BA47-9962-7E087AC0494B}" srcOrd="16" destOrd="0" presId="urn:microsoft.com/office/officeart/2005/8/layout/cycle6"/>
    <dgm:cxn modelId="{F493E93E-FF6A-7744-A3B9-D62E6E740FD8}" type="presParOf" srcId="{F6BB4EC9-3306-694B-941B-AA6C12EF7545}" destId="{2FAA2C6C-7EBC-684D-9831-605A20F5691A}" srcOrd="17" destOrd="0" presId="urn:microsoft.com/office/officeart/2005/8/layout/cycle6"/>
    <dgm:cxn modelId="{B164567E-BC46-3B48-BA8B-09ABE41B8156}" type="presParOf" srcId="{F6BB4EC9-3306-694B-941B-AA6C12EF7545}" destId="{1C6A44E3-202E-B24C-83EB-0344837FC6B4}" srcOrd="18" destOrd="0" presId="urn:microsoft.com/office/officeart/2005/8/layout/cycle6"/>
    <dgm:cxn modelId="{7819BDD8-E204-9742-AF64-8E0E69FE882A}" type="presParOf" srcId="{F6BB4EC9-3306-694B-941B-AA6C12EF7545}" destId="{B130ECCC-8525-DC49-B427-A30876C09FF7}" srcOrd="19" destOrd="0" presId="urn:microsoft.com/office/officeart/2005/8/layout/cycle6"/>
    <dgm:cxn modelId="{1DC4FEAC-7C16-3649-AD3A-F72095788CF5}" type="presParOf" srcId="{F6BB4EC9-3306-694B-941B-AA6C12EF7545}" destId="{47C82110-FB86-F540-8561-FF6E8F054B02}" srcOrd="20" destOrd="0" presId="urn:microsoft.com/office/officeart/2005/8/layout/cycle6"/>
    <dgm:cxn modelId="{574A989F-303F-D94A-A053-EE06849225EA}" type="presParOf" srcId="{F6BB4EC9-3306-694B-941B-AA6C12EF7545}" destId="{712247BD-A8E6-C040-9E58-66C2E468765E}" srcOrd="21" destOrd="0" presId="urn:microsoft.com/office/officeart/2005/8/layout/cycle6"/>
    <dgm:cxn modelId="{CAFBB30C-4EEA-5341-B6C2-027EDC19B1CA}" type="presParOf" srcId="{F6BB4EC9-3306-694B-941B-AA6C12EF7545}" destId="{511D4761-F1AF-AA42-92AA-0C9113C769B9}" srcOrd="22" destOrd="0" presId="urn:microsoft.com/office/officeart/2005/8/layout/cycle6"/>
    <dgm:cxn modelId="{64B72EF9-6FE7-CD40-920D-A7EC6A02AEDC}" type="presParOf" srcId="{F6BB4EC9-3306-694B-941B-AA6C12EF7545}" destId="{C85014EC-E9DC-8A4A-B195-B50A78127673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E33C5-3C01-8F46-A806-B9A707DC44FD}">
      <dsp:nvSpPr>
        <dsp:cNvPr id="0" name=""/>
        <dsp:cNvSpPr/>
      </dsp:nvSpPr>
      <dsp:spPr>
        <a:xfrm>
          <a:off x="2569846" y="2053"/>
          <a:ext cx="1548654" cy="5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kern="1200" dirty="0"/>
            <a:t>Course Overview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kern="1200" dirty="0"/>
            <a:t>and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kern="1200" dirty="0"/>
            <a:t> Introduction</a:t>
          </a:r>
        </a:p>
      </dsp:txBody>
      <dsp:txXfrm>
        <a:off x="2598343" y="30550"/>
        <a:ext cx="1491660" cy="526766"/>
      </dsp:txXfrm>
    </dsp:sp>
    <dsp:sp modelId="{E1C5D9DE-01F3-234E-8187-BB9F84D0B359}">
      <dsp:nvSpPr>
        <dsp:cNvPr id="0" name=""/>
        <dsp:cNvSpPr/>
      </dsp:nvSpPr>
      <dsp:spPr>
        <a:xfrm>
          <a:off x="1317362" y="293933"/>
          <a:ext cx="4053623" cy="4053623"/>
        </a:xfrm>
        <a:custGeom>
          <a:avLst/>
          <a:gdLst/>
          <a:ahLst/>
          <a:cxnLst/>
          <a:rect l="0" t="0" r="0" b="0"/>
          <a:pathLst>
            <a:path>
              <a:moveTo>
                <a:pt x="2804144" y="154989"/>
              </a:moveTo>
              <a:arcTo wR="2026811" hR="2026811" stAng="17553132" swAng="54135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F2F6C-B902-6847-9932-AA2F212EFFF2}">
      <dsp:nvSpPr>
        <dsp:cNvPr id="0" name=""/>
        <dsp:cNvSpPr/>
      </dsp:nvSpPr>
      <dsp:spPr>
        <a:xfrm>
          <a:off x="4004676" y="595692"/>
          <a:ext cx="1545340" cy="5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Learning Objectives (Competencies)</a:t>
          </a:r>
        </a:p>
      </dsp:txBody>
      <dsp:txXfrm>
        <a:off x="4033173" y="624189"/>
        <a:ext cx="1488346" cy="526766"/>
      </dsp:txXfrm>
    </dsp:sp>
    <dsp:sp modelId="{9050A63E-35FB-2140-9088-D2CB7232BED7}">
      <dsp:nvSpPr>
        <dsp:cNvPr id="0" name=""/>
        <dsp:cNvSpPr/>
      </dsp:nvSpPr>
      <dsp:spPr>
        <a:xfrm>
          <a:off x="1317362" y="293933"/>
          <a:ext cx="4053623" cy="4053623"/>
        </a:xfrm>
        <a:custGeom>
          <a:avLst/>
          <a:gdLst/>
          <a:ahLst/>
          <a:cxnLst/>
          <a:rect l="0" t="0" r="0" b="0"/>
          <a:pathLst>
            <a:path>
              <a:moveTo>
                <a:pt x="3706866" y="893064"/>
              </a:moveTo>
              <a:arcTo wR="2026811" hR="2026811" stAng="19559245" swAng="15284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8A821-6120-BA40-99DE-6217CE7747EA}">
      <dsp:nvSpPr>
        <dsp:cNvPr id="0" name=""/>
        <dsp:cNvSpPr/>
      </dsp:nvSpPr>
      <dsp:spPr>
        <a:xfrm>
          <a:off x="4598315" y="2028865"/>
          <a:ext cx="1545340" cy="5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Assessment and Measurement</a:t>
          </a:r>
        </a:p>
      </dsp:txBody>
      <dsp:txXfrm>
        <a:off x="4626812" y="2057362"/>
        <a:ext cx="1488346" cy="526766"/>
      </dsp:txXfrm>
    </dsp:sp>
    <dsp:sp modelId="{C14CC8B4-6380-074C-99AE-916EF848931B}">
      <dsp:nvSpPr>
        <dsp:cNvPr id="0" name=""/>
        <dsp:cNvSpPr/>
      </dsp:nvSpPr>
      <dsp:spPr>
        <a:xfrm>
          <a:off x="1317362" y="293933"/>
          <a:ext cx="4053623" cy="4053623"/>
        </a:xfrm>
        <a:custGeom>
          <a:avLst/>
          <a:gdLst/>
          <a:ahLst/>
          <a:cxnLst/>
          <a:rect l="0" t="0" r="0" b="0"/>
          <a:pathLst>
            <a:path>
              <a:moveTo>
                <a:pt x="4031163" y="2327709"/>
              </a:moveTo>
              <a:arcTo wR="2026811" hR="2026811" stAng="512257" swAng="15284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B7C0F-5232-FB44-B0EB-573FD6BBDF06}">
      <dsp:nvSpPr>
        <dsp:cNvPr id="0" name=""/>
        <dsp:cNvSpPr/>
      </dsp:nvSpPr>
      <dsp:spPr>
        <a:xfrm>
          <a:off x="4004676" y="3462037"/>
          <a:ext cx="1545340" cy="5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Instructional Materials</a:t>
          </a:r>
        </a:p>
      </dsp:txBody>
      <dsp:txXfrm>
        <a:off x="4033173" y="3490534"/>
        <a:ext cx="1488346" cy="526766"/>
      </dsp:txXfrm>
    </dsp:sp>
    <dsp:sp modelId="{FF51A4DA-FF02-284B-BECC-A653F34996DC}">
      <dsp:nvSpPr>
        <dsp:cNvPr id="0" name=""/>
        <dsp:cNvSpPr/>
      </dsp:nvSpPr>
      <dsp:spPr>
        <a:xfrm>
          <a:off x="1306550" y="300649"/>
          <a:ext cx="4053623" cy="4053623"/>
        </a:xfrm>
        <a:custGeom>
          <a:avLst/>
          <a:gdLst/>
          <a:ahLst/>
          <a:cxnLst/>
          <a:rect l="0" t="0" r="0" b="0"/>
          <a:pathLst>
            <a:path>
              <a:moveTo>
                <a:pt x="3098869" y="3746886"/>
              </a:moveTo>
              <a:arcTo wR="2026811" hR="2026811" stAng="3483976" swAng="5460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C417C-4ED1-4746-A363-0C0BC21870E0}">
      <dsp:nvSpPr>
        <dsp:cNvPr id="0" name=""/>
        <dsp:cNvSpPr/>
      </dsp:nvSpPr>
      <dsp:spPr>
        <a:xfrm>
          <a:off x="2571503" y="4057730"/>
          <a:ext cx="1545340" cy="5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kern="1200" dirty="0"/>
            <a:t>Learning Activities and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kern="1200" dirty="0"/>
            <a:t>Learner Interaction</a:t>
          </a:r>
        </a:p>
      </dsp:txBody>
      <dsp:txXfrm>
        <a:off x="2600000" y="4086227"/>
        <a:ext cx="1488346" cy="526766"/>
      </dsp:txXfrm>
    </dsp:sp>
    <dsp:sp modelId="{419C7C2C-09D8-6D4E-B49B-821FA2116FF1}">
      <dsp:nvSpPr>
        <dsp:cNvPr id="0" name=""/>
        <dsp:cNvSpPr/>
      </dsp:nvSpPr>
      <dsp:spPr>
        <a:xfrm>
          <a:off x="1328173" y="300649"/>
          <a:ext cx="4053623" cy="4053623"/>
        </a:xfrm>
        <a:custGeom>
          <a:avLst/>
          <a:gdLst/>
          <a:ahLst/>
          <a:cxnLst/>
          <a:rect l="0" t="0" r="0" b="0"/>
          <a:pathLst>
            <a:path>
              <a:moveTo>
                <a:pt x="1240304" y="3894798"/>
              </a:moveTo>
              <a:arcTo wR="2026811" hR="2026811" stAng="6769999" swAng="5460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C2546-3AE1-3546-9CA5-29D10E96F71A}">
      <dsp:nvSpPr>
        <dsp:cNvPr id="0" name=""/>
        <dsp:cNvSpPr/>
      </dsp:nvSpPr>
      <dsp:spPr>
        <a:xfrm>
          <a:off x="1138331" y="3462037"/>
          <a:ext cx="1545340" cy="5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Course Technology</a:t>
          </a:r>
        </a:p>
      </dsp:txBody>
      <dsp:txXfrm>
        <a:off x="1166828" y="3490534"/>
        <a:ext cx="1488346" cy="526766"/>
      </dsp:txXfrm>
    </dsp:sp>
    <dsp:sp modelId="{2FAA2C6C-7EBC-684D-9831-605A20F5691A}">
      <dsp:nvSpPr>
        <dsp:cNvPr id="0" name=""/>
        <dsp:cNvSpPr/>
      </dsp:nvSpPr>
      <dsp:spPr>
        <a:xfrm>
          <a:off x="1317362" y="293933"/>
          <a:ext cx="4053623" cy="4053623"/>
        </a:xfrm>
        <a:custGeom>
          <a:avLst/>
          <a:gdLst/>
          <a:ahLst/>
          <a:cxnLst/>
          <a:rect l="0" t="0" r="0" b="0"/>
          <a:pathLst>
            <a:path>
              <a:moveTo>
                <a:pt x="346757" y="3160559"/>
              </a:moveTo>
              <a:arcTo wR="2026811" hR="2026811" stAng="8759245" swAng="15284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A44E3-202E-B24C-83EB-0344837FC6B4}">
      <dsp:nvSpPr>
        <dsp:cNvPr id="0" name=""/>
        <dsp:cNvSpPr/>
      </dsp:nvSpPr>
      <dsp:spPr>
        <a:xfrm>
          <a:off x="544691" y="2028865"/>
          <a:ext cx="1545340" cy="5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Learner Support</a:t>
          </a:r>
        </a:p>
      </dsp:txBody>
      <dsp:txXfrm>
        <a:off x="573188" y="2057362"/>
        <a:ext cx="1488346" cy="526766"/>
      </dsp:txXfrm>
    </dsp:sp>
    <dsp:sp modelId="{47C82110-FB86-F540-8561-FF6E8F054B02}">
      <dsp:nvSpPr>
        <dsp:cNvPr id="0" name=""/>
        <dsp:cNvSpPr/>
      </dsp:nvSpPr>
      <dsp:spPr>
        <a:xfrm>
          <a:off x="1317362" y="293933"/>
          <a:ext cx="4053623" cy="4053623"/>
        </a:xfrm>
        <a:custGeom>
          <a:avLst/>
          <a:gdLst/>
          <a:ahLst/>
          <a:cxnLst/>
          <a:rect l="0" t="0" r="0" b="0"/>
          <a:pathLst>
            <a:path>
              <a:moveTo>
                <a:pt x="22459" y="1725914"/>
              </a:moveTo>
              <a:arcTo wR="2026811" hR="2026811" stAng="11312257" swAng="15284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247BD-A8E6-C040-9E58-66C2E468765E}">
      <dsp:nvSpPr>
        <dsp:cNvPr id="0" name=""/>
        <dsp:cNvSpPr/>
      </dsp:nvSpPr>
      <dsp:spPr>
        <a:xfrm>
          <a:off x="1138331" y="595692"/>
          <a:ext cx="1545340" cy="5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Accessibility and Usability</a:t>
          </a:r>
        </a:p>
      </dsp:txBody>
      <dsp:txXfrm>
        <a:off x="1166828" y="624189"/>
        <a:ext cx="1488346" cy="526766"/>
      </dsp:txXfrm>
    </dsp:sp>
    <dsp:sp modelId="{C85014EC-E9DC-8A4A-B195-B50A78127673}">
      <dsp:nvSpPr>
        <dsp:cNvPr id="0" name=""/>
        <dsp:cNvSpPr/>
      </dsp:nvSpPr>
      <dsp:spPr>
        <a:xfrm>
          <a:off x="1317362" y="293933"/>
          <a:ext cx="4053623" cy="4053623"/>
        </a:xfrm>
        <a:custGeom>
          <a:avLst/>
          <a:gdLst/>
          <a:ahLst/>
          <a:cxnLst/>
          <a:rect l="0" t="0" r="0" b="0"/>
          <a:pathLst>
            <a:path>
              <a:moveTo>
                <a:pt x="965552" y="300053"/>
              </a:moveTo>
              <a:arcTo wR="2026811" hR="2026811" stAng="14305516" swAng="54135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F26B7-8129-4DBF-9728-9EA20BB9CB9B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F1A56-E30C-4D6D-A992-119946BD5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C9D5FF-C7A1-FD44-9E71-EBDDC06C528A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F16266-0390-9B49-B47F-30A3BC1F1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9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6266-0390-9B49-B47F-30A3BC1F18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1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29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6266-0390-9B49-B47F-30A3BC1F18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2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67730" y="6356350"/>
            <a:ext cx="2133600" cy="365125"/>
          </a:xfrm>
        </p:spPr>
        <p:txBody>
          <a:bodyPr/>
          <a:lstStyle/>
          <a:p>
            <a:fld id="{0D74567D-E09E-994A-ADE0-A8DB9822B570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35696" y="769205"/>
            <a:ext cx="6908304" cy="2831245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27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67730" y="6356350"/>
            <a:ext cx="2133600" cy="365125"/>
          </a:xfrm>
        </p:spPr>
        <p:txBody>
          <a:bodyPr/>
          <a:lstStyle/>
          <a:p>
            <a:fld id="{0D74567D-E09E-994A-ADE0-A8DB9822B5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35696" y="769205"/>
            <a:ext cx="6908304" cy="2831245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677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67730" y="6356350"/>
            <a:ext cx="2133600" cy="365125"/>
          </a:xfrm>
        </p:spPr>
        <p:txBody>
          <a:bodyPr/>
          <a:lstStyle/>
          <a:p>
            <a:fld id="{0D74567D-E09E-994A-ADE0-A8DB9822B5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235696" y="769205"/>
            <a:ext cx="6908304" cy="2831245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2996" y="4305150"/>
            <a:ext cx="6908303" cy="550145"/>
          </a:xfrm>
        </p:spPr>
        <p:txBody>
          <a:bodyPr>
            <a:normAutofit/>
          </a:bodyPr>
          <a:lstStyle>
            <a:lvl1pPr marL="0" indent="0" algn="ctr">
              <a:buNone/>
              <a:defRPr sz="2800" spc="2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Department Title</a:t>
            </a:r>
          </a:p>
        </p:txBody>
      </p:sp>
    </p:spTree>
    <p:extLst>
      <p:ext uri="{BB962C8B-B14F-4D97-AF65-F5344CB8AC3E}">
        <p14:creationId xmlns:p14="http://schemas.microsoft.com/office/powerpoint/2010/main" val="28893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95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93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Mac%20HD2/NCCU_jobs%20in%20progress/Marketing_PR/Powerpoint%20Templates_2012/jpegs_psds_NCCU%20templates/Template%203_jpgs_psds/Template_3_inside.jpg" TargetMode="External"/><Relationship Id="rId5" Type="http://schemas.openxmlformats.org/officeDocument/2006/relationships/image" Target="../media/image2.jpg"/><Relationship Id="rId4" Type="http://schemas.openxmlformats.org/officeDocument/2006/relationships/image" Target="file://localhost/Volumes/Mac%20HD2/NCCU_jobs%20in%20progress/ADMIN_marketing/Powerpoint%20Templates_2012/jpegs_psds/NCCU_cover%204_inside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Mac%20HD2/NCCU_jobs%20in%20progress/Marketing_PR/Powerpoint%20Templates_2012/jpegs_psds_NCCU%20templates/Template%204_jpgs_psds/Template_4_inside.jp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Volumes/Mac%20HD2/NCCU_jobs%20in%20progress/Marketing_PR/Powerpoint%20Templates_2012/jpegs_psds_NCCU%20templates/Template%203_jpgs_psds/Template_3_inside.jpg" TargetMode="External"/><Relationship Id="rId5" Type="http://schemas.openxmlformats.org/officeDocument/2006/relationships/image" Target="../media/image2.jpg"/><Relationship Id="rId4" Type="http://schemas.openxmlformats.org/officeDocument/2006/relationships/image" Target="file://localhost/Volumes/Mac%20HD2/NCCU_jobs%20in%20progress/ADMIN_marketing/Powerpoint%20Templates_2012/jpegs_psds/NCCU_cover%204_inside.jp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Mac%20HD2/NCCU_jobs%20in%20progress/Marketing_PR/Powerpoint%20Templates_2012/jpegs_psds_NCCU%20templates/Template%204_jpgs_psds/Template_4_cover.jpg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Volumes/Mac%20HD2/NCCU_jobs%20in%20progress/Marketing_PR/Powerpoint%20Templates_2012/jpegs_psds_NCCU%20templates/Template%203_jpgs_psds/Template_3_cover.jpg" TargetMode="External"/><Relationship Id="rId5" Type="http://schemas.openxmlformats.org/officeDocument/2006/relationships/image" Target="../media/image5.jpg"/><Relationship Id="rId4" Type="http://schemas.openxmlformats.org/officeDocument/2006/relationships/image" Target="file://localhost/Volumes/Mac%20HD2/NCCU_jobs%20in%20progress/ADMIN_marketing/Powerpoint%20Templates_2012/jpegs_psds/NCCU_cover%204.jpg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file://localhost/Volumes/Mac%20HD2/NCCU_jobs%20in%20progress/Marketing_PR/Powerpoint%20Templates_2012/jpegs_psds_NCCU%20templates/Template%202_jpgs_psds/jpegs_psds/Template%202_inside.jpg" TargetMode="Externa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file://localhost/Volumes/Mac%20HD2/NCCU_jobs%20in%20progress/ADMIN_marketing/Powerpoint%20Templates_2012/jpegs_psds/NCCU_cover%202_inside.jpg" TargetMode="Externa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3668-3A49-BB46-88B9-AD232583AA7C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60AD-2F25-B548-8A76-738271802E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NCCU_cover 4_inside.jpg" descr="/Volumes/Mac HD2/NCCU_jobs in progress/ADMIN_marketing/Powerpoint Templates_2012/jpegs_psds/NCCU_cover 4_inside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Template_3_inside.jpg" descr="/Volumes/Mac HD2/NCCU_jobs in progress/Marketing_PR/Powerpoint Templates_2012/jpegs_psds_NCCU templates/Template 3_jpgs_psds/Template_3_inside.jp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2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3668-3A49-BB46-88B9-AD232583AA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60AD-2F25-B548-8A76-73827180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NCCU_cover 4_inside.jpg" descr="/Volumes/Mac HD2/NCCU_jobs in progress/ADMIN_marketing/Powerpoint Templates_2012/jpegs_psds/NCCU_cover 4_inside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Template_3_inside.jpg" descr="/Volumes/Mac HD2/NCCU_jobs in progress/Marketing_PR/Powerpoint Templates_2012/jpegs_psds_NCCU templates/Template 3_jpgs_psds/Template_3_inside.jp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Template_4_inside.jpg" descr="/Volumes/Mac HD2/NCCU_jobs in progress/Marketing_PR/Powerpoint Templates_2012/jpegs_psds_NCCU templates/Template 4_jpgs_psds/Template_4_inside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567D-E09E-994A-ADE0-A8DB9822B5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E0A4-DBD7-1247-B459-525E49A4E3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NCCU_cover 4.jpg" descr="/Volumes/Mac HD2/NCCU_jobs in progress/ADMIN_marketing/Powerpoint Templates_2012/jpegs_psds/NCCU_cover 4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Template_3_cover.jpg" descr="/Volumes/Mac HD2/NCCU_jobs in progress/Marketing_PR/Powerpoint Templates_2012/jpegs_psds_NCCU templates/Template 3_jpgs_psds/Template_3_cover.jp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Template_4_cover.jpg" descr="/Volumes/Mac HD2/NCCU_jobs in progress/Marketing_PR/Powerpoint Templates_2012/jpegs_psds_NCCU templates/Template 4_jpgs_psds/Template_4_cover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7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9A22-BAB3-F64A-8A10-DB045F51E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B871-5473-354E-AF75-A5AC6ECAD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NCCU_cover 2_inside.jpg" descr="/Volumes/Mac HD2/NCCU_jobs in progress/ADMIN_marketing/Powerpoint Templates_2012/jpegs_psds/NCCU_cover 2_inside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Template 2_inside.jpg" descr="/Volumes/Mac HD2/NCCU_jobs in progress/Marketing_PR/Powerpoint Templates_2012/jpegs_psds_NCCU templates/Template 2_jpgs_psds/jpegs_psds/Template 2_inside.jp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02" y="1"/>
            <a:ext cx="7157485" cy="42585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ln w="3175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Frutiger 55 Roman"/>
              </a:rPr>
              <a:t>NCCU’s Gamified Approach to Re-Applying the  Quality Matters Rubric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5696" y="5046427"/>
            <a:ext cx="33664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Racheal Brooks, Ph.D.</a:t>
            </a:r>
            <a:br>
              <a:rPr lang="en-US" sz="2400" b="1" dirty="0">
                <a:latin typeface="Segoe Script" pitchFamily="34" charset="0"/>
              </a:rPr>
            </a:br>
            <a:r>
              <a:rPr lang="en-US" sz="1600" dirty="0"/>
              <a:t>Coordinator</a:t>
            </a:r>
          </a:p>
          <a:p>
            <a:pPr algn="ctr"/>
            <a:r>
              <a:rPr lang="en-US" sz="1600" dirty="0"/>
              <a:t>Office of e-Learning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385" r="630"/>
          <a:stretch/>
        </p:blipFill>
        <p:spPr>
          <a:xfrm>
            <a:off x="7157915" y="956236"/>
            <a:ext cx="1383928" cy="249527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45939" y="967993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You be the </a:t>
            </a:r>
          </a:p>
          <a:p>
            <a:pPr algn="l"/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Reviewer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DBEF61-8174-2642-8E10-D1032D18C4DA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B3A5E9-E258-074A-9897-560DB6E3D1CE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41F670-376D-374F-82C8-0F098C1F5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D71F33D-6D90-2848-8485-84E9A2900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367" y="6166446"/>
            <a:ext cx="3803302" cy="5255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62F198-55DC-CA43-93C1-293F077E13C4}"/>
              </a:ext>
            </a:extLst>
          </p:cNvPr>
          <p:cNvSpPr/>
          <p:nvPr/>
        </p:nvSpPr>
        <p:spPr>
          <a:xfrm>
            <a:off x="5602147" y="5046427"/>
            <a:ext cx="33664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Gail Hollowell, Ph.D.</a:t>
            </a:r>
            <a:br>
              <a:rPr lang="en-US" sz="2400" b="1" dirty="0">
                <a:latin typeface="Segoe Script" pitchFamily="34" charset="0"/>
              </a:rPr>
            </a:br>
            <a:r>
              <a:rPr lang="en-US" sz="1600" dirty="0"/>
              <a:t>Associate Professor</a:t>
            </a:r>
            <a:endParaRPr lang="en-US" sz="1600" b="1" dirty="0">
              <a:latin typeface="Segoe Script" pitchFamily="34" charset="0"/>
            </a:endParaRPr>
          </a:p>
          <a:p>
            <a:pPr algn="ctr"/>
            <a:r>
              <a:rPr lang="en-US" sz="1600" dirty="0"/>
              <a:t>Biological &amp; Biomedical Sciences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322" y="438250"/>
            <a:ext cx="6908304" cy="12974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Faculty Perspectives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4414" y="2530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9914" y="1735724"/>
            <a:ext cx="599258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Benefits of using gamification to reinforce Rubric standards</a:t>
            </a: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Supports meeting accreditation standards by aligning courses and meeting standards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Accreditation Commission for Education in Nursing (ACEN) standards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National Council of State Boards of Nursing (NCSBN)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Impact of gamification on faculty stress/anxiety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Provides opportunities for peer collaboration and competition</a:t>
            </a:r>
          </a:p>
          <a:p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09802B-B60D-A144-9BCA-B647EF74013B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585D2D-2205-9F4E-9674-FE1A3F49B87E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CC8204-DD3A-B041-B0A3-37F09982F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E1C3A0-19F6-D745-A051-4BCBA7237246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202171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974" y="521290"/>
            <a:ext cx="654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Gamification as Professional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43" y="2596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230" y="1698170"/>
            <a:ext cx="388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Learning Environment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	</a:t>
            </a:r>
            <a:r>
              <a:rPr lang="en-US" dirty="0"/>
              <a:t>Mobile learning increased faculty access to professional development beyond set schedules and locations.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94514" y="1698170"/>
            <a:ext cx="3886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Active Learning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	</a:t>
            </a:r>
            <a:r>
              <a:rPr lang="en-US" dirty="0"/>
              <a:t>Participants actively engaged in learning challenges by providing APPQMR-informed course design advice to hypothetical colleagues.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9230" y="3214003"/>
            <a:ext cx="388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Learning Experience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	</a:t>
            </a:r>
            <a:r>
              <a:rPr lang="en-US" dirty="0"/>
              <a:t>“Chunked” content encouraged faculty to consistently engage with challenges.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9230" y="4772700"/>
            <a:ext cx="3886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Immediate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	</a:t>
            </a:r>
            <a:r>
              <a:rPr lang="en-US" dirty="0"/>
              <a:t>Faculty received immediate feedback for submitted responses and had access to in-app messaging for prompt technical assistance.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94513" y="3271155"/>
            <a:ext cx="3886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Behavioral Changes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	</a:t>
            </a:r>
            <a:r>
              <a:rPr lang="en-US" dirty="0"/>
              <a:t>Faculty indicated making changes to their course shells.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They also indicated feeling empowered to assist colleagues.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255AE-AE52-704D-B22A-158DF612BE07}"/>
              </a:ext>
            </a:extLst>
          </p:cNvPr>
          <p:cNvGrpSpPr/>
          <p:nvPr/>
        </p:nvGrpSpPr>
        <p:grpSpPr>
          <a:xfrm>
            <a:off x="7072130" y="230060"/>
            <a:ext cx="1828800" cy="1042416"/>
            <a:chOff x="7083705" y="230060"/>
            <a:chExt cx="1828800" cy="1042416"/>
          </a:xfrm>
          <a:effectLst>
            <a:outerShdw blurRad="50800" dist="38100" dir="2700000" sx="1000" sy="1000" algn="tl" rotWithShape="0">
              <a:schemeClr val="bg1">
                <a:alpha val="74000"/>
              </a:schemeClr>
            </a:outerShdw>
          </a:effectLst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F5E6A6-9F6A-2C4E-AB51-CCD4D48BED5E}"/>
                </a:ext>
              </a:extLst>
            </p:cNvPr>
            <p:cNvSpPr/>
            <p:nvPr/>
          </p:nvSpPr>
          <p:spPr>
            <a:xfrm>
              <a:off x="7083705" y="230060"/>
              <a:ext cx="1828800" cy="10424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D35B12-D1A1-AD4F-88C4-F32F506C3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2818" y="328941"/>
              <a:ext cx="1453724" cy="84465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0D44E07-41F4-0145-8205-639592FC8FDB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14234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322" y="241479"/>
            <a:ext cx="6908304" cy="12974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Gail Hollowell, PhD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4414" y="2530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5011" y="5123181"/>
            <a:ext cx="3369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Associate Professor</a:t>
            </a:r>
          </a:p>
          <a:p>
            <a:pPr algn="ctr"/>
            <a:r>
              <a:rPr lang="en-US" sz="1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Biological &amp; Biomedical Sciences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09802B-B60D-A144-9BCA-B647EF74013B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585D2D-2205-9F4E-9674-FE1A3F49B87E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CC8204-DD3A-B041-B0A3-37F09982F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E1C3A0-19F6-D745-A051-4BCBA7237246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286F5-15E5-5F48-A7FB-08A22CF8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74" y="1807054"/>
            <a:ext cx="2207148" cy="283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27D0343-C9EA-B542-B6FC-6A255DDE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21251"/>
              </p:ext>
            </p:extLst>
          </p:nvPr>
        </p:nvGraphicFramePr>
        <p:xfrm>
          <a:off x="5026063" y="1415818"/>
          <a:ext cx="3987607" cy="594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386">
                  <a:extLst>
                    <a:ext uri="{9D8B030D-6E8A-4147-A177-3AD203B41FA5}">
                      <a16:colId xmlns:a16="http://schemas.microsoft.com/office/drawing/2014/main" val="2504825940"/>
                    </a:ext>
                  </a:extLst>
                </a:gridCol>
                <a:gridCol w="2867221">
                  <a:extLst>
                    <a:ext uri="{9D8B030D-6E8A-4147-A177-3AD203B41FA5}">
                      <a16:colId xmlns:a16="http://schemas.microsoft.com/office/drawing/2014/main" val="22252039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50" b="1" dirty="0"/>
                        <a:t>NCCU Course Instruction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2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General Biology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4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1201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General Biology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1202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Principles of Biology: Molecules and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03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Molecules and Cell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1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Genomics Research Initiative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3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Molecular Biology of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208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4350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Cancer Biology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03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4400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Introduction to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2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4610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Tropical Pathogens &amp; Infectious Diseases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5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BIOL 5800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Research in Biology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43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16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38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72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40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t="376" r="832" b="564"/>
          <a:stretch/>
        </p:blipFill>
        <p:spPr>
          <a:xfrm>
            <a:off x="1043651" y="1798813"/>
            <a:ext cx="2992925" cy="38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l="425" t="849" r="682" b="395"/>
          <a:stretch/>
        </p:blipFill>
        <p:spPr>
          <a:xfrm>
            <a:off x="4522926" y="1809963"/>
            <a:ext cx="2992925" cy="38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79"/>
          <p:cNvSpPr txBox="1"/>
          <p:nvPr/>
        </p:nvSpPr>
        <p:spPr>
          <a:xfrm>
            <a:off x="393475" y="434432"/>
            <a:ext cx="67752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Proxima Nova"/>
                <a:cs typeface="Proxima Nova"/>
                <a:sym typeface="Proxima Nova"/>
              </a:rPr>
              <a:t>Performance Analytics</a:t>
            </a:r>
            <a:endParaRPr sz="3200" b="1" dirty="0">
              <a:solidFill>
                <a:schemeClr val="bg1"/>
              </a:solidFill>
              <a:ea typeface="Proxima Nova"/>
              <a:cs typeface="Proxima Nova"/>
              <a:sym typeface="Proxima Nova"/>
            </a:endParaRPr>
          </a:p>
          <a:p>
            <a:endParaRPr sz="3200" b="1" dirty="0">
              <a:solidFill>
                <a:schemeClr val="bg1"/>
              </a:solidFill>
              <a:ea typeface="Proxima Nova"/>
              <a:cs typeface="Proxima Nova"/>
              <a:sym typeface="Proxima Nova"/>
            </a:endParaRPr>
          </a:p>
          <a:p>
            <a:endParaRPr sz="3200" b="1" dirty="0">
              <a:solidFill>
                <a:schemeClr val="bg1"/>
              </a:solidFill>
              <a:ea typeface="Proxima Nova"/>
              <a:cs typeface="Proxima Nova"/>
              <a:sym typeface="Proxima Nova"/>
            </a:endParaRPr>
          </a:p>
          <a:p>
            <a:endParaRPr sz="3200" b="1" dirty="0">
              <a:solidFill>
                <a:schemeClr val="bg1"/>
              </a:solidFill>
              <a:ea typeface="Gochi Hand"/>
              <a:cs typeface="Gochi Hand"/>
              <a:sym typeface="Gochi Hand"/>
            </a:endParaRPr>
          </a:p>
          <a:p>
            <a:endParaRPr sz="3200" b="1" dirty="0">
              <a:solidFill>
                <a:schemeClr val="bg1"/>
              </a:solidFill>
              <a:ea typeface="Gochi Hand"/>
              <a:cs typeface="Gochi Hand"/>
              <a:sym typeface="Gochi Hand"/>
            </a:endParaRPr>
          </a:p>
          <a:p>
            <a:endParaRPr sz="3200" b="1" dirty="0">
              <a:solidFill>
                <a:schemeClr val="bg1"/>
              </a:solidFill>
              <a:ea typeface="Gochi Hand"/>
              <a:cs typeface="Gochi Hand"/>
              <a:sym typeface="Gochi Hand"/>
            </a:endParaRPr>
          </a:p>
          <a:p>
            <a:endParaRPr sz="3200" b="1" dirty="0">
              <a:solidFill>
                <a:schemeClr val="bg1"/>
              </a:solidFill>
              <a:ea typeface="Gochi Hand"/>
              <a:cs typeface="Gochi Hand"/>
              <a:sym typeface="Gochi Hand"/>
            </a:endParaRPr>
          </a:p>
          <a:p>
            <a:endParaRPr sz="3200" b="1" dirty="0">
              <a:solidFill>
                <a:schemeClr val="bg1"/>
              </a:solidFill>
              <a:ea typeface="Gochi Hand"/>
              <a:cs typeface="Gochi Hand"/>
              <a:sym typeface="Gochi Hand"/>
            </a:endParaRPr>
          </a:p>
          <a:p>
            <a:endParaRPr sz="3200" b="1" dirty="0">
              <a:solidFill>
                <a:schemeClr val="bg1"/>
              </a:solidFill>
              <a:ea typeface="Gochi Hand"/>
              <a:cs typeface="Gochi Hand"/>
              <a:sym typeface="Gochi Hand"/>
            </a:endParaRPr>
          </a:p>
          <a:p>
            <a:endParaRPr sz="3200" b="1" dirty="0">
              <a:solidFill>
                <a:schemeClr val="bg1"/>
              </a:solidFill>
              <a:ea typeface="Proxima Nova"/>
              <a:cs typeface="Proxima Nova"/>
              <a:sym typeface="Proxima Nova"/>
            </a:endParaRPr>
          </a:p>
          <a:p>
            <a:endParaRPr sz="3200" b="1" dirty="0">
              <a:solidFill>
                <a:schemeClr val="bg1"/>
              </a:solidFill>
              <a:ea typeface="Gochi Hand"/>
              <a:cs typeface="Gochi Hand"/>
              <a:sym typeface="Gochi 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7962" y="3528031"/>
            <a:ext cx="125272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350">
              <a:lnSpc>
                <a:spcPct val="90000"/>
              </a:lnSpc>
            </a:pPr>
            <a:r>
              <a:rPr lang="en-US" sz="1000" b="1" dirty="0">
                <a:solidFill>
                  <a:srgbClr val="00B0F0"/>
                </a:solidFill>
              </a:rPr>
              <a:t>Professor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5562" y="3375631"/>
            <a:ext cx="1252728" cy="210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350"/>
            <a:r>
              <a:rPr lang="en-US" sz="1000" b="1">
                <a:solidFill>
                  <a:srgbClr val="00B0F0"/>
                </a:solidFill>
              </a:rPr>
              <a:t>Professor 5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0325" y="2020318"/>
            <a:ext cx="12527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350"/>
            <a:r>
              <a:rPr lang="en-US" sz="1400" b="1" dirty="0">
                <a:solidFill>
                  <a:sysClr val="windowText" lastClr="000000"/>
                </a:solidFill>
              </a:rPr>
              <a:t>Professor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0325" y="3827383"/>
            <a:ext cx="12527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350"/>
            <a:r>
              <a:rPr lang="en-US" sz="1400" b="1" dirty="0">
                <a:solidFill>
                  <a:sysClr val="windowText" lastClr="000000"/>
                </a:solidFill>
              </a:rPr>
              <a:t>Professor 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C47B7-980F-4443-8824-5C254E5F9A17}"/>
              </a:ext>
            </a:extLst>
          </p:cNvPr>
          <p:cNvGrpSpPr/>
          <p:nvPr/>
        </p:nvGrpSpPr>
        <p:grpSpPr>
          <a:xfrm>
            <a:off x="7072130" y="230060"/>
            <a:ext cx="1828800" cy="1042416"/>
            <a:chOff x="7083705" y="230060"/>
            <a:chExt cx="1828800" cy="1042416"/>
          </a:xfrm>
          <a:effectLst>
            <a:outerShdw blurRad="50800" dist="38100" dir="2700000" sx="1000" sy="1000" algn="tl" rotWithShape="0">
              <a:schemeClr val="bg1">
                <a:alpha val="74000"/>
              </a:scheme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EA7573-4976-F04A-9454-48DB6CF46E63}"/>
                </a:ext>
              </a:extLst>
            </p:cNvPr>
            <p:cNvSpPr/>
            <p:nvPr/>
          </p:nvSpPr>
          <p:spPr>
            <a:xfrm>
              <a:off x="7083705" y="230060"/>
              <a:ext cx="1828800" cy="10424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CF9A82-3C00-4F4A-971D-177FD06D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2818" y="328941"/>
              <a:ext cx="1453724" cy="84465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DCEAAD-490F-6F4C-8991-45FE2DC8F712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21700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979D1C-76B5-DA4F-886C-F8809ACEC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696" y="34415"/>
            <a:ext cx="6908304" cy="12555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Applying What We Learned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F7830-23A8-384D-B08B-A263FCCB0D9A}"/>
              </a:ext>
            </a:extLst>
          </p:cNvPr>
          <p:cNvGrpSpPr/>
          <p:nvPr/>
        </p:nvGrpSpPr>
        <p:grpSpPr>
          <a:xfrm>
            <a:off x="-46299" y="4919239"/>
            <a:ext cx="2240280" cy="1947672"/>
            <a:chOff x="1" y="4919239"/>
            <a:chExt cx="2240280" cy="19476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98ABA7-0333-AC47-8E31-137D174E37D9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81F3AC-7FAB-1742-9A33-D290A0A8A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534CEE-5634-2240-B49F-AC20300987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15640" y="1730767"/>
          <a:ext cx="6548416" cy="3815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3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Lesson Learned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Future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70% Overall</a:t>
                      </a:r>
                      <a:r>
                        <a:rPr lang="en-US" sz="1600" baseline="0" dirty="0"/>
                        <a:t> accuracy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 lvl="0" indent="-15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dirty="0"/>
                        <a:t>Increase</a:t>
                      </a:r>
                      <a:r>
                        <a:rPr lang="en-US" sz="1600" baseline="0" dirty="0"/>
                        <a:t> faculty exposure to QM Rubric Standards via e-learning PD</a:t>
                      </a:r>
                    </a:p>
                    <a:p>
                      <a:pPr marL="15875" marR="0" lvl="0" indent="-15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aseline="0" dirty="0"/>
                        <a:t>Include mobile app participation as requirement following APPQMR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Potential Competency</a:t>
                      </a:r>
                      <a:r>
                        <a:rPr lang="en-US" sz="1600" baseline="0" dirty="0"/>
                        <a:t> Area for Improvement: </a:t>
                      </a:r>
                      <a:r>
                        <a:rPr lang="en-US" sz="1600" b="1" baseline="0" dirty="0"/>
                        <a:t>Assessment and Measurement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 lvl="0" indent="-15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dirty="0"/>
                        <a:t>Reinforce</a:t>
                      </a:r>
                      <a:r>
                        <a:rPr lang="en-US" sz="1600" baseline="0" dirty="0"/>
                        <a:t> key elements including: aligning assessments with learning objectives; developing effective assessment instruments; providing multiple opportunities to track progress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Potential Competency</a:t>
                      </a:r>
                      <a:r>
                        <a:rPr lang="en-US" sz="1600" baseline="0" dirty="0"/>
                        <a:t> Area for Improvement: </a:t>
                      </a:r>
                      <a:r>
                        <a:rPr lang="en-US" sz="1600" b="1" baseline="0" dirty="0"/>
                        <a:t>Course 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 lvl="0" indent="-15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aseline="0" dirty="0"/>
                        <a:t>Encourage exploration of course tools that promote active learning and alignment of course technology with learning objectives and competencies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03FD02F-4E15-C14D-B71C-CC4107054FB6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352495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3AF7830-23A8-384D-B08B-A263FCCB0D9A}"/>
              </a:ext>
            </a:extLst>
          </p:cNvPr>
          <p:cNvGrpSpPr/>
          <p:nvPr/>
        </p:nvGrpSpPr>
        <p:grpSpPr>
          <a:xfrm>
            <a:off x="-46299" y="4919239"/>
            <a:ext cx="2240280" cy="1947672"/>
            <a:chOff x="1" y="4919239"/>
            <a:chExt cx="2240280" cy="19476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98ABA7-0333-AC47-8E31-137D174E37D9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81F3AC-7FAB-1742-9A33-D290A0A8A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32875D-82B6-D44D-91F7-78E468F0029B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93A44-4343-4C44-95ED-AC29AA3CE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54" y="0"/>
            <a:ext cx="4680477" cy="66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9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AC9B06-502B-EA4D-8D43-E9A34BEA0F42}"/>
              </a:ext>
            </a:extLst>
          </p:cNvPr>
          <p:cNvGrpSpPr/>
          <p:nvPr/>
        </p:nvGrpSpPr>
        <p:grpSpPr>
          <a:xfrm>
            <a:off x="-42863" y="4919239"/>
            <a:ext cx="2240280" cy="1947672"/>
            <a:chOff x="1" y="4919239"/>
            <a:chExt cx="2240280" cy="19476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283C4C-816B-3244-92B2-99F469DC15D2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1272AC-4FE5-9948-A154-7C3D59F2B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9D3DA9F-8E16-DB48-A7E2-EF1EF82A4561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256A31-9219-1442-AFCD-3792D1C37177}"/>
              </a:ext>
            </a:extLst>
          </p:cNvPr>
          <p:cNvSpPr txBox="1">
            <a:spLocks/>
          </p:cNvSpPr>
          <p:nvPr/>
        </p:nvSpPr>
        <p:spPr>
          <a:xfrm>
            <a:off x="2172322" y="0"/>
            <a:ext cx="6908304" cy="1297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Best Practice Blackboard Shell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6F4800-BC88-E94C-9C5B-A5212BBD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988374"/>
            <a:ext cx="3848122" cy="299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105253-60BF-754B-9DAF-627AEAA9D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968" y="2730500"/>
            <a:ext cx="4258993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67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reen Shot 2015-03-18 at 7.18.22 PM.png">
            <a:extLst>
              <a:ext uri="{FF2B5EF4-FFF2-40B4-BE49-F238E27FC236}">
                <a16:creationId xmlns:a16="http://schemas.microsoft.com/office/drawing/2014/main" id="{68772961-E805-1E40-94CA-D2D9091FA8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56" y="3085358"/>
            <a:ext cx="693057" cy="1212850"/>
          </a:xfrm>
          <a:prstGeom prst="rect">
            <a:avLst/>
          </a:prstGeom>
        </p:spPr>
      </p:pic>
      <p:pic>
        <p:nvPicPr>
          <p:cNvPr id="30" name="Picture 29" descr="Screen Shot 2015-03-18 at 7.18.15 PM.png">
            <a:extLst>
              <a:ext uri="{FF2B5EF4-FFF2-40B4-BE49-F238E27FC236}">
                <a16:creationId xmlns:a16="http://schemas.microsoft.com/office/drawing/2014/main" id="{74689EDB-ED3C-7649-9EA5-009BB349B6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13" y="2972171"/>
            <a:ext cx="728589" cy="14351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0DE8DE4-C52E-1849-A2DF-34D43467C693}"/>
              </a:ext>
            </a:extLst>
          </p:cNvPr>
          <p:cNvSpPr txBox="1"/>
          <p:nvPr/>
        </p:nvSpPr>
        <p:spPr>
          <a:xfrm>
            <a:off x="2267913" y="4401979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2EFD0-8392-CB43-A343-0E5B101B6201}"/>
              </a:ext>
            </a:extLst>
          </p:cNvPr>
          <p:cNvSpPr txBox="1"/>
          <p:nvPr/>
        </p:nvSpPr>
        <p:spPr>
          <a:xfrm>
            <a:off x="4858713" y="4400490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B102EB-37BE-3D44-8C09-7F9D64F44E68}"/>
              </a:ext>
            </a:extLst>
          </p:cNvPr>
          <p:cNvSpPr txBox="1"/>
          <p:nvPr/>
        </p:nvSpPr>
        <p:spPr>
          <a:xfrm>
            <a:off x="7397973" y="4400490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2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AE25CFB-97FF-8840-8B8F-9B97E9808E59}"/>
              </a:ext>
            </a:extLst>
          </p:cNvPr>
          <p:cNvSpPr txBox="1">
            <a:spLocks/>
          </p:cNvSpPr>
          <p:nvPr/>
        </p:nvSpPr>
        <p:spPr>
          <a:xfrm>
            <a:off x="4105899" y="6032129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800000"/>
                </a:solidFill>
              </a:rPr>
              <a:t>Mentoring Program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</a:rPr>
              <a:t>Fall Year 1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3A6F389-C5B5-2B41-9150-4B06B3CB352A}"/>
              </a:ext>
            </a:extLst>
          </p:cNvPr>
          <p:cNvSpPr txBox="1">
            <a:spLocks/>
          </p:cNvSpPr>
          <p:nvPr/>
        </p:nvSpPr>
        <p:spPr>
          <a:xfrm>
            <a:off x="4105899" y="6019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800000"/>
                </a:solidFill>
              </a:rPr>
              <a:t>Mentoring Program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</a:rPr>
              <a:t>Spring Year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24B10-F014-D042-B2C3-336A2AAB3BF6}"/>
              </a:ext>
            </a:extLst>
          </p:cNvPr>
          <p:cNvSpPr txBox="1"/>
          <p:nvPr/>
        </p:nvSpPr>
        <p:spPr>
          <a:xfrm>
            <a:off x="4197573" y="22733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NCCU Office of e-Learning</a:t>
            </a:r>
          </a:p>
        </p:txBody>
      </p:sp>
      <p:pic>
        <p:nvPicPr>
          <p:cNvPr id="37" name="Picture 36" descr="Screen Shot 2015-03-18 at 7.18.22 PM.png">
            <a:extLst>
              <a:ext uri="{FF2B5EF4-FFF2-40B4-BE49-F238E27FC236}">
                <a16:creationId xmlns:a16="http://schemas.microsoft.com/office/drawing/2014/main" id="{FF2A13E9-C463-D643-AF38-BED01A05CC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53" y="3084987"/>
            <a:ext cx="693057" cy="1212850"/>
          </a:xfrm>
          <a:prstGeom prst="rect">
            <a:avLst/>
          </a:prstGeom>
        </p:spPr>
      </p:pic>
      <p:pic>
        <p:nvPicPr>
          <p:cNvPr id="38" name="Picture 37" descr="Screen Shot 2015-03-18 at 7.18.15 PM.png">
            <a:extLst>
              <a:ext uri="{FF2B5EF4-FFF2-40B4-BE49-F238E27FC236}">
                <a16:creationId xmlns:a16="http://schemas.microsoft.com/office/drawing/2014/main" id="{00141FB0-28E3-7F4A-A336-D2D40E4491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53" y="2984129"/>
            <a:ext cx="728589" cy="1435100"/>
          </a:xfrm>
          <a:prstGeom prst="rect">
            <a:avLst/>
          </a:prstGeom>
        </p:spPr>
      </p:pic>
      <p:pic>
        <p:nvPicPr>
          <p:cNvPr id="39" name="Picture 38" descr="Screen Shot 2015-03-18 at 7.18.15 PM.png">
            <a:extLst>
              <a:ext uri="{FF2B5EF4-FFF2-40B4-BE49-F238E27FC236}">
                <a16:creationId xmlns:a16="http://schemas.microsoft.com/office/drawing/2014/main" id="{10756065-0870-5A4B-9255-2BCCF5240A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53" y="2971800"/>
            <a:ext cx="728589" cy="1435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455AB6A-EFE7-8D4D-894D-352836AF756C}"/>
              </a:ext>
            </a:extLst>
          </p:cNvPr>
          <p:cNvSpPr txBox="1"/>
          <p:nvPr/>
        </p:nvSpPr>
        <p:spPr>
          <a:xfrm>
            <a:off x="3233853" y="4401608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1D977E-A6FF-5045-81B2-FEFA40476D9D}"/>
              </a:ext>
            </a:extLst>
          </p:cNvPr>
          <p:cNvSpPr txBox="1"/>
          <p:nvPr/>
        </p:nvSpPr>
        <p:spPr>
          <a:xfrm>
            <a:off x="5824653" y="4400119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878833-7AEC-2F4D-8940-50285AEA8348}"/>
              </a:ext>
            </a:extLst>
          </p:cNvPr>
          <p:cNvSpPr txBox="1"/>
          <p:nvPr/>
        </p:nvSpPr>
        <p:spPr>
          <a:xfrm>
            <a:off x="8363913" y="4400119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1</a:t>
            </a:r>
          </a:p>
        </p:txBody>
      </p:sp>
      <p:pic>
        <p:nvPicPr>
          <p:cNvPr id="43" name="Picture 42" descr="Screen Shot 2015-03-18 at 7.18.22 PM.png">
            <a:extLst>
              <a:ext uri="{FF2B5EF4-FFF2-40B4-BE49-F238E27FC236}">
                <a16:creationId xmlns:a16="http://schemas.microsoft.com/office/drawing/2014/main" id="{DE5A725E-D25B-EE4A-B1FC-EB53D1269F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56" y="3097316"/>
            <a:ext cx="693057" cy="121285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5F91F0-491C-274E-88E5-15ED843E2479}"/>
              </a:ext>
            </a:extLst>
          </p:cNvPr>
          <p:cNvCxnSpPr>
            <a:cxnSpLocks/>
          </p:cNvCxnSpPr>
          <p:nvPr/>
        </p:nvCxnSpPr>
        <p:spPr>
          <a:xfrm flipH="1">
            <a:off x="3255900" y="2655332"/>
            <a:ext cx="2555965" cy="316468"/>
          </a:xfrm>
          <a:prstGeom prst="straightConnector1">
            <a:avLst/>
          </a:prstGeom>
          <a:ln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D60B21F-6014-E146-95BB-123EEC75CC72}"/>
              </a:ext>
            </a:extLst>
          </p:cNvPr>
          <p:cNvCxnSpPr>
            <a:cxnSpLocks/>
          </p:cNvCxnSpPr>
          <p:nvPr/>
        </p:nvCxnSpPr>
        <p:spPr>
          <a:xfrm>
            <a:off x="5811865" y="2655332"/>
            <a:ext cx="17069" cy="429655"/>
          </a:xfrm>
          <a:prstGeom prst="straightConnector1">
            <a:avLst/>
          </a:prstGeom>
          <a:ln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19C52D-B971-6D4B-ABB0-D33FE194DAC8}"/>
              </a:ext>
            </a:extLst>
          </p:cNvPr>
          <p:cNvCxnSpPr>
            <a:cxnSpLocks/>
          </p:cNvCxnSpPr>
          <p:nvPr/>
        </p:nvCxnSpPr>
        <p:spPr>
          <a:xfrm>
            <a:off x="5811865" y="2655332"/>
            <a:ext cx="2549435" cy="328797"/>
          </a:xfrm>
          <a:prstGeom prst="straightConnector1">
            <a:avLst/>
          </a:prstGeom>
          <a:ln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creen Shot 2015-03-18 at 7.18.22 PM.png">
            <a:extLst>
              <a:ext uri="{FF2B5EF4-FFF2-40B4-BE49-F238E27FC236}">
                <a16:creationId xmlns:a16="http://schemas.microsoft.com/office/drawing/2014/main" id="{54E9840B-4862-914A-BA9D-EEB8C2C289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56" y="3048000"/>
            <a:ext cx="693057" cy="1212850"/>
          </a:xfrm>
          <a:prstGeom prst="rect">
            <a:avLst/>
          </a:prstGeom>
        </p:spPr>
      </p:pic>
      <p:pic>
        <p:nvPicPr>
          <p:cNvPr id="48" name="Picture 47" descr="Screen Shot 2015-03-18 at 7.18.15 PM.png">
            <a:extLst>
              <a:ext uri="{FF2B5EF4-FFF2-40B4-BE49-F238E27FC236}">
                <a16:creationId xmlns:a16="http://schemas.microsoft.com/office/drawing/2014/main" id="{07F9EFBE-DCAC-2F44-967A-7344F4E1AF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13" y="2984500"/>
            <a:ext cx="728589" cy="14351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7838D91-11B3-5D4F-8AF0-BB3BCDD3D8A8}"/>
              </a:ext>
            </a:extLst>
          </p:cNvPr>
          <p:cNvSpPr txBox="1"/>
          <p:nvPr/>
        </p:nvSpPr>
        <p:spPr>
          <a:xfrm>
            <a:off x="2267913" y="4401608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9A1616-FBBA-0541-BDB8-86312F8ED3E3}"/>
              </a:ext>
            </a:extLst>
          </p:cNvPr>
          <p:cNvSpPr txBox="1"/>
          <p:nvPr/>
        </p:nvSpPr>
        <p:spPr>
          <a:xfrm>
            <a:off x="4858713" y="4400119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F9240A-EFA0-D847-A5FA-F75AE0AA84DA}"/>
              </a:ext>
            </a:extLst>
          </p:cNvPr>
          <p:cNvSpPr txBox="1"/>
          <p:nvPr/>
        </p:nvSpPr>
        <p:spPr>
          <a:xfrm>
            <a:off x="7397973" y="4400119"/>
            <a:ext cx="914400" cy="246221"/>
          </a:xfrm>
          <a:prstGeom prst="rect">
            <a:avLst/>
          </a:prstGeom>
          <a:solidFill>
            <a:srgbClr val="6CBC7B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Cohort 3</a:t>
            </a:r>
          </a:p>
        </p:txBody>
      </p:sp>
      <p:pic>
        <p:nvPicPr>
          <p:cNvPr id="52" name="Picture 51" descr="Screen Shot 2015-03-18 at 7.18.22 PM.png">
            <a:extLst>
              <a:ext uri="{FF2B5EF4-FFF2-40B4-BE49-F238E27FC236}">
                <a16:creationId xmlns:a16="http://schemas.microsoft.com/office/drawing/2014/main" id="{09E3A725-7B1E-EB4F-8775-AD99C69A64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56" y="3130550"/>
            <a:ext cx="693057" cy="1212850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8E8AFA9F-B965-5F4B-9943-B108F6541965}"/>
              </a:ext>
            </a:extLst>
          </p:cNvPr>
          <p:cNvSpPr txBox="1">
            <a:spLocks/>
          </p:cNvSpPr>
          <p:nvPr/>
        </p:nvSpPr>
        <p:spPr>
          <a:xfrm>
            <a:off x="4105899" y="6019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800000"/>
                </a:solidFill>
              </a:rPr>
              <a:t>Mentoring Program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</a:rPr>
              <a:t>Fall Year 2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48E5B9BE-0B0F-BE44-889F-17E39FF342C4}"/>
              </a:ext>
            </a:extLst>
          </p:cNvPr>
          <p:cNvSpPr txBox="1">
            <a:spLocks/>
          </p:cNvSpPr>
          <p:nvPr/>
        </p:nvSpPr>
        <p:spPr>
          <a:xfrm>
            <a:off x="2429498" y="382735"/>
            <a:ext cx="6781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NCCU Quality Course Design Cohorts:</a:t>
            </a:r>
          </a:p>
          <a:p>
            <a:r>
              <a:rPr lang="en-US" sz="2400" b="1" dirty="0"/>
              <a:t>e-Learning Mentoring Program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AA9605-B5B4-2A4F-8AF6-2267342DE447}"/>
              </a:ext>
            </a:extLst>
          </p:cNvPr>
          <p:cNvGrpSpPr/>
          <p:nvPr/>
        </p:nvGrpSpPr>
        <p:grpSpPr>
          <a:xfrm>
            <a:off x="-46493" y="4919239"/>
            <a:ext cx="2240280" cy="1947672"/>
            <a:chOff x="1" y="4919239"/>
            <a:chExt cx="2240280" cy="194767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9ED366A-77BB-8746-B23C-E47CB60D2B4D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A60D4EA-3C8B-964B-9ED9-C8F3137EA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D29F8E4-D28E-214E-9A2E-DE6C17047216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12977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27 0 " pathEditMode="relative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27 0 " pathEditMode="relative" ptsTypes="AA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995 0 " pathEditMode="relative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995 0 " pathEditMode="relative" ptsTypes="AA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28 0 " pathEditMode="relative" ptsTypes="AA">
                                      <p:cBhvr>
                                        <p:cTn id="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28 0 " pathEditMode="relative" ptsTypes="AA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5" grpId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979D1C-76B5-DA4F-886C-F8809ACEC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696" y="34415"/>
            <a:ext cx="6908304" cy="12555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Applying What We Learned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3D56D-33E6-9148-B3C1-8D568DA4C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8" y="1240973"/>
            <a:ext cx="6636400" cy="2041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BECFA-FD95-784C-BC13-69BB9501123F}"/>
              </a:ext>
            </a:extLst>
          </p:cNvPr>
          <p:cNvSpPr txBox="1"/>
          <p:nvPr/>
        </p:nvSpPr>
        <p:spPr>
          <a:xfrm>
            <a:off x="2458528" y="3510641"/>
            <a:ext cx="64895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Quality Course Design Cohort III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1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1" dirty="0"/>
              <a:t>Hospitality and Tourism Administration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1" dirty="0"/>
              <a:t>	</a:t>
            </a:r>
            <a:r>
              <a:rPr lang="en-US" sz="1600" dirty="0"/>
              <a:t>HADM 1000 Introduction to Hospitality Management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1" dirty="0"/>
              <a:t>	</a:t>
            </a:r>
            <a:r>
              <a:rPr lang="en-US" sz="1600" dirty="0"/>
              <a:t>HADM 3700 Leadership Colloquium in Hospitality and Tourism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1" dirty="0"/>
              <a:t>	</a:t>
            </a:r>
            <a:r>
              <a:rPr lang="en-US" sz="1600" dirty="0"/>
              <a:t>HADM 3800 Human Resources Management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1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1" dirty="0"/>
              <a:t>Allied Professions/Communication Disorders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1" dirty="0"/>
              <a:t>	</a:t>
            </a:r>
            <a:r>
              <a:rPr lang="en-US" sz="1600" dirty="0"/>
              <a:t>EDSH 5721 Motor Speech Disorders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1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1" dirty="0"/>
              <a:t>Public Administration/Executive MBA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dirty="0"/>
              <a:t>	PADG 5620 Organizational Theory and Behavior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F7830-23A8-384D-B08B-A263FCCB0D9A}"/>
              </a:ext>
            </a:extLst>
          </p:cNvPr>
          <p:cNvGrpSpPr/>
          <p:nvPr/>
        </p:nvGrpSpPr>
        <p:grpSpPr>
          <a:xfrm>
            <a:off x="-46299" y="4919239"/>
            <a:ext cx="2240280" cy="1947672"/>
            <a:chOff x="1" y="4919239"/>
            <a:chExt cx="2240280" cy="19476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98ABA7-0333-AC47-8E31-137D174E37D9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81F3AC-7FAB-1742-9A33-D290A0A8A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32875D-82B6-D44D-91F7-78E468F0029B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290759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979D1C-76B5-DA4F-886C-F8809ACEC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696" y="34415"/>
            <a:ext cx="6908304" cy="12555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Moving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BECFA-FD95-784C-BC13-69BB9501123F}"/>
              </a:ext>
            </a:extLst>
          </p:cNvPr>
          <p:cNvSpPr txBox="1"/>
          <p:nvPr/>
        </p:nvSpPr>
        <p:spPr>
          <a:xfrm>
            <a:off x="2445083" y="1181779"/>
            <a:ext cx="6489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Updated application to reflect 6</a:t>
            </a:r>
            <a:r>
              <a:rPr lang="en-US" b="1" baseline="30000" dirty="0"/>
              <a:t>th</a:t>
            </a:r>
            <a:r>
              <a:rPr lang="en-US" b="1" dirty="0"/>
              <a:t> Edition Rubric changes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Quality Course Design Cohort IV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Allied Professions – Counselor Education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Allied Professions – Speech Disorders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Curriculum and Instruction – School Administration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Nursing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STEM Faculty – Innovation Initiative Grant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	</a:t>
            </a:r>
            <a:r>
              <a:rPr lang="en-US" dirty="0"/>
              <a:t>Biological &amp; Biomedical Sciences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Chemistry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Environmental, Earth, and Geospatial Sciences	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Mathematics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	Pharmaceutical Sciences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1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/>
              <a:t>School of Library and Information Sciences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F7830-23A8-384D-B08B-A263FCCB0D9A}"/>
              </a:ext>
            </a:extLst>
          </p:cNvPr>
          <p:cNvGrpSpPr/>
          <p:nvPr/>
        </p:nvGrpSpPr>
        <p:grpSpPr>
          <a:xfrm>
            <a:off x="-46299" y="4919239"/>
            <a:ext cx="2240280" cy="1947672"/>
            <a:chOff x="1" y="4919239"/>
            <a:chExt cx="2240280" cy="19476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98ABA7-0333-AC47-8E31-137D174E37D9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81F3AC-7FAB-1742-9A33-D290A0A8A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32875D-82B6-D44D-91F7-78E468F0029B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326812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43" y="2596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161EF-9649-ED4C-A677-73F4D029173B}"/>
              </a:ext>
            </a:extLst>
          </p:cNvPr>
          <p:cNvGrpSpPr/>
          <p:nvPr/>
        </p:nvGrpSpPr>
        <p:grpSpPr>
          <a:xfrm>
            <a:off x="7072130" y="230060"/>
            <a:ext cx="1828800" cy="1042416"/>
            <a:chOff x="7083705" y="230060"/>
            <a:chExt cx="1828800" cy="1042416"/>
          </a:xfrm>
          <a:effectLst>
            <a:outerShdw blurRad="50800" dist="38100" dir="2700000" sx="1000" sy="1000" algn="tl" rotWithShape="0">
              <a:schemeClr val="bg1">
                <a:alpha val="74000"/>
              </a:scheme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1CB7D7-FB8F-0C4F-863B-3DD78FC90E05}"/>
                </a:ext>
              </a:extLst>
            </p:cNvPr>
            <p:cNvSpPr/>
            <p:nvPr/>
          </p:nvSpPr>
          <p:spPr>
            <a:xfrm>
              <a:off x="7083705" y="230060"/>
              <a:ext cx="1828800" cy="10424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33DE96-4BDD-3D43-8B85-01196FFEC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2818" y="328941"/>
              <a:ext cx="1453724" cy="84465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42A2C9-475B-3642-8FC4-19200906FD51}"/>
              </a:ext>
            </a:extLst>
          </p:cNvPr>
          <p:cNvSpPr txBox="1"/>
          <p:nvPr/>
        </p:nvSpPr>
        <p:spPr>
          <a:xfrm>
            <a:off x="494973" y="521290"/>
            <a:ext cx="677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Session 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79E24-4D89-C642-BE60-B2C5F8499515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83B54-DA1C-5A48-909F-C2A3AE4D707A}"/>
              </a:ext>
            </a:extLst>
          </p:cNvPr>
          <p:cNvSpPr/>
          <p:nvPr/>
        </p:nvSpPr>
        <p:spPr>
          <a:xfrm>
            <a:off x="310243" y="1599504"/>
            <a:ext cx="8414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Identify the factors that lead to NCCU’s development of the Applying the Quality Matters Rubric (APPQMR) mobile professional development application.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Discuss the phases involved in the creation of the mobile application.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Explore the impact of the mobile application on faculty approaches to online course design.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Discuss the modifications made to e-learning professional development based on lessons learned from performance analytics and focus group data.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640378-E84F-8947-94B9-866059CF7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30" y="5058049"/>
            <a:ext cx="2600750" cy="13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6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4414" y="2530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" b="28644"/>
          <a:stretch/>
        </p:blipFill>
        <p:spPr>
          <a:xfrm rot="10800000">
            <a:off x="2237012" y="-97966"/>
            <a:ext cx="7854038" cy="7347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21" y="3724344"/>
            <a:ext cx="2782359" cy="618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4" y="4847668"/>
            <a:ext cx="1374775" cy="1030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58" y="2394920"/>
            <a:ext cx="2323485" cy="82440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660988" y="558786"/>
            <a:ext cx="6870023" cy="179383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Thank You to</a:t>
            </a:r>
          </a:p>
          <a:p>
            <a:pPr algn="ctr"/>
            <a:r>
              <a:rPr lang="en-US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Our Sponsors</a:t>
            </a:r>
          </a:p>
          <a:p>
            <a:pPr algn="ctr"/>
            <a:endParaRPr lang="en-US" b="1" dirty="0">
              <a:ln w="0"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b="1" dirty="0">
              <a:ln w="0"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A57855-DE69-3D49-BA33-406343312EFB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940640-4BC5-1D44-ABE8-4507AFA6DAA9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7295B-2D67-9845-8C95-13795A044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29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35696" y="669471"/>
            <a:ext cx="6908304" cy="5568043"/>
          </a:xfrm>
        </p:spPr>
        <p:txBody>
          <a:bodyPr>
            <a:noAutofit/>
          </a:bodyPr>
          <a:lstStyle/>
          <a:p>
            <a:pPr marL="0" indent="0"/>
            <a:r>
              <a:rPr lang="en-US" sz="6600" b="1" dirty="0"/>
              <a:t>Questions</a:t>
            </a:r>
            <a:br>
              <a:rPr lang="en-US" sz="5400" dirty="0"/>
            </a:br>
            <a:endParaRPr lang="en-US" sz="5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81069-8379-B448-B639-36A74588C8BB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E5C7F6-9EC3-7743-8324-F7B211F7F1C1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04E3B3-7741-C642-86F5-9161B951D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488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35696" y="669471"/>
            <a:ext cx="6908304" cy="5568043"/>
          </a:xfrm>
        </p:spPr>
        <p:txBody>
          <a:bodyPr>
            <a:noAutofit/>
          </a:bodyPr>
          <a:lstStyle/>
          <a:p>
            <a:pPr marL="0" indent="0"/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For additional information, contact: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600" b="1" dirty="0"/>
              <a:t>Dr. Racheal Brooks</a:t>
            </a:r>
            <a:br>
              <a:rPr lang="en-US" sz="3600" b="1" dirty="0">
                <a:latin typeface="Segoe Script" pitchFamily="34" charset="0"/>
              </a:rPr>
            </a:br>
            <a:r>
              <a:rPr lang="en-US" sz="2000" dirty="0"/>
              <a:t>Coordinator, Office of e-Learning</a:t>
            </a:r>
            <a:br>
              <a:rPr lang="en-US" sz="2000" b="1" dirty="0">
                <a:latin typeface="Segoe Script" pitchFamily="34" charset="0"/>
              </a:rPr>
            </a:br>
            <a:r>
              <a:rPr lang="en-US" sz="2000" dirty="0" err="1"/>
              <a:t>rmbrooks@nccu.edu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(919) 530-6677</a:t>
            </a:r>
            <a:br>
              <a:rPr lang="en-US" sz="2000" dirty="0"/>
            </a:br>
            <a:br>
              <a:rPr lang="en-US" sz="2000" dirty="0"/>
            </a:br>
            <a:r>
              <a:rPr lang="en-US" sz="3600" b="1" dirty="0"/>
              <a:t>Dr. Gail Hollowell</a:t>
            </a:r>
            <a:br>
              <a:rPr lang="en-US" sz="3600" b="1" dirty="0">
                <a:latin typeface="Segoe Script" pitchFamily="34" charset="0"/>
              </a:rPr>
            </a:br>
            <a:r>
              <a:rPr lang="en-US" sz="2000" dirty="0"/>
              <a:t>Associate Professor, Biological &amp; Biomedical Sciences</a:t>
            </a:r>
            <a:br>
              <a:rPr lang="en-US" sz="2000" b="1" dirty="0">
                <a:latin typeface="Segoe Script" pitchFamily="34" charset="0"/>
              </a:rPr>
            </a:br>
            <a:r>
              <a:rPr lang="en-US" sz="2000" dirty="0" err="1"/>
              <a:t>ghollowell@nccu.edu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(919) 530-6403</a:t>
            </a:r>
            <a:br>
              <a:rPr lang="en-US" sz="2000" dirty="0"/>
            </a:br>
            <a:br>
              <a:rPr lang="en-US" sz="2000" dirty="0"/>
            </a:br>
            <a:r>
              <a:rPr lang="en-US" sz="3200" b="1" dirty="0"/>
              <a:t> 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6C2FFF-7F80-5442-97EF-B611E11F69C4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A795F8-BF7C-9B46-A9EB-0A9FCE74923C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45EA1D-12EF-3F4A-B619-7E44C43FF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7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02" y="1"/>
            <a:ext cx="7157485" cy="42585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ln w="3175"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Frutiger 55 Roman"/>
              </a:rPr>
              <a:t>NCCU’s Gamified Approach to Re-Applying the  Quality Matters Rubric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5696" y="5046427"/>
            <a:ext cx="33664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Racheal Brooks, Ph.D.</a:t>
            </a:r>
            <a:br>
              <a:rPr lang="en-US" sz="2400" b="1" dirty="0">
                <a:latin typeface="Segoe Script" pitchFamily="34" charset="0"/>
              </a:rPr>
            </a:br>
            <a:r>
              <a:rPr lang="en-US" sz="1600" dirty="0"/>
              <a:t>Coordinator</a:t>
            </a:r>
          </a:p>
          <a:p>
            <a:pPr algn="ctr"/>
            <a:r>
              <a:rPr lang="en-US" sz="1600" dirty="0"/>
              <a:t>Office of e-Learning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385" r="630"/>
          <a:stretch/>
        </p:blipFill>
        <p:spPr>
          <a:xfrm>
            <a:off x="7157915" y="956236"/>
            <a:ext cx="1383928" cy="249527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45939" y="967993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You be the </a:t>
            </a:r>
          </a:p>
          <a:p>
            <a:pPr algn="l"/>
            <a:r>
              <a:rPr lang="en-US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Reviewer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DBEF61-8174-2642-8E10-D1032D18C4DA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B3A5E9-E258-074A-9897-560DB6E3D1CE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41F670-376D-374F-82C8-0F098C1F5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D71F33D-6D90-2848-8485-84E9A2900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367" y="6166446"/>
            <a:ext cx="3803302" cy="5255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62F198-55DC-CA43-93C1-293F077E13C4}"/>
              </a:ext>
            </a:extLst>
          </p:cNvPr>
          <p:cNvSpPr/>
          <p:nvPr/>
        </p:nvSpPr>
        <p:spPr>
          <a:xfrm>
            <a:off x="5602147" y="5046427"/>
            <a:ext cx="33664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Gail Hollowell, Ph.D.</a:t>
            </a:r>
            <a:br>
              <a:rPr lang="en-US" sz="2400" b="1" dirty="0">
                <a:latin typeface="Segoe Script" pitchFamily="34" charset="0"/>
              </a:rPr>
            </a:br>
            <a:r>
              <a:rPr lang="en-US" sz="1600" dirty="0"/>
              <a:t>Associate Professor</a:t>
            </a:r>
            <a:endParaRPr lang="en-US" sz="1600" b="1" dirty="0">
              <a:latin typeface="Segoe Script" pitchFamily="34" charset="0"/>
            </a:endParaRPr>
          </a:p>
          <a:p>
            <a:pPr algn="ctr"/>
            <a:r>
              <a:rPr lang="en-US" sz="1600" dirty="0"/>
              <a:t>Biological &amp; Biomedical Sciences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322" y="0"/>
            <a:ext cx="6908304" cy="12974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Quality Matters Rubric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Overview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8116066"/>
              </p:ext>
            </p:extLst>
          </p:nvPr>
        </p:nvGraphicFramePr>
        <p:xfrm>
          <a:off x="2282300" y="1899009"/>
          <a:ext cx="6688348" cy="464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305" y="3139612"/>
            <a:ext cx="1471603" cy="190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AAC9B06-502B-EA4D-8D43-E9A34BEA0F42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283C4C-816B-3244-92B2-99F469DC15D2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1272AC-4FE5-9948-A154-7C3D59F2B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9D3DA9F-8E16-DB48-A7E2-EF1EF82A4561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28E8A-CEE4-9E4F-95F4-16D68E947D35}"/>
              </a:ext>
            </a:extLst>
          </p:cNvPr>
          <p:cNvSpPr txBox="1"/>
          <p:nvPr/>
        </p:nvSpPr>
        <p:spPr>
          <a:xfrm>
            <a:off x="4920191" y="5034088"/>
            <a:ext cx="141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qmprogram.org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495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958" y="276361"/>
            <a:ext cx="6567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Applying the Quality Matters Rubric (APPQMR) Workshop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43" y="2596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230" y="1763486"/>
            <a:ext cx="845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Face-to-face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000" dirty="0"/>
              <a:t>One-day (7.5 hours)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Online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000" dirty="0"/>
              <a:t>2 weeks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Prerequisite for all QM roles and strongly encouraged for all members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Workshop Components: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000" dirty="0"/>
              <a:t>Introduction to Quality Matters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000" dirty="0"/>
              <a:t>Detailed review of 8 General Standards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000" dirty="0"/>
              <a:t>Application of QM Rubric through collaborative activities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000" dirty="0"/>
              <a:t>Utilization of Rubric Standards via “mini-review” of sample course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sz="2000" dirty="0"/>
              <a:t>Discussion of Reviewer tools and QM resources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161EF-9649-ED4C-A677-73F4D029173B}"/>
              </a:ext>
            </a:extLst>
          </p:cNvPr>
          <p:cNvGrpSpPr/>
          <p:nvPr/>
        </p:nvGrpSpPr>
        <p:grpSpPr>
          <a:xfrm>
            <a:off x="7072130" y="230060"/>
            <a:ext cx="1828800" cy="1042416"/>
            <a:chOff x="7083705" y="230060"/>
            <a:chExt cx="1828800" cy="1042416"/>
          </a:xfrm>
          <a:effectLst>
            <a:outerShdw blurRad="50800" dist="38100" dir="2700000" sx="1000" sy="1000" algn="tl" rotWithShape="0">
              <a:schemeClr val="bg1">
                <a:alpha val="74000"/>
              </a:scheme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1CB7D7-FB8F-0C4F-863B-3DD78FC90E05}"/>
                </a:ext>
              </a:extLst>
            </p:cNvPr>
            <p:cNvSpPr/>
            <p:nvPr/>
          </p:nvSpPr>
          <p:spPr>
            <a:xfrm>
              <a:off x="7083705" y="230060"/>
              <a:ext cx="1828800" cy="10424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33DE96-4BDD-3D43-8B85-01196FFEC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2818" y="328941"/>
              <a:ext cx="1453724" cy="84465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2B8091B-BA1C-D64E-976E-3FD729A8CD54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24890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974" y="521290"/>
            <a:ext cx="634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APPQMR Feedback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3006" y="3228463"/>
            <a:ext cx="5179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Need </a:t>
            </a:r>
            <a:r>
              <a:rPr lang="en-US" sz="2400" b="1" dirty="0">
                <a:solidFill>
                  <a:srgbClr val="000000"/>
                </a:solidFill>
              </a:rPr>
              <a:t>more real examples </a:t>
            </a:r>
            <a:r>
              <a:rPr lang="en-US" sz="2400" dirty="0">
                <a:solidFill>
                  <a:srgbClr val="000000"/>
                </a:solidFill>
              </a:rPr>
              <a:t>for each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Standard to get better understanding.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47293" y="1632426"/>
            <a:ext cx="8509592" cy="4390449"/>
            <a:chOff x="447293" y="1632426"/>
            <a:chExt cx="8509592" cy="4390449"/>
          </a:xfrm>
        </p:grpSpPr>
        <p:sp>
          <p:nvSpPr>
            <p:cNvPr id="4" name="Rectangle 3"/>
            <p:cNvSpPr/>
            <p:nvPr/>
          </p:nvSpPr>
          <p:spPr>
            <a:xfrm>
              <a:off x="5066974" y="1632426"/>
              <a:ext cx="38899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More time on the next opportunity.</a:t>
              </a:r>
              <a:endParaRPr lang="en-US" sz="20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2419" y="2611509"/>
              <a:ext cx="22156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Hands on activities.</a:t>
              </a:r>
              <a:endParaRPr lang="en-US" sz="20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33293" y="3136756"/>
              <a:ext cx="10629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Too long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2903" y="5314989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The workshop was rather lengthy and should be condensed.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9872" y="4367256"/>
              <a:ext cx="19628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Reduce the time.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293" y="1760638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More in depth discussion of nuances of applying those Standards.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74020" y="3743681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Staying focused on applying the QM design to our course and programs, asking questions about our individual courses</a:t>
              </a:r>
              <a:endParaRPr lang="en-US" sz="2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32359-12E4-3742-A951-8440F3163AC4}"/>
              </a:ext>
            </a:extLst>
          </p:cNvPr>
          <p:cNvGrpSpPr/>
          <p:nvPr/>
        </p:nvGrpSpPr>
        <p:grpSpPr>
          <a:xfrm>
            <a:off x="7072130" y="230060"/>
            <a:ext cx="1828800" cy="1042416"/>
            <a:chOff x="7083705" y="230060"/>
            <a:chExt cx="1828800" cy="1042416"/>
          </a:xfrm>
          <a:effectLst>
            <a:outerShdw blurRad="50800" dist="38100" dir="2700000" sx="1000" sy="1000" algn="tl" rotWithShape="0">
              <a:schemeClr val="bg1">
                <a:alpha val="74000"/>
              </a:scheme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4BACE7-1794-D64C-AA84-46D51838C925}"/>
                </a:ext>
              </a:extLst>
            </p:cNvPr>
            <p:cNvSpPr/>
            <p:nvPr/>
          </p:nvSpPr>
          <p:spPr>
            <a:xfrm>
              <a:off x="7083705" y="230060"/>
              <a:ext cx="1828800" cy="10424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C3F3333-098B-E143-856E-156846CB2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2818" y="328941"/>
              <a:ext cx="1453724" cy="84465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F2FC48B-33A4-9745-BF46-3F34CA1B158C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27454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322" y="438250"/>
            <a:ext cx="6908304" cy="12974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Our App Development Process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6AF933-C4E3-824C-9529-FE77A2B19F24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082C0E-972F-4D46-972A-3121E720EECB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72B965-DF2A-114D-B2E5-195EBB893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FB85BC-06CE-6749-AFB4-B4CC86F74F7E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C1E64A-95B4-ED4C-BBFE-9AA0B9C406A0}"/>
              </a:ext>
            </a:extLst>
          </p:cNvPr>
          <p:cNvGrpSpPr/>
          <p:nvPr/>
        </p:nvGrpSpPr>
        <p:grpSpPr>
          <a:xfrm>
            <a:off x="2534856" y="1735724"/>
            <a:ext cx="2049175" cy="646331"/>
            <a:chOff x="2534856" y="1735724"/>
            <a:chExt cx="2049175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B868A-400B-8748-BD16-7068C913FE21}"/>
                </a:ext>
              </a:extLst>
            </p:cNvPr>
            <p:cNvSpPr/>
            <p:nvPr/>
          </p:nvSpPr>
          <p:spPr>
            <a:xfrm>
              <a:off x="4283089" y="1979907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C1C476-1328-7248-9769-914F9D836652}"/>
                </a:ext>
              </a:extLst>
            </p:cNvPr>
            <p:cNvSpPr txBox="1"/>
            <p:nvPr/>
          </p:nvSpPr>
          <p:spPr>
            <a:xfrm>
              <a:off x="2534856" y="1735724"/>
              <a:ext cx="1875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1: </a:t>
              </a:r>
              <a:r>
                <a:rPr lang="en-US" sz="1200" dirty="0"/>
                <a:t>RESEARCH &amp; REQUEST PERMISSIONS (2016)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517F50-BDEC-0740-B74D-4FCD7C7A5962}"/>
              </a:ext>
            </a:extLst>
          </p:cNvPr>
          <p:cNvGrpSpPr/>
          <p:nvPr/>
        </p:nvGrpSpPr>
        <p:grpSpPr>
          <a:xfrm>
            <a:off x="3746276" y="2241810"/>
            <a:ext cx="2004806" cy="835191"/>
            <a:chOff x="3746276" y="2241810"/>
            <a:chExt cx="2004806" cy="83519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9358BB-5ED8-244B-BFE7-0958FA433B21}"/>
                </a:ext>
              </a:extLst>
            </p:cNvPr>
            <p:cNvSpPr/>
            <p:nvPr/>
          </p:nvSpPr>
          <p:spPr>
            <a:xfrm>
              <a:off x="5278387" y="2530929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49EB2C-F201-0145-AF2E-15962A960ED2}"/>
                </a:ext>
              </a:extLst>
            </p:cNvPr>
            <p:cNvSpPr txBox="1"/>
            <p:nvPr/>
          </p:nvSpPr>
          <p:spPr>
            <a:xfrm>
              <a:off x="3746276" y="2615336"/>
              <a:ext cx="2004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2: </a:t>
              </a:r>
              <a:r>
                <a:rPr lang="en-US" sz="1200" dirty="0"/>
                <a:t>APP DEVELOPMENT (2016)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326C01-0E50-DF46-BC35-505DF29DAE58}"/>
                </a:ext>
              </a:extLst>
            </p:cNvPr>
            <p:cNvCxnSpPr>
              <a:stCxn id="14" idx="5"/>
              <a:endCxn id="15" idx="1"/>
            </p:cNvCxnSpPr>
            <p:nvPr/>
          </p:nvCxnSpPr>
          <p:spPr>
            <a:xfrm>
              <a:off x="4539959" y="2241810"/>
              <a:ext cx="782500" cy="334055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8001720-D32A-D740-8CD0-BB47AA097D19}"/>
              </a:ext>
            </a:extLst>
          </p:cNvPr>
          <p:cNvGrpSpPr/>
          <p:nvPr/>
        </p:nvGrpSpPr>
        <p:grpSpPr>
          <a:xfrm>
            <a:off x="5527854" y="1519229"/>
            <a:ext cx="2004806" cy="1124387"/>
            <a:chOff x="5527854" y="1519229"/>
            <a:chExt cx="2004806" cy="112438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AF9BDC-DD2C-F14C-8F9D-41CD9D0FF2B9}"/>
                </a:ext>
              </a:extLst>
            </p:cNvPr>
            <p:cNvSpPr/>
            <p:nvPr/>
          </p:nvSpPr>
          <p:spPr>
            <a:xfrm>
              <a:off x="6273684" y="1979907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A56F31-839D-C040-9256-000072B42B3F}"/>
                </a:ext>
              </a:extLst>
            </p:cNvPr>
            <p:cNvSpPr txBox="1"/>
            <p:nvPr/>
          </p:nvSpPr>
          <p:spPr>
            <a:xfrm>
              <a:off x="5527854" y="1519229"/>
              <a:ext cx="2004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3: </a:t>
              </a:r>
              <a:r>
                <a:rPr lang="en-US" sz="1200" dirty="0"/>
                <a:t>DEVELOPER TESTS (2017)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C65568A-3A23-9E42-815E-55CD4EE34BCB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V="1">
              <a:off x="5597285" y="2241810"/>
              <a:ext cx="720471" cy="401806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37BE75-31AA-624D-975E-8DBCB3780FE8}"/>
              </a:ext>
            </a:extLst>
          </p:cNvPr>
          <p:cNvGrpSpPr/>
          <p:nvPr/>
        </p:nvGrpSpPr>
        <p:grpSpPr>
          <a:xfrm>
            <a:off x="6606183" y="1903676"/>
            <a:ext cx="2780505" cy="688631"/>
            <a:chOff x="6606183" y="1903676"/>
            <a:chExt cx="2780505" cy="68863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638D65-9DAF-F94F-A9B4-26AB0A962AB1}"/>
                </a:ext>
              </a:extLst>
            </p:cNvPr>
            <p:cNvSpPr/>
            <p:nvPr/>
          </p:nvSpPr>
          <p:spPr>
            <a:xfrm rot="16854338">
              <a:off x="7397275" y="2288416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888FA-C220-7742-BA75-F6331DAC158F}"/>
                </a:ext>
              </a:extLst>
            </p:cNvPr>
            <p:cNvSpPr txBox="1"/>
            <p:nvPr/>
          </p:nvSpPr>
          <p:spPr>
            <a:xfrm>
              <a:off x="7761137" y="1903676"/>
              <a:ext cx="1625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4: </a:t>
              </a:r>
              <a:r>
                <a:rPr lang="en-US" sz="1200" dirty="0"/>
                <a:t>BETA IMPLEMENTATION (2017)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C0895C0-6570-4B4C-80D4-357E6EE393C0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606183" y="2168383"/>
              <a:ext cx="790914" cy="244427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87513C-DB4F-F247-AB3F-6068D64C64FF}"/>
              </a:ext>
            </a:extLst>
          </p:cNvPr>
          <p:cNvGrpSpPr/>
          <p:nvPr/>
        </p:nvGrpSpPr>
        <p:grpSpPr>
          <a:xfrm>
            <a:off x="3568567" y="3795765"/>
            <a:ext cx="2712773" cy="1110452"/>
            <a:chOff x="3568567" y="3795765"/>
            <a:chExt cx="2712773" cy="11104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81A233E-C52B-B744-A4BA-7470BF8CAE29}"/>
                </a:ext>
              </a:extLst>
            </p:cNvPr>
            <p:cNvSpPr/>
            <p:nvPr/>
          </p:nvSpPr>
          <p:spPr>
            <a:xfrm rot="10800000">
              <a:off x="5234017" y="4319922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DB340B-73CB-0846-9D08-87BBD2C14174}"/>
                </a:ext>
              </a:extLst>
            </p:cNvPr>
            <p:cNvSpPr txBox="1"/>
            <p:nvPr/>
          </p:nvSpPr>
          <p:spPr>
            <a:xfrm>
              <a:off x="3568567" y="3795765"/>
              <a:ext cx="2182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8: </a:t>
              </a:r>
              <a:r>
                <a:rPr lang="en-US" sz="1200" dirty="0"/>
                <a:t>DATA COLLECTION, ANALYSIS, DISSEMINATION VIA PRESENTATIONS &amp; MANUSCRIPTS (2019)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2F63D0-D2BC-2A43-BEA8-3DE3993D8B64}"/>
                </a:ext>
              </a:extLst>
            </p:cNvPr>
            <p:cNvCxnSpPr/>
            <p:nvPr/>
          </p:nvCxnSpPr>
          <p:spPr>
            <a:xfrm>
              <a:off x="5498840" y="4572162"/>
              <a:ext cx="782500" cy="334055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6725A3-E412-9A42-8A48-1529BFC3E5B9}"/>
              </a:ext>
            </a:extLst>
          </p:cNvPr>
          <p:cNvGrpSpPr/>
          <p:nvPr/>
        </p:nvGrpSpPr>
        <p:grpSpPr>
          <a:xfrm>
            <a:off x="2899032" y="5126873"/>
            <a:ext cx="2334984" cy="1067799"/>
            <a:chOff x="2899032" y="5126873"/>
            <a:chExt cx="2334984" cy="10677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03C364-9710-344B-829A-25229EE9BDD3}"/>
                </a:ext>
              </a:extLst>
            </p:cNvPr>
            <p:cNvSpPr/>
            <p:nvPr/>
          </p:nvSpPr>
          <p:spPr>
            <a:xfrm rot="10800000">
              <a:off x="4933074" y="5739655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861AE5-D3A0-454C-A8BA-CA4C59AE58C5}"/>
                </a:ext>
              </a:extLst>
            </p:cNvPr>
            <p:cNvSpPr txBox="1"/>
            <p:nvPr/>
          </p:nvSpPr>
          <p:spPr>
            <a:xfrm>
              <a:off x="2899032" y="5733007"/>
              <a:ext cx="2182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10: </a:t>
              </a:r>
              <a:r>
                <a:rPr lang="en-US" sz="1200" dirty="0"/>
                <a:t>QM COMMUNITY AVAILABILITY (2020)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58CE1F6-4167-414B-BB64-20782B60DE17}"/>
                </a:ext>
              </a:extLst>
            </p:cNvPr>
            <p:cNvCxnSpPr>
              <a:cxnSpLocks/>
            </p:cNvCxnSpPr>
            <p:nvPr/>
          </p:nvCxnSpPr>
          <p:spPr>
            <a:xfrm>
              <a:off x="4478017" y="5126873"/>
              <a:ext cx="515221" cy="641104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44B5F08-A13D-A64D-8A59-A376B330BB79}"/>
              </a:ext>
            </a:extLst>
          </p:cNvPr>
          <p:cNvGrpSpPr/>
          <p:nvPr/>
        </p:nvGrpSpPr>
        <p:grpSpPr>
          <a:xfrm>
            <a:off x="2283939" y="4592426"/>
            <a:ext cx="2994448" cy="662769"/>
            <a:chOff x="2283939" y="4592426"/>
            <a:chExt cx="2994448" cy="66276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CCA067-0FD5-8240-B026-2D922581EEFB}"/>
                </a:ext>
              </a:extLst>
            </p:cNvPr>
            <p:cNvSpPr/>
            <p:nvPr/>
          </p:nvSpPr>
          <p:spPr>
            <a:xfrm rot="10800000">
              <a:off x="4238720" y="4870944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AE66E2-CF27-F24E-BF38-50092251FE12}"/>
                </a:ext>
              </a:extLst>
            </p:cNvPr>
            <p:cNvSpPr txBox="1"/>
            <p:nvPr/>
          </p:nvSpPr>
          <p:spPr>
            <a:xfrm>
              <a:off x="2283939" y="4793530"/>
              <a:ext cx="2182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9: </a:t>
              </a:r>
              <a:r>
                <a:rPr lang="en-US" sz="1200" dirty="0"/>
                <a:t>UPDATE APP &amp; UNC SYSTEM AVAILABILITY (2019)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EF8434B-910D-CE4E-8C0C-0DE22A621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2171" y="4592426"/>
              <a:ext cx="756216" cy="363277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54E7570-FA5F-8644-8B0A-5FD525767809}"/>
              </a:ext>
            </a:extLst>
          </p:cNvPr>
          <p:cNvGrpSpPr/>
          <p:nvPr/>
        </p:nvGrpSpPr>
        <p:grpSpPr>
          <a:xfrm>
            <a:off x="6229314" y="4544234"/>
            <a:ext cx="2182515" cy="1298745"/>
            <a:chOff x="6229314" y="4544234"/>
            <a:chExt cx="2182515" cy="129874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49A282-F252-B346-8F30-2AE3AC0C95FD}"/>
                </a:ext>
              </a:extLst>
            </p:cNvPr>
            <p:cNvSpPr/>
            <p:nvPr/>
          </p:nvSpPr>
          <p:spPr>
            <a:xfrm rot="10800000">
              <a:off x="6229315" y="4870944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9AA42C-979F-094A-A043-9E2B4035EBA1}"/>
                </a:ext>
              </a:extLst>
            </p:cNvPr>
            <p:cNvSpPr txBox="1"/>
            <p:nvPr/>
          </p:nvSpPr>
          <p:spPr>
            <a:xfrm>
              <a:off x="6229314" y="5196648"/>
              <a:ext cx="218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7: </a:t>
              </a:r>
              <a:r>
                <a:rPr lang="en-US" sz="1200" dirty="0"/>
                <a:t>RUBRIC UPDATE &amp; COHORT 2 IMPLEMENTATION (2018-2019)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5D6BC1-F9A7-4247-A0B8-A3749FD19BEE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6520850" y="4544234"/>
              <a:ext cx="621824" cy="459458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DE5AAA8-FA0E-6845-8C99-E0658C5CCFC8}"/>
              </a:ext>
            </a:extLst>
          </p:cNvPr>
          <p:cNvGrpSpPr/>
          <p:nvPr/>
        </p:nvGrpSpPr>
        <p:grpSpPr>
          <a:xfrm>
            <a:off x="7017721" y="3659753"/>
            <a:ext cx="2102526" cy="1459511"/>
            <a:chOff x="7017721" y="3659753"/>
            <a:chExt cx="2102526" cy="14595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E48FE2-24BF-FA42-A6FD-82070A54F20E}"/>
                </a:ext>
              </a:extLst>
            </p:cNvPr>
            <p:cNvSpPr/>
            <p:nvPr/>
          </p:nvSpPr>
          <p:spPr>
            <a:xfrm rot="16854338">
              <a:off x="7020670" y="4243061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1BAAE6-5D24-D149-81F7-55C5EC1E71B7}"/>
                </a:ext>
              </a:extLst>
            </p:cNvPr>
            <p:cNvSpPr txBox="1"/>
            <p:nvPr/>
          </p:nvSpPr>
          <p:spPr>
            <a:xfrm>
              <a:off x="7492760" y="3918935"/>
              <a:ext cx="16274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6: </a:t>
              </a:r>
              <a:r>
                <a:rPr lang="en-US" sz="1200" dirty="0"/>
                <a:t>DATA-DRIVEN CHANGE IMPLEMENTATION, LICENSING &amp; QM EXECUTIVE ADMIN TESTS (2018)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03D005E-172D-A04C-B611-921384F897A6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 flipV="1">
              <a:off x="7297795" y="3659753"/>
              <a:ext cx="545777" cy="652774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17F989-55A7-A04B-A589-A37C934BD27E}"/>
              </a:ext>
            </a:extLst>
          </p:cNvPr>
          <p:cNvGrpSpPr/>
          <p:nvPr/>
        </p:nvGrpSpPr>
        <p:grpSpPr>
          <a:xfrm>
            <a:off x="5717999" y="2540843"/>
            <a:ext cx="2335934" cy="1133035"/>
            <a:chOff x="5717999" y="2540843"/>
            <a:chExt cx="2335934" cy="113303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E89334-2A85-2C4A-A5DB-28B236EFE58E}"/>
                </a:ext>
              </a:extLst>
            </p:cNvPr>
            <p:cNvSpPr/>
            <p:nvPr/>
          </p:nvSpPr>
          <p:spPr>
            <a:xfrm rot="16854338">
              <a:off x="7750043" y="3369987"/>
              <a:ext cx="300942" cy="306839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EF44ED-C1F4-F844-B856-AD7AB5D77A39}"/>
                </a:ext>
              </a:extLst>
            </p:cNvPr>
            <p:cNvSpPr txBox="1"/>
            <p:nvPr/>
          </p:nvSpPr>
          <p:spPr>
            <a:xfrm>
              <a:off x="5717999" y="2982666"/>
              <a:ext cx="2182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PHASE 5: </a:t>
              </a:r>
              <a:r>
                <a:rPr lang="en-US" sz="1200" dirty="0"/>
                <a:t>DATA COLLECTION, ANALYSIS, DISSEMINATION OF INITIAL RESULTS (2017-2018)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CF22F4-EB66-404F-9B71-79247292B8D5}"/>
                </a:ext>
              </a:extLst>
            </p:cNvPr>
            <p:cNvCxnSpPr>
              <a:cxnSpLocks/>
              <a:stCxn id="18" idx="6"/>
            </p:cNvCxnSpPr>
            <p:nvPr/>
          </p:nvCxnSpPr>
          <p:spPr>
            <a:xfrm flipH="1" flipV="1">
              <a:off x="7623146" y="2540843"/>
              <a:ext cx="305836" cy="834810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76BE1049-FB31-9B4D-B73F-78CDCBD88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48" y="4754481"/>
            <a:ext cx="1074868" cy="6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8" t="1588" b="29835"/>
          <a:stretch/>
        </p:blipFill>
        <p:spPr>
          <a:xfrm>
            <a:off x="2269670" y="16329"/>
            <a:ext cx="6874329" cy="423272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08461" y="103880"/>
            <a:ext cx="6596745" cy="102160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charset="0"/>
                <a:cs typeface="Calibri" charset="0"/>
              </a:rPr>
              <a:t>You be the Reviewer</a:t>
            </a:r>
            <a:b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charset="0"/>
                <a:cs typeface="Calibri" charset="0"/>
              </a:rPr>
            </a:b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charset="0"/>
                <a:cs typeface="Calibri" charset="0"/>
              </a:rPr>
              <a:t>Quality Matters at NCCU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36251" y="4413526"/>
            <a:ext cx="7184571" cy="230232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20 Challenges delivered over 6 weeks</a:t>
            </a:r>
          </a:p>
          <a:p>
            <a:endParaRPr lang="en-US" sz="20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3 </a:t>
            </a:r>
            <a:r>
              <a:rPr lang="mr-IN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5 Minutes a day</a:t>
            </a:r>
          </a:p>
          <a:p>
            <a:endParaRPr lang="en-US" sz="20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iPhone, iPad, Android, and web compatible</a:t>
            </a:r>
          </a:p>
          <a:p>
            <a:endParaRPr lang="en-US" sz="20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Prior completion of APPQMR workshop</a:t>
            </a:r>
          </a:p>
        </p:txBody>
      </p:sp>
      <p:pic>
        <p:nvPicPr>
          <p:cNvPr id="8" name="QM App_Log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4676" y="1266803"/>
            <a:ext cx="4651879" cy="25603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D284CC-FAAD-DA4F-BC47-72FD3920C44B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678415-101F-3640-A48D-1C0734870A44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9A429D-8225-9948-BD1B-7B9066A6C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69EE2D0-3420-E64E-8555-66D3629555C9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23621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322" y="438250"/>
            <a:ext cx="6908304" cy="12974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Our Participants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4414" y="2530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9914" y="1735724"/>
            <a:ext cx="599258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Seven faculty from: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Allied Professions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Biological and Biomedical Sciences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Environmental, Earth and Geospatial Sciences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Human Sciences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Language and Literature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Nursing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Social Work</a:t>
            </a:r>
          </a:p>
          <a:p>
            <a:pPr lvl="1"/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Competed during a six-week period beginning October 9, 2017</a:t>
            </a:r>
          </a:p>
          <a:p>
            <a:endParaRPr lang="en-US" sz="20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Eligibility: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Prior completion of APPQMR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Access to iPhone, iPad, Android, or web browser</a:t>
            </a:r>
          </a:p>
          <a:p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6AF933-C4E3-824C-9529-FE77A2B19F24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082C0E-972F-4D46-972A-3121E720EECB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72B965-DF2A-114D-B2E5-195EBB893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FB85BC-06CE-6749-AFB4-B4CC86F74F7E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184439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322" y="438250"/>
            <a:ext cx="6908304" cy="12974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Faculty Perspectives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4414" y="2530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9914" y="1735724"/>
            <a:ext cx="59925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Benefits of using gamification to reinforce Rubric standards</a:t>
            </a: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Opportunity for professional development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Personal satisfaction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Application of skills to improve student engagement and learning outcomes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Enhances reputation of program, university, and faculty members</a:t>
            </a:r>
          </a:p>
          <a:p>
            <a:endParaRPr lang="en-US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39F7E9-60B3-A34D-B53B-36E0A1D59C7E}"/>
              </a:ext>
            </a:extLst>
          </p:cNvPr>
          <p:cNvGrpSpPr/>
          <p:nvPr/>
        </p:nvGrpSpPr>
        <p:grpSpPr>
          <a:xfrm>
            <a:off x="1" y="4919239"/>
            <a:ext cx="2240280" cy="1947672"/>
            <a:chOff x="1" y="4919239"/>
            <a:chExt cx="2240280" cy="1947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19CEFF-04DA-A147-93AC-9547DBC6EE19}"/>
                </a:ext>
              </a:extLst>
            </p:cNvPr>
            <p:cNvSpPr/>
            <p:nvPr/>
          </p:nvSpPr>
          <p:spPr>
            <a:xfrm>
              <a:off x="1" y="4919239"/>
              <a:ext cx="2240280" cy="19476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1EE0A1-76E9-224C-AF67-FC4F6F107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408" y="5619705"/>
              <a:ext cx="2026322" cy="5467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9B1226-AF53-794D-A97A-D66A4B532A7F}"/>
              </a:ext>
            </a:extLst>
          </p:cNvPr>
          <p:cNvSpPr txBox="1"/>
          <p:nvPr/>
        </p:nvSpPr>
        <p:spPr>
          <a:xfrm>
            <a:off x="5949388" y="6615726"/>
            <a:ext cx="319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NCCU Office of e-Learning | A Title III Activity</a:t>
            </a:r>
          </a:p>
        </p:txBody>
      </p:sp>
    </p:spTree>
    <p:extLst>
      <p:ext uri="{BB962C8B-B14F-4D97-AF65-F5344CB8AC3E}">
        <p14:creationId xmlns:p14="http://schemas.microsoft.com/office/powerpoint/2010/main" val="21433290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1021</Words>
  <Application>Microsoft Macintosh PowerPoint</Application>
  <PresentationFormat>On-screen Show (4:3)</PresentationFormat>
  <Paragraphs>248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MS Mincho</vt:lpstr>
      <vt:lpstr>Arial</vt:lpstr>
      <vt:lpstr>Calibri</vt:lpstr>
      <vt:lpstr>Courier New</vt:lpstr>
      <vt:lpstr>Frutiger 55 Roman</vt:lpstr>
      <vt:lpstr>Gochi Hand</vt:lpstr>
      <vt:lpstr>Proxima Nova</vt:lpstr>
      <vt:lpstr>Segoe Script</vt:lpstr>
      <vt:lpstr>Times New Roman</vt:lpstr>
      <vt:lpstr>Custom Design</vt:lpstr>
      <vt:lpstr>1_Custom Design</vt:lpstr>
      <vt:lpstr>1_Office Theme</vt:lpstr>
      <vt:lpstr>2_Custom Design</vt:lpstr>
      <vt:lpstr>PowerPoint Presentation</vt:lpstr>
      <vt:lpstr>PowerPoint Presentation</vt:lpstr>
      <vt:lpstr>Quality Matters Rubric  Overview</vt:lpstr>
      <vt:lpstr>PowerPoint Presentation</vt:lpstr>
      <vt:lpstr>PowerPoint Presentation</vt:lpstr>
      <vt:lpstr>Our App Development Process</vt:lpstr>
      <vt:lpstr>PowerPoint Presentation</vt:lpstr>
      <vt:lpstr>Our Participants</vt:lpstr>
      <vt:lpstr>Faculty Perspectives</vt:lpstr>
      <vt:lpstr>Faculty Perspectives</vt:lpstr>
      <vt:lpstr>PowerPoint Presentation</vt:lpstr>
      <vt:lpstr>Gail Hollowell, PhD</vt:lpstr>
      <vt:lpstr>PowerPoint Presentation</vt:lpstr>
      <vt:lpstr>Applying What We Learned</vt:lpstr>
      <vt:lpstr>PowerPoint Presentation</vt:lpstr>
      <vt:lpstr>PowerPoint Presentation</vt:lpstr>
      <vt:lpstr>PowerPoint Presentation</vt:lpstr>
      <vt:lpstr>Applying What We Learned</vt:lpstr>
      <vt:lpstr>Moving Forward</vt:lpstr>
      <vt:lpstr>PowerPoint Presentation</vt:lpstr>
      <vt:lpstr>Questions </vt:lpstr>
      <vt:lpstr>  For additional information, contact:  Dr. Racheal Brooks Coordinator, Office of e-Learning rmbrooks@nccu.edu  (919) 530-6677  Dr. Gail Hollowell Associate Professor, Biological &amp; Biomedical Sciences ghollowell@nccu.edu  (919) 530-6403    </vt:lpstr>
      <vt:lpstr>PowerPoint Presentation</vt:lpstr>
    </vt:vector>
  </TitlesOfParts>
  <Company>NCCU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Frazier, Pandora</dc:creator>
  <cp:lastModifiedBy>Brooks, Racheal</cp:lastModifiedBy>
  <cp:revision>154</cp:revision>
  <cp:lastPrinted>2016-07-19T19:49:15Z</cp:lastPrinted>
  <dcterms:created xsi:type="dcterms:W3CDTF">2011-12-09T18:47:09Z</dcterms:created>
  <dcterms:modified xsi:type="dcterms:W3CDTF">2018-10-24T04:03:27Z</dcterms:modified>
</cp:coreProperties>
</file>