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48" r:id="rId5"/>
  </p:sldMasterIdLst>
  <p:notesMasterIdLst>
    <p:notesMasterId r:id="rId24"/>
  </p:notesMasterIdLst>
  <p:sldIdLst>
    <p:sldId id="275" r:id="rId6"/>
    <p:sldId id="281" r:id="rId7"/>
    <p:sldId id="296" r:id="rId8"/>
    <p:sldId id="293" r:id="rId9"/>
    <p:sldId id="306" r:id="rId10"/>
    <p:sldId id="266" r:id="rId11"/>
    <p:sldId id="290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842"/>
    <a:srgbClr val="321862"/>
    <a:srgbClr val="595959"/>
    <a:srgbClr val="FF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EE826-A874-1BBA-66DB-14D2F17A62F3}" v="153" dt="2023-11-01T16:02:56.830"/>
    <p1510:client id="{22EC7B33-965C-4C1A-ADBE-7BE7C94AC29D}" v="38" dt="2023-11-01T18:10:11.656"/>
    <p1510:client id="{5E2F9F07-CC93-A012-BC0E-FDE2110B5A84}" v="1" dt="2023-11-01T19:03:02.896"/>
    <p1510:client id="{7A690824-C6CB-5843-6106-01E68FBB5DC2}" v="3132" dt="2023-11-01T18:02:42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dman, Amanda" userId="S::amanda.hardman@cccs.edu::59475092-1c25-4666-9af8-4d4b5854e13a" providerId="AD" clId="Web-{5E2F9F07-CC93-A012-BC0E-FDE2110B5A84}"/>
    <pc:docChg chg="delSld">
      <pc:chgData name="Hardman, Amanda" userId="S::amanda.hardman@cccs.edu::59475092-1c25-4666-9af8-4d4b5854e13a" providerId="AD" clId="Web-{5E2F9F07-CC93-A012-BC0E-FDE2110B5A84}" dt="2023-11-01T19:03:02.896" v="0"/>
      <pc:docMkLst>
        <pc:docMk/>
      </pc:docMkLst>
      <pc:sldChg chg="del">
        <pc:chgData name="Hardman, Amanda" userId="S::amanda.hardman@cccs.edu::59475092-1c25-4666-9af8-4d4b5854e13a" providerId="AD" clId="Web-{5E2F9F07-CC93-A012-BC0E-FDE2110B5A84}" dt="2023-11-01T19:03:02.896" v="0"/>
        <pc:sldMkLst>
          <pc:docMk/>
          <pc:sldMk cId="2131061440" sldId="30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4E763-A194-4332-A4CE-AC136817E6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ACDF0-9709-4674-8E19-E50C13FD42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n-lt"/>
            </a:rPr>
            <a:t>Relate a multi-college institution's quality assurance plan to Quality Matters goals and processes.</a:t>
          </a:r>
        </a:p>
      </dgm:t>
    </dgm:pt>
    <dgm:pt modelId="{A05EDB58-BDCC-4DCC-A2C0-8F76339721DF}" type="parTrans" cxnId="{65C3FA01-52ED-4088-A891-87EFF1277316}">
      <dgm:prSet/>
      <dgm:spPr/>
      <dgm:t>
        <a:bodyPr/>
        <a:lstStyle/>
        <a:p>
          <a:endParaRPr lang="en-US"/>
        </a:p>
      </dgm:t>
    </dgm:pt>
    <dgm:pt modelId="{DF6A0AB5-F115-4FA7-911F-0FDDEDED0405}" type="sibTrans" cxnId="{65C3FA01-52ED-4088-A891-87EFF1277316}">
      <dgm:prSet/>
      <dgm:spPr/>
      <dgm:t>
        <a:bodyPr/>
        <a:lstStyle/>
        <a:p>
          <a:endParaRPr lang="en-US"/>
        </a:p>
      </dgm:t>
    </dgm:pt>
    <dgm:pt modelId="{E6EBE1A9-E65E-46AB-BE17-8695810115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n-lt"/>
            </a:rPr>
            <a:t>Explain challenges facing a multi-college institution in adopting common quality assurance guidelines and practices.</a:t>
          </a:r>
        </a:p>
      </dgm:t>
    </dgm:pt>
    <dgm:pt modelId="{56132F9C-9D41-484A-BE17-1C32893BA38B}" type="parTrans" cxnId="{3820CA13-7A1E-4E71-A9BE-D060DB50A332}">
      <dgm:prSet/>
      <dgm:spPr/>
      <dgm:t>
        <a:bodyPr/>
        <a:lstStyle/>
        <a:p>
          <a:endParaRPr lang="en-US"/>
        </a:p>
      </dgm:t>
    </dgm:pt>
    <dgm:pt modelId="{B9800503-38B4-46F1-9F5E-5CB21A6E0220}" type="sibTrans" cxnId="{3820CA13-7A1E-4E71-A9BE-D060DB50A332}">
      <dgm:prSet/>
      <dgm:spPr/>
      <dgm:t>
        <a:bodyPr/>
        <a:lstStyle/>
        <a:p>
          <a:endParaRPr lang="en-US"/>
        </a:p>
      </dgm:t>
    </dgm:pt>
    <dgm:pt modelId="{13096B03-2986-46BA-8097-C372DAD1718B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+mn-lt"/>
            </a:rPr>
            <a:t>Identify strategies and resources that can flexibly meet the QA needs of stakeholders.</a:t>
          </a:r>
        </a:p>
      </dgm:t>
    </dgm:pt>
    <dgm:pt modelId="{1267484D-827D-48BB-AA57-7917B9861A3B}" type="parTrans" cxnId="{7E108107-40E0-4120-9094-1C2A5C354DD8}">
      <dgm:prSet/>
      <dgm:spPr/>
    </dgm:pt>
    <dgm:pt modelId="{597EE68F-82D3-4334-B8CD-3C63E4990642}" type="sibTrans" cxnId="{7E108107-40E0-4120-9094-1C2A5C354DD8}">
      <dgm:prSet/>
      <dgm:spPr/>
    </dgm:pt>
    <dgm:pt modelId="{1BB08CB1-3276-4E41-B1B4-7FDFADEBC65F}" type="pres">
      <dgm:prSet presAssocID="{7114E763-A194-4332-A4CE-AC136817E6AA}" presName="root" presStyleCnt="0">
        <dgm:presLayoutVars>
          <dgm:dir/>
          <dgm:resizeHandles val="exact"/>
        </dgm:presLayoutVars>
      </dgm:prSet>
      <dgm:spPr/>
    </dgm:pt>
    <dgm:pt modelId="{2E03E9DD-6889-4AC4-8CED-724986E7F2F2}" type="pres">
      <dgm:prSet presAssocID="{2FFACDF0-9709-4674-8E19-E50C13FD424C}" presName="compNode" presStyleCnt="0"/>
      <dgm:spPr/>
    </dgm:pt>
    <dgm:pt modelId="{3DAE60F4-D448-4736-893A-B3130561BE09}" type="pres">
      <dgm:prSet presAssocID="{2FFACDF0-9709-4674-8E19-E50C13FD424C}" presName="bgRect" presStyleLbl="bgShp" presStyleIdx="0" presStyleCnt="3"/>
      <dgm:spPr/>
    </dgm:pt>
    <dgm:pt modelId="{C8F99116-7CA7-45B2-B43C-7F8720902E65}" type="pres">
      <dgm:prSet presAssocID="{2FFACDF0-9709-4674-8E19-E50C13FD424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3A4496B-94F2-4FC4-9EEF-09763EE9FDFE}" type="pres">
      <dgm:prSet presAssocID="{2FFACDF0-9709-4674-8E19-E50C13FD424C}" presName="spaceRect" presStyleCnt="0"/>
      <dgm:spPr/>
    </dgm:pt>
    <dgm:pt modelId="{F7BFC2A9-17D1-4C9B-A657-2E67D4A7E9FA}" type="pres">
      <dgm:prSet presAssocID="{2FFACDF0-9709-4674-8E19-E50C13FD424C}" presName="parTx" presStyleLbl="revTx" presStyleIdx="0" presStyleCnt="3">
        <dgm:presLayoutVars>
          <dgm:chMax val="0"/>
          <dgm:chPref val="0"/>
        </dgm:presLayoutVars>
      </dgm:prSet>
      <dgm:spPr/>
    </dgm:pt>
    <dgm:pt modelId="{3D4A2751-927C-478D-8EC0-134F9CC74D1A}" type="pres">
      <dgm:prSet presAssocID="{DF6A0AB5-F115-4FA7-911F-0FDDEDED0405}" presName="sibTrans" presStyleCnt="0"/>
      <dgm:spPr/>
    </dgm:pt>
    <dgm:pt modelId="{89061131-2885-409E-AAC2-07924385C6FD}" type="pres">
      <dgm:prSet presAssocID="{E6EBE1A9-E65E-46AB-BE17-869581011531}" presName="compNode" presStyleCnt="0"/>
      <dgm:spPr/>
    </dgm:pt>
    <dgm:pt modelId="{871315EE-50A2-44BD-B4DE-85D98F92A7E9}" type="pres">
      <dgm:prSet presAssocID="{E6EBE1A9-E65E-46AB-BE17-869581011531}" presName="bgRect" presStyleLbl="bgShp" presStyleIdx="1" presStyleCnt="3"/>
      <dgm:spPr/>
    </dgm:pt>
    <dgm:pt modelId="{91B31787-1EBF-49DC-8FFC-C2F705293340}" type="pres">
      <dgm:prSet presAssocID="{E6EBE1A9-E65E-46AB-BE17-8695810115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72EA6E9-5F94-4EF6-8036-52F6EA7CD07C}" type="pres">
      <dgm:prSet presAssocID="{E6EBE1A9-E65E-46AB-BE17-869581011531}" presName="spaceRect" presStyleCnt="0"/>
      <dgm:spPr/>
    </dgm:pt>
    <dgm:pt modelId="{A61CFB5F-F54E-4BDC-838F-39542AE261A5}" type="pres">
      <dgm:prSet presAssocID="{E6EBE1A9-E65E-46AB-BE17-869581011531}" presName="parTx" presStyleLbl="revTx" presStyleIdx="1" presStyleCnt="3">
        <dgm:presLayoutVars>
          <dgm:chMax val="0"/>
          <dgm:chPref val="0"/>
        </dgm:presLayoutVars>
      </dgm:prSet>
      <dgm:spPr/>
    </dgm:pt>
    <dgm:pt modelId="{34AE2938-A9B1-4F42-9147-77C1D2AD90FE}" type="pres">
      <dgm:prSet presAssocID="{B9800503-38B4-46F1-9F5E-5CB21A6E0220}" presName="sibTrans" presStyleCnt="0"/>
      <dgm:spPr/>
    </dgm:pt>
    <dgm:pt modelId="{E61BF025-A38F-4298-8A04-4804F0F2BD7A}" type="pres">
      <dgm:prSet presAssocID="{13096B03-2986-46BA-8097-C372DAD1718B}" presName="compNode" presStyleCnt="0"/>
      <dgm:spPr/>
    </dgm:pt>
    <dgm:pt modelId="{9277703A-7EC9-4487-B9E5-F11ED23522DC}" type="pres">
      <dgm:prSet presAssocID="{13096B03-2986-46BA-8097-C372DAD1718B}" presName="bgRect" presStyleLbl="bgShp" presStyleIdx="2" presStyleCnt="3"/>
      <dgm:spPr/>
    </dgm:pt>
    <dgm:pt modelId="{76335D82-A8B1-48D6-B1C3-5A5F552DF0ED}" type="pres">
      <dgm:prSet presAssocID="{13096B03-2986-46BA-8097-C372DAD1718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ment Heart with solid fill"/>
        </a:ext>
      </dgm:extLst>
    </dgm:pt>
    <dgm:pt modelId="{FDCEBDAB-0BBD-46AE-BB44-94353D385BAC}" type="pres">
      <dgm:prSet presAssocID="{13096B03-2986-46BA-8097-C372DAD1718B}" presName="spaceRect" presStyleCnt="0"/>
      <dgm:spPr/>
    </dgm:pt>
    <dgm:pt modelId="{9FEC2FA5-A26D-45CB-BACA-CA8B75BB41B3}" type="pres">
      <dgm:prSet presAssocID="{13096B03-2986-46BA-8097-C372DAD1718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5C3FA01-52ED-4088-A891-87EFF1277316}" srcId="{7114E763-A194-4332-A4CE-AC136817E6AA}" destId="{2FFACDF0-9709-4674-8E19-E50C13FD424C}" srcOrd="0" destOrd="0" parTransId="{A05EDB58-BDCC-4DCC-A2C0-8F76339721DF}" sibTransId="{DF6A0AB5-F115-4FA7-911F-0FDDEDED0405}"/>
    <dgm:cxn modelId="{7E108107-40E0-4120-9094-1C2A5C354DD8}" srcId="{7114E763-A194-4332-A4CE-AC136817E6AA}" destId="{13096B03-2986-46BA-8097-C372DAD1718B}" srcOrd="2" destOrd="0" parTransId="{1267484D-827D-48BB-AA57-7917B9861A3B}" sibTransId="{597EE68F-82D3-4334-B8CD-3C63E4990642}"/>
    <dgm:cxn modelId="{3820CA13-7A1E-4E71-A9BE-D060DB50A332}" srcId="{7114E763-A194-4332-A4CE-AC136817E6AA}" destId="{E6EBE1A9-E65E-46AB-BE17-869581011531}" srcOrd="1" destOrd="0" parTransId="{56132F9C-9D41-484A-BE17-1C32893BA38B}" sibTransId="{B9800503-38B4-46F1-9F5E-5CB21A6E0220}"/>
    <dgm:cxn modelId="{E11B5E14-F5F7-45C8-8A6A-5FC2BCE189BF}" type="presOf" srcId="{13096B03-2986-46BA-8097-C372DAD1718B}" destId="{9FEC2FA5-A26D-45CB-BACA-CA8B75BB41B3}" srcOrd="0" destOrd="0" presId="urn:microsoft.com/office/officeart/2018/2/layout/IconVerticalSolidList"/>
    <dgm:cxn modelId="{0C9FD149-C039-4593-A413-77D80ABD8701}" type="presOf" srcId="{E6EBE1A9-E65E-46AB-BE17-869581011531}" destId="{A61CFB5F-F54E-4BDC-838F-39542AE261A5}" srcOrd="0" destOrd="0" presId="urn:microsoft.com/office/officeart/2018/2/layout/IconVerticalSolidList"/>
    <dgm:cxn modelId="{70B2A8E9-B770-40A7-9ED0-4FB5B7B54433}" type="presOf" srcId="{7114E763-A194-4332-A4CE-AC136817E6AA}" destId="{1BB08CB1-3276-4E41-B1B4-7FDFADEBC65F}" srcOrd="0" destOrd="0" presId="urn:microsoft.com/office/officeart/2018/2/layout/IconVerticalSolidList"/>
    <dgm:cxn modelId="{1CEA2AEB-3544-46A1-A10B-66E3736933AA}" type="presOf" srcId="{2FFACDF0-9709-4674-8E19-E50C13FD424C}" destId="{F7BFC2A9-17D1-4C9B-A657-2E67D4A7E9FA}" srcOrd="0" destOrd="0" presId="urn:microsoft.com/office/officeart/2018/2/layout/IconVerticalSolidList"/>
    <dgm:cxn modelId="{D65486D2-C852-449B-89EC-5E8608E019F7}" type="presParOf" srcId="{1BB08CB1-3276-4E41-B1B4-7FDFADEBC65F}" destId="{2E03E9DD-6889-4AC4-8CED-724986E7F2F2}" srcOrd="0" destOrd="0" presId="urn:microsoft.com/office/officeart/2018/2/layout/IconVerticalSolidList"/>
    <dgm:cxn modelId="{3919528D-D76D-407C-9DBF-32673D94CCF1}" type="presParOf" srcId="{2E03E9DD-6889-4AC4-8CED-724986E7F2F2}" destId="{3DAE60F4-D448-4736-893A-B3130561BE09}" srcOrd="0" destOrd="0" presId="urn:microsoft.com/office/officeart/2018/2/layout/IconVerticalSolidList"/>
    <dgm:cxn modelId="{F0B08191-F69B-409E-98F0-A05C7B3A784A}" type="presParOf" srcId="{2E03E9DD-6889-4AC4-8CED-724986E7F2F2}" destId="{C8F99116-7CA7-45B2-B43C-7F8720902E65}" srcOrd="1" destOrd="0" presId="urn:microsoft.com/office/officeart/2018/2/layout/IconVerticalSolidList"/>
    <dgm:cxn modelId="{BE6AD214-F447-4BE6-B94D-BC0AF33C9A07}" type="presParOf" srcId="{2E03E9DD-6889-4AC4-8CED-724986E7F2F2}" destId="{C3A4496B-94F2-4FC4-9EEF-09763EE9FDFE}" srcOrd="2" destOrd="0" presId="urn:microsoft.com/office/officeart/2018/2/layout/IconVerticalSolidList"/>
    <dgm:cxn modelId="{EF8E72E4-35EC-4CC7-8C68-AA775592083A}" type="presParOf" srcId="{2E03E9DD-6889-4AC4-8CED-724986E7F2F2}" destId="{F7BFC2A9-17D1-4C9B-A657-2E67D4A7E9FA}" srcOrd="3" destOrd="0" presId="urn:microsoft.com/office/officeart/2018/2/layout/IconVerticalSolidList"/>
    <dgm:cxn modelId="{22456958-414F-4DE1-BEE8-F8162EC55E4F}" type="presParOf" srcId="{1BB08CB1-3276-4E41-B1B4-7FDFADEBC65F}" destId="{3D4A2751-927C-478D-8EC0-134F9CC74D1A}" srcOrd="1" destOrd="0" presId="urn:microsoft.com/office/officeart/2018/2/layout/IconVerticalSolidList"/>
    <dgm:cxn modelId="{0DF9F760-A272-4991-A1F7-C91C5D763D87}" type="presParOf" srcId="{1BB08CB1-3276-4E41-B1B4-7FDFADEBC65F}" destId="{89061131-2885-409E-AAC2-07924385C6FD}" srcOrd="2" destOrd="0" presId="urn:microsoft.com/office/officeart/2018/2/layout/IconVerticalSolidList"/>
    <dgm:cxn modelId="{DBC1560F-F97B-4AC9-A9CD-3E676FF143F1}" type="presParOf" srcId="{89061131-2885-409E-AAC2-07924385C6FD}" destId="{871315EE-50A2-44BD-B4DE-85D98F92A7E9}" srcOrd="0" destOrd="0" presId="urn:microsoft.com/office/officeart/2018/2/layout/IconVerticalSolidList"/>
    <dgm:cxn modelId="{D5A35D18-CFA7-41EE-B233-F2CBE6C1CD0B}" type="presParOf" srcId="{89061131-2885-409E-AAC2-07924385C6FD}" destId="{91B31787-1EBF-49DC-8FFC-C2F705293340}" srcOrd="1" destOrd="0" presId="urn:microsoft.com/office/officeart/2018/2/layout/IconVerticalSolidList"/>
    <dgm:cxn modelId="{E75DF303-5700-4AB2-B829-AC72211AF7C5}" type="presParOf" srcId="{89061131-2885-409E-AAC2-07924385C6FD}" destId="{C72EA6E9-5F94-4EF6-8036-52F6EA7CD07C}" srcOrd="2" destOrd="0" presId="urn:microsoft.com/office/officeart/2018/2/layout/IconVerticalSolidList"/>
    <dgm:cxn modelId="{3D881B9F-29C1-411E-8774-2339B0A4B77D}" type="presParOf" srcId="{89061131-2885-409E-AAC2-07924385C6FD}" destId="{A61CFB5F-F54E-4BDC-838F-39542AE261A5}" srcOrd="3" destOrd="0" presId="urn:microsoft.com/office/officeart/2018/2/layout/IconVerticalSolidList"/>
    <dgm:cxn modelId="{9BB8B87B-C7E1-4997-A646-B5DF46B38ADB}" type="presParOf" srcId="{1BB08CB1-3276-4E41-B1B4-7FDFADEBC65F}" destId="{34AE2938-A9B1-4F42-9147-77C1D2AD90FE}" srcOrd="3" destOrd="0" presId="urn:microsoft.com/office/officeart/2018/2/layout/IconVerticalSolidList"/>
    <dgm:cxn modelId="{78F555CA-57A9-4B91-B4D1-1F3CE94D02DF}" type="presParOf" srcId="{1BB08CB1-3276-4E41-B1B4-7FDFADEBC65F}" destId="{E61BF025-A38F-4298-8A04-4804F0F2BD7A}" srcOrd="4" destOrd="0" presId="urn:microsoft.com/office/officeart/2018/2/layout/IconVerticalSolidList"/>
    <dgm:cxn modelId="{A45132CD-C93F-44D1-A49C-90B0EA3DBEE9}" type="presParOf" srcId="{E61BF025-A38F-4298-8A04-4804F0F2BD7A}" destId="{9277703A-7EC9-4487-B9E5-F11ED23522DC}" srcOrd="0" destOrd="0" presId="urn:microsoft.com/office/officeart/2018/2/layout/IconVerticalSolidList"/>
    <dgm:cxn modelId="{A843EBBC-5176-467C-A80A-F20C051029E0}" type="presParOf" srcId="{E61BF025-A38F-4298-8A04-4804F0F2BD7A}" destId="{76335D82-A8B1-48D6-B1C3-5A5F552DF0ED}" srcOrd="1" destOrd="0" presId="urn:microsoft.com/office/officeart/2018/2/layout/IconVerticalSolidList"/>
    <dgm:cxn modelId="{D768E920-B529-46D7-B136-199884E573BD}" type="presParOf" srcId="{E61BF025-A38F-4298-8A04-4804F0F2BD7A}" destId="{FDCEBDAB-0BBD-46AE-BB44-94353D385BAC}" srcOrd="2" destOrd="0" presId="urn:microsoft.com/office/officeart/2018/2/layout/IconVerticalSolidList"/>
    <dgm:cxn modelId="{8A8BA865-1495-4F76-ABE6-5422A32EC5B1}" type="presParOf" srcId="{E61BF025-A38F-4298-8A04-4804F0F2BD7A}" destId="{9FEC2FA5-A26D-45CB-BACA-CA8B75BB41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E60F4-D448-4736-893A-B3130561BE09}">
      <dsp:nvSpPr>
        <dsp:cNvPr id="0" name=""/>
        <dsp:cNvSpPr/>
      </dsp:nvSpPr>
      <dsp:spPr>
        <a:xfrm>
          <a:off x="0" y="462"/>
          <a:ext cx="6586489" cy="10812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99116-7CA7-45B2-B43C-7F8720902E65}">
      <dsp:nvSpPr>
        <dsp:cNvPr id="0" name=""/>
        <dsp:cNvSpPr/>
      </dsp:nvSpPr>
      <dsp:spPr>
        <a:xfrm>
          <a:off x="327088" y="243751"/>
          <a:ext cx="594706" cy="5947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FC2A9-17D1-4C9B-A657-2E67D4A7E9FA}">
      <dsp:nvSpPr>
        <dsp:cNvPr id="0" name=""/>
        <dsp:cNvSpPr/>
      </dsp:nvSpPr>
      <dsp:spPr>
        <a:xfrm>
          <a:off x="1248883" y="462"/>
          <a:ext cx="5337605" cy="108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36" tIns="114436" rIns="114436" bIns="114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Relate a multi-college institution's quality assurance plan to Quality Matters goals and processes.</a:t>
          </a:r>
        </a:p>
      </dsp:txBody>
      <dsp:txXfrm>
        <a:off x="1248883" y="462"/>
        <a:ext cx="5337605" cy="1081284"/>
      </dsp:txXfrm>
    </dsp:sp>
    <dsp:sp modelId="{871315EE-50A2-44BD-B4DE-85D98F92A7E9}">
      <dsp:nvSpPr>
        <dsp:cNvPr id="0" name=""/>
        <dsp:cNvSpPr/>
      </dsp:nvSpPr>
      <dsp:spPr>
        <a:xfrm>
          <a:off x="0" y="1352067"/>
          <a:ext cx="6586489" cy="10812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31787-1EBF-49DC-8FFC-C2F705293340}">
      <dsp:nvSpPr>
        <dsp:cNvPr id="0" name=""/>
        <dsp:cNvSpPr/>
      </dsp:nvSpPr>
      <dsp:spPr>
        <a:xfrm>
          <a:off x="327088" y="1595356"/>
          <a:ext cx="594706" cy="5947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FB5F-F54E-4BDC-838F-39542AE261A5}">
      <dsp:nvSpPr>
        <dsp:cNvPr id="0" name=""/>
        <dsp:cNvSpPr/>
      </dsp:nvSpPr>
      <dsp:spPr>
        <a:xfrm>
          <a:off x="1248883" y="1352067"/>
          <a:ext cx="5337605" cy="108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36" tIns="114436" rIns="114436" bIns="114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Explain challenges facing a multi-college institution in adopting common quality assurance guidelines and practices.</a:t>
          </a:r>
        </a:p>
      </dsp:txBody>
      <dsp:txXfrm>
        <a:off x="1248883" y="1352067"/>
        <a:ext cx="5337605" cy="1081284"/>
      </dsp:txXfrm>
    </dsp:sp>
    <dsp:sp modelId="{9277703A-7EC9-4487-B9E5-F11ED23522DC}">
      <dsp:nvSpPr>
        <dsp:cNvPr id="0" name=""/>
        <dsp:cNvSpPr/>
      </dsp:nvSpPr>
      <dsp:spPr>
        <a:xfrm>
          <a:off x="0" y="2703672"/>
          <a:ext cx="6586489" cy="10812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35D82-A8B1-48D6-B1C3-5A5F552DF0ED}">
      <dsp:nvSpPr>
        <dsp:cNvPr id="0" name=""/>
        <dsp:cNvSpPr/>
      </dsp:nvSpPr>
      <dsp:spPr>
        <a:xfrm>
          <a:off x="327088" y="2946961"/>
          <a:ext cx="594706" cy="5947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C2FA5-A26D-45CB-BACA-CA8B75BB41B3}">
      <dsp:nvSpPr>
        <dsp:cNvPr id="0" name=""/>
        <dsp:cNvSpPr/>
      </dsp:nvSpPr>
      <dsp:spPr>
        <a:xfrm>
          <a:off x="1248883" y="2703672"/>
          <a:ext cx="5337605" cy="108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36" tIns="114436" rIns="114436" bIns="114436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Identify strategies and resources that can flexibly meet the QA needs of stakeholders.</a:t>
          </a:r>
        </a:p>
      </dsp:txBody>
      <dsp:txXfrm>
        <a:off x="1248883" y="2703672"/>
        <a:ext cx="5337605" cy="1081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08DA-6D28-47FD-AD52-912B6F8A915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AAC-AD87-484D-A8A1-8ADFF3E8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2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0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08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4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3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68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49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76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0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8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65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6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48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AAC-AD87-484D-A8A1-8ADFF3E8EB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015" y="1714393"/>
            <a:ext cx="5577736" cy="985247"/>
          </a:xfrm>
        </p:spPr>
        <p:txBody>
          <a:bodyPr anchor="b">
            <a:normAutofit/>
          </a:bodyPr>
          <a:lstStyle>
            <a:lvl1pPr algn="l">
              <a:defRPr sz="4267" b="1" i="0">
                <a:solidFill>
                  <a:srgbClr val="427CB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015" y="2700783"/>
            <a:ext cx="5577736" cy="1076295"/>
          </a:xfrm>
        </p:spPr>
        <p:txBody>
          <a:bodyPr>
            <a:normAutofit/>
          </a:bodyPr>
          <a:lstStyle>
            <a:lvl1pPr marL="0" indent="0" algn="l">
              <a:buNone/>
              <a:defRPr sz="2667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602B7128-4101-C34E-934A-5A276CA75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A9D820-BFF1-8848-BECE-DCF3F0EBBB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4015" y="3870480"/>
            <a:ext cx="5577736" cy="1492249"/>
          </a:xfrm>
        </p:spPr>
        <p:txBody>
          <a:bodyPr>
            <a:normAutofit/>
          </a:bodyPr>
          <a:lstStyle>
            <a:lvl1pPr marL="0" indent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  <a:buNone/>
              <a:defRPr sz="1733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Click to edit Master author information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EB46-61DF-DF44-9262-6E902E8D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19" r="52059"/>
          <a:stretch/>
        </p:blipFill>
        <p:spPr>
          <a:xfrm>
            <a:off x="6381752" y="1"/>
            <a:ext cx="5810249" cy="68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27CB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7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172393"/>
            <a:ext cx="10515600" cy="2390083"/>
          </a:xfrm>
        </p:spPr>
        <p:txBody>
          <a:bodyPr anchor="t">
            <a:normAutofit/>
          </a:bodyPr>
          <a:lstStyle>
            <a:lvl1pPr>
              <a:defRPr sz="42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415D3-0A25-D247-B9A8-D3D1F1321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7318"/>
          <a:stretch/>
        </p:blipFill>
        <p:spPr>
          <a:xfrm>
            <a:off x="0" y="3646515"/>
            <a:ext cx="12192000" cy="32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2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C7FDA-A241-6248-9794-E1A2934F4935}"/>
              </a:ext>
            </a:extLst>
          </p:cNvPr>
          <p:cNvSpPr/>
          <p:nvPr userDrawn="1"/>
        </p:nvSpPr>
        <p:spPr>
          <a:xfrm>
            <a:off x="766355" y="5968275"/>
            <a:ext cx="1404983" cy="801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2596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8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7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6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_white">
  <p:cSld name="Section Title Slide_whi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3036790" y="2974677"/>
            <a:ext cx="6118421" cy="80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None/>
              <a:defRPr sz="3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473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0FF77-0FBA-4F4F-93FE-C90E8371AD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995833"/>
            <a:ext cx="12192000" cy="487802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27131BB7-26D6-2444-A058-C0AE5A1184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0565" y="242409"/>
            <a:ext cx="9750867" cy="53644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1" b="1" i="0">
                <a:solidFill>
                  <a:srgbClr val="004165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This is a Photo Slide with Title</a:t>
            </a:r>
          </a:p>
        </p:txBody>
      </p:sp>
    </p:spTree>
    <p:extLst>
      <p:ext uri="{BB962C8B-B14F-4D97-AF65-F5344CB8AC3E}">
        <p14:creationId xmlns:p14="http://schemas.microsoft.com/office/powerpoint/2010/main" val="3963203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Text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3619" y="164231"/>
            <a:ext cx="10363200" cy="678820"/>
          </a:xfrm>
        </p:spPr>
        <p:txBody>
          <a:bodyPr anchor="b">
            <a:normAutofit/>
          </a:bodyPr>
          <a:lstStyle>
            <a:lvl1pPr algn="l">
              <a:defRPr sz="2800" b="1" spc="300">
                <a:solidFill>
                  <a:schemeClr val="tx2"/>
                </a:solidFill>
                <a:latin typeface="Montserrat"/>
                <a:cs typeface="Montserrat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object 3"/>
          <p:cNvSpPr/>
          <p:nvPr userDrawn="1"/>
        </p:nvSpPr>
        <p:spPr>
          <a:xfrm>
            <a:off x="-762" y="2540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8952" y="0"/>
                </a:lnTo>
              </a:path>
            </a:pathLst>
          </a:custGeom>
          <a:ln w="50292">
            <a:solidFill>
              <a:srgbClr val="0B3B5D"/>
            </a:solidFill>
          </a:ln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8" name="object 37"/>
          <p:cNvSpPr/>
          <p:nvPr userDrawn="1"/>
        </p:nvSpPr>
        <p:spPr>
          <a:xfrm>
            <a:off x="459612" y="19829"/>
            <a:ext cx="0" cy="720567"/>
          </a:xfrm>
          <a:custGeom>
            <a:avLst/>
            <a:gdLst/>
            <a:ahLst/>
            <a:cxnLst/>
            <a:rect l="l" t="t" r="r" b="b"/>
            <a:pathLst>
              <a:path h="960755">
                <a:moveTo>
                  <a:pt x="0" y="0"/>
                </a:moveTo>
                <a:lnTo>
                  <a:pt x="0" y="960691"/>
                </a:lnTo>
              </a:path>
            </a:pathLst>
          </a:custGeom>
          <a:ln w="6350">
            <a:solidFill>
              <a:srgbClr val="0B3B5D"/>
            </a:solidFill>
          </a:ln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9" name="object 38"/>
          <p:cNvSpPr/>
          <p:nvPr userDrawn="1"/>
        </p:nvSpPr>
        <p:spPr>
          <a:xfrm>
            <a:off x="460375" y="6221253"/>
            <a:ext cx="0" cy="636747"/>
          </a:xfrm>
          <a:custGeom>
            <a:avLst/>
            <a:gdLst/>
            <a:ahLst/>
            <a:cxnLst/>
            <a:rect l="l" t="t" r="r" b="b"/>
            <a:pathLst>
              <a:path h="848995">
                <a:moveTo>
                  <a:pt x="0" y="0"/>
                </a:moveTo>
                <a:lnTo>
                  <a:pt x="0" y="848639"/>
                </a:lnTo>
              </a:path>
            </a:pathLst>
          </a:custGeom>
          <a:ln w="6350">
            <a:solidFill>
              <a:srgbClr val="0B3B5D"/>
            </a:solidFill>
          </a:ln>
        </p:spPr>
        <p:txBody>
          <a:bodyPr wrap="square" lIns="0" tIns="0" rIns="0" bIns="0" rtlCol="0"/>
          <a:lstStyle/>
          <a:p>
            <a:endParaRPr sz="1351"/>
          </a:p>
        </p:txBody>
      </p:sp>
      <p:pic>
        <p:nvPicPr>
          <p:cNvPr id="10" name="Picture 9" descr="logo horizontal 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200155"/>
            <a:ext cx="2577012" cy="38008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D4555-90A3-A146-87C8-81C659890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5626"/>
            <a:ext cx="10108619" cy="3443287"/>
          </a:xfrm>
          <a:prstGeom prst="rect">
            <a:avLst/>
          </a:prstGeom>
        </p:spPr>
        <p:txBody>
          <a:bodyPr/>
          <a:lstStyle>
            <a:lvl1pPr>
              <a:defRPr sz="2000" b="1" spc="200" baseline="0">
                <a:solidFill>
                  <a:schemeClr val="tx2"/>
                </a:solidFill>
                <a:latin typeface="Montserrat" pitchFamily="2" charset="77"/>
              </a:defRPr>
            </a:lvl1pPr>
            <a:lvl2pPr marL="457189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2pPr>
            <a:lvl3pPr>
              <a:buClr>
                <a:schemeClr val="bg2"/>
              </a:buClr>
              <a:buSzPct val="125000"/>
              <a:defRPr sz="1800" b="1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 sz="2000" b="1" i="1">
                <a:solidFill>
                  <a:schemeClr val="tx2"/>
                </a:solidFill>
                <a:latin typeface="Playfair Display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938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4" r:id="rId3"/>
    <p:sldLayoutId id="2147483675" r:id="rId4"/>
    <p:sldLayoutId id="2147483676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4931"/>
            <a:ext cx="10515600" cy="4712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3AF5B793-A8FE-CB4C-BEAD-E0D98F0CF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333" b="0" i="0" kern="1200">
          <a:solidFill>
            <a:srgbClr val="427CB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2667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2267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1933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1733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1733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cccs.edu/d2l/le/content/148851/Hom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cccs.edu/d2l/le/content/148851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AB6C-5BE9-4626-A9FF-7CF3B7B30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8766" y="1122363"/>
            <a:ext cx="8161506" cy="2387600"/>
          </a:xfrm>
        </p:spPr>
        <p:txBody>
          <a:bodyPr>
            <a:normAutofit fontScale="90000"/>
          </a:bodyPr>
          <a:lstStyle/>
          <a:p>
            <a:r>
              <a:rPr lang="en-US" sz="4800" b="1">
                <a:solidFill>
                  <a:schemeClr val="bg1"/>
                </a:solidFill>
                <a:ea typeface="+mj-lt"/>
                <a:cs typeface="+mj-lt"/>
              </a:rPr>
              <a:t>Professional Development Matters: </a:t>
            </a:r>
            <a:r>
              <a:rPr lang="en-US" sz="4800" b="1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Enhancing Quality Assurance Across a Multi-College Institution</a:t>
            </a:r>
            <a:endParaRPr lang="en-US" sz="4800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FC6FC-D6F0-4576-B57B-F5606B076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595" y="3942506"/>
            <a:ext cx="6815847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QM Connect Conference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Dr. Erik Richter, CCCS</a:t>
            </a:r>
            <a:endParaRPr lang="en-US" sz="2800">
              <a:solidFill>
                <a:schemeClr val="bg1"/>
              </a:solidFill>
              <a:cs typeface="Calibri"/>
            </a:endParaRPr>
          </a:p>
          <a:p>
            <a:r>
              <a:rPr lang="en-US" sz="2800">
                <a:solidFill>
                  <a:schemeClr val="bg1"/>
                </a:solidFill>
                <a:cs typeface="Calibri"/>
              </a:rPr>
              <a:t>Amanda Hardman, CCCS</a:t>
            </a: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E6084-29BD-4C73-8E16-A51432AA8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65401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7CCA8C-5577-4F92-85A9-A1B89C7F0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61463" y="3640822"/>
            <a:ext cx="4873558" cy="0"/>
          </a:xfrm>
          <a:prstGeom prst="line">
            <a:avLst/>
          </a:prstGeom>
          <a:ln w="38100">
            <a:solidFill>
              <a:srgbClr val="FFAD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59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D8DB-74EB-CAEB-C469-FBBBFC1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997"/>
            <a:ext cx="10515600" cy="1250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CCCS QA Implementation Plan Key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BE08-C438-467A-988D-42C0DA0E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407"/>
            <a:ext cx="10515600" cy="3711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Equitable access to QM and system-provided professional development</a:t>
            </a:r>
            <a:endParaRPr lang="en-US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Equitable access to QM reviews through a subscriber-managed review process</a:t>
            </a:r>
          </a:p>
          <a:p>
            <a:r>
              <a:rPr lang="en-US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Equitable access to learning design resources through Learning Design Community of Practice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2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D8DB-74EB-CAEB-C469-FBBBFC1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997"/>
            <a:ext cx="10515600" cy="1250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Milestones to Maintain Momentum (1)</a:t>
            </a:r>
            <a:endParaRPr lang="en-US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BE08-C438-467A-988D-42C0DA0E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407"/>
            <a:ext cx="6648090" cy="3711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Development of Readiness Report review tools (Spring 2023)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Learning Design Community of Practice (Summer 2023)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Milestone icon">
            <a:extLst>
              <a:ext uri="{FF2B5EF4-FFF2-40B4-BE49-F238E27FC236}">
                <a16:creationId xmlns:a16="http://schemas.microsoft.com/office/drawing/2014/main" id="{386F6398-DFFD-AE63-92D6-6A00D5CF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24" y="2096938"/>
            <a:ext cx="4446917" cy="44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BD81-68F5-47D5-893D-FD07783772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Readiness Report</a:t>
            </a:r>
          </a:p>
        </p:txBody>
      </p:sp>
      <p:pic>
        <p:nvPicPr>
          <p:cNvPr id="3" name="Picture 2" descr="Screen shot previewing the structure of the Readiness Report for Colorado Online transitioning courses with criteria aligned to QM+ standards and input space for review comments.">
            <a:extLst>
              <a:ext uri="{FF2B5EF4-FFF2-40B4-BE49-F238E27FC236}">
                <a16:creationId xmlns:a16="http://schemas.microsoft.com/office/drawing/2014/main" id="{D40704B5-4A41-4296-8E0F-2738D02A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9209"/>
            <a:ext cx="12193929" cy="48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D8DB-74EB-CAEB-C469-FBBBFC1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81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Challenges to CCCS QA Implementation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03328-A13D-41E2-24FF-3A5F3D5C6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0853"/>
            <a:ext cx="5157787" cy="8239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err="1">
                <a:solidFill>
                  <a:schemeClr val="bg1"/>
                </a:solidFill>
                <a:ea typeface="Calibri"/>
                <a:cs typeface="Calibri"/>
              </a:rPr>
              <a:t>Consortial</a:t>
            </a: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 Transition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BE08-C438-467A-988D-42C0DA0EF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24765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Balancing the desire for a longer-range QA plan with more immediate needs of the transition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Change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49356-6BF0-3A52-7783-1D046DBD8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172097"/>
            <a:ext cx="5312584" cy="82391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Allocation of </a:t>
            </a:r>
            <a:r>
              <a:rPr lang="en-US" sz="2800" err="1">
                <a:solidFill>
                  <a:schemeClr val="bg1"/>
                </a:solidFill>
                <a:ea typeface="Calibri"/>
                <a:cs typeface="Calibri"/>
              </a:rPr>
              <a:t>Consortial</a:t>
            </a: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59BB6-E983-5F7F-F8F0-69E7789E3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024765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Enrollments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Shifting priorities</a:t>
            </a:r>
          </a:p>
        </p:txBody>
      </p:sp>
    </p:spTree>
    <p:extLst>
      <p:ext uri="{BB962C8B-B14F-4D97-AF65-F5344CB8AC3E}">
        <p14:creationId xmlns:p14="http://schemas.microsoft.com/office/powerpoint/2010/main" val="429027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D8DB-74EB-CAEB-C469-FBBBFC1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997"/>
            <a:ext cx="10515600" cy="1250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Milestones to Maintain Momentum (2)</a:t>
            </a:r>
            <a:endParaRPr lang="en-US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BE08-C438-467A-988D-42C0DA0E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407"/>
            <a:ext cx="6648090" cy="3711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Expanded access to flexible professional development through Learning Design Community of Practice (Fall 2023)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b="1">
                <a:solidFill>
                  <a:schemeClr val="bg1"/>
                </a:solidFill>
                <a:ea typeface="Calibri"/>
                <a:cs typeface="Calibri"/>
              </a:rPr>
              <a:t>What's next? 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Cultivate QA review community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Milestone icon">
            <a:extLst>
              <a:ext uri="{FF2B5EF4-FFF2-40B4-BE49-F238E27FC236}">
                <a16:creationId xmlns:a16="http://schemas.microsoft.com/office/drawing/2014/main" id="{386F6398-DFFD-AE63-92D6-6A00D5CF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24" y="2096938"/>
            <a:ext cx="4446917" cy="44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4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BD81-68F5-47D5-893D-FD07783772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Milestone 3 Professional Development</a:t>
            </a:r>
          </a:p>
        </p:txBody>
      </p:sp>
      <p:pic>
        <p:nvPicPr>
          <p:cNvPr id="3" name="Picture 2" descr="Screen shot previewing the structure of the Colorado Online Professional Development Faculty Resource site.">
            <a:hlinkClick r:id="rId3"/>
            <a:extLst>
              <a:ext uri="{FF2B5EF4-FFF2-40B4-BE49-F238E27FC236}">
                <a16:creationId xmlns:a16="http://schemas.microsoft.com/office/drawing/2014/main" id="{D40704B5-4A41-4296-8E0F-2738D02A88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2944" y="-3647"/>
            <a:ext cx="9489296" cy="69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D8DB-74EB-CAEB-C469-FBBBFC1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997"/>
            <a:ext cx="10515600" cy="1250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Self-Enrollment into Collaborative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BE08-C438-467A-988D-42C0DA0E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407"/>
            <a:ext cx="10515600" cy="37115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indent="-457200">
              <a:spcBef>
                <a:spcPts val="1600"/>
              </a:spcBef>
              <a:buFont typeface="Wingdings,Sans-Serif" panose="020B0604020202020204" pitchFamily="34" charset="0"/>
              <a:buChar char="ü"/>
            </a:pP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Colorado Online</a:t>
            </a: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Professional Development Faculty Resources</a:t>
            </a:r>
            <a:endParaRPr lang="en-US" sz="2800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lvl="1" indent="-457200">
              <a:spcBef>
                <a:spcPts val="1600"/>
              </a:spcBef>
              <a:buFont typeface="Wingdings,Sans-Serif" panose="020B0604020202020204" pitchFamily="34" charset="0"/>
              <a:buChar char="ü"/>
            </a:pP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Building Your Online Course from the Ground Up</a:t>
            </a: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34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D8DB-74EB-CAEB-C469-FBBBFC1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997"/>
            <a:ext cx="10515600" cy="1250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are you pursuing your milestones?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BE08-C438-467A-988D-42C0DA0E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523"/>
            <a:ext cx="6590216" cy="40684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00000"/>
              </a:lnSpc>
              <a:spcAft>
                <a:spcPts val="1000"/>
              </a:spcAft>
            </a:pPr>
            <a:r>
              <a:rPr lang="en-US" sz="250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Do you have a clear pathway with identified milestones or do you have moving targets?</a:t>
            </a:r>
          </a:p>
          <a:p>
            <a:pPr marL="227965" indent="-227965">
              <a:lnSpc>
                <a:spcPct val="100000"/>
              </a:lnSpc>
              <a:spcAft>
                <a:spcPts val="1000"/>
              </a:spcAft>
            </a:pPr>
            <a:r>
              <a:rPr lang="en-US" sz="250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How do you account for change and challenge in your QA plan?</a:t>
            </a:r>
          </a:p>
          <a:p>
            <a:pPr marL="227965" indent="-227965">
              <a:lnSpc>
                <a:spcPct val="100000"/>
              </a:lnSpc>
              <a:spcAft>
                <a:spcPts val="1000"/>
              </a:spcAft>
            </a:pPr>
            <a:r>
              <a:rPr lang="en-US" sz="250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How do you create flexibility to maintain momentum toward QA goals?</a:t>
            </a:r>
          </a:p>
          <a:p>
            <a:pPr marL="227965" indent="-227965">
              <a:lnSpc>
                <a:spcPct val="100000"/>
              </a:lnSpc>
              <a:spcAft>
                <a:spcPts val="1000"/>
              </a:spcAft>
            </a:pPr>
            <a:r>
              <a:rPr lang="en-US" sz="250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How do you promote innovative collaboration between faculty and administrative stakeholders for the sake of learner needs?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25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4" name="Picture 3" descr="Milestone icon">
            <a:extLst>
              <a:ext uri="{FF2B5EF4-FFF2-40B4-BE49-F238E27FC236}">
                <a16:creationId xmlns:a16="http://schemas.microsoft.com/office/drawing/2014/main" id="{386F6398-DFFD-AE63-92D6-6A00D5CF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24" y="2096938"/>
            <a:ext cx="4446917" cy="44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6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8319-BCEB-44E9-A0FF-9D05B1A213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Thank You!</a:t>
            </a:r>
          </a:p>
        </p:txBody>
      </p:sp>
      <p:pic>
        <p:nvPicPr>
          <p:cNvPr id="3" name="Picture 2" descr="Thank you and please contact amanda.hardman@cccs.edu and erik.richter@cccs.edu for further conversation.">
            <a:extLst>
              <a:ext uri="{FF2B5EF4-FFF2-40B4-BE49-F238E27FC236}">
                <a16:creationId xmlns:a16="http://schemas.microsoft.com/office/drawing/2014/main" id="{BBBC430A-397B-4C53-BF8C-BB3D0372E0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8229597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7D75-0B63-41E6-96F7-31AD1B0D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Session Outcomes</a:t>
            </a:r>
          </a:p>
        </p:txBody>
      </p:sp>
      <p:graphicFrame>
        <p:nvGraphicFramePr>
          <p:cNvPr id="15" name="Content Placeholder 2" descr="Articulate a relationship between Quality Matters (QM) and QM+ online course design standards.&#10;Discuss design strategies and rationale for implementing example QM+ standards.&#10;Practice applying example QM+ standards to course modules. ">
            <a:extLst>
              <a:ext uri="{FF2B5EF4-FFF2-40B4-BE49-F238E27FC236}">
                <a16:creationId xmlns:a16="http://schemas.microsoft.com/office/drawing/2014/main" id="{69AE89B8-4044-873C-0265-A87E36DAD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675912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00677B6-9DC3-AFF2-CD7E-B8A87D9B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r="2746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9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>
                <a:latin typeface="+mj-lt"/>
              </a:rPr>
              <a:t>Colorado Online Consortium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0753"/>
              </p:ext>
            </p:extLst>
          </p:nvPr>
        </p:nvGraphicFramePr>
        <p:xfrm>
          <a:off x="985049" y="1475124"/>
          <a:ext cx="10197679" cy="475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672">
                <a:tc>
                  <a:txBody>
                    <a:bodyPr/>
                    <a:lstStyle/>
                    <a:p>
                      <a:r>
                        <a:rPr lang="en-US" sz="1900">
                          <a:latin typeface="Helvetica Neue"/>
                          <a:cs typeface="Helvetica Neue"/>
                        </a:rPr>
                        <a:t>Rationale</a:t>
                      </a:r>
                    </a:p>
                  </a:txBody>
                  <a:tcPr marL="96608" marR="96608" marT="48304" marB="4830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>
                          <a:latin typeface="Helvetica Neue"/>
                          <a:cs typeface="Helvetica Neue"/>
                        </a:rPr>
                        <a:t>Goals</a:t>
                      </a:r>
                    </a:p>
                  </a:txBody>
                  <a:tcPr marL="96608" marR="96608" marT="48304" marB="4830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899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Meet student needs</a:t>
                      </a:r>
                    </a:p>
                  </a:txBody>
                  <a:tcPr marL="96608" marR="96608" marT="48304" marB="48304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Ensure equity of access &amp; success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Improve ease</a:t>
                      </a:r>
                      <a:r>
                        <a:rPr lang="en-US" sz="1900" baseline="0">
                          <a:latin typeface="Helvetica Neue"/>
                          <a:cs typeface="Helvetica Neue"/>
                        </a:rPr>
                        <a:t> of use for students</a:t>
                      </a:r>
                      <a:endParaRPr lang="en-US" sz="1900">
                        <a:latin typeface="Helvetica Neue"/>
                        <a:cs typeface="Helvetica Neue"/>
                      </a:endParaRPr>
                    </a:p>
                  </a:txBody>
                  <a:tcPr marL="96608" marR="96608" marT="48304" marB="483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899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Compliance with accreditation criteria</a:t>
                      </a:r>
                    </a:p>
                  </a:txBody>
                  <a:tcPr marL="96608" marR="96608" marT="48304" marB="48304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College oversight, improve efficiency, leverage existing state online investments</a:t>
                      </a:r>
                    </a:p>
                  </a:txBody>
                  <a:tcPr marL="96608" marR="96608" marT="48304" marB="483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1349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Growing student demand for online learning</a:t>
                      </a:r>
                    </a:p>
                  </a:txBody>
                  <a:tcPr marL="96608" marR="96608" marT="48304" marB="48304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Increase capacity, grow enrollment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Offer more fully online programs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Increase workforce &amp;</a:t>
                      </a:r>
                      <a:r>
                        <a:rPr lang="en-US" sz="1900" baseline="0">
                          <a:latin typeface="Helvetica Neue"/>
                          <a:cs typeface="Helvetica Neue"/>
                        </a:rPr>
                        <a:t> noncredit options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Attract new markets</a:t>
                      </a:r>
                    </a:p>
                  </a:txBody>
                  <a:tcPr marL="96608" marR="96608" marT="48304" marB="483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1349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Economic ability to serve current &amp; future students</a:t>
                      </a:r>
                    </a:p>
                  </a:txBody>
                  <a:tcPr marL="96608" marR="96608" marT="48304" marB="4830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Reduce internal competition, become more competitive externally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Increase revenue, improve use of resources at a lower cost to students</a:t>
                      </a:r>
                    </a:p>
                  </a:txBody>
                  <a:tcPr marL="96608" marR="96608" marT="48304" marB="483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672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Support existing CCCS efforts</a:t>
                      </a:r>
                    </a:p>
                  </a:txBody>
                  <a:tcPr marL="96608" marR="96608" marT="48304" marB="4830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900">
                          <a:latin typeface="Helvetica Neue"/>
                          <a:cs typeface="Helvetica Neue"/>
                        </a:rPr>
                        <a:t>Expand opportunities via technology</a:t>
                      </a:r>
                    </a:p>
                  </a:txBody>
                  <a:tcPr marL="96608" marR="96608" marT="48304" marB="483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48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D8DB-74EB-CAEB-C469-FBBBFC1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997"/>
            <a:ext cx="10515600" cy="1250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CCCS </a:t>
            </a:r>
            <a:r>
              <a:rPr lang="en-US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Quality</a:t>
            </a:r>
            <a:r>
              <a:rPr lang="en-US">
                <a:solidFill>
                  <a:schemeClr val="bg1"/>
                </a:solidFill>
              </a:rPr>
              <a:t> Assurance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BE08-C438-467A-988D-42C0DA0E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407"/>
            <a:ext cx="10515600" cy="3711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Quality</a:t>
            </a:r>
            <a:r>
              <a:rPr lang="en-US">
                <a:solidFill>
                  <a:schemeClr val="bg1"/>
                </a:solidFill>
              </a:rPr>
              <a:t> standards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Professional development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College autonomy for implementation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Centralized support and multi-college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86975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D8DB-74EB-CAEB-C469-FBBBFC1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06997"/>
            <a:ext cx="10730541" cy="125006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Initial Milestones for Systemwide 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BE08-C438-467A-988D-42C0DA0E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407"/>
            <a:ext cx="6648090" cy="3711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Systemwide access to QM (Spring 2022)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Quality Matters Plus (QM+) and Healthy Course Checklist (Spring 2022)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Flexible professional development (Fall 2022)</a:t>
            </a:r>
          </a:p>
        </p:txBody>
      </p:sp>
      <p:pic>
        <p:nvPicPr>
          <p:cNvPr id="4" name="Picture 3" descr="Milestone icon">
            <a:extLst>
              <a:ext uri="{FF2B5EF4-FFF2-40B4-BE49-F238E27FC236}">
                <a16:creationId xmlns:a16="http://schemas.microsoft.com/office/drawing/2014/main" id="{386F6398-DFFD-AE63-92D6-6A00D5CF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24" y="2096938"/>
            <a:ext cx="4446917" cy="44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BD81-68F5-47D5-893D-FD07783772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Healthy Course Checklist Criteria</a:t>
            </a:r>
          </a:p>
        </p:txBody>
      </p:sp>
      <p:pic>
        <p:nvPicPr>
          <p:cNvPr id="3" name="Picture 2" descr="The six criteria of QM+ Healthy Course Checklist include learner guidance; measurable outcomes; alignment; accessibility; diversity, equity, inclusion; and learner-centered design.">
            <a:extLst>
              <a:ext uri="{FF2B5EF4-FFF2-40B4-BE49-F238E27FC236}">
                <a16:creationId xmlns:a16="http://schemas.microsoft.com/office/drawing/2014/main" id="{D40704B5-4A41-4296-8E0F-2738D02A8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BD81-68F5-47D5-893D-FD07783772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Milestone 1 Professional Development</a:t>
            </a:r>
          </a:p>
        </p:txBody>
      </p:sp>
      <p:pic>
        <p:nvPicPr>
          <p:cNvPr id="3" name="Picture 2" descr="Screen shot previewing the structure of the Introduction to Healthy Course Checklist module, including introduction and content pages.">
            <a:hlinkClick r:id="rId3"/>
            <a:extLst>
              <a:ext uri="{FF2B5EF4-FFF2-40B4-BE49-F238E27FC236}">
                <a16:creationId xmlns:a16="http://schemas.microsoft.com/office/drawing/2014/main" id="{D40704B5-4A41-4296-8E0F-2738D02A8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147334" cy="685799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F8B1C-F1F7-A036-9004-63BB7B091579}"/>
              </a:ext>
            </a:extLst>
          </p:cNvPr>
          <p:cNvSpPr txBox="1">
            <a:spLocks/>
          </p:cNvSpPr>
          <p:nvPr/>
        </p:nvSpPr>
        <p:spPr>
          <a:xfrm>
            <a:off x="5500572" y="1540565"/>
            <a:ext cx="6139841" cy="4636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/>
                </a:solidFill>
              </a:rPr>
              <a:t>Provided module to 13 system colleges</a:t>
            </a:r>
            <a:endParaRPr lang="en-US" sz="28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lvl="1" indent="-45720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Created centralized access to module</a:t>
            </a:r>
          </a:p>
          <a:p>
            <a:pPr lvl="1" indent="-45720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Integrated module into subsequent processes and 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45463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D8DB-74EB-CAEB-C469-FBBBFC1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01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Challenges of Multi-College Buy-In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493FD-B9AB-6C53-574D-0247E73CC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75050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a typeface="Calibri"/>
                <a:cs typeface="Calibri"/>
              </a:rPr>
              <a:t>Faculty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BE08-C438-467A-988D-42C0DA0EF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98962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Academic freedom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Design vs. delivery (or, quality design vs. teaching evaluation)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77303-6A5B-3C39-DA9B-73E4E163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275050"/>
            <a:ext cx="5183188" cy="823912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ea typeface="Calibri"/>
                <a:cs typeface="Calibri"/>
              </a:rPr>
              <a:t>Administrator Perspectives</a:t>
            </a:r>
            <a:endParaRPr lang="en-US" sz="3200" b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44390-E26D-5877-0A11-391871A64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098962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College autonomy and individual college priorities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Inequitable access to resources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94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D8DB-74EB-CAEB-C469-FBBBFC1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997"/>
            <a:ext cx="10515600" cy="1250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CCCS Quality Assurance 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BE08-C438-467A-988D-42C0DA0E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407"/>
            <a:ext cx="10515600" cy="3711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Colorado Online Consortium and Rural Consortium of Colorado</a:t>
            </a:r>
            <a:endParaRPr lang="en-US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QMC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87038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7030A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dWires Lumen Preso 202001" id="{C29EFE92-581F-5D47-B2AF-0C9127E203EF}" vid="{1501041B-CFA7-2044-9492-6B0AC2F62F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8ED74B3220B43AAB7A8BB44E97952" ma:contentTypeVersion="17" ma:contentTypeDescription="Create a new document." ma:contentTypeScope="" ma:versionID="33eaa7c5ff61b9997e4ebf315a4215f3">
  <xsd:schema xmlns:xsd="http://www.w3.org/2001/XMLSchema" xmlns:xs="http://www.w3.org/2001/XMLSchema" xmlns:p="http://schemas.microsoft.com/office/2006/metadata/properties" xmlns:ns2="32b1a444-6a30-4ec6-a0dc-eecc7116c7dd" xmlns:ns3="313003a9-a382-49dc-8548-e7291622ccba" targetNamespace="http://schemas.microsoft.com/office/2006/metadata/properties" ma:root="true" ma:fieldsID="05e45ef77202ad700d0ad4af6c427f35" ns2:_="" ns3:_="">
    <xsd:import namespace="32b1a444-6a30-4ec6-a0dc-eecc7116c7dd"/>
    <xsd:import namespace="313003a9-a382-49dc-8548-e7291622cc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ategorie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1a444-6a30-4ec6-a0dc-eecc7116c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ategories" ma:index="10" nillable="true" ma:displayName="Categories" ma:format="Dropdown" ma:internalName="Categories">
      <xsd:simpleType>
        <xsd:restriction base="dms:Choice">
          <xsd:enumeration value="Reports"/>
          <xsd:enumeration value="Templates"/>
          <xsd:enumeration value="Information"/>
          <xsd:enumeration value="Meeting Agenda"/>
          <xsd:enumeration value="Meeting Notes"/>
          <xsd:enumeration value="Meeting Videos"/>
        </xsd:restriction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199682-18ee-4490-8928-55ce5e341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003a9-a382-49dc-8548-e7291622ccb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ce469d-b038-4a8d-a9a8-ce8804e2b530}" ma:internalName="TaxCatchAll" ma:showField="CatchAllData" ma:web="313003a9-a382-49dc-8548-e7291622cc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s xmlns="32b1a444-6a30-4ec6-a0dc-eecc7116c7dd" xsi:nil="true"/>
    <SharedWithUsers xmlns="313003a9-a382-49dc-8548-e7291622ccba">
      <UserInfo>
        <DisplayName>Hardman, Amanda</DisplayName>
        <AccountId>56</AccountId>
        <AccountType/>
      </UserInfo>
      <UserInfo>
        <DisplayName>Parscal, Tina</DisplayName>
        <AccountId>15</AccountId>
        <AccountType/>
      </UserInfo>
    </SharedWithUsers>
    <TaxCatchAll xmlns="313003a9-a382-49dc-8548-e7291622ccba" xsi:nil="true"/>
    <lcf76f155ced4ddcb4097134ff3c332f xmlns="32b1a444-6a30-4ec6-a0dc-eecc7116c7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043EFF-30AD-4E53-A137-6D567A116A75}">
  <ds:schemaRefs>
    <ds:schemaRef ds:uri="313003a9-a382-49dc-8548-e7291622ccba"/>
    <ds:schemaRef ds:uri="32b1a444-6a30-4ec6-a0dc-eecc7116c7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BC4FB9-AC38-40DD-B536-4B0611F955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9B80E2-D69E-4AD3-A0C6-9F90EB24CEEA}">
  <ds:schemaRefs>
    <ds:schemaRef ds:uri="313003a9-a382-49dc-8548-e7291622ccba"/>
    <ds:schemaRef ds:uri="32b1a444-6a30-4ec6-a0dc-eecc7116c7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Professional Development Matters: Enhancing Quality Assurance Across a Multi-College Institution</vt:lpstr>
      <vt:lpstr>Session Outcomes</vt:lpstr>
      <vt:lpstr>Colorado Online Consortium Goals</vt:lpstr>
      <vt:lpstr>CCCS Quality Assurance Components</vt:lpstr>
      <vt:lpstr>Initial Milestones for Systemwide Quality Assurance</vt:lpstr>
      <vt:lpstr>Healthy Course Checklist Criteria</vt:lpstr>
      <vt:lpstr>Milestone 1 Professional Development</vt:lpstr>
      <vt:lpstr>Challenges of Multi-College Buy-In</vt:lpstr>
      <vt:lpstr>CCCS Quality Assurance Implementation Plan</vt:lpstr>
      <vt:lpstr>CCCS QA Implementation Plan Key Elements</vt:lpstr>
      <vt:lpstr>Milestones to Maintain Momentum (1)</vt:lpstr>
      <vt:lpstr>Readiness Report</vt:lpstr>
      <vt:lpstr>Challenges to CCCS QA Implementation Plan</vt:lpstr>
      <vt:lpstr>Milestones to Maintain Momentum (2)</vt:lpstr>
      <vt:lpstr>Milestone 3 Professional Development</vt:lpstr>
      <vt:lpstr>Self-Enrollment into Collaborative PD</vt:lpstr>
      <vt:lpstr>How are you pursuing your milestones?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2022-02-11T15:40:23Z</dcterms:created>
  <dcterms:modified xsi:type="dcterms:W3CDTF">2023-11-01T19:03:03Z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0x0101004BF8ED74B3220B43AAB7A8BB44E97952</vt:lpwstr>
  </property>
  <property fmtid="{D5CDD505-2E9C-101B-9397-08002B2CF9AE}" pid="3" name="MediaServiceImageTags">
    <vt:lpwstr/>
  </property>
</Properties>
</file>