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theme/themeOverride6.xml" ContentType="application/vnd.openxmlformats-officedocument.themeOverride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drawings/drawing6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charts/chart13.xml" ContentType="application/vnd.openxmlformats-officedocument.drawingml.chart+xml"/>
  <Override PartName="/ppt/drawings/drawing7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9.xml" ContentType="application/vnd.openxmlformats-officedocument.themeOverride+xml"/>
  <Override PartName="/ppt/charts/chart16.xml" ContentType="application/vnd.openxmlformats-officedocument.drawingml.chart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  <p:sldMasterId id="2147483753" r:id="rId2"/>
    <p:sldMasterId id="2147483759" r:id="rId3"/>
    <p:sldMasterId id="2147483762" r:id="rId4"/>
    <p:sldMasterId id="2147483764" r:id="rId5"/>
    <p:sldMasterId id="2147483768" r:id="rId6"/>
    <p:sldMasterId id="2147483772" r:id="rId7"/>
  </p:sldMasterIdLst>
  <p:notesMasterIdLst>
    <p:notesMasterId r:id="rId41"/>
  </p:notesMasterIdLst>
  <p:handoutMasterIdLst>
    <p:handoutMasterId r:id="rId42"/>
  </p:handoutMasterIdLst>
  <p:sldIdLst>
    <p:sldId id="331" r:id="rId8"/>
    <p:sldId id="263" r:id="rId9"/>
    <p:sldId id="264" r:id="rId10"/>
    <p:sldId id="271" r:id="rId11"/>
    <p:sldId id="265" r:id="rId12"/>
    <p:sldId id="283" r:id="rId13"/>
    <p:sldId id="325" r:id="rId14"/>
    <p:sldId id="334" r:id="rId15"/>
    <p:sldId id="266" r:id="rId16"/>
    <p:sldId id="322" r:id="rId17"/>
    <p:sldId id="324" r:id="rId18"/>
    <p:sldId id="323" r:id="rId19"/>
    <p:sldId id="317" r:id="rId20"/>
    <p:sldId id="308" r:id="rId21"/>
    <p:sldId id="335" r:id="rId22"/>
    <p:sldId id="295" r:id="rId23"/>
    <p:sldId id="312" r:id="rId24"/>
    <p:sldId id="336" r:id="rId25"/>
    <p:sldId id="299" r:id="rId26"/>
    <p:sldId id="289" r:id="rId27"/>
    <p:sldId id="306" r:id="rId28"/>
    <p:sldId id="338" r:id="rId29"/>
    <p:sldId id="313" r:id="rId30"/>
    <p:sldId id="309" r:id="rId31"/>
    <p:sldId id="314" r:id="rId32"/>
    <p:sldId id="326" r:id="rId33"/>
    <p:sldId id="318" r:id="rId34"/>
    <p:sldId id="319" r:id="rId35"/>
    <p:sldId id="330" r:id="rId36"/>
    <p:sldId id="321" r:id="rId37"/>
    <p:sldId id="337" r:id="rId38"/>
    <p:sldId id="332" r:id="rId39"/>
    <p:sldId id="333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6BC5"/>
    <a:srgbClr val="FFD44F"/>
    <a:srgbClr val="4F6B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63" autoAdjust="0"/>
    <p:restoredTop sz="96674" autoAdjust="0"/>
  </p:normalViewPr>
  <p:slideViewPr>
    <p:cSldViewPr snapToGrid="0" snapToObjects="1">
      <p:cViewPr>
        <p:scale>
          <a:sx n="99" d="100"/>
          <a:sy n="99" d="100"/>
        </p:scale>
        <p:origin x="-536" y="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9" Type="http://schemas.openxmlformats.org/officeDocument/2006/relationships/slide" Target="slides/slide2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Sheet10.xlsx"/><Relationship Id="rId3" Type="http://schemas.openxmlformats.org/officeDocument/2006/relationships/chartUserShapes" Target="../drawings/drawing5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Sheet11.xlsx"/><Relationship Id="rId3" Type="http://schemas.openxmlformats.org/officeDocument/2006/relationships/chartUserShapes" Target="../drawings/drawing6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.xlsx"/><Relationship Id="rId2" Type="http://schemas.openxmlformats.org/officeDocument/2006/relationships/chartUserShapes" Target="../drawings/drawing7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_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Microsoft_Excel_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Relationship Id="rId2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8.xlsx"/><Relationship Id="rId3" Type="http://schemas.openxmlformats.org/officeDocument/2006/relationships/chartUserShapes" Target="../drawings/drawing3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Relationship Id="rId2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60260579245387"/>
          <c:y val="0.0893424786124208"/>
          <c:w val="0.503055190907924"/>
          <c:h val="0.77752169038782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Primary Responsibility</c:v>
                </c:pt>
              </c:strCache>
            </c:strRef>
          </c:tx>
          <c:invertIfNegative val="0"/>
          <c:cat>
            <c:strRef>
              <c:f>Sheet1!$A$2:$A$17</c:f>
              <c:strCache>
                <c:ptCount val="16"/>
                <c:pt idx="0">
                  <c:v>Market Research</c:v>
                </c:pt>
                <c:pt idx="1">
                  <c:v>Online Technical Support</c:v>
                </c:pt>
                <c:pt idx="2">
                  <c:v>Data Gathering and Reporting</c:v>
                </c:pt>
                <c:pt idx="3">
                  <c:v>Online Program Development</c:v>
                </c:pt>
                <c:pt idx="4">
                  <c:v>Selection of LMS and Online Tools</c:v>
                </c:pt>
                <c:pt idx="5">
                  <c:v>Orientation for Online Students</c:v>
                </c:pt>
                <c:pt idx="6">
                  <c:v>Contracting with External Providers</c:v>
                </c:pt>
                <c:pt idx="7">
                  <c:v>LMS Support/Administration</c:v>
                </c:pt>
                <c:pt idx="8">
                  <c:v>Regulatory Compliance</c:v>
                </c:pt>
                <c:pt idx="9">
                  <c:v>Strategic Planning</c:v>
                </c:pt>
                <c:pt idx="10">
                  <c:v>Online Course Development</c:v>
                </c:pt>
                <c:pt idx="11">
                  <c:v>Budgeting of Online Functions</c:v>
                </c:pt>
                <c:pt idx="12">
                  <c:v>Online Quality Assurance</c:v>
                </c:pt>
                <c:pt idx="13">
                  <c:v>Instructional Design for Online Courses</c:v>
                </c:pt>
                <c:pt idx="14">
                  <c:v>Coordination with Academic Units</c:v>
                </c:pt>
                <c:pt idx="15">
                  <c:v>Online Faculty Training</c:v>
                </c:pt>
              </c:strCache>
            </c:strRef>
          </c:cat>
          <c:val>
            <c:numRef>
              <c:f>Sheet1!$B$2:$B$17</c:f>
              <c:numCache>
                <c:formatCode>0%</c:formatCode>
                <c:ptCount val="16"/>
                <c:pt idx="0">
                  <c:v>0.28</c:v>
                </c:pt>
                <c:pt idx="1">
                  <c:v>0.32</c:v>
                </c:pt>
                <c:pt idx="2">
                  <c:v>0.35</c:v>
                </c:pt>
                <c:pt idx="3">
                  <c:v>0.39</c:v>
                </c:pt>
                <c:pt idx="4">
                  <c:v>0.39</c:v>
                </c:pt>
                <c:pt idx="5">
                  <c:v>0.4</c:v>
                </c:pt>
                <c:pt idx="6">
                  <c:v>0.4</c:v>
                </c:pt>
                <c:pt idx="7">
                  <c:v>0.42</c:v>
                </c:pt>
                <c:pt idx="8">
                  <c:v>0.48</c:v>
                </c:pt>
                <c:pt idx="9">
                  <c:v>0.51</c:v>
                </c:pt>
                <c:pt idx="10">
                  <c:v>0.53</c:v>
                </c:pt>
                <c:pt idx="11">
                  <c:v>0.55</c:v>
                </c:pt>
                <c:pt idx="12">
                  <c:v>0.58</c:v>
                </c:pt>
                <c:pt idx="13">
                  <c:v>0.63</c:v>
                </c:pt>
                <c:pt idx="14">
                  <c:v>0.64</c:v>
                </c:pt>
                <c:pt idx="15">
                  <c:v>0.74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84-4C48-B172-C441C15A91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Co-Responsibility</c:v>
                </c:pt>
              </c:strCache>
            </c:strRef>
          </c:tx>
          <c:invertIfNegative val="0"/>
          <c:cat>
            <c:strRef>
              <c:f>Sheet1!$A$2:$A$17</c:f>
              <c:strCache>
                <c:ptCount val="16"/>
                <c:pt idx="0">
                  <c:v>Market Research</c:v>
                </c:pt>
                <c:pt idx="1">
                  <c:v>Online Technical Support</c:v>
                </c:pt>
                <c:pt idx="2">
                  <c:v>Data Gathering and Reporting</c:v>
                </c:pt>
                <c:pt idx="3">
                  <c:v>Online Program Development</c:v>
                </c:pt>
                <c:pt idx="4">
                  <c:v>Selection of LMS and Online Tools</c:v>
                </c:pt>
                <c:pt idx="5">
                  <c:v>Orientation for Online Students</c:v>
                </c:pt>
                <c:pt idx="6">
                  <c:v>Contracting with External Providers</c:v>
                </c:pt>
                <c:pt idx="7">
                  <c:v>LMS Support/Administration</c:v>
                </c:pt>
                <c:pt idx="8">
                  <c:v>Regulatory Compliance</c:v>
                </c:pt>
                <c:pt idx="9">
                  <c:v>Strategic Planning</c:v>
                </c:pt>
                <c:pt idx="10">
                  <c:v>Online Course Development</c:v>
                </c:pt>
                <c:pt idx="11">
                  <c:v>Budgeting of Online Functions</c:v>
                </c:pt>
                <c:pt idx="12">
                  <c:v>Online Quality Assurance</c:v>
                </c:pt>
                <c:pt idx="13">
                  <c:v>Instructional Design for Online Courses</c:v>
                </c:pt>
                <c:pt idx="14">
                  <c:v>Coordination with Academic Units</c:v>
                </c:pt>
                <c:pt idx="15">
                  <c:v>Online Faculty Training</c:v>
                </c:pt>
              </c:strCache>
            </c:strRef>
          </c:cat>
          <c:val>
            <c:numRef>
              <c:f>Sheet1!$C$2:$C$17</c:f>
              <c:numCache>
                <c:formatCode>0%</c:formatCode>
                <c:ptCount val="16"/>
                <c:pt idx="0">
                  <c:v>0.42</c:v>
                </c:pt>
                <c:pt idx="1">
                  <c:v>0.41</c:v>
                </c:pt>
                <c:pt idx="2">
                  <c:v>0.54</c:v>
                </c:pt>
                <c:pt idx="3">
                  <c:v>0.5</c:v>
                </c:pt>
                <c:pt idx="4">
                  <c:v>0.46</c:v>
                </c:pt>
                <c:pt idx="5">
                  <c:v>0.48</c:v>
                </c:pt>
                <c:pt idx="6">
                  <c:v>0.36</c:v>
                </c:pt>
                <c:pt idx="7">
                  <c:v>0.36</c:v>
                </c:pt>
                <c:pt idx="8">
                  <c:v>0.44</c:v>
                </c:pt>
                <c:pt idx="9">
                  <c:v>0.43</c:v>
                </c:pt>
                <c:pt idx="10">
                  <c:v>0.34</c:v>
                </c:pt>
                <c:pt idx="11">
                  <c:v>0.3</c:v>
                </c:pt>
                <c:pt idx="12">
                  <c:v>0.34</c:v>
                </c:pt>
                <c:pt idx="13">
                  <c:v>0.25</c:v>
                </c:pt>
                <c:pt idx="14">
                  <c:v>0.32</c:v>
                </c:pt>
                <c:pt idx="15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84-4C48-B172-C441C15A91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59965976"/>
        <c:axId val="-2059971080"/>
      </c:barChart>
      <c:catAx>
        <c:axId val="-20599659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59971080"/>
        <c:crosses val="autoZero"/>
        <c:auto val="1"/>
        <c:lblAlgn val="ctr"/>
        <c:lblOffset val="100"/>
        <c:noMultiLvlLbl val="0"/>
      </c:catAx>
      <c:valAx>
        <c:axId val="-2059971080"/>
        <c:scaling>
          <c:orientation val="minMax"/>
          <c:max val="1.0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2059965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Number</a:t>
            </a:r>
            <a:r>
              <a:rPr lang="en-US" baseline="0" dirty="0" smtClean="0"/>
              <a:t> of </a:t>
            </a:r>
            <a:r>
              <a:rPr lang="en-US" dirty="0" smtClean="0"/>
              <a:t>Programs &amp; Certificates Supported Per ID</a:t>
            </a:r>
            <a:endParaRPr lang="en-US" dirty="0"/>
          </a:p>
        </c:rich>
      </c:tx>
      <c:layout>
        <c:manualLayout>
          <c:xMode val="edge"/>
          <c:yMode val="edge"/>
          <c:x val="0.15996213480844"/>
          <c:y val="0.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32800941271085"/>
          <c:y val="0.155999753937008"/>
          <c:w val="0.57206666729047"/>
          <c:h val="0.7189274114173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Ratio of Programs per ID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For-Profit 4Y </c:v>
                </c:pt>
                <c:pt idx="1">
                  <c:v>Public 4Y</c:v>
                </c:pt>
                <c:pt idx="2">
                  <c:v>Large &gt;2,500 </c:v>
                </c:pt>
                <c:pt idx="3">
                  <c:v>Small &lt;500 </c:v>
                </c:pt>
                <c:pt idx="4">
                  <c:v>Public 2Y</c:v>
                </c:pt>
                <c:pt idx="5">
                  <c:v>Private Nonprofit 4Y</c:v>
                </c:pt>
                <c:pt idx="6">
                  <c:v>Mid-Sized 500-2,500</c:v>
                </c:pt>
              </c:strCache>
            </c:strRef>
          </c:cat>
          <c:val>
            <c:numRef>
              <c:f>Sheet1!$B$2:$B$8</c:f>
              <c:numCache>
                <c:formatCode>###0.00</c:formatCode>
                <c:ptCount val="7"/>
                <c:pt idx="0">
                  <c:v>3.75</c:v>
                </c:pt>
                <c:pt idx="1">
                  <c:v>3.77</c:v>
                </c:pt>
                <c:pt idx="2">
                  <c:v>4.12</c:v>
                </c:pt>
                <c:pt idx="3">
                  <c:v>5.37</c:v>
                </c:pt>
                <c:pt idx="4">
                  <c:v>5.5</c:v>
                </c:pt>
                <c:pt idx="5">
                  <c:v>5.58</c:v>
                </c:pt>
                <c:pt idx="6">
                  <c:v>6.15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EA-4F01-844C-DFDA28D979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6633880"/>
        <c:axId val="-2076872584"/>
      </c:barChart>
      <c:catAx>
        <c:axId val="-20766338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2076872584"/>
        <c:crosses val="autoZero"/>
        <c:auto val="1"/>
        <c:lblAlgn val="ctr"/>
        <c:lblOffset val="100"/>
        <c:noMultiLvlLbl val="0"/>
      </c:catAx>
      <c:valAx>
        <c:axId val="-2076872584"/>
        <c:scaling>
          <c:orientation val="minMax"/>
        </c:scaling>
        <c:delete val="0"/>
        <c:axPos val="b"/>
        <c:majorGridlines/>
        <c:numFmt formatCode="###0.0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076633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Number</a:t>
            </a:r>
            <a:r>
              <a:rPr lang="en-US" baseline="0" dirty="0" smtClean="0"/>
              <a:t> of </a:t>
            </a:r>
            <a:r>
              <a:rPr lang="en-US" dirty="0" smtClean="0"/>
              <a:t>Programs &amp; Certificates Supported Per ID</a:t>
            </a:r>
            <a:endParaRPr lang="en-US" dirty="0"/>
          </a:p>
        </c:rich>
      </c:tx>
      <c:layout>
        <c:manualLayout>
          <c:xMode val="edge"/>
          <c:yMode val="edge"/>
          <c:x val="0.15996213480844"/>
          <c:y val="0.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32800941271085"/>
          <c:y val="0.155999753937008"/>
          <c:w val="0.57206666729047"/>
          <c:h val="0.7189274114173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Ratio of Programs per ID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Public 2Y</c:v>
                </c:pt>
                <c:pt idx="1">
                  <c:v>Public 4Y</c:v>
                </c:pt>
                <c:pt idx="2">
                  <c:v>Private Nonprofit 4Y</c:v>
                </c:pt>
                <c:pt idx="3">
                  <c:v>For-Profit 4Y</c:v>
                </c:pt>
                <c:pt idx="4">
                  <c:v>Large &gt;2,500 </c:v>
                </c:pt>
                <c:pt idx="5">
                  <c:v>Mid-Sized 500-2,500</c:v>
                </c:pt>
                <c:pt idx="6">
                  <c:v>Small &lt;500 </c:v>
                </c:pt>
              </c:strCache>
            </c:strRef>
          </c:cat>
          <c:val>
            <c:numRef>
              <c:f>Sheet1!$B$2:$B$8</c:f>
              <c:numCache>
                <c:formatCode>###0.00</c:formatCode>
                <c:ptCount val="7"/>
                <c:pt idx="0">
                  <c:v>5.5</c:v>
                </c:pt>
                <c:pt idx="1">
                  <c:v>3.77</c:v>
                </c:pt>
                <c:pt idx="2">
                  <c:v>5.58</c:v>
                </c:pt>
                <c:pt idx="3">
                  <c:v>3.75</c:v>
                </c:pt>
                <c:pt idx="4">
                  <c:v>4.119999999999999</c:v>
                </c:pt>
                <c:pt idx="5">
                  <c:v>6.149999999999999</c:v>
                </c:pt>
                <c:pt idx="6">
                  <c:v>5.37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EA-4F01-844C-DFDA28D979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1628200"/>
        <c:axId val="-2024132968"/>
      </c:barChart>
      <c:catAx>
        <c:axId val="-20616282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2024132968"/>
        <c:crosses val="autoZero"/>
        <c:auto val="1"/>
        <c:lblAlgn val="ctr"/>
        <c:lblOffset val="100"/>
        <c:noMultiLvlLbl val="0"/>
      </c:catAx>
      <c:valAx>
        <c:axId val="-2024132968"/>
        <c:scaling>
          <c:orientation val="minMax"/>
        </c:scaling>
        <c:delete val="0"/>
        <c:axPos val="b"/>
        <c:majorGridlines/>
        <c:numFmt formatCode="###0.0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061628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169753086419753"/>
          <c:y val="0.0308663592698394"/>
          <c:w val="0.966049382716049"/>
          <c:h val="0.7603391879678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Asynchronous- Student Interaction</c:v>
                </c:pt>
                <c:pt idx="1">
                  <c:v>Synchronous or Balanced- Student Interaction</c:v>
                </c:pt>
                <c:pt idx="2">
                  <c:v>Asynchronous- Personalization</c:v>
                </c:pt>
                <c:pt idx="3">
                  <c:v>Synchronous or Balanced- Personalization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0.61</c:v>
                </c:pt>
                <c:pt idx="1">
                  <c:v>0.5</c:v>
                </c:pt>
                <c:pt idx="2">
                  <c:v>0.11</c:v>
                </c:pt>
                <c:pt idx="3">
                  <c:v>0.28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0F-437B-94AA-D1F91529C2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Asynchronous- Student Interaction</c:v>
                </c:pt>
                <c:pt idx="1">
                  <c:v>Synchronous or Balanced- Student Interaction</c:v>
                </c:pt>
                <c:pt idx="2">
                  <c:v>Asynchronous- Personalization</c:v>
                </c:pt>
                <c:pt idx="3">
                  <c:v>Synchronous or Balanced- Personalization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0.29</c:v>
                </c:pt>
                <c:pt idx="1">
                  <c:v>0.42</c:v>
                </c:pt>
                <c:pt idx="2">
                  <c:v>0.24</c:v>
                </c:pt>
                <c:pt idx="3">
                  <c:v>0.38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30F-437B-94AA-D1F91529C2D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Little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Asynchronous- Student Interaction</c:v>
                </c:pt>
                <c:pt idx="1">
                  <c:v>Synchronous or Balanced- Student Interaction</c:v>
                </c:pt>
                <c:pt idx="2">
                  <c:v>Asynchronous- Personalization</c:v>
                </c:pt>
                <c:pt idx="3">
                  <c:v>Synchronous or Balanced- Personalization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0.11</c:v>
                </c:pt>
                <c:pt idx="1">
                  <c:v>0.09</c:v>
                </c:pt>
                <c:pt idx="2">
                  <c:v>0.65</c:v>
                </c:pt>
                <c:pt idx="3">
                  <c:v>0.33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30F-437B-94AA-D1F91529C2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6594120"/>
        <c:axId val="-2076622520"/>
      </c:barChart>
      <c:catAx>
        <c:axId val="-2076594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6622520"/>
        <c:crosses val="autoZero"/>
        <c:auto val="1"/>
        <c:lblAlgn val="ctr"/>
        <c:lblOffset val="100"/>
        <c:noMultiLvlLbl val="0"/>
      </c:catAx>
      <c:valAx>
        <c:axId val="-20766225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076594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345460289686"/>
          <c:y val="0.900560389856835"/>
          <c:w val="0.370066102848255"/>
          <c:h val="0.09722529256869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77524841438208"/>
          <c:y val="0.0353619361634591"/>
          <c:w val="0.580903473182192"/>
          <c:h val="0.70072021833157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 Reason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Increase Student Success</c:v>
                </c:pt>
                <c:pt idx="1">
                  <c:v>Improve Faculty Experience</c:v>
                </c:pt>
                <c:pt idx="2">
                  <c:v>Solve Technical Problems</c:v>
                </c:pt>
                <c:pt idx="3">
                  <c:v>Experiment w. New Tech.</c:v>
                </c:pt>
                <c:pt idx="4">
                  <c:v>Meet Regulatory Reqs.</c:v>
                </c:pt>
                <c:pt idx="5">
                  <c:v>Stand Out in Crowded Market</c:v>
                </c:pt>
                <c:pt idx="6">
                  <c:v>Seek Potential Cost Savings</c:v>
                </c:pt>
                <c:pt idx="7">
                  <c:v>Keep Up with the Competition</c:v>
                </c:pt>
                <c:pt idx="8">
                  <c:v>Improve Admin. Processes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0.62</c:v>
                </c:pt>
                <c:pt idx="1">
                  <c:v>0.02</c:v>
                </c:pt>
                <c:pt idx="2">
                  <c:v>0.1</c:v>
                </c:pt>
                <c:pt idx="3">
                  <c:v>0.05</c:v>
                </c:pt>
                <c:pt idx="4">
                  <c:v>0.09</c:v>
                </c:pt>
                <c:pt idx="5">
                  <c:v>0.05</c:v>
                </c:pt>
                <c:pt idx="6">
                  <c:v>0.03</c:v>
                </c:pt>
                <c:pt idx="7">
                  <c:v>0.01</c:v>
                </c:pt>
                <c:pt idx="8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12-4189-83D7-BF029ED157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Second Reason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Increase Student Success</c:v>
                </c:pt>
                <c:pt idx="1">
                  <c:v>Improve Faculty Experience</c:v>
                </c:pt>
                <c:pt idx="2">
                  <c:v>Solve Technical Problems</c:v>
                </c:pt>
                <c:pt idx="3">
                  <c:v>Experiment w. New Tech.</c:v>
                </c:pt>
                <c:pt idx="4">
                  <c:v>Meet Regulatory Reqs.</c:v>
                </c:pt>
                <c:pt idx="5">
                  <c:v>Stand Out in Crowded Market</c:v>
                </c:pt>
                <c:pt idx="6">
                  <c:v>Seek Potential Cost Savings</c:v>
                </c:pt>
                <c:pt idx="7">
                  <c:v>Keep Up with the Competition</c:v>
                </c:pt>
                <c:pt idx="8">
                  <c:v>Improve Admin. Processes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0.18</c:v>
                </c:pt>
                <c:pt idx="1">
                  <c:v>0.31</c:v>
                </c:pt>
                <c:pt idx="2">
                  <c:v>0.12</c:v>
                </c:pt>
                <c:pt idx="3">
                  <c:v>0.12</c:v>
                </c:pt>
                <c:pt idx="4">
                  <c:v>0.11</c:v>
                </c:pt>
                <c:pt idx="5">
                  <c:v>0.06</c:v>
                </c:pt>
                <c:pt idx="6">
                  <c:v>0.05</c:v>
                </c:pt>
                <c:pt idx="7">
                  <c:v>0.04</c:v>
                </c:pt>
                <c:pt idx="8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12-4189-83D7-BF029ED157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Third Reason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Increase Student Success</c:v>
                </c:pt>
                <c:pt idx="1">
                  <c:v>Improve Faculty Experience</c:v>
                </c:pt>
                <c:pt idx="2">
                  <c:v>Solve Technical Problems</c:v>
                </c:pt>
                <c:pt idx="3">
                  <c:v>Experiment w. New Tech.</c:v>
                </c:pt>
                <c:pt idx="4">
                  <c:v>Meet Regulatory Reqs.</c:v>
                </c:pt>
                <c:pt idx="5">
                  <c:v>Stand Out in Crowded Market</c:v>
                </c:pt>
                <c:pt idx="6">
                  <c:v>Seek Potential Cost Savings</c:v>
                </c:pt>
                <c:pt idx="7">
                  <c:v>Keep Up with the Competition</c:v>
                </c:pt>
                <c:pt idx="8">
                  <c:v>Improve Admin. Processes</c:v>
                </c:pt>
              </c:strCache>
            </c:strRef>
          </c:cat>
          <c:val>
            <c:numRef>
              <c:f>Sheet1!$D$2:$D$10</c:f>
              <c:numCache>
                <c:formatCode>0%</c:formatCode>
                <c:ptCount val="9"/>
                <c:pt idx="0">
                  <c:v>0.09</c:v>
                </c:pt>
                <c:pt idx="1">
                  <c:v>0.19</c:v>
                </c:pt>
                <c:pt idx="2">
                  <c:v>0.2</c:v>
                </c:pt>
                <c:pt idx="3">
                  <c:v>0.18</c:v>
                </c:pt>
                <c:pt idx="4">
                  <c:v>0.07</c:v>
                </c:pt>
                <c:pt idx="5">
                  <c:v>0.05</c:v>
                </c:pt>
                <c:pt idx="6">
                  <c:v>0.06</c:v>
                </c:pt>
                <c:pt idx="7">
                  <c:v>0.07</c:v>
                </c:pt>
                <c:pt idx="8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612-4189-83D7-BF029ED157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7050360"/>
        <c:axId val="-2077047576"/>
      </c:barChart>
      <c:catAx>
        <c:axId val="-20770503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2077047576"/>
        <c:crosses val="autoZero"/>
        <c:auto val="1"/>
        <c:lblAlgn val="ctr"/>
        <c:lblOffset val="100"/>
        <c:noMultiLvlLbl val="0"/>
      </c:catAx>
      <c:valAx>
        <c:axId val="-2077047576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20770503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CCB-4A91-ACFC-4900D830420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CCB-4A91-ACFC-4900D830420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CCB-4A91-ACFC-4900D8304207}"/>
              </c:ext>
            </c:extLst>
          </c:dPt>
          <c:dLbls>
            <c:dLbl>
              <c:idx val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Few Changes</c:v>
                </c:pt>
                <c:pt idx="1">
                  <c:v>Supplementary Changes</c:v>
                </c:pt>
                <c:pt idx="2">
                  <c:v>Major Changes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0.12</c:v>
                </c:pt>
                <c:pt idx="1">
                  <c:v>0.65</c:v>
                </c:pt>
                <c:pt idx="2">
                  <c:v>0.24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CB-4A91-ACFC-4900D83042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41068077427822"/>
          <c:y val="0.0268779998347907"/>
          <c:w val="0.432103476964485"/>
          <c:h val="0.8055047058667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Sectors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Badging &amp; Micro-Creds.</c:v>
                </c:pt>
                <c:pt idx="1">
                  <c:v>Simulations/game-based</c:v>
                </c:pt>
                <c:pt idx="2">
                  <c:v>CBE</c:v>
                </c:pt>
                <c:pt idx="3">
                  <c:v>Prior Learning Assessment</c:v>
                </c:pt>
                <c:pt idx="4">
                  <c:v>OER</c:v>
                </c:pt>
                <c:pt idx="5">
                  <c:v>Problem-Based Learning</c:v>
                </c:pt>
                <c:pt idx="6">
                  <c:v>One-on-One Mentoring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0.46</c:v>
                </c:pt>
                <c:pt idx="1">
                  <c:v>0.46</c:v>
                </c:pt>
                <c:pt idx="2">
                  <c:v>0.34</c:v>
                </c:pt>
                <c:pt idx="3">
                  <c:v>0.31</c:v>
                </c:pt>
                <c:pt idx="4">
                  <c:v>0.31</c:v>
                </c:pt>
                <c:pt idx="5">
                  <c:v>0.28</c:v>
                </c:pt>
                <c:pt idx="6">
                  <c:v>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A3-469A-928E-5FCAEE41E9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For-Profit 4Y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Badging &amp; Micro-Creds.</c:v>
                </c:pt>
                <c:pt idx="1">
                  <c:v>Simulations/game-based</c:v>
                </c:pt>
                <c:pt idx="2">
                  <c:v>CBE</c:v>
                </c:pt>
                <c:pt idx="3">
                  <c:v>Prior Learning Assessment</c:v>
                </c:pt>
                <c:pt idx="4">
                  <c:v>OER</c:v>
                </c:pt>
                <c:pt idx="5">
                  <c:v>Problem-Based Learning</c:v>
                </c:pt>
                <c:pt idx="6">
                  <c:v>One-on-One Mentoring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0.01</c:v>
                </c:pt>
                <c:pt idx="1">
                  <c:v>0.43</c:v>
                </c:pt>
                <c:pt idx="2">
                  <c:v>0.14</c:v>
                </c:pt>
                <c:pt idx="3">
                  <c:v>0.01</c:v>
                </c:pt>
                <c:pt idx="4">
                  <c:v>0.01</c:v>
                </c:pt>
                <c:pt idx="5">
                  <c:v>0.14</c:v>
                </c:pt>
                <c:pt idx="6">
                  <c:v>0.57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1A3-469A-928E-5FCAEE41E9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5238920"/>
        <c:axId val="-2075263736"/>
      </c:barChart>
      <c:catAx>
        <c:axId val="-20752389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2075263736"/>
        <c:crosses val="autoZero"/>
        <c:auto val="1"/>
        <c:lblAlgn val="ctr"/>
        <c:lblOffset val="100"/>
        <c:noMultiLvlLbl val="0"/>
      </c:catAx>
      <c:valAx>
        <c:axId val="-207526373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20752389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41068077427822"/>
          <c:y val="0.0268779998347907"/>
          <c:w val="0.432103476964485"/>
          <c:h val="0.8055047058667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Sectors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Adaptive Learning Tech.</c:v>
                </c:pt>
                <c:pt idx="1">
                  <c:v>Learning Analytics</c:v>
                </c:pt>
                <c:pt idx="2">
                  <c:v>Student Dashboards</c:v>
                </c:pt>
                <c:pt idx="3">
                  <c:v>Simulations/game-based</c:v>
                </c:pt>
                <c:pt idx="4">
                  <c:v>Virtual Reality</c:v>
                </c:pt>
                <c:pt idx="5">
                  <c:v>Learning Outcomes Tech.</c:v>
                </c:pt>
                <c:pt idx="6">
                  <c:v>Lecture/Video Capture</c:v>
                </c:pt>
                <c:pt idx="7">
                  <c:v>CBE Tech.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0.56</c:v>
                </c:pt>
                <c:pt idx="1">
                  <c:v>0.54</c:v>
                </c:pt>
                <c:pt idx="2">
                  <c:v>0.46</c:v>
                </c:pt>
                <c:pt idx="3">
                  <c:v>0.41</c:v>
                </c:pt>
                <c:pt idx="4">
                  <c:v>0.37</c:v>
                </c:pt>
                <c:pt idx="5">
                  <c:v>0.35</c:v>
                </c:pt>
                <c:pt idx="6">
                  <c:v>0.28</c:v>
                </c:pt>
                <c:pt idx="7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34-4667-A42E-7C2C85E138F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For-Profit 4Y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Adaptive Learning Tech.</c:v>
                </c:pt>
                <c:pt idx="1">
                  <c:v>Learning Analytics</c:v>
                </c:pt>
                <c:pt idx="2">
                  <c:v>Student Dashboards</c:v>
                </c:pt>
                <c:pt idx="3">
                  <c:v>Simulations/game-based</c:v>
                </c:pt>
                <c:pt idx="4">
                  <c:v>Virtual Reality</c:v>
                </c:pt>
                <c:pt idx="5">
                  <c:v>Learning Outcomes Tech.</c:v>
                </c:pt>
                <c:pt idx="6">
                  <c:v>Lecture/Video Capture</c:v>
                </c:pt>
                <c:pt idx="7">
                  <c:v>CBE Tech.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0.29</c:v>
                </c:pt>
                <c:pt idx="1">
                  <c:v>0.29</c:v>
                </c:pt>
                <c:pt idx="2">
                  <c:v>0.86</c:v>
                </c:pt>
                <c:pt idx="3">
                  <c:v>0.57</c:v>
                </c:pt>
                <c:pt idx="4">
                  <c:v>0.57</c:v>
                </c:pt>
                <c:pt idx="5">
                  <c:v>0.71</c:v>
                </c:pt>
                <c:pt idx="6">
                  <c:v>0.14</c:v>
                </c:pt>
                <c:pt idx="7">
                  <c:v>0.29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734-4667-A42E-7C2C85E138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5324120"/>
        <c:axId val="-2075326744"/>
      </c:barChart>
      <c:catAx>
        <c:axId val="-20753241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2075326744"/>
        <c:crosses val="autoZero"/>
        <c:auto val="1"/>
        <c:lblAlgn val="ctr"/>
        <c:lblOffset val="100"/>
        <c:noMultiLvlLbl val="0"/>
      </c:catAx>
      <c:valAx>
        <c:axId val="-207532674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-20753241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69753086419753"/>
          <c:y val="0.0302821748107364"/>
          <c:w val="0.966049382716049"/>
          <c:h val="0.87024185638185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More emphasis on online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Sample</c:v>
                </c:pt>
                <c:pt idx="1">
                  <c:v>Large (&gt;2,500 fully online students)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0.48</c:v>
                </c:pt>
                <c:pt idx="1">
                  <c:v>0.83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48-42D6-AE26-0A34B489E1C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Balance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Sample</c:v>
                </c:pt>
                <c:pt idx="1">
                  <c:v>Large (&gt;2,500 fully online students)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0.12</c:v>
                </c:pt>
                <c:pt idx="1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848-42D6-AE26-0A34B489E1C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More emphsis on blended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848-42D6-AE26-0A34B489E1CC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Sample</c:v>
                </c:pt>
                <c:pt idx="1">
                  <c:v>Large (&gt;2,500 fully online students)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</c:v>
                </c:pt>
                <c:pt idx="1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848-42D6-AE26-0A34B489E1C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Little emphasis on either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848-42D6-AE26-0A34B489E1CC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Sample</c:v>
                </c:pt>
                <c:pt idx="1">
                  <c:v>Large (&gt;2,500 fully online students)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0.09</c:v>
                </c:pt>
                <c:pt idx="1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48-42D6-AE26-0A34B489E1C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Wide variation by department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Sample</c:v>
                </c:pt>
                <c:pt idx="1">
                  <c:v>Large (&gt;2,500 fully online students)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0.21</c:v>
                </c:pt>
                <c:pt idx="1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848-42D6-AE26-0A34B489E1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19517576"/>
        <c:axId val="-2119527096"/>
      </c:barChart>
      <c:catAx>
        <c:axId val="-2119517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9527096"/>
        <c:crosses val="autoZero"/>
        <c:auto val="1"/>
        <c:lblAlgn val="ctr"/>
        <c:lblOffset val="100"/>
        <c:noMultiLvlLbl val="0"/>
      </c:catAx>
      <c:valAx>
        <c:axId val="-2119527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19517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6952221250122"/>
          <c:y val="0.413924814800765"/>
          <c:w val="0.301465927870127"/>
          <c:h val="0.1951598376424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56900735614172"/>
          <c:y val="0.049375"/>
          <c:w val="0.580355841764414"/>
          <c:h val="0.7047730845355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Public 2Y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Negotiated Among the Above</c:v>
                </c:pt>
                <c:pt idx="1">
                  <c:v>Individual Faculty</c:v>
                </c:pt>
                <c:pt idx="2">
                  <c:v>Online Coordinating Unit</c:v>
                </c:pt>
                <c:pt idx="3">
                  <c:v>Central Administration</c:v>
                </c:pt>
                <c:pt idx="4">
                  <c:v>Academic Units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</c:v>
                </c:pt>
                <c:pt idx="1">
                  <c:v>0.06</c:v>
                </c:pt>
                <c:pt idx="2">
                  <c:v>0.04</c:v>
                </c:pt>
                <c:pt idx="3">
                  <c:v>0.11</c:v>
                </c:pt>
                <c:pt idx="4">
                  <c:v>0.59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09-414D-8253-23CD097C07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Public 4Y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Negotiated Among the Above</c:v>
                </c:pt>
                <c:pt idx="1">
                  <c:v>Individual Faculty</c:v>
                </c:pt>
                <c:pt idx="2">
                  <c:v>Online Coordinating Unit</c:v>
                </c:pt>
                <c:pt idx="3">
                  <c:v>Central Administration</c:v>
                </c:pt>
                <c:pt idx="4">
                  <c:v>Academic Units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</c:v>
                </c:pt>
                <c:pt idx="1">
                  <c:v>0.05</c:v>
                </c:pt>
                <c:pt idx="2">
                  <c:v>0.01</c:v>
                </c:pt>
                <c:pt idx="3">
                  <c:v>0.01</c:v>
                </c:pt>
                <c:pt idx="4">
                  <c:v>0.63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09-414D-8253-23CD097C07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Private Nonprofit 4Y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Negotiated Among the Above</c:v>
                </c:pt>
                <c:pt idx="1">
                  <c:v>Individual Faculty</c:v>
                </c:pt>
                <c:pt idx="2">
                  <c:v>Online Coordinating Unit</c:v>
                </c:pt>
                <c:pt idx="3">
                  <c:v>Central Administration</c:v>
                </c:pt>
                <c:pt idx="4">
                  <c:v>Academic Units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0.24</c:v>
                </c:pt>
                <c:pt idx="1">
                  <c:v>0.01</c:v>
                </c:pt>
                <c:pt idx="2">
                  <c:v>0.14</c:v>
                </c:pt>
                <c:pt idx="3">
                  <c:v>0.05</c:v>
                </c:pt>
                <c:pt idx="4">
                  <c:v>0.51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709-414D-8253-23CD097C078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For Profit 4Y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accent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Negotiated Among the Above</c:v>
                </c:pt>
                <c:pt idx="1">
                  <c:v>Individual Faculty</c:v>
                </c:pt>
                <c:pt idx="2">
                  <c:v>Online Coordinating Unit</c:v>
                </c:pt>
                <c:pt idx="3">
                  <c:v>Central Administration</c:v>
                </c:pt>
                <c:pt idx="4">
                  <c:v>Academic Units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0.14</c:v>
                </c:pt>
                <c:pt idx="1">
                  <c:v>0.0</c:v>
                </c:pt>
                <c:pt idx="2">
                  <c:v>0.29</c:v>
                </c:pt>
                <c:pt idx="3">
                  <c:v>0.29</c:v>
                </c:pt>
                <c:pt idx="4">
                  <c:v>0.29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709-414D-8253-23CD097C0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4988856"/>
        <c:axId val="-2125201432"/>
      </c:barChart>
      <c:catAx>
        <c:axId val="-21249888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2125201432"/>
        <c:crosses val="autoZero"/>
        <c:auto val="1"/>
        <c:lblAlgn val="ctr"/>
        <c:lblOffset val="100"/>
        <c:noMultiLvlLbl val="0"/>
      </c:catAx>
      <c:valAx>
        <c:axId val="-212520143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-2124988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0359541599009845"/>
          <c:y val="0.866133440889387"/>
          <c:w val="0.950526303836851"/>
          <c:h val="0.13227511489688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24149636866524"/>
          <c:y val="0.05625"/>
          <c:w val="0.533098395742833"/>
          <c:h val="0.6871708239774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Public 2Y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Increase online enrollment</c:v>
                </c:pt>
                <c:pt idx="1">
                  <c:v>Respond to student demand</c:v>
                </c:pt>
                <c:pt idx="2">
                  <c:v>Increase online revenue</c:v>
                </c:pt>
                <c:pt idx="3">
                  <c:v>Respond to industry demand</c:v>
                </c:pt>
                <c:pt idx="4">
                  <c:v>Diversify online offerings</c:v>
                </c:pt>
                <c:pt idx="5">
                  <c:v>Increase online revenue</c:v>
                </c:pt>
                <c:pt idx="6">
                  <c:v>Increased surplus or profit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0.78</c:v>
                </c:pt>
                <c:pt idx="1">
                  <c:v>0.71</c:v>
                </c:pt>
                <c:pt idx="2">
                  <c:v>0.31</c:v>
                </c:pt>
                <c:pt idx="3">
                  <c:v>0.47</c:v>
                </c:pt>
                <c:pt idx="4">
                  <c:v>0.45</c:v>
                </c:pt>
                <c:pt idx="5">
                  <c:v>0.31</c:v>
                </c:pt>
                <c:pt idx="6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70-4E41-8FDD-947B8605E5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Public 4Y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Increase online enrollment</c:v>
                </c:pt>
                <c:pt idx="1">
                  <c:v>Respond to student demand</c:v>
                </c:pt>
                <c:pt idx="2">
                  <c:v>Increase online revenue</c:v>
                </c:pt>
                <c:pt idx="3">
                  <c:v>Respond to industry demand</c:v>
                </c:pt>
                <c:pt idx="4">
                  <c:v>Diversify online offerings</c:v>
                </c:pt>
                <c:pt idx="5">
                  <c:v>Increase online revenue</c:v>
                </c:pt>
                <c:pt idx="6">
                  <c:v>Increased surplus or profit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0.83</c:v>
                </c:pt>
                <c:pt idx="1">
                  <c:v>0.5</c:v>
                </c:pt>
                <c:pt idx="2">
                  <c:v>0.47</c:v>
                </c:pt>
                <c:pt idx="3">
                  <c:v>0.23</c:v>
                </c:pt>
                <c:pt idx="4">
                  <c:v>0.3</c:v>
                </c:pt>
                <c:pt idx="5">
                  <c:v>0.47</c:v>
                </c:pt>
                <c:pt idx="6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B70-4E41-8FDD-947B8605E52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Private Non-Profit 4Y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Increase online enrollment</c:v>
                </c:pt>
                <c:pt idx="1">
                  <c:v>Respond to student demand</c:v>
                </c:pt>
                <c:pt idx="2">
                  <c:v>Increase online revenue</c:v>
                </c:pt>
                <c:pt idx="3">
                  <c:v>Respond to industry demand</c:v>
                </c:pt>
                <c:pt idx="4">
                  <c:v>Diversify online offerings</c:v>
                </c:pt>
                <c:pt idx="5">
                  <c:v>Increase online revenue</c:v>
                </c:pt>
                <c:pt idx="6">
                  <c:v>Increased surplus or profit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0.82</c:v>
                </c:pt>
                <c:pt idx="1">
                  <c:v>0.45</c:v>
                </c:pt>
                <c:pt idx="2">
                  <c:v>0.55</c:v>
                </c:pt>
                <c:pt idx="3">
                  <c:v>0.43</c:v>
                </c:pt>
                <c:pt idx="4">
                  <c:v>0.33</c:v>
                </c:pt>
                <c:pt idx="5">
                  <c:v>0.55</c:v>
                </c:pt>
                <c:pt idx="6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B70-4E41-8FDD-947B8605E52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For-Profit 4Y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Increase online enrollment</c:v>
                </c:pt>
                <c:pt idx="1">
                  <c:v>Respond to student demand</c:v>
                </c:pt>
                <c:pt idx="2">
                  <c:v>Increase online revenue</c:v>
                </c:pt>
                <c:pt idx="3">
                  <c:v>Respond to industry demand</c:v>
                </c:pt>
                <c:pt idx="4">
                  <c:v>Diversify online offerings</c:v>
                </c:pt>
                <c:pt idx="5">
                  <c:v>Increase online revenue</c:v>
                </c:pt>
                <c:pt idx="6">
                  <c:v>Increased surplus or profit</c:v>
                </c:pt>
              </c:strCache>
            </c:strRef>
          </c:cat>
          <c:val>
            <c:numRef>
              <c:f>Sheet1!$E$2:$E$8</c:f>
              <c:numCache>
                <c:formatCode>0%</c:formatCode>
                <c:ptCount val="7"/>
                <c:pt idx="0">
                  <c:v>0.83</c:v>
                </c:pt>
                <c:pt idx="1">
                  <c:v>0.33</c:v>
                </c:pt>
                <c:pt idx="2">
                  <c:v>0.5</c:v>
                </c:pt>
                <c:pt idx="3">
                  <c:v>0.5</c:v>
                </c:pt>
                <c:pt idx="4">
                  <c:v>0.33</c:v>
                </c:pt>
                <c:pt idx="5">
                  <c:v>0.5</c:v>
                </c:pt>
                <c:pt idx="6">
                  <c:v>0.17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B70-4E41-8FDD-947B8605E5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2530856"/>
        <c:axId val="-2072552536"/>
      </c:barChart>
      <c:catAx>
        <c:axId val="-20725308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2072552536"/>
        <c:crosses val="autoZero"/>
        <c:auto val="1"/>
        <c:lblAlgn val="ctr"/>
        <c:lblOffset val="100"/>
        <c:noMultiLvlLbl val="0"/>
      </c:catAx>
      <c:valAx>
        <c:axId val="-207255253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-20725308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Online Headcount Fall 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Sheet1!$A$2:$A$25</c:f>
              <c:strCache>
                <c:ptCount val="24"/>
                <c:pt idx="0">
                  <c:v>Chamberlain College of Nursing</c:v>
                </c:pt>
                <c:pt idx="1">
                  <c:v>Ivy Tech Community College</c:v>
                </c:pt>
                <c:pt idx="2">
                  <c:v>Penn State University Park</c:v>
                </c:pt>
                <c:pt idx="3">
                  <c:v>American InterContinental University</c:v>
                </c:pt>
                <c:pt idx="4">
                  <c:v>Embry-Riddle Aeronautical University-Worldwide</c:v>
                </c:pt>
                <c:pt idx="5">
                  <c:v>University of Central Florida, FL</c:v>
                </c:pt>
                <c:pt idx="6">
                  <c:v>Indiana Wesleyan University, IN</c:v>
                </c:pt>
                <c:pt idx="7">
                  <c:v>Oregon State University, OR</c:v>
                </c:pt>
                <c:pt idx="8">
                  <c:v>Central Michigan University</c:v>
                </c:pt>
                <c:pt idx="9">
                  <c:v>Tarrant County College District</c:v>
                </c:pt>
                <c:pt idx="10">
                  <c:v>Baker College</c:v>
                </c:pt>
                <c:pt idx="11">
                  <c:v>Webster University, MO</c:v>
                </c:pt>
                <c:pt idx="12">
                  <c:v>Kent State University</c:v>
                </c:pt>
                <c:pt idx="13">
                  <c:v>George Washington University</c:v>
                </c:pt>
                <c:pt idx="14">
                  <c:v>University of West Florida</c:v>
                </c:pt>
                <c:pt idx="15">
                  <c:v>Ball State University, IN</c:v>
                </c:pt>
                <c:pt idx="16">
                  <c:v>Central New Mexico Community College, NM</c:v>
                </c:pt>
                <c:pt idx="17">
                  <c:v>Eastern Kentucky University, KY</c:v>
                </c:pt>
                <c:pt idx="18">
                  <c:v>Miami Dade College</c:v>
                </c:pt>
                <c:pt idx="19">
                  <c:v>Tulsa Community College, OK</c:v>
                </c:pt>
                <c:pt idx="20">
                  <c:v>University of South Dakota</c:v>
                </c:pt>
                <c:pt idx="21">
                  <c:v>Western Kentucky University</c:v>
                </c:pt>
                <c:pt idx="22">
                  <c:v>University of Missouri-Columbia, MO</c:v>
                </c:pt>
                <c:pt idx="23">
                  <c:v>University of Alaska Anchorage, AK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20590.0</c:v>
                </c:pt>
                <c:pt idx="1">
                  <c:v>13989.0</c:v>
                </c:pt>
                <c:pt idx="2">
                  <c:v>12242.0</c:v>
                </c:pt>
                <c:pt idx="3">
                  <c:v>11560.0</c:v>
                </c:pt>
                <c:pt idx="4">
                  <c:v>11274.0</c:v>
                </c:pt>
                <c:pt idx="5">
                  <c:v>9204.0</c:v>
                </c:pt>
                <c:pt idx="6">
                  <c:v>6690.0</c:v>
                </c:pt>
                <c:pt idx="7">
                  <c:v>5109.0</c:v>
                </c:pt>
                <c:pt idx="8">
                  <c:v>5072.0</c:v>
                </c:pt>
                <c:pt idx="9">
                  <c:v>4547.0</c:v>
                </c:pt>
                <c:pt idx="10">
                  <c:v>3907.0</c:v>
                </c:pt>
                <c:pt idx="11">
                  <c:v>3840.0</c:v>
                </c:pt>
                <c:pt idx="12">
                  <c:v>3838.0</c:v>
                </c:pt>
                <c:pt idx="13">
                  <c:v>3738.0</c:v>
                </c:pt>
                <c:pt idx="14">
                  <c:v>3610.0</c:v>
                </c:pt>
                <c:pt idx="15">
                  <c:v>3499.0</c:v>
                </c:pt>
                <c:pt idx="16">
                  <c:v>3483.0</c:v>
                </c:pt>
                <c:pt idx="17">
                  <c:v>3455.0</c:v>
                </c:pt>
                <c:pt idx="18">
                  <c:v>3314.0</c:v>
                </c:pt>
                <c:pt idx="19">
                  <c:v>3301.0</c:v>
                </c:pt>
                <c:pt idx="20">
                  <c:v>2993.0</c:v>
                </c:pt>
                <c:pt idx="21">
                  <c:v>2792.0</c:v>
                </c:pt>
                <c:pt idx="22">
                  <c:v>2572.0</c:v>
                </c:pt>
                <c:pt idx="23">
                  <c:v>2536.0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01-4F8F-9EF2-665DA3A438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2072402936"/>
        <c:axId val="-207251300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Average Online Headcount Per Program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0.0292438271604938"/>
                  <c:y val="-0.076618611331997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B01-4F8F-9EF2-665DA3A43876}"/>
                </c:ext>
              </c:extLst>
            </c:dLbl>
            <c:dLbl>
              <c:idx val="9"/>
              <c:layout>
                <c:manualLayout>
                  <c:x val="-0.0277006172839507"/>
                  <c:y val="-0.12993323188899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B01-4F8F-9EF2-665DA3A43876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accent2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Sheet1!$A$2:$A$25</c:f>
              <c:strCache>
                <c:ptCount val="24"/>
                <c:pt idx="0">
                  <c:v>Chamberlain College of Nursing</c:v>
                </c:pt>
                <c:pt idx="1">
                  <c:v>Ivy Tech Community College</c:v>
                </c:pt>
                <c:pt idx="2">
                  <c:v>Penn State University Park</c:v>
                </c:pt>
                <c:pt idx="3">
                  <c:v>American InterContinental University</c:v>
                </c:pt>
                <c:pt idx="4">
                  <c:v>Embry-Riddle Aeronautical University-Worldwide</c:v>
                </c:pt>
                <c:pt idx="5">
                  <c:v>University of Central Florida, FL</c:v>
                </c:pt>
                <c:pt idx="6">
                  <c:v>Indiana Wesleyan University, IN</c:v>
                </c:pt>
                <c:pt idx="7">
                  <c:v>Oregon State University, OR</c:v>
                </c:pt>
                <c:pt idx="8">
                  <c:v>Central Michigan University</c:v>
                </c:pt>
                <c:pt idx="9">
                  <c:v>Tarrant County College District</c:v>
                </c:pt>
                <c:pt idx="10">
                  <c:v>Baker College</c:v>
                </c:pt>
                <c:pt idx="11">
                  <c:v>Webster University, MO</c:v>
                </c:pt>
                <c:pt idx="12">
                  <c:v>Kent State University</c:v>
                </c:pt>
                <c:pt idx="13">
                  <c:v>George Washington University</c:v>
                </c:pt>
                <c:pt idx="14">
                  <c:v>University of West Florida</c:v>
                </c:pt>
                <c:pt idx="15">
                  <c:v>Ball State University, IN</c:v>
                </c:pt>
                <c:pt idx="16">
                  <c:v>Central New Mexico Community College, NM</c:v>
                </c:pt>
                <c:pt idx="17">
                  <c:v>Eastern Kentucky University, KY</c:v>
                </c:pt>
                <c:pt idx="18">
                  <c:v>Miami Dade College</c:v>
                </c:pt>
                <c:pt idx="19">
                  <c:v>Tulsa Community College, OK</c:v>
                </c:pt>
                <c:pt idx="20">
                  <c:v>University of South Dakota</c:v>
                </c:pt>
                <c:pt idx="21">
                  <c:v>Western Kentucky University</c:v>
                </c:pt>
                <c:pt idx="22">
                  <c:v>University of Missouri-Columbia, MO</c:v>
                </c:pt>
                <c:pt idx="23">
                  <c:v>University of Alaska Anchorage, AK</c:v>
                </c:pt>
              </c:strCache>
            </c:strRef>
          </c:cat>
          <c:val>
            <c:numRef>
              <c:f>Sheet1!$C$2:$C$25</c:f>
              <c:numCache>
                <c:formatCode>_(* #,##0_);_(* \(#,##0\);_(* "-"??_);_(@_)</c:formatCode>
                <c:ptCount val="24"/>
                <c:pt idx="0">
                  <c:v>2941.428571428571</c:v>
                </c:pt>
                <c:pt idx="1">
                  <c:v>874.3124999999999</c:v>
                </c:pt>
                <c:pt idx="2">
                  <c:v>82.16107382550335</c:v>
                </c:pt>
                <c:pt idx="3">
                  <c:v>1050.909090909091</c:v>
                </c:pt>
                <c:pt idx="4">
                  <c:v>239.872340425532</c:v>
                </c:pt>
                <c:pt idx="5">
                  <c:v>110.8915662650602</c:v>
                </c:pt>
                <c:pt idx="6">
                  <c:v>115.3448275862069</c:v>
                </c:pt>
                <c:pt idx="7">
                  <c:v>111.0652173913043</c:v>
                </c:pt>
                <c:pt idx="8">
                  <c:v>72.45714285714285</c:v>
                </c:pt>
                <c:pt idx="9">
                  <c:v>252.6111111111111</c:v>
                </c:pt>
                <c:pt idx="10">
                  <c:v>205.6315789473684</c:v>
                </c:pt>
                <c:pt idx="11">
                  <c:v>60.0</c:v>
                </c:pt>
                <c:pt idx="12">
                  <c:v>95.95</c:v>
                </c:pt>
                <c:pt idx="13">
                  <c:v>38.9375</c:v>
                </c:pt>
                <c:pt idx="14">
                  <c:v>63.33333333333334</c:v>
                </c:pt>
                <c:pt idx="15">
                  <c:v>57.36065573770492</c:v>
                </c:pt>
                <c:pt idx="16">
                  <c:v>248.7857142857143</c:v>
                </c:pt>
                <c:pt idx="17">
                  <c:v>82.26190476190478</c:v>
                </c:pt>
                <c:pt idx="18">
                  <c:v>165.7</c:v>
                </c:pt>
                <c:pt idx="19">
                  <c:v>137.5416666666666</c:v>
                </c:pt>
                <c:pt idx="20">
                  <c:v>78.76315789473682</c:v>
                </c:pt>
                <c:pt idx="21">
                  <c:v>34.04878048780488</c:v>
                </c:pt>
                <c:pt idx="22">
                  <c:v>27.65591397849463</c:v>
                </c:pt>
                <c:pt idx="23">
                  <c:v>126.8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B01-4F8F-9EF2-665DA3A438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2646312"/>
        <c:axId val="-2072580168"/>
      </c:lineChart>
      <c:catAx>
        <c:axId val="-20724029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072513000"/>
        <c:crosses val="autoZero"/>
        <c:auto val="1"/>
        <c:lblAlgn val="ctr"/>
        <c:lblOffset val="100"/>
        <c:noMultiLvlLbl val="0"/>
      </c:catAx>
      <c:valAx>
        <c:axId val="-207251300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2402936"/>
        <c:crosses val="autoZero"/>
        <c:crossBetween val="between"/>
      </c:valAx>
      <c:valAx>
        <c:axId val="-2072580168"/>
        <c:scaling>
          <c:orientation val="minMax"/>
        </c:scaling>
        <c:delete val="0"/>
        <c:axPos val="r"/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2646312"/>
        <c:crosses val="max"/>
        <c:crossBetween val="between"/>
      </c:valAx>
      <c:catAx>
        <c:axId val="-2072646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725801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8965282175746"/>
          <c:y val="0.102018663115814"/>
          <c:w val="0.460049304775168"/>
          <c:h val="0.79053069787234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Lower Tuition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Public 2Y</c:v>
                </c:pt>
                <c:pt idx="1">
                  <c:v>Public 4Y</c:v>
                </c:pt>
                <c:pt idx="2">
                  <c:v>Private Nonprofit 4Y</c:v>
                </c:pt>
                <c:pt idx="3">
                  <c:v>For-Profit 4Y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0.04</c:v>
                </c:pt>
                <c:pt idx="1">
                  <c:v>0.2</c:v>
                </c:pt>
                <c:pt idx="2">
                  <c:v>0.29</c:v>
                </c:pt>
                <c:pt idx="3">
                  <c:v>0.29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B7-4981-8694-7444B7DD10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Standard Tuition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Public 2Y</c:v>
                </c:pt>
                <c:pt idx="1">
                  <c:v>Public 4Y</c:v>
                </c:pt>
                <c:pt idx="2">
                  <c:v>Private Nonprofit 4Y</c:v>
                </c:pt>
                <c:pt idx="3">
                  <c:v>For-Profit 4Y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0.8</c:v>
                </c:pt>
                <c:pt idx="1">
                  <c:v>0.65</c:v>
                </c:pt>
                <c:pt idx="2">
                  <c:v>0.8</c:v>
                </c:pt>
                <c:pt idx="3">
                  <c:v>0.71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2B7-4981-8694-7444B7DD10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Higher Tuition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accent3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Public 2Y</c:v>
                </c:pt>
                <c:pt idx="1">
                  <c:v>Public 4Y</c:v>
                </c:pt>
                <c:pt idx="2">
                  <c:v>Private Nonprofit 4Y</c:v>
                </c:pt>
                <c:pt idx="3">
                  <c:v>For-Profit 4Y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0.19</c:v>
                </c:pt>
                <c:pt idx="1">
                  <c:v>0.43</c:v>
                </c:pt>
                <c:pt idx="2">
                  <c:v>0.1</c:v>
                </c:pt>
                <c:pt idx="3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2B7-4981-8694-7444B7DD10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17201064"/>
        <c:axId val="-2117834376"/>
      </c:barChart>
      <c:catAx>
        <c:axId val="-21172010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2117834376"/>
        <c:crosses val="autoZero"/>
        <c:auto val="1"/>
        <c:lblAlgn val="ctr"/>
        <c:lblOffset val="100"/>
        <c:noMultiLvlLbl val="0"/>
      </c:catAx>
      <c:valAx>
        <c:axId val="-2117834376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2117201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3437120228166"/>
          <c:y val="0.381761424456485"/>
          <c:w val="0.196562879771834"/>
          <c:h val="0.241898478446707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5785475884295"/>
          <c:y val="0.0232253438986415"/>
          <c:w val="0.85330501120966"/>
          <c:h val="0.6954765987168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Public 2Y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Meet the Competition</c:v>
                </c:pt>
                <c:pt idx="1">
                  <c:v>No Campus Facilities, Security, etc. Costs</c:v>
                </c:pt>
                <c:pt idx="2">
                  <c:v>Lower Cost of Online Instruction</c:v>
                </c:pt>
                <c:pt idx="3">
                  <c:v>Meet Revenue Goals through Growth</c:v>
                </c:pt>
                <c:pt idx="4">
                  <c:v>Lower Cost of Online Support Services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</c:v>
                </c:pt>
                <c:pt idx="1">
                  <c:v>1.0</c:v>
                </c:pt>
                <c:pt idx="2">
                  <c:v>0.5</c:v>
                </c:pt>
                <c:pt idx="3">
                  <c:v>0.02</c:v>
                </c:pt>
                <c:pt idx="4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47-4FBD-9F7D-CA0AB1EFFC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Public 4Y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Meet the Competition</c:v>
                </c:pt>
                <c:pt idx="1">
                  <c:v>No Campus Facilities, Security, etc. Costs</c:v>
                </c:pt>
                <c:pt idx="2">
                  <c:v>Lower Cost of Online Instruction</c:v>
                </c:pt>
                <c:pt idx="3">
                  <c:v>Meet Revenue Goals through Growth</c:v>
                </c:pt>
                <c:pt idx="4">
                  <c:v>Lower Cost of Online Support Services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0.33</c:v>
                </c:pt>
                <c:pt idx="1">
                  <c:v>0.75</c:v>
                </c:pt>
                <c:pt idx="2">
                  <c:v>0.25</c:v>
                </c:pt>
                <c:pt idx="3">
                  <c:v>0.33</c:v>
                </c:pt>
                <c:pt idx="4">
                  <c:v>0.17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247-4FBD-9F7D-CA0AB1EFFC8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Private Nonprofit 4Y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Meet the Competition</c:v>
                </c:pt>
                <c:pt idx="1">
                  <c:v>No Campus Facilities, Security, etc. Costs</c:v>
                </c:pt>
                <c:pt idx="2">
                  <c:v>Lower Cost of Online Instruction</c:v>
                </c:pt>
                <c:pt idx="3">
                  <c:v>Meet Revenue Goals through Growth</c:v>
                </c:pt>
                <c:pt idx="4">
                  <c:v>Lower Cost of Online Support Services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0.76</c:v>
                </c:pt>
                <c:pt idx="1">
                  <c:v>0.29</c:v>
                </c:pt>
                <c:pt idx="2">
                  <c:v>0.47</c:v>
                </c:pt>
                <c:pt idx="3">
                  <c:v>0.29</c:v>
                </c:pt>
                <c:pt idx="4">
                  <c:v>0.24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247-4FBD-9F7D-CA0AB1EFFC8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For Profit 4Y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Meet the Competition</c:v>
                </c:pt>
                <c:pt idx="1">
                  <c:v>No Campus Facilities, Security, etc. Costs</c:v>
                </c:pt>
                <c:pt idx="2">
                  <c:v>Lower Cost of Online Instruction</c:v>
                </c:pt>
                <c:pt idx="3">
                  <c:v>Meet Revenue Goals through Growth</c:v>
                </c:pt>
                <c:pt idx="4">
                  <c:v>Lower Cost of Online Support Services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1.0</c:v>
                </c:pt>
                <c:pt idx="1">
                  <c:v>0.02</c:v>
                </c:pt>
                <c:pt idx="2">
                  <c:v>0.5</c:v>
                </c:pt>
                <c:pt idx="3">
                  <c:v>0.5</c:v>
                </c:pt>
                <c:pt idx="4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247-4FBD-9F7D-CA0AB1EFFC8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&gt;2,500 Online Students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Meet the Competition</c:v>
                </c:pt>
                <c:pt idx="1">
                  <c:v>No Campus Facilities, Security, etc. Costs</c:v>
                </c:pt>
                <c:pt idx="2">
                  <c:v>Lower Cost of Online Instruction</c:v>
                </c:pt>
                <c:pt idx="3">
                  <c:v>Meet Revenue Goals through Growth</c:v>
                </c:pt>
                <c:pt idx="4">
                  <c:v>Lower Cost of Online Support Services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0.02</c:v>
                </c:pt>
                <c:pt idx="1">
                  <c:v>1.0</c:v>
                </c:pt>
                <c:pt idx="2">
                  <c:v>0.5</c:v>
                </c:pt>
                <c:pt idx="3">
                  <c:v>0.02</c:v>
                </c:pt>
                <c:pt idx="4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247-4FBD-9F7D-CA0AB1EFFC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6905080"/>
        <c:axId val="-2126914568"/>
      </c:barChart>
      <c:catAx>
        <c:axId val="-2126905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26914568"/>
        <c:crosses val="autoZero"/>
        <c:auto val="1"/>
        <c:lblAlgn val="ctr"/>
        <c:lblOffset val="100"/>
        <c:noMultiLvlLbl val="0"/>
      </c:catAx>
      <c:valAx>
        <c:axId val="-2126914568"/>
        <c:scaling>
          <c:orientation val="minMax"/>
          <c:max val="1.0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26905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017510784529107"/>
          <c:y val="0.898613490564524"/>
          <c:w val="0.980266127156791"/>
          <c:h val="0.0922623206938433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07711729983538"/>
          <c:y val="0.0172811315429689"/>
          <c:w val="0.622522307411898"/>
          <c:h val="0.62781593136870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Faculty Work Independently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Large &gt;2,500 </c:v>
                </c:pt>
                <c:pt idx="1">
                  <c:v>For-Profit 4Y</c:v>
                </c:pt>
                <c:pt idx="2">
                  <c:v>Private Nonprofit 4Y</c:v>
                </c:pt>
                <c:pt idx="3">
                  <c:v>Small &lt;500 </c:v>
                </c:pt>
                <c:pt idx="4">
                  <c:v>Mid-Sized 500-2,500 </c:v>
                </c:pt>
                <c:pt idx="5">
                  <c:v>Public 4Y</c:v>
                </c:pt>
                <c:pt idx="6">
                  <c:v>Public 2Y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0.0</c:v>
                </c:pt>
                <c:pt idx="1">
                  <c:v>0.0</c:v>
                </c:pt>
                <c:pt idx="2">
                  <c:v>0.12</c:v>
                </c:pt>
                <c:pt idx="3">
                  <c:v>0.05</c:v>
                </c:pt>
                <c:pt idx="4">
                  <c:v>0.05</c:v>
                </c:pt>
                <c:pt idx="5">
                  <c:v>0.03</c:v>
                </c:pt>
                <c:pt idx="6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EE-4812-BE8E-E150CF185A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Faculty Have Optional ID Support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Large &gt;2,500 </c:v>
                </c:pt>
                <c:pt idx="1">
                  <c:v>For-Profit 4Y</c:v>
                </c:pt>
                <c:pt idx="2">
                  <c:v>Private Nonprofit 4Y</c:v>
                </c:pt>
                <c:pt idx="3">
                  <c:v>Small &lt;500 </c:v>
                </c:pt>
                <c:pt idx="4">
                  <c:v>Mid-Sized 500-2,500 </c:v>
                </c:pt>
                <c:pt idx="5">
                  <c:v>Public 4Y</c:v>
                </c:pt>
                <c:pt idx="6">
                  <c:v>Public 2Y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0.25</c:v>
                </c:pt>
                <c:pt idx="1">
                  <c:v>0.29</c:v>
                </c:pt>
                <c:pt idx="2">
                  <c:v>0.27</c:v>
                </c:pt>
                <c:pt idx="3">
                  <c:v>0.37</c:v>
                </c:pt>
                <c:pt idx="4">
                  <c:v>0.55</c:v>
                </c:pt>
                <c:pt idx="5">
                  <c:v>0.42</c:v>
                </c:pt>
                <c:pt idx="6">
                  <c:v>0.59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EE-4812-BE8E-E150CF185A6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Faculty Required to Use ID Support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Large &gt;2,500 </c:v>
                </c:pt>
                <c:pt idx="1">
                  <c:v>For-Profit 4Y</c:v>
                </c:pt>
                <c:pt idx="2">
                  <c:v>Private Nonprofit 4Y</c:v>
                </c:pt>
                <c:pt idx="3">
                  <c:v>Small &lt;500 </c:v>
                </c:pt>
                <c:pt idx="4">
                  <c:v>Mid-Sized 500-2,500 </c:v>
                </c:pt>
                <c:pt idx="5">
                  <c:v>Public 4Y</c:v>
                </c:pt>
                <c:pt idx="6">
                  <c:v>Public 2Y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0.38</c:v>
                </c:pt>
                <c:pt idx="1">
                  <c:v>0.29</c:v>
                </c:pt>
                <c:pt idx="2">
                  <c:v>0.42</c:v>
                </c:pt>
                <c:pt idx="3">
                  <c:v>0.27</c:v>
                </c:pt>
                <c:pt idx="4">
                  <c:v>0.23</c:v>
                </c:pt>
                <c:pt idx="5">
                  <c:v>0.2</c:v>
                </c:pt>
                <c:pt idx="6">
                  <c:v>0.17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BEE-4812-BE8E-E150CF185A6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Faculty Required to Work in Design Teams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Large &gt;2,500 </c:v>
                </c:pt>
                <c:pt idx="1">
                  <c:v>For-Profit 4Y</c:v>
                </c:pt>
                <c:pt idx="2">
                  <c:v>Private Nonprofit 4Y</c:v>
                </c:pt>
                <c:pt idx="3">
                  <c:v>Small &lt;500 </c:v>
                </c:pt>
                <c:pt idx="4">
                  <c:v>Mid-Sized 500-2,500 </c:v>
                </c:pt>
                <c:pt idx="5">
                  <c:v>Public 4Y</c:v>
                </c:pt>
                <c:pt idx="6">
                  <c:v>Public 2Y</c:v>
                </c:pt>
              </c:strCache>
            </c:strRef>
          </c:cat>
          <c:val>
            <c:numRef>
              <c:f>Sheet1!$E$2:$E$8</c:f>
              <c:numCache>
                <c:formatCode>0%</c:formatCode>
                <c:ptCount val="7"/>
                <c:pt idx="0">
                  <c:v>0.13</c:v>
                </c:pt>
                <c:pt idx="1">
                  <c:v>0.29</c:v>
                </c:pt>
                <c:pt idx="2">
                  <c:v>0.03</c:v>
                </c:pt>
                <c:pt idx="3">
                  <c:v>0.06</c:v>
                </c:pt>
                <c:pt idx="4">
                  <c:v>0.0</c:v>
                </c:pt>
                <c:pt idx="5">
                  <c:v>0.03</c:v>
                </c:pt>
                <c:pt idx="6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BEE-4812-BE8E-E150CF185A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2819240"/>
        <c:axId val="-2063293896"/>
      </c:barChart>
      <c:catAx>
        <c:axId val="-20628192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2063293896"/>
        <c:crosses val="autoZero"/>
        <c:auto val="1"/>
        <c:lblAlgn val="ctr"/>
        <c:lblOffset val="100"/>
        <c:noMultiLvlLbl val="0"/>
      </c:catAx>
      <c:valAx>
        <c:axId val="-206329389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2062819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0268843355215377"/>
          <c:y val="0.760453214604233"/>
          <c:w val="0.598496083434279"/>
          <c:h val="0.23948859017603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Average Number </a:t>
            </a:r>
            <a:r>
              <a:rPr lang="en-US" dirty="0"/>
              <a:t>of </a:t>
            </a:r>
            <a:r>
              <a:rPr lang="en-US" dirty="0" smtClean="0"/>
              <a:t>ID’s by Institution Type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32800941271085"/>
          <c:y val="0.155999753937008"/>
          <c:w val="0.555307953659098"/>
          <c:h val="0.7189274114173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Instructional Designers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Public 2Y</c:v>
                </c:pt>
                <c:pt idx="1">
                  <c:v>Public 4Y</c:v>
                </c:pt>
                <c:pt idx="2">
                  <c:v>Private Nonprofit 4Y</c:v>
                </c:pt>
                <c:pt idx="3">
                  <c:v>For-Profit 4Y</c:v>
                </c:pt>
                <c:pt idx="4">
                  <c:v>Large &gt;2,500 </c:v>
                </c:pt>
                <c:pt idx="5">
                  <c:v>Mid-Sized 500-2,500 </c:v>
                </c:pt>
                <c:pt idx="6">
                  <c:v>Small &lt;500 </c:v>
                </c:pt>
              </c:strCache>
            </c:strRef>
          </c:cat>
          <c:val>
            <c:numRef>
              <c:f>Sheet1!$B$2:$B$8</c:f>
              <c:numCache>
                <c:formatCode>###0</c:formatCode>
                <c:ptCount val="7"/>
                <c:pt idx="0">
                  <c:v>2.07</c:v>
                </c:pt>
                <c:pt idx="1">
                  <c:v>7.34</c:v>
                </c:pt>
                <c:pt idx="2">
                  <c:v>3.46</c:v>
                </c:pt>
                <c:pt idx="3">
                  <c:v>6.75</c:v>
                </c:pt>
                <c:pt idx="4">
                  <c:v>10.85</c:v>
                </c:pt>
                <c:pt idx="5">
                  <c:v>4.93</c:v>
                </c:pt>
                <c:pt idx="6">
                  <c:v>2.42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C1-4D68-B6A4-A4D966E73D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2918952"/>
        <c:axId val="-2063039576"/>
      </c:barChart>
      <c:catAx>
        <c:axId val="-20629189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2063039576"/>
        <c:crosses val="autoZero"/>
        <c:auto val="1"/>
        <c:lblAlgn val="ctr"/>
        <c:lblOffset val="100"/>
        <c:noMultiLvlLbl val="0"/>
      </c:catAx>
      <c:valAx>
        <c:axId val="-2063039576"/>
        <c:scaling>
          <c:orientation val="minMax"/>
        </c:scaling>
        <c:delete val="0"/>
        <c:axPos val="b"/>
        <c:majorGridlines/>
        <c:numFmt formatCode="#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062918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0.02529</cdr:x>
      <cdr:y>0.92237</cdr:y>
    </cdr:from>
    <cdr:to>
      <cdr:x>0.42777</cdr:x>
      <cdr:y>0.97125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1988" y="5361040"/>
          <a:ext cx="3532242" cy="28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Primary 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0.12505</cdr:x>
      <cdr:y>0.92776</cdr:y>
    </cdr:from>
    <cdr:to>
      <cdr:x>0.1479</cdr:x>
      <cdr:y>0.96477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1097499" y="5392362"/>
          <a:ext cx="200508" cy="215150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40000"/>
            <a:lumOff val="60000"/>
          </a:schemeClr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0.18281</cdr:x>
      <cdr:y>0.91751</cdr:y>
    </cdr:from>
    <cdr:to>
      <cdr:x>0.30243</cdr:x>
      <cdr:y>0.9725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04443" y="5332822"/>
          <a:ext cx="1049830" cy="3196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Shared  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0.21644</cdr:x>
      <cdr:y>0.92237</cdr:y>
    </cdr:from>
    <cdr:to>
      <cdr:x>0.36494</cdr:x>
      <cdr:y>0.97125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99531" y="5361040"/>
          <a:ext cx="1303302" cy="28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0.27553</cdr:x>
      <cdr:y>0.9265</cdr:y>
    </cdr:from>
    <cdr:to>
      <cdr:x>0.29838</cdr:x>
      <cdr:y>0.96352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2418183" y="5385057"/>
          <a:ext cx="200508" cy="215150"/>
        </a:xfrm>
        <a:prstGeom xmlns:a="http://schemas.openxmlformats.org/drawingml/2006/main" prst="rect">
          <a:avLst/>
        </a:prstGeom>
        <a:solidFill xmlns:a="http://schemas.openxmlformats.org/drawingml/2006/main">
          <a:srgbClr val="FF6600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>
            <a:solidFill>
              <a:srgbClr val="FF66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0.14534</cdr:x>
      <cdr:y>0</cdr:y>
    </cdr:from>
    <cdr:to>
      <cdr:x>0.87093</cdr:x>
      <cdr:y>0.07894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31567" y="0"/>
          <a:ext cx="6148577" cy="3698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/>
            <a:t>How does Online Tuition Compare to Campus Tuition (by Sector)?</a:t>
          </a:r>
          <a:endParaRPr lang="en-US" sz="16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0.67201</cdr:x>
      <cdr:y>0.78425</cdr:y>
    </cdr:from>
    <cdr:to>
      <cdr:x>0.97435</cdr:x>
      <cdr:y>0.97742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36027" y="3854201"/>
          <a:ext cx="2490596" cy="94933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0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Four Public 4Y schools report that ID support is “strongly encouraged.”</a:t>
          </a:r>
          <a:endParaRPr lang="en-US" sz="18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0.8297</cdr:x>
      <cdr:y>0.02636</cdr:y>
    </cdr:from>
    <cdr:to>
      <cdr:x>0.98352</cdr:x>
      <cdr:y>0.87883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16319" y="107137"/>
          <a:ext cx="1282287" cy="34644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n-US" sz="20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0.8297</cdr:x>
      <cdr:y>0.02636</cdr:y>
    </cdr:from>
    <cdr:to>
      <cdr:x>0.98352</cdr:x>
      <cdr:y>0.87883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16319" y="107137"/>
          <a:ext cx="1282287" cy="34644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n-US" sz="20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0.8297</cdr:x>
      <cdr:y>0.02636</cdr:y>
    </cdr:from>
    <cdr:to>
      <cdr:x>0.98352</cdr:x>
      <cdr:y>0.87883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16319" y="107137"/>
          <a:ext cx="1282287" cy="34644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n-US" sz="20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0.50011</cdr:x>
      <cdr:y>0.2738</cdr:y>
    </cdr:from>
    <cdr:to>
      <cdr:x>0.98806</cdr:x>
      <cdr:y>0.34383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30444" y="1342468"/>
          <a:ext cx="4030002" cy="343385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42% of For Profits see this as a top 3 reason</a:t>
          </a:r>
          <a:endParaRPr lang="en-US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4B2ED-BFA7-B540-8A69-638D81F5C008}" type="datetimeFigureOut">
              <a:rPr lang="en-US" smtClean="0"/>
              <a:t>9/15/17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F4338-32D1-A044-8140-FB958C999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750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969CB-4820-4F43-BA6F-2DDB855B1BB3}" type="datetimeFigureOut">
              <a:rPr lang="en-US" smtClean="0"/>
              <a:t>9/15/17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423A4-6815-D04C-903A-4CB4CEEC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251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Items below the dotted</a:t>
            </a:r>
            <a:r>
              <a:rPr lang="en-US" baseline="0" dirty="0" smtClean="0"/>
              <a:t> line were not in the CHLOE 2 survey instrument, but were reported by COO survey respondents.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23A4-6815-D04C-903A-4CB4CEEC13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95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23A4-6815-D04C-903A-4CB4CEEC13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60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23A4-6815-D04C-903A-4CB4CEEC13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30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Remove mid-sized. Investigate disparity between</a:t>
            </a:r>
            <a:r>
              <a:rPr lang="en-US" baseline="0" dirty="0" smtClean="0"/>
              <a:t> programs by size and programs by control.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23A4-6815-D04C-903A-4CB4CEEC13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57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Remove mid-sized. Investigate disparity between</a:t>
            </a:r>
            <a:r>
              <a:rPr lang="en-US" baseline="0" dirty="0" smtClean="0"/>
              <a:t> programs by size and programs by control.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23A4-6815-D04C-903A-4CB4CEEC13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57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23A4-6815-D04C-903A-4CB4CEEC13C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80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4600" baseline="30000" dirty="0" smtClean="0">
                <a:solidFill>
                  <a:schemeClr val="tx1"/>
                </a:solidFill>
              </a:rPr>
              <a:t>A short description or subtitle to</a:t>
            </a:r>
            <a:br>
              <a:rPr lang="en-US" sz="4600" baseline="30000" dirty="0" smtClean="0">
                <a:solidFill>
                  <a:schemeClr val="tx1"/>
                </a:solidFill>
              </a:rPr>
            </a:br>
            <a:r>
              <a:rPr lang="en-US" sz="4600" baseline="30000" dirty="0" smtClean="0">
                <a:solidFill>
                  <a:schemeClr val="tx1"/>
                </a:solidFill>
              </a:rPr>
              <a:t>introduce an entire segment of slides. This can be three to four lines long. </a:t>
            </a:r>
            <a:endParaRPr lang="en-US" sz="4600" baseline="30000" dirty="0">
              <a:solidFill>
                <a:schemeClr val="tx1"/>
              </a:solidFill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815376"/>
            <a:ext cx="7772400" cy="1872704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400" baseline="0">
                <a:solidFill>
                  <a:srgbClr val="596BC5"/>
                </a:solidFill>
              </a:defRPr>
            </a:lvl1pPr>
          </a:lstStyle>
          <a:p>
            <a:pPr lvl="0"/>
            <a:r>
              <a:rPr lang="en-US" dirty="0" smtClean="0"/>
              <a:t>This is the Title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921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4600" baseline="30000" dirty="0" smtClean="0">
                <a:solidFill>
                  <a:schemeClr val="tx1"/>
                </a:solidFill>
              </a:rPr>
              <a:t>A short description or subtitle to</a:t>
            </a:r>
            <a:br>
              <a:rPr lang="en-US" sz="4600" baseline="30000" dirty="0" smtClean="0">
                <a:solidFill>
                  <a:schemeClr val="tx1"/>
                </a:solidFill>
              </a:rPr>
            </a:br>
            <a:r>
              <a:rPr lang="en-US" sz="4600" baseline="30000" dirty="0" smtClean="0">
                <a:solidFill>
                  <a:schemeClr val="tx1"/>
                </a:solidFill>
              </a:rPr>
              <a:t>introduce an entire segment of slides. This can be three to four lines long. </a:t>
            </a:r>
            <a:endParaRPr lang="en-US" sz="4600" baseline="30000" dirty="0">
              <a:solidFill>
                <a:schemeClr val="tx1"/>
              </a:solidFill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815376"/>
            <a:ext cx="7772400" cy="1872704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400" baseline="0">
                <a:solidFill>
                  <a:srgbClr val="596BC5"/>
                </a:solidFill>
              </a:defRPr>
            </a:lvl1pPr>
          </a:lstStyle>
          <a:p>
            <a:pPr lvl="0"/>
            <a:r>
              <a:rPr lang="en-US" dirty="0" smtClean="0"/>
              <a:t>This is the Title Slide</a:t>
            </a:r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812632" y="6054175"/>
            <a:ext cx="213722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aseline="30000" dirty="0" smtClean="0">
                <a:solidFill>
                  <a:srgbClr val="949499"/>
                </a:solidFill>
              </a:rPr>
              <a:t>©2014 </a:t>
            </a:r>
            <a:r>
              <a:rPr lang="en-US" baseline="30000" dirty="0" err="1" smtClean="0">
                <a:solidFill>
                  <a:srgbClr val="949499"/>
                </a:solidFill>
              </a:rPr>
              <a:t>MarylandOnline</a:t>
            </a:r>
            <a:r>
              <a:rPr lang="en-US" baseline="30000" dirty="0" smtClean="0">
                <a:solidFill>
                  <a:srgbClr val="949499"/>
                </a:solidFill>
              </a:rPr>
              <a:t>., Inc.</a:t>
            </a:r>
          </a:p>
        </p:txBody>
      </p:sp>
    </p:spTree>
    <p:extLst>
      <p:ext uri="{BB962C8B-B14F-4D97-AF65-F5344CB8AC3E}">
        <p14:creationId xmlns:p14="http://schemas.microsoft.com/office/powerpoint/2010/main" val="4103921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54493"/>
            <a:ext cx="7772400" cy="20285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79280"/>
            <a:ext cx="6400800" cy="8414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259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M Regiona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65129"/>
            <a:ext cx="7772400" cy="12144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75807"/>
            <a:ext cx="6400800" cy="8414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>
                <a:solidFill>
                  <a:schemeClr val="accent5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862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slide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6546"/>
            <a:ext cx="7772400" cy="1604183"/>
          </a:xfrm>
          <a:prstGeom prst="rect">
            <a:avLst/>
          </a:prstGeom>
        </p:spPr>
        <p:txBody>
          <a:bodyPr/>
          <a:lstStyle>
            <a:lvl1pPr algn="ctr">
              <a:defRPr sz="44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“Pathways to Excellence”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930729"/>
            <a:ext cx="7772400" cy="8414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September 24 - 27, 2017 </a:t>
            </a:r>
            <a:r>
              <a:rPr lang="en-US" smtClean="0"/>
              <a:t>| Fort Worth, Texas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34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M Regional Titl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645209" y="2443437"/>
            <a:ext cx="2028763" cy="24692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752524" y="2443437"/>
            <a:ext cx="2028763" cy="24692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455581" y="2443437"/>
            <a:ext cx="2028763" cy="24692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52524" y="5114347"/>
            <a:ext cx="7948565" cy="81208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2470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M Regiona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65130"/>
            <a:ext cx="7772400" cy="12144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75807"/>
            <a:ext cx="6400800" cy="8414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>
                <a:solidFill>
                  <a:schemeClr val="accent5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862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slide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6547"/>
            <a:ext cx="7772400" cy="1604183"/>
          </a:xfrm>
          <a:prstGeom prst="rect">
            <a:avLst/>
          </a:prstGeom>
        </p:spPr>
        <p:txBody>
          <a:bodyPr/>
          <a:lstStyle>
            <a:lvl1pPr algn="ctr">
              <a:defRPr sz="44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“Pathways to Excellence”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930729"/>
            <a:ext cx="7772400" cy="8414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September 24 - 27, 2017 </a:t>
            </a:r>
            <a:r>
              <a:rPr lang="en-US" smtClean="0"/>
              <a:t>| Fort Worth, Texas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34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M Regional Titl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645211" y="2443437"/>
            <a:ext cx="2028763" cy="24692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752526" y="2443437"/>
            <a:ext cx="2028763" cy="24692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455583" y="2443437"/>
            <a:ext cx="2028763" cy="24692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52526" y="5114347"/>
            <a:ext cx="7948565" cy="81208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2470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4600" baseline="30000" dirty="0" smtClean="0">
                <a:solidFill>
                  <a:schemeClr val="tx1"/>
                </a:solidFill>
              </a:rPr>
              <a:t>A short description or subtitle to</a:t>
            </a:r>
            <a:br>
              <a:rPr lang="en-US" sz="4600" baseline="30000" dirty="0" smtClean="0">
                <a:solidFill>
                  <a:schemeClr val="tx1"/>
                </a:solidFill>
              </a:rPr>
            </a:br>
            <a:r>
              <a:rPr lang="en-US" sz="4600" baseline="30000" dirty="0" smtClean="0">
                <a:solidFill>
                  <a:schemeClr val="tx1"/>
                </a:solidFill>
              </a:rPr>
              <a:t>introduce an entire segment of slides. This can be three to four lines long. </a:t>
            </a:r>
            <a:endParaRPr lang="en-US" sz="4600" baseline="30000" dirty="0">
              <a:solidFill>
                <a:schemeClr val="tx1"/>
              </a:solidFill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815376"/>
            <a:ext cx="7772400" cy="1872704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400" baseline="0">
                <a:solidFill>
                  <a:srgbClr val="596BC5"/>
                </a:solidFill>
              </a:defRPr>
            </a:lvl1pPr>
          </a:lstStyle>
          <a:p>
            <a:pPr lvl="0"/>
            <a:r>
              <a:rPr lang="en-US" dirty="0" smtClean="0"/>
              <a:t>This is the Title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92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840827" y="304528"/>
            <a:ext cx="7158037" cy="725261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rgbClr val="596BC5"/>
                </a:solidFill>
              </a:defRPr>
            </a:lvl1pPr>
          </a:lstStyle>
          <a:p>
            <a:pPr lvl="0"/>
            <a:r>
              <a:rPr lang="en-US" dirty="0" smtClean="0"/>
              <a:t>Interior Slide Blue Headline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44500" y="1323975"/>
            <a:ext cx="8335963" cy="4246563"/>
          </a:xfrm>
        </p:spPr>
        <p:txBody>
          <a:bodyPr>
            <a:normAutofit/>
          </a:bodyPr>
          <a:lstStyle>
            <a:lvl1pPr>
              <a:defRPr sz="2900"/>
            </a:lvl1pPr>
            <a:lvl2pPr>
              <a:defRPr sz="2800"/>
            </a:lvl2pPr>
            <a:lvl3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/>
            </a:lvl3pPr>
          </a:lstStyle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800" dirty="0" smtClean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812632" y="6054175"/>
            <a:ext cx="213722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9591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44500" y="1323975"/>
            <a:ext cx="8335963" cy="4246563"/>
          </a:xfrm>
        </p:spPr>
        <p:txBody>
          <a:bodyPr>
            <a:normAutofit/>
          </a:bodyPr>
          <a:lstStyle>
            <a:lvl1pPr>
              <a:defRPr sz="2900"/>
            </a:lvl1pPr>
            <a:lvl2pPr>
              <a:defRPr sz="2800"/>
            </a:lvl2pPr>
            <a:lvl3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/>
            </a:lvl3pPr>
          </a:lstStyle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800" dirty="0" smtClean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840827" y="304528"/>
            <a:ext cx="7158037" cy="725261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rgbClr val="596BC5"/>
                </a:solidFill>
              </a:defRPr>
            </a:lvl1pPr>
          </a:lstStyle>
          <a:p>
            <a:pPr lvl="0"/>
            <a:r>
              <a:rPr lang="en-US" dirty="0" smtClean="0"/>
              <a:t>Interior Slide Blue Headline</a:t>
            </a:r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812632" y="6054175"/>
            <a:ext cx="213722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aseline="30000" dirty="0" smtClean="0">
                <a:solidFill>
                  <a:srgbClr val="949499"/>
                </a:solidFill>
              </a:rPr>
              <a:t>©2014 </a:t>
            </a:r>
            <a:r>
              <a:rPr lang="en-US" baseline="30000" dirty="0" err="1" smtClean="0">
                <a:solidFill>
                  <a:srgbClr val="949499"/>
                </a:solidFill>
              </a:rPr>
              <a:t>MarylandOnline</a:t>
            </a:r>
            <a:r>
              <a:rPr lang="en-US" baseline="30000" dirty="0" smtClean="0">
                <a:solidFill>
                  <a:srgbClr val="949499"/>
                </a:solidFill>
              </a:rPr>
              <a:t>., Inc.</a:t>
            </a:r>
          </a:p>
        </p:txBody>
      </p:sp>
    </p:spTree>
    <p:extLst>
      <p:ext uri="{BB962C8B-B14F-4D97-AF65-F5344CB8AC3E}">
        <p14:creationId xmlns:p14="http://schemas.microsoft.com/office/powerpoint/2010/main" val="2349517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M_PP_Templat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75642" y="6132282"/>
            <a:ext cx="3429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500" dirty="0" smtClean="0">
                <a:solidFill>
                  <a:schemeClr val="bg1"/>
                </a:solidFill>
              </a:rPr>
              <a:t>©</a:t>
            </a:r>
            <a:r>
              <a:rPr lang="en-US" sz="1500" smtClean="0">
                <a:solidFill>
                  <a:schemeClr val="bg1"/>
                </a:solidFill>
              </a:rPr>
              <a:t>2014 </a:t>
            </a:r>
            <a:r>
              <a:rPr lang="en-US" sz="1500" dirty="0" err="1" smtClean="0">
                <a:solidFill>
                  <a:schemeClr val="bg1"/>
                </a:solidFill>
              </a:rPr>
              <a:t>MarylandOnline</a:t>
            </a:r>
            <a:r>
              <a:rPr lang="en-US" sz="1500" dirty="0" smtClean="0">
                <a:solidFill>
                  <a:schemeClr val="bg1"/>
                </a:solidFill>
              </a:rPr>
              <a:t>., Inc.</a:t>
            </a:r>
            <a:endParaRPr lang="en-US" sz="1500" dirty="0"/>
          </a:p>
        </p:txBody>
      </p:sp>
      <p:sp>
        <p:nvSpPr>
          <p:cNvPr id="5" name="TextBox 4"/>
          <p:cNvSpPr txBox="1"/>
          <p:nvPr/>
        </p:nvSpPr>
        <p:spPr>
          <a:xfrm>
            <a:off x="2875642" y="6132282"/>
            <a:ext cx="3429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500" dirty="0" smtClean="0">
                <a:solidFill>
                  <a:schemeClr val="bg1"/>
                </a:solidFill>
              </a:rPr>
              <a:t>©</a:t>
            </a:r>
            <a:r>
              <a:rPr lang="en-US" sz="1500" smtClean="0">
                <a:solidFill>
                  <a:schemeClr val="bg1"/>
                </a:solidFill>
              </a:rPr>
              <a:t>2014 </a:t>
            </a:r>
            <a:r>
              <a:rPr lang="en-US" sz="1500" dirty="0" err="1" smtClean="0">
                <a:solidFill>
                  <a:schemeClr val="bg1"/>
                </a:solidFill>
              </a:rPr>
              <a:t>MarylandOnline</a:t>
            </a:r>
            <a:r>
              <a:rPr lang="en-US" sz="1500" dirty="0" smtClean="0">
                <a:solidFill>
                  <a:schemeClr val="bg1"/>
                </a:solidFill>
              </a:rPr>
              <a:t>., Inc.</a:t>
            </a:r>
            <a:endParaRPr lang="en-US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2875642" y="6132282"/>
            <a:ext cx="3429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500" dirty="0" smtClean="0">
                <a:solidFill>
                  <a:schemeClr val="bg1"/>
                </a:solidFill>
              </a:rPr>
              <a:t>©2014 </a:t>
            </a:r>
            <a:r>
              <a:rPr lang="en-US" sz="1500" dirty="0" err="1" smtClean="0">
                <a:solidFill>
                  <a:schemeClr val="bg1"/>
                </a:solidFill>
              </a:rPr>
              <a:t>MarylandOnline</a:t>
            </a:r>
            <a:r>
              <a:rPr lang="en-US" sz="1500" dirty="0" smtClean="0">
                <a:solidFill>
                  <a:schemeClr val="bg1"/>
                </a:solidFill>
              </a:rPr>
              <a:t>., Inc.</a:t>
            </a:r>
            <a:endParaRPr lang="en-US" sz="1500" dirty="0"/>
          </a:p>
        </p:txBody>
      </p:sp>
      <p:pic>
        <p:nvPicPr>
          <p:cNvPr id="7" name="Picture 6" descr="QM_PP_Template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8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io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QM_PP_Templat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4600" baseline="30000" dirty="0" smtClean="0">
                <a:solidFill>
                  <a:schemeClr val="tx1"/>
                </a:solidFill>
              </a:rPr>
              <a:t>A short description or subtitle to</a:t>
            </a:r>
            <a:br>
              <a:rPr lang="en-US" sz="4600" baseline="30000" dirty="0" smtClean="0">
                <a:solidFill>
                  <a:schemeClr val="tx1"/>
                </a:solidFill>
              </a:rPr>
            </a:br>
            <a:r>
              <a:rPr lang="en-US" sz="4600" baseline="30000" dirty="0" smtClean="0">
                <a:solidFill>
                  <a:schemeClr val="tx1"/>
                </a:solidFill>
              </a:rPr>
              <a:t>introduce an entire segment of slides. This can be three to four lines long. </a:t>
            </a:r>
            <a:endParaRPr lang="en-US" sz="4600" baseline="30000" dirty="0">
              <a:solidFill>
                <a:schemeClr val="tx1"/>
              </a:solidFill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815376"/>
            <a:ext cx="7772400" cy="1872704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400" baseline="0">
                <a:solidFill>
                  <a:srgbClr val="596BC5"/>
                </a:solidFill>
              </a:defRPr>
            </a:lvl1pPr>
          </a:lstStyle>
          <a:p>
            <a:pPr lvl="0"/>
            <a:r>
              <a:rPr lang="en-US" dirty="0" smtClean="0"/>
              <a:t>This is the Title Slide</a:t>
            </a:r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812632" y="6054175"/>
            <a:ext cx="213722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aseline="30000" dirty="0" smtClean="0">
                <a:solidFill>
                  <a:srgbClr val="949499"/>
                </a:solidFill>
              </a:rPr>
              <a:t>©2014 </a:t>
            </a:r>
            <a:r>
              <a:rPr lang="en-US" baseline="30000" dirty="0" err="1" smtClean="0">
                <a:solidFill>
                  <a:srgbClr val="949499"/>
                </a:solidFill>
              </a:rPr>
              <a:t>MarylandOnline</a:t>
            </a:r>
            <a:r>
              <a:rPr lang="en-US" baseline="30000" dirty="0" smtClean="0">
                <a:solidFill>
                  <a:srgbClr val="949499"/>
                </a:solidFill>
              </a:rPr>
              <a:t>., Inc.</a:t>
            </a:r>
          </a:p>
        </p:txBody>
      </p:sp>
      <p:pic>
        <p:nvPicPr>
          <p:cNvPr id="6" name="Picture 5" descr="QM_PP_Templat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08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/begin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M_PP_Tem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14338" y="5079774"/>
            <a:ext cx="8315325" cy="789441"/>
          </a:xfrm>
        </p:spPr>
        <p:txBody>
          <a:bodyPr>
            <a:normAutofit/>
          </a:bodyPr>
          <a:lstStyle>
            <a:lvl1pPr algn="ctr">
              <a:defRPr sz="4000" baseline="0">
                <a:solidFill>
                  <a:srgbClr val="FFD44F"/>
                </a:solidFill>
              </a:defRPr>
            </a:lvl1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0674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400A58-A422-094E-88BB-B443CE21D7DB}" type="datetimeFigureOut">
              <a:rPr lang="en-US" smtClean="0"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E3B8BB-2B32-6449-8EBC-570A54ACC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1906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44500" y="1323975"/>
            <a:ext cx="8335963" cy="4639945"/>
          </a:xfrm>
        </p:spPr>
        <p:txBody>
          <a:bodyPr>
            <a:normAutofit/>
          </a:bodyPr>
          <a:lstStyle>
            <a:lvl1pPr>
              <a:defRPr sz="2900"/>
            </a:lvl1pPr>
            <a:lvl2pPr>
              <a:defRPr sz="2800"/>
            </a:lvl2pPr>
            <a:lvl3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/>
            </a:lvl3pPr>
          </a:lstStyle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800" dirty="0" smtClean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840827" y="304528"/>
            <a:ext cx="7158037" cy="72526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3600">
                <a:solidFill>
                  <a:srgbClr val="596BC5"/>
                </a:solidFill>
              </a:defRPr>
            </a:lvl1pPr>
          </a:lstStyle>
          <a:p>
            <a:pPr lvl="0"/>
            <a:r>
              <a:rPr lang="en-US" dirty="0" smtClean="0"/>
              <a:t>Interior Slide Blue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517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io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QM_PP_Templat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4600" baseline="30000" dirty="0" smtClean="0">
                <a:solidFill>
                  <a:schemeClr val="tx1"/>
                </a:solidFill>
              </a:rPr>
              <a:t>A short description or subtitle to</a:t>
            </a:r>
            <a:br>
              <a:rPr lang="en-US" sz="4600" baseline="30000" dirty="0" smtClean="0">
                <a:solidFill>
                  <a:schemeClr val="tx1"/>
                </a:solidFill>
              </a:rPr>
            </a:br>
            <a:r>
              <a:rPr lang="en-US" sz="4600" baseline="30000" dirty="0" smtClean="0">
                <a:solidFill>
                  <a:schemeClr val="tx1"/>
                </a:solidFill>
              </a:rPr>
              <a:t>introduce an entire segment of slides. This can be three to four lines long. </a:t>
            </a:r>
            <a:endParaRPr lang="en-US" sz="4600" baseline="30000" dirty="0">
              <a:solidFill>
                <a:schemeClr val="tx1"/>
              </a:solidFill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815376"/>
            <a:ext cx="7772400" cy="1872704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400" baseline="0">
                <a:solidFill>
                  <a:srgbClr val="596BC5"/>
                </a:solidFill>
              </a:defRPr>
            </a:lvl1pPr>
          </a:lstStyle>
          <a:p>
            <a:pPr lvl="0"/>
            <a:r>
              <a:rPr lang="en-US" dirty="0" smtClean="0"/>
              <a:t>This is the Title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608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theme" Target="../theme/theme2.xml"/><Relationship Id="rId10" Type="http://schemas.openxmlformats.org/officeDocument/2006/relationships/image" Target="../media/image3.jp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3.xml"/><Relationship Id="rId3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4.xml"/><Relationship Id="rId3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theme" Target="../theme/theme5.xml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theme" Target="../theme/theme6.xml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QM_PP_Templa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117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  <p:sp>
        <p:nvSpPr>
          <p:cNvPr id="5" name="Footer Placeholder 7"/>
          <p:cNvSpPr txBox="1">
            <a:spLocks/>
          </p:cNvSpPr>
          <p:nvPr/>
        </p:nvSpPr>
        <p:spPr>
          <a:xfrm>
            <a:off x="243840" y="6065520"/>
            <a:ext cx="8706018" cy="384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aseline="30000" smtClean="0">
                <a:solidFill>
                  <a:srgbClr val="949499"/>
                </a:solidFill>
              </a:rPr>
              <a:t>©2017 </a:t>
            </a:r>
            <a:r>
              <a:rPr lang="en-US" baseline="30000" dirty="0" err="1" smtClean="0">
                <a:solidFill>
                  <a:srgbClr val="949499"/>
                </a:solidFill>
              </a:rPr>
              <a:t>MarylandOnline</a:t>
            </a:r>
            <a:r>
              <a:rPr lang="en-US" baseline="30000" dirty="0" smtClean="0">
                <a:solidFill>
                  <a:srgbClr val="949499"/>
                </a:solidFill>
              </a:rPr>
              <a:t>, Inc.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9382" y="141104"/>
            <a:ext cx="156464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0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M_PP_Template3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QM_PP_Template3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613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14071" y="304800"/>
            <a:ext cx="6772728" cy="7213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812632" y="6054175"/>
            <a:ext cx="213722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aseline="30000" dirty="0" smtClean="0">
                <a:solidFill>
                  <a:srgbClr val="949499"/>
                </a:solidFill>
              </a:rPr>
              <a:t>©2014 </a:t>
            </a:r>
            <a:r>
              <a:rPr lang="en-US" baseline="30000" dirty="0" err="1" smtClean="0">
                <a:solidFill>
                  <a:srgbClr val="949499"/>
                </a:solidFill>
              </a:rPr>
              <a:t>MarylandOnline</a:t>
            </a:r>
            <a:r>
              <a:rPr lang="en-US" baseline="30000" dirty="0" smtClean="0">
                <a:solidFill>
                  <a:srgbClr val="949499"/>
                </a:solidFill>
              </a:rPr>
              <a:t>., Inc.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385218" y="0"/>
            <a:ext cx="156464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61" r:id="rId6"/>
    <p:sldLayoutId id="2147483751" r:id="rId7"/>
    <p:sldLayoutId id="2147483696" r:id="rId8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 baseline="0">
          <a:solidFill>
            <a:srgbClr val="596BC5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QM_PP_Templa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812632" y="6054175"/>
            <a:ext cx="213722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aseline="30000" dirty="0" smtClean="0">
                <a:solidFill>
                  <a:srgbClr val="949499"/>
                </a:solidFill>
              </a:rPr>
              <a:t>©2014 </a:t>
            </a:r>
            <a:r>
              <a:rPr lang="en-US" baseline="30000" dirty="0" err="1" smtClean="0">
                <a:solidFill>
                  <a:srgbClr val="949499"/>
                </a:solidFill>
              </a:rPr>
              <a:t>MarylandOnline</a:t>
            </a:r>
            <a:r>
              <a:rPr lang="en-US" baseline="30000" dirty="0" smtClean="0">
                <a:solidFill>
                  <a:srgbClr val="949499"/>
                </a:solidFill>
              </a:rPr>
              <a:t>., Inc.</a:t>
            </a:r>
          </a:p>
        </p:txBody>
      </p:sp>
    </p:spTree>
    <p:extLst>
      <p:ext uri="{BB962C8B-B14F-4D97-AF65-F5344CB8AC3E}">
        <p14:creationId xmlns:p14="http://schemas.microsoft.com/office/powerpoint/2010/main" val="297040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"/>
            <a:ext cx="9144000" cy="244968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9850" dist="889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rebuchet M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153" y="574320"/>
            <a:ext cx="2453694" cy="1465541"/>
          </a:xfrm>
          <a:prstGeom prst="rect">
            <a:avLst/>
          </a:prstGeom>
          <a:effectLst>
            <a:outerShdw blurRad="82550" dist="889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7604883" y="6499213"/>
            <a:ext cx="14509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en-US" sz="800" dirty="0">
                <a:solidFill>
                  <a:prstClr val="white"/>
                </a:solidFill>
                <a:latin typeface="Calibri" charset="0"/>
              </a:rPr>
              <a:t>©2017 </a:t>
            </a:r>
            <a:r>
              <a:rPr lang="en-US" sz="800" dirty="0" err="1">
                <a:solidFill>
                  <a:prstClr val="white"/>
                </a:solidFill>
                <a:latin typeface="Calibri" charset="0"/>
              </a:rPr>
              <a:t>MarylandOnline</a:t>
            </a:r>
            <a:r>
              <a:rPr lang="en-US" sz="800" dirty="0">
                <a:solidFill>
                  <a:prstClr val="white"/>
                </a:solidFill>
                <a:latin typeface="Calibri" charset="0"/>
              </a:rPr>
              <a:t>, Inc.</a:t>
            </a:r>
          </a:p>
        </p:txBody>
      </p:sp>
    </p:spTree>
    <p:extLst>
      <p:ext uri="{BB962C8B-B14F-4D97-AF65-F5344CB8AC3E}">
        <p14:creationId xmlns:p14="http://schemas.microsoft.com/office/powerpoint/2010/main" val="212296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171504"/>
            <a:ext cx="9144000" cy="68649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rebuchet M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70" y="422025"/>
            <a:ext cx="2722705" cy="1626217"/>
          </a:xfrm>
          <a:prstGeom prst="rect">
            <a:avLst/>
          </a:prstGeom>
          <a:effectLst>
            <a:outerShdw blurRad="82550" dist="889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7596525" y="6532633"/>
            <a:ext cx="14509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en-US" sz="800" dirty="0">
                <a:solidFill>
                  <a:srgbClr val="E7E7E7"/>
                </a:solidFill>
                <a:latin typeface="Calibri" charset="0"/>
              </a:rPr>
              <a:t>©2017 </a:t>
            </a:r>
            <a:r>
              <a:rPr lang="en-US" sz="800" dirty="0" err="1">
                <a:solidFill>
                  <a:srgbClr val="E7E7E7"/>
                </a:solidFill>
                <a:latin typeface="Calibri" charset="0"/>
              </a:rPr>
              <a:t>MarylandOnline</a:t>
            </a:r>
            <a:r>
              <a:rPr lang="en-US" sz="800" dirty="0">
                <a:solidFill>
                  <a:srgbClr val="E7E7E7"/>
                </a:solidFill>
                <a:latin typeface="Calibri" charset="0"/>
              </a:rPr>
              <a:t>, Inc.</a:t>
            </a: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110425" y="6347967"/>
            <a:ext cx="57551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1200" dirty="0" smtClean="0">
                <a:solidFill>
                  <a:prstClr val="white"/>
                </a:solidFill>
                <a:latin typeface="Calibri"/>
                <a:cs typeface="Calibri"/>
              </a:rPr>
              <a:t>Join the community of people who believe quality matters | </a:t>
            </a:r>
            <a:r>
              <a:rPr lang="en-US" sz="1000" dirty="0" err="1" smtClean="0">
                <a:solidFill>
                  <a:prstClr val="white"/>
                </a:solidFill>
                <a:latin typeface="Calibri"/>
                <a:cs typeface="Calibri"/>
              </a:rPr>
              <a:t>qualitymatters.org</a:t>
            </a:r>
            <a:r>
              <a:rPr lang="en-US" sz="1000" dirty="0" smtClean="0">
                <a:solidFill>
                  <a:prstClr val="white"/>
                </a:solidFill>
                <a:latin typeface="Calibri"/>
                <a:cs typeface="Calibri"/>
              </a:rPr>
              <a:t>/events</a:t>
            </a:r>
            <a:endParaRPr lang="en-US" sz="10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171504"/>
            <a:ext cx="9144000" cy="68649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rebuchet M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72" y="422026"/>
            <a:ext cx="2722705" cy="1626217"/>
          </a:xfrm>
          <a:prstGeom prst="rect">
            <a:avLst/>
          </a:prstGeom>
          <a:effectLst>
            <a:outerShdw blurRad="82550" dist="889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7596527" y="6532633"/>
            <a:ext cx="14509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en-US" sz="800" dirty="0">
                <a:solidFill>
                  <a:srgbClr val="E7E7E7"/>
                </a:solidFill>
                <a:latin typeface="Calibri" charset="0"/>
              </a:rPr>
              <a:t>©2017 </a:t>
            </a:r>
            <a:r>
              <a:rPr lang="en-US" sz="800" dirty="0" err="1">
                <a:solidFill>
                  <a:srgbClr val="E7E7E7"/>
                </a:solidFill>
                <a:latin typeface="Calibri" charset="0"/>
              </a:rPr>
              <a:t>MarylandOnline</a:t>
            </a:r>
            <a:r>
              <a:rPr lang="en-US" sz="800" dirty="0">
                <a:solidFill>
                  <a:srgbClr val="E7E7E7"/>
                </a:solidFill>
                <a:latin typeface="Calibri" charset="0"/>
              </a:rPr>
              <a:t>, Inc.</a:t>
            </a: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110425" y="6347969"/>
            <a:ext cx="57551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1200" dirty="0" smtClean="0">
                <a:solidFill>
                  <a:prstClr val="white"/>
                </a:solidFill>
                <a:latin typeface="Calibri"/>
                <a:cs typeface="Calibri"/>
              </a:rPr>
              <a:t>Join the community of people who believe quality matters | </a:t>
            </a:r>
            <a:r>
              <a:rPr lang="en-US" sz="1000" dirty="0" err="1" smtClean="0">
                <a:solidFill>
                  <a:prstClr val="white"/>
                </a:solidFill>
                <a:latin typeface="Calibri"/>
                <a:cs typeface="Calibri"/>
              </a:rPr>
              <a:t>qualitymatters.org</a:t>
            </a:r>
            <a:r>
              <a:rPr lang="en-US" sz="1000" dirty="0" smtClean="0">
                <a:solidFill>
                  <a:prstClr val="white"/>
                </a:solidFill>
                <a:latin typeface="Calibri"/>
                <a:cs typeface="Calibri"/>
              </a:rPr>
              <a:t>/events</a:t>
            </a:r>
            <a:endParaRPr lang="en-US" sz="10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QM_PP_Templa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117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  <p:sp>
        <p:nvSpPr>
          <p:cNvPr id="5" name="Footer Placeholder 7"/>
          <p:cNvSpPr txBox="1">
            <a:spLocks/>
          </p:cNvSpPr>
          <p:nvPr/>
        </p:nvSpPr>
        <p:spPr>
          <a:xfrm>
            <a:off x="243840" y="6065521"/>
            <a:ext cx="8706018" cy="384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aseline="30000" smtClean="0">
                <a:solidFill>
                  <a:srgbClr val="949499"/>
                </a:solidFill>
                <a:latin typeface="Calibri"/>
              </a:rPr>
              <a:t>©2017 </a:t>
            </a:r>
            <a:r>
              <a:rPr lang="en-US" baseline="30000" dirty="0" err="1" smtClean="0">
                <a:solidFill>
                  <a:srgbClr val="949499"/>
                </a:solidFill>
                <a:latin typeface="Calibri"/>
              </a:rPr>
              <a:t>MarylandOnline</a:t>
            </a:r>
            <a:r>
              <a:rPr lang="en-US" baseline="30000" dirty="0" smtClean="0">
                <a:solidFill>
                  <a:srgbClr val="949499"/>
                </a:solidFill>
                <a:latin typeface="Calibri"/>
              </a:rPr>
              <a:t>, Inc.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9382" y="141104"/>
            <a:ext cx="156464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0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/>
              <a:t>First Look at CHLOE 2018 </a:t>
            </a:r>
            <a:r>
              <a:rPr lang="en-US" sz="3600" i="1" dirty="0"/>
              <a:t/>
            </a:r>
            <a:br>
              <a:rPr lang="en-US" sz="3600" i="1" dirty="0"/>
            </a:br>
            <a:r>
              <a:rPr lang="en-US" sz="3200" i="1" dirty="0"/>
              <a:t>A Deeper Dive into Trends in Online Education</a:t>
            </a:r>
            <a:r>
              <a:rPr lang="en-US" sz="3600" dirty="0"/>
              <a:t>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Richard Garrett, </a:t>
            </a:r>
            <a:r>
              <a:rPr lang="en-US" sz="2800" dirty="0" err="1"/>
              <a:t>Eduventures</a:t>
            </a:r>
            <a:endParaRPr lang="en-US" sz="2800" dirty="0"/>
          </a:p>
          <a:p>
            <a:r>
              <a:rPr lang="en-US" sz="2800" dirty="0"/>
              <a:t>Ron Legon, Quality Matters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770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cess 7"/>
          <p:cNvSpPr/>
          <p:nvPr/>
        </p:nvSpPr>
        <p:spPr>
          <a:xfrm>
            <a:off x="3045431" y="1257020"/>
            <a:ext cx="3131741" cy="369869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95980" y="282643"/>
            <a:ext cx="6830644" cy="829739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Emerging Role of the Chief Online Officer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47509" y="1257557"/>
            <a:ext cx="2398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Provost or President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0176" y="3365814"/>
            <a:ext cx="1602859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External Relations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66273" y="2092394"/>
            <a:ext cx="1146658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Quality Assurance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76902" y="3365814"/>
            <a:ext cx="1602859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Budget &amp; Finance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88002" y="3365814"/>
            <a:ext cx="1689169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Program Dev. &amp; Support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85412" y="3365814"/>
            <a:ext cx="1664507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Technology &amp; Change Mgmt.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27451" y="2091684"/>
            <a:ext cx="1553540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</a:t>
            </a:r>
          </a:p>
          <a:p>
            <a:pPr algn="ctr"/>
            <a:r>
              <a:rPr lang="en-US" dirty="0" smtClean="0"/>
              <a:t> Collection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45431" y="2079355"/>
            <a:ext cx="3131741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Chief Online Officer</a:t>
            </a:r>
          </a:p>
          <a:p>
            <a:pPr algn="ctr"/>
            <a:r>
              <a:rPr lang="en-US" dirty="0"/>
              <a:t>Centralized Support </a:t>
            </a:r>
            <a:r>
              <a:rPr lang="en-US" dirty="0" smtClean="0"/>
              <a:t>Functions</a:t>
            </a:r>
            <a:endParaRPr lang="en-US" dirty="0"/>
          </a:p>
        </p:txBody>
      </p:sp>
      <p:cxnSp>
        <p:nvCxnSpPr>
          <p:cNvPr id="5" name="Straight Connector 4"/>
          <p:cNvCxnSpPr>
            <a:stCxn id="8" idx="2"/>
            <a:endCxn id="21" idx="0"/>
          </p:cNvCxnSpPr>
          <p:nvPr/>
        </p:nvCxnSpPr>
        <p:spPr>
          <a:xfrm>
            <a:off x="4611302" y="1626889"/>
            <a:ext cx="0" cy="4524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0" idx="3"/>
            <a:endCxn id="21" idx="1"/>
          </p:cNvCxnSpPr>
          <p:nvPr/>
        </p:nvCxnSpPr>
        <p:spPr>
          <a:xfrm flipV="1">
            <a:off x="2280991" y="2402521"/>
            <a:ext cx="764440" cy="123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1" idx="3"/>
            <a:endCxn id="12" idx="1"/>
          </p:cNvCxnSpPr>
          <p:nvPr/>
        </p:nvCxnSpPr>
        <p:spPr>
          <a:xfrm>
            <a:off x="6177172" y="2402521"/>
            <a:ext cx="789101" cy="130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537323" y="2725417"/>
            <a:ext cx="0" cy="3321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537323" y="3057589"/>
            <a:ext cx="28111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269957" y="3057589"/>
            <a:ext cx="32673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10" idx="0"/>
          </p:cNvCxnSpPr>
          <p:nvPr/>
        </p:nvCxnSpPr>
        <p:spPr>
          <a:xfrm>
            <a:off x="1331606" y="3057589"/>
            <a:ext cx="0" cy="3082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13" idx="0"/>
          </p:cNvCxnSpPr>
          <p:nvPr/>
        </p:nvCxnSpPr>
        <p:spPr>
          <a:xfrm>
            <a:off x="3378332" y="3057589"/>
            <a:ext cx="0" cy="3082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5" idx="0"/>
          </p:cNvCxnSpPr>
          <p:nvPr/>
        </p:nvCxnSpPr>
        <p:spPr>
          <a:xfrm flipV="1">
            <a:off x="5332587" y="3057590"/>
            <a:ext cx="0" cy="3082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6" idx="0"/>
          </p:cNvCxnSpPr>
          <p:nvPr/>
        </p:nvCxnSpPr>
        <p:spPr>
          <a:xfrm flipV="1">
            <a:off x="7317666" y="3057589"/>
            <a:ext cx="0" cy="3082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530176" y="4075311"/>
            <a:ext cx="20467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Regulatory Compliance</a:t>
            </a:r>
          </a:p>
          <a:p>
            <a:r>
              <a:rPr lang="en-US" sz="1400" dirty="0" smtClean="0"/>
              <a:t>Association Relations</a:t>
            </a:r>
          </a:p>
          <a:p>
            <a:r>
              <a:rPr lang="en-US" sz="800" dirty="0" smtClean="0"/>
              <a:t>-------------------------------</a:t>
            </a:r>
          </a:p>
          <a:p>
            <a:r>
              <a:rPr lang="en-US" sz="1400" dirty="0" smtClean="0"/>
              <a:t>State Authorization</a:t>
            </a:r>
          </a:p>
          <a:p>
            <a:r>
              <a:rPr lang="en-US" sz="1400" dirty="0" smtClean="0"/>
              <a:t>Program Certification</a:t>
            </a:r>
          </a:p>
          <a:p>
            <a:r>
              <a:rPr lang="en-US" sz="1400" dirty="0" smtClean="0"/>
              <a:t>Intellectual Property</a:t>
            </a:r>
          </a:p>
          <a:p>
            <a:r>
              <a:rPr lang="en-US" sz="1400" dirty="0" smtClean="0"/>
              <a:t>Corporate Relations</a:t>
            </a:r>
          </a:p>
          <a:p>
            <a:r>
              <a:rPr lang="en-US" sz="1400" dirty="0" smtClean="0"/>
              <a:t>External Representation</a:t>
            </a:r>
          </a:p>
          <a:p>
            <a:endParaRPr lang="en-US" sz="1400" dirty="0"/>
          </a:p>
        </p:txBody>
      </p:sp>
      <p:sp>
        <p:nvSpPr>
          <p:cNvPr id="88" name="TextBox 87"/>
          <p:cNvSpPr txBox="1"/>
          <p:nvPr/>
        </p:nvSpPr>
        <p:spPr>
          <a:xfrm>
            <a:off x="6516236" y="4075400"/>
            <a:ext cx="166450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Selection of LMS &amp; online tools</a:t>
            </a:r>
          </a:p>
          <a:p>
            <a:r>
              <a:rPr lang="en-US" sz="1400" dirty="0" smtClean="0"/>
              <a:t>LMS Support/Admin</a:t>
            </a:r>
          </a:p>
          <a:p>
            <a:r>
              <a:rPr lang="en-US" sz="1400" dirty="0" smtClean="0"/>
              <a:t>Online Tech Support</a:t>
            </a:r>
          </a:p>
          <a:p>
            <a:r>
              <a:rPr lang="en-US" sz="800" dirty="0" smtClean="0"/>
              <a:t>---------------------------</a:t>
            </a:r>
          </a:p>
          <a:p>
            <a:r>
              <a:rPr lang="en-US" sz="1400" dirty="0"/>
              <a:t>Library - Electronic</a:t>
            </a:r>
          </a:p>
          <a:p>
            <a:r>
              <a:rPr lang="en-US" sz="1400" dirty="0" smtClean="0"/>
              <a:t>SIS/LMS Integration</a:t>
            </a:r>
          </a:p>
          <a:p>
            <a:r>
              <a:rPr lang="en-US" sz="1400" dirty="0" smtClean="0"/>
              <a:t>Campus Technology</a:t>
            </a:r>
          </a:p>
          <a:p>
            <a:r>
              <a:rPr lang="en-US" sz="1400" dirty="0" smtClean="0"/>
              <a:t>Accessibility</a:t>
            </a:r>
          </a:p>
          <a:p>
            <a:endParaRPr lang="en-US" sz="1400" dirty="0"/>
          </a:p>
        </p:txBody>
      </p:sp>
      <p:sp>
        <p:nvSpPr>
          <p:cNvPr id="90" name="TextBox 89"/>
          <p:cNvSpPr txBox="1"/>
          <p:nvPr/>
        </p:nvSpPr>
        <p:spPr>
          <a:xfrm>
            <a:off x="4488002" y="4024563"/>
            <a:ext cx="19974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Strategic Planning</a:t>
            </a:r>
          </a:p>
          <a:p>
            <a:r>
              <a:rPr lang="en-US" sz="1400" dirty="0" smtClean="0"/>
              <a:t>Program Development</a:t>
            </a:r>
          </a:p>
          <a:p>
            <a:r>
              <a:rPr lang="en-US" sz="1400" dirty="0"/>
              <a:t>Instructional Design</a:t>
            </a:r>
          </a:p>
          <a:p>
            <a:r>
              <a:rPr lang="en-US" sz="1400" dirty="0" smtClean="0"/>
              <a:t>Course </a:t>
            </a:r>
            <a:r>
              <a:rPr lang="en-US" sz="1400" dirty="0"/>
              <a:t>Development</a:t>
            </a:r>
          </a:p>
          <a:p>
            <a:r>
              <a:rPr lang="en-US" sz="1400" dirty="0" smtClean="0"/>
              <a:t>Faculty Development</a:t>
            </a:r>
          </a:p>
          <a:p>
            <a:r>
              <a:rPr lang="en-US" sz="1400" dirty="0" smtClean="0"/>
              <a:t>Liaison to Academic Side </a:t>
            </a:r>
          </a:p>
          <a:p>
            <a:r>
              <a:rPr lang="en-US" sz="1400" dirty="0" smtClean="0"/>
              <a:t>Student Orientation</a:t>
            </a:r>
          </a:p>
          <a:p>
            <a:r>
              <a:rPr lang="en-US" sz="800" dirty="0" smtClean="0"/>
              <a:t>---------------------------------</a:t>
            </a:r>
          </a:p>
          <a:p>
            <a:r>
              <a:rPr lang="en-US" sz="1400" dirty="0"/>
              <a:t>Online Policies</a:t>
            </a:r>
          </a:p>
          <a:p>
            <a:r>
              <a:rPr lang="en-US" sz="1400" dirty="0"/>
              <a:t>Online Advising</a:t>
            </a:r>
          </a:p>
          <a:p>
            <a:r>
              <a:rPr lang="en-US" sz="1400" dirty="0" smtClean="0"/>
              <a:t>Faculty Recruitment</a:t>
            </a:r>
          </a:p>
          <a:p>
            <a:endParaRPr lang="en-US" sz="1400" dirty="0"/>
          </a:p>
        </p:txBody>
      </p:sp>
      <p:sp>
        <p:nvSpPr>
          <p:cNvPr id="91" name="TextBox 90"/>
          <p:cNvSpPr txBox="1"/>
          <p:nvPr/>
        </p:nvSpPr>
        <p:spPr>
          <a:xfrm>
            <a:off x="2576902" y="4050564"/>
            <a:ext cx="17508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Budgeting</a:t>
            </a:r>
          </a:p>
          <a:p>
            <a:r>
              <a:rPr lang="en-US" sz="1400" dirty="0"/>
              <a:t>Vendor </a:t>
            </a:r>
            <a:r>
              <a:rPr lang="en-US" sz="1400" dirty="0" smtClean="0"/>
              <a:t>Contracting</a:t>
            </a:r>
          </a:p>
          <a:p>
            <a:r>
              <a:rPr lang="en-US" sz="1400" dirty="0" smtClean="0"/>
              <a:t>Market Research</a:t>
            </a:r>
          </a:p>
          <a:p>
            <a:r>
              <a:rPr lang="en-US" sz="800" dirty="0" smtClean="0"/>
              <a:t>----------------------------</a:t>
            </a:r>
          </a:p>
          <a:p>
            <a:r>
              <a:rPr lang="en-US" sz="1400" dirty="0" smtClean="0"/>
              <a:t>Labor Agreements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03006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615" y="304800"/>
            <a:ext cx="5592770" cy="72136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Schools </a:t>
            </a:r>
            <a:r>
              <a:rPr lang="en-US" sz="2800" b="1" dirty="0"/>
              <a:t>favor </a:t>
            </a:r>
            <a:r>
              <a:rPr lang="en-US" sz="2800" b="1" dirty="0" smtClean="0"/>
              <a:t>online over </a:t>
            </a:r>
            <a:r>
              <a:rPr lang="en-US" sz="2800" b="1" dirty="0"/>
              <a:t>blended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022146"/>
              </p:ext>
            </p:extLst>
          </p:nvPr>
        </p:nvGraphicFramePr>
        <p:xfrm>
          <a:off x="457200" y="1600200"/>
          <a:ext cx="8229600" cy="461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61" y="1268823"/>
            <a:ext cx="8506478" cy="47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94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19662" y="396677"/>
            <a:ext cx="5861834" cy="591055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3400" b="1" dirty="0" smtClean="0"/>
              <a:t>Online Courses/Programs: Who Decides?</a:t>
            </a:r>
            <a:r>
              <a:rPr lang="en-US" sz="2800" b="1" dirty="0" smtClean="0"/>
              <a:t>	</a:t>
            </a:r>
            <a:r>
              <a:rPr lang="en-US" b="1" dirty="0" smtClean="0"/>
              <a:t>		</a:t>
            </a:r>
            <a:endParaRPr lang="en-US" b="1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84504556"/>
              </p:ext>
            </p:extLst>
          </p:nvPr>
        </p:nvGraphicFramePr>
        <p:xfrm>
          <a:off x="423363" y="1618921"/>
          <a:ext cx="8454432" cy="5001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8552" y="1121938"/>
            <a:ext cx="8769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For-Profit institutions are far more likely to manage course and program offerings </a:t>
            </a:r>
            <a:r>
              <a:rPr lang="en-US" dirty="0" smtClean="0"/>
              <a:t>centrally.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545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43754" y="1323975"/>
            <a:ext cx="8634040" cy="463994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42294" y="370234"/>
            <a:ext cx="6280044" cy="72526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	</a:t>
            </a:r>
            <a:r>
              <a:rPr lang="en-US" sz="3200" b="1" dirty="0"/>
              <a:t>Motives for </a:t>
            </a:r>
            <a:r>
              <a:rPr lang="en-US" sz="3200" b="1" dirty="0" smtClean="0"/>
              <a:t>Program Expansion</a:t>
            </a:r>
            <a:endParaRPr lang="en-US" sz="3200" b="1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778414921"/>
              </p:ext>
            </p:extLst>
          </p:nvPr>
        </p:nvGraphicFramePr>
        <p:xfrm>
          <a:off x="590142" y="1397000"/>
          <a:ext cx="8031069" cy="474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4198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9562" y="439342"/>
            <a:ext cx="6066203" cy="56266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Benchmarking </a:t>
            </a:r>
            <a:r>
              <a:rPr lang="en-US" sz="2400" b="1" dirty="0"/>
              <a:t>O</a:t>
            </a:r>
            <a:r>
              <a:rPr lang="en-US" sz="2400" b="1" dirty="0" smtClean="0"/>
              <a:t>nline Program Productivity</a:t>
            </a:r>
            <a:endParaRPr lang="en-US" sz="24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455906"/>
              </p:ext>
            </p:extLst>
          </p:nvPr>
        </p:nvGraphicFramePr>
        <p:xfrm>
          <a:off x="457200" y="1193648"/>
          <a:ext cx="8229600" cy="4932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57747" y="3863181"/>
            <a:ext cx="4580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CHLOE Respondents with &gt;2,500 Fully Online Students- Students per Online Program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713600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5800" y="1815375"/>
            <a:ext cx="7772400" cy="3313483"/>
          </a:xfrm>
        </p:spPr>
        <p:txBody>
          <a:bodyPr>
            <a:normAutofit fontScale="40000" lnSpcReduction="20000"/>
          </a:bodyPr>
          <a:lstStyle/>
          <a:p>
            <a:r>
              <a:rPr lang="en-US" sz="9600" b="1" dirty="0"/>
              <a:t>Questions Raised by CHLOE 1</a:t>
            </a:r>
          </a:p>
          <a:p>
            <a:r>
              <a:rPr lang="en-US" sz="8800" dirty="0"/>
              <a:t>Some Preliminary Findings in CHLOE 2 Data</a:t>
            </a:r>
          </a:p>
          <a:p>
            <a:endParaRPr lang="en-US" sz="8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600" dirty="0"/>
              <a:t>Responsibilities &amp; 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600" b="1" dirty="0">
                <a:solidFill>
                  <a:srgbClr val="C00000"/>
                </a:solidFill>
              </a:rPr>
              <a:t>Tuition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600" dirty="0"/>
              <a:t>Pedagogy &amp; Technology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947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16858" y="304528"/>
            <a:ext cx="5791245" cy="72526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Online vs. Campus Tuition </a:t>
            </a:r>
            <a:endParaRPr lang="en-US" sz="2800" b="1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76003408"/>
              </p:ext>
            </p:extLst>
          </p:nvPr>
        </p:nvGraphicFramePr>
        <p:xfrm>
          <a:off x="306625" y="1442491"/>
          <a:ext cx="8473838" cy="4685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8242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33462" y="335284"/>
            <a:ext cx="7158037" cy="72526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Rationales for Lower Online Tuition</a:t>
            </a:r>
            <a:endParaRPr lang="en-US" sz="2800" b="1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593311004"/>
              </p:ext>
            </p:extLst>
          </p:nvPr>
        </p:nvGraphicFramePr>
        <p:xfrm>
          <a:off x="260876" y="1570370"/>
          <a:ext cx="8703208" cy="4672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0149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5800" y="1815375"/>
            <a:ext cx="7772400" cy="3313483"/>
          </a:xfrm>
        </p:spPr>
        <p:txBody>
          <a:bodyPr>
            <a:normAutofit fontScale="40000" lnSpcReduction="20000"/>
          </a:bodyPr>
          <a:lstStyle/>
          <a:p>
            <a:r>
              <a:rPr lang="en-US" sz="9600" b="1" dirty="0"/>
              <a:t>Questions Raised by CHLOE 1</a:t>
            </a:r>
          </a:p>
          <a:p>
            <a:r>
              <a:rPr lang="en-US" sz="8800" dirty="0"/>
              <a:t>Some Preliminary Findings in CHLOE 2 Data</a:t>
            </a:r>
          </a:p>
          <a:p>
            <a:endParaRPr lang="en-US" sz="8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600" dirty="0"/>
              <a:t>Responsibilities &amp; 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600" dirty="0"/>
              <a:t>Tuition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600" b="1" dirty="0">
                <a:solidFill>
                  <a:srgbClr val="FF0000"/>
                </a:solidFill>
              </a:rPr>
              <a:t>Pedagogy &amp; Technology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581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24070" y="307906"/>
            <a:ext cx="6074828" cy="72526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Course Development Patterns</a:t>
            </a:r>
            <a:endParaRPr lang="en-US" sz="3200" b="1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571611603"/>
              </p:ext>
            </p:extLst>
          </p:nvPr>
        </p:nvGraphicFramePr>
        <p:xfrm>
          <a:off x="542506" y="1323974"/>
          <a:ext cx="8237957" cy="4914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9424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44500" y="2046612"/>
            <a:ext cx="8335963" cy="3523926"/>
          </a:xfrm>
        </p:spPr>
        <p:txBody>
          <a:bodyPr>
            <a:normAutofit/>
          </a:bodyPr>
          <a:lstStyle/>
          <a:p>
            <a:pPr lvl="2" algn="ctr"/>
            <a:r>
              <a:rPr lang="en-US" sz="2300" dirty="0" smtClean="0"/>
              <a:t>What is the CHLOE Survey?</a:t>
            </a:r>
            <a:br>
              <a:rPr lang="en-US" sz="2300" dirty="0" smtClean="0"/>
            </a:br>
            <a:endParaRPr lang="en-US" sz="2300" dirty="0" smtClean="0"/>
          </a:p>
          <a:p>
            <a:pPr lvl="2" algn="ctr"/>
            <a:r>
              <a:rPr lang="en-US" sz="2300" dirty="0" smtClean="0"/>
              <a:t>Major findings of CHLOE 1 (2017)</a:t>
            </a:r>
            <a:br>
              <a:rPr lang="en-US" sz="2300" dirty="0" smtClean="0"/>
            </a:br>
            <a:endParaRPr lang="en-US" sz="2300" dirty="0" smtClean="0"/>
          </a:p>
          <a:p>
            <a:pPr lvl="2" algn="ctr"/>
            <a:r>
              <a:rPr lang="en-US" sz="2300" dirty="0" smtClean="0"/>
              <a:t>Selected CHLOE 2 findings on questions raised by CHLOE 1</a:t>
            </a:r>
            <a:br>
              <a:rPr lang="en-US" sz="2300" dirty="0" smtClean="0"/>
            </a:br>
            <a:r>
              <a:rPr lang="en-US" sz="2300" dirty="0" smtClean="0"/>
              <a:t>  </a:t>
            </a:r>
          </a:p>
          <a:p>
            <a:pPr lvl="2" algn="ctr"/>
            <a:r>
              <a:rPr lang="en-US" sz="2300" dirty="0" smtClean="0"/>
              <a:t>Discussion: CHLOE 3 and beyond</a:t>
            </a:r>
            <a:endParaRPr lang="en-US" sz="23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		</a:t>
            </a:r>
            <a:r>
              <a:rPr lang="en-US" sz="3200" b="1" dirty="0" smtClean="0"/>
              <a:t>Session Overview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19313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18894" y="304528"/>
            <a:ext cx="6025509" cy="725261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Instructional Designers on Staff</a:t>
            </a:r>
            <a:endParaRPr lang="en-US" sz="32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89393946"/>
              </p:ext>
            </p:extLst>
          </p:nvPr>
        </p:nvGraphicFramePr>
        <p:xfrm>
          <a:off x="444501" y="1397000"/>
          <a:ext cx="833596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7426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80924" y="304528"/>
            <a:ext cx="6448424" cy="725261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Online Programs per Instructional Designe</a:t>
            </a:r>
            <a:r>
              <a:rPr lang="en-US" sz="2600" b="1" dirty="0" smtClean="0"/>
              <a:t>r</a:t>
            </a:r>
            <a:endParaRPr lang="en-US" sz="2600" b="1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65121404"/>
              </p:ext>
            </p:extLst>
          </p:nvPr>
        </p:nvGraphicFramePr>
        <p:xfrm>
          <a:off x="444501" y="1208241"/>
          <a:ext cx="8087639" cy="4795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6581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80924" y="304528"/>
            <a:ext cx="6448424" cy="725261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Online Programs per Instructional Designe</a:t>
            </a:r>
            <a:r>
              <a:rPr lang="en-US" sz="2600" b="1" dirty="0" smtClean="0"/>
              <a:t>r</a:t>
            </a:r>
            <a:endParaRPr lang="en-US" sz="2600" b="1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32249409"/>
              </p:ext>
            </p:extLst>
          </p:nvPr>
        </p:nvGraphicFramePr>
        <p:xfrm>
          <a:off x="444501" y="1208241"/>
          <a:ext cx="8087639" cy="4795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0920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98545" y="872673"/>
            <a:ext cx="6025509" cy="382603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Reasons Cited for Not Requiring </a:t>
            </a:r>
            <a:r>
              <a:rPr lang="en-US" sz="2400" b="1" dirty="0" smtClean="0"/>
              <a:t>ID </a:t>
            </a:r>
            <a:r>
              <a:rPr lang="en-US" sz="2400" b="1" dirty="0"/>
              <a:t>Support*</a:t>
            </a:r>
          </a:p>
          <a:p>
            <a:endParaRPr lang="en-US" sz="4000" b="1" dirty="0"/>
          </a:p>
        </p:txBody>
      </p:sp>
      <p:sp>
        <p:nvSpPr>
          <p:cNvPr id="5" name="Isosceles Triangle 4"/>
          <p:cNvSpPr/>
          <p:nvPr/>
        </p:nvSpPr>
        <p:spPr>
          <a:xfrm>
            <a:off x="4044136" y="4056237"/>
            <a:ext cx="1060704" cy="914400"/>
          </a:xfrm>
          <a:prstGeom prst="triangle">
            <a:avLst/>
          </a:prstGeom>
          <a:solidFill>
            <a:srgbClr val="948A5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56265" y="3735684"/>
            <a:ext cx="6510071" cy="32055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56265" y="4413778"/>
            <a:ext cx="2207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Faculty Autonomy &amp; Academic Freedom</a:t>
            </a:r>
            <a:endParaRPr lang="en-US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485412" y="4413778"/>
            <a:ext cx="138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Insufficient Resources</a:t>
            </a:r>
            <a:endParaRPr lang="en-US" b="1" i="1" dirty="0"/>
          </a:p>
        </p:txBody>
      </p:sp>
      <p:sp>
        <p:nvSpPr>
          <p:cNvPr id="9" name="Down Arrow Callout 8"/>
          <p:cNvSpPr/>
          <p:nvPr/>
        </p:nvSpPr>
        <p:spPr>
          <a:xfrm>
            <a:off x="1356265" y="1874006"/>
            <a:ext cx="1759266" cy="1861678"/>
          </a:xfrm>
          <a:prstGeom prst="downArrow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Callout 9"/>
          <p:cNvSpPr/>
          <p:nvPr/>
        </p:nvSpPr>
        <p:spPr>
          <a:xfrm>
            <a:off x="6744336" y="2868031"/>
            <a:ext cx="1052623" cy="822960"/>
          </a:xfrm>
          <a:prstGeom prst="downArrowCallout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Public 2Y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6264" y="1886335"/>
            <a:ext cx="1886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Public 4Y</a:t>
            </a:r>
          </a:p>
          <a:p>
            <a:r>
              <a:rPr lang="en-US" dirty="0" smtClean="0"/>
              <a:t>Private 4Y</a:t>
            </a:r>
          </a:p>
          <a:p>
            <a:r>
              <a:rPr lang="en-US" dirty="0" smtClean="0"/>
              <a:t>For-Profit 4Y</a:t>
            </a:r>
          </a:p>
          <a:p>
            <a:r>
              <a:rPr lang="en-US" dirty="0" smtClean="0"/>
              <a:t>Large Enrollment</a:t>
            </a:r>
            <a:endParaRPr lang="en-US" dirty="0"/>
          </a:p>
        </p:txBody>
      </p:sp>
      <p:sp>
        <p:nvSpPr>
          <p:cNvPr id="13" name="Left-Right Arrow Callout 12"/>
          <p:cNvSpPr/>
          <p:nvPr/>
        </p:nvSpPr>
        <p:spPr>
          <a:xfrm>
            <a:off x="3242706" y="2848058"/>
            <a:ext cx="2766088" cy="867653"/>
          </a:xfrm>
          <a:prstGeom prst="leftRightArrow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18306" y="2864955"/>
            <a:ext cx="1414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Mid-Sized</a:t>
            </a:r>
          </a:p>
          <a:p>
            <a:pPr algn="ctr"/>
            <a:r>
              <a:rPr lang="en-US" dirty="0" smtClean="0"/>
              <a:t>&amp; Small</a:t>
            </a:r>
          </a:p>
          <a:p>
            <a:pPr algn="ctr"/>
            <a:r>
              <a:rPr lang="en-US" dirty="0" smtClean="0"/>
              <a:t>Enrollment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05368" y="5435919"/>
            <a:ext cx="7003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 Only one Institution cited faculty contractual limitations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771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947" y="2178718"/>
            <a:ext cx="2513231" cy="427085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Asynchronous delivery reported to be </a:t>
            </a:r>
            <a:r>
              <a:rPr lang="en-US" sz="1600" b="1" dirty="0" smtClean="0">
                <a:solidFill>
                  <a:schemeClr val="tx1"/>
                </a:solidFill>
              </a:rPr>
              <a:t>positive</a:t>
            </a:r>
            <a:r>
              <a:rPr lang="en-US" sz="1600" dirty="0" smtClean="0">
                <a:solidFill>
                  <a:schemeClr val="tx1"/>
                </a:solidFill>
              </a:rPr>
              <a:t> for student interaction…</a:t>
            </a:r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2454356"/>
              </p:ext>
            </p:extLst>
          </p:nvPr>
        </p:nvGraphicFramePr>
        <p:xfrm>
          <a:off x="457200" y="2261360"/>
          <a:ext cx="8229600" cy="4089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01422" y="476364"/>
            <a:ext cx="5793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596BC5"/>
                </a:solidFill>
                <a:latin typeface="+mj-lt"/>
              </a:rPr>
              <a:t>Does Asynchronous v. Synchronous Matter?</a:t>
            </a:r>
            <a:endParaRPr lang="en-US" sz="2400" b="1" dirty="0">
              <a:solidFill>
                <a:srgbClr val="596BC5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6041" y="3027329"/>
            <a:ext cx="188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Interaction</a:t>
            </a:r>
            <a:endParaRPr lang="en-US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893410" y="3001937"/>
            <a:ext cx="188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Personalization</a:t>
            </a:r>
            <a:endParaRPr lang="en-US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738909" y="2144820"/>
            <a:ext cx="2017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…but offer less scope for personalization.</a:t>
            </a:r>
            <a:endParaRPr lang="en-US" sz="16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17245" y="1786822"/>
            <a:ext cx="43803" cy="369045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7879" y="1103072"/>
            <a:ext cx="8478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Asynchronous Dominant</a:t>
            </a:r>
            <a:r>
              <a:rPr lang="en-US" sz="1400" b="1" dirty="0" smtClean="0"/>
              <a:t>- </a:t>
            </a:r>
            <a:r>
              <a:rPr lang="en-US" sz="1400" dirty="0" smtClean="0"/>
              <a:t>83% of respondents say that their online programs are wholly or majority asynchronous, and 17% say predominantly synchronous (or a balance).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41896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65793" y="313382"/>
            <a:ext cx="7158037" cy="72526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Reasons to Invest in New Technology</a:t>
            </a:r>
            <a:endParaRPr lang="en-US" sz="2800" b="1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38419271"/>
              </p:ext>
            </p:extLst>
          </p:nvPr>
        </p:nvGraphicFramePr>
        <p:xfrm>
          <a:off x="419209" y="1175078"/>
          <a:ext cx="8259083" cy="490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7941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96" y="324877"/>
            <a:ext cx="6772728" cy="72136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Change is coming?</a:t>
            </a:r>
            <a:endParaRPr lang="en-US" sz="36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819911"/>
              </p:ext>
            </p:extLst>
          </p:nvPr>
        </p:nvGraphicFramePr>
        <p:xfrm>
          <a:off x="457200" y="1600200"/>
          <a:ext cx="8229600" cy="461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542069" y="1307812"/>
            <a:ext cx="82679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Over the next few years, what level of </a:t>
            </a:r>
            <a:r>
              <a:rPr lang="en-US" sz="1600" b="1" i="1" u="sng" dirty="0"/>
              <a:t>teaching, learning and assessment technology change</a:t>
            </a:r>
            <a:r>
              <a:rPr lang="en-US" sz="1600" b="1" i="1" dirty="0"/>
              <a:t> </a:t>
            </a:r>
            <a:r>
              <a:rPr lang="en-US" sz="1600" i="1" dirty="0" smtClean="0"/>
              <a:t>do you anticipate for your institution’s online programs?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860805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44500" y="1484252"/>
            <a:ext cx="8335963" cy="4246563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65319" y="410580"/>
            <a:ext cx="6162337" cy="725261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/>
              <a:t>New Pedagogy </a:t>
            </a:r>
            <a:r>
              <a:rPr lang="en-US" sz="2400" b="1" dirty="0" smtClean="0"/>
              <a:t>Under </a:t>
            </a:r>
            <a:r>
              <a:rPr lang="en-US" sz="2400" b="1" dirty="0" smtClean="0"/>
              <a:t>Consideration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418" y="1280988"/>
            <a:ext cx="7422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Wide agreement on </a:t>
            </a:r>
            <a:r>
              <a:rPr lang="en-US" sz="2000" b="1" dirty="0" smtClean="0"/>
              <a:t>the most promising new techniques</a:t>
            </a:r>
            <a:r>
              <a:rPr lang="en-US" sz="2000" dirty="0" smtClean="0"/>
              <a:t>, with the exception of the for-profit sector.</a:t>
            </a:r>
            <a:endParaRPr lang="en-US" sz="20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977980521"/>
              </p:ext>
            </p:extLst>
          </p:nvPr>
        </p:nvGraphicFramePr>
        <p:xfrm>
          <a:off x="630543" y="1988874"/>
          <a:ext cx="8149920" cy="4344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2832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44500" y="1484252"/>
            <a:ext cx="8335963" cy="4246563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49037" y="408690"/>
            <a:ext cx="6317155" cy="725261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/>
              <a:t>New Technology </a:t>
            </a:r>
            <a:r>
              <a:rPr lang="en-US" sz="2400" b="1" dirty="0" smtClean="0"/>
              <a:t>Under </a:t>
            </a:r>
            <a:r>
              <a:rPr lang="en-US" sz="2400" b="1" dirty="0" smtClean="0"/>
              <a:t>Consideration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418" y="1297269"/>
            <a:ext cx="7422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Wide agreement on </a:t>
            </a:r>
            <a:r>
              <a:rPr lang="en-US" sz="2000" b="1" dirty="0" smtClean="0"/>
              <a:t>the most promising new technology</a:t>
            </a:r>
            <a:r>
              <a:rPr lang="en-US" sz="2000" dirty="0" smtClean="0"/>
              <a:t>, with the exception of the for-profit sector.</a:t>
            </a:r>
            <a:endParaRPr lang="en-US" sz="20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04855320"/>
              </p:ext>
            </p:extLst>
          </p:nvPr>
        </p:nvGraphicFramePr>
        <p:xfrm>
          <a:off x="630543" y="2216796"/>
          <a:ext cx="8149920" cy="407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5960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44500" y="2046612"/>
            <a:ext cx="8335963" cy="3523926"/>
          </a:xfrm>
        </p:spPr>
        <p:txBody>
          <a:bodyPr>
            <a:normAutofit/>
          </a:bodyPr>
          <a:lstStyle/>
          <a:p>
            <a:pPr lvl="2" algn="ctr"/>
            <a:r>
              <a:rPr lang="en-US" sz="2300" dirty="0" smtClean="0"/>
              <a:t>What is the CHLOE Survey?</a:t>
            </a:r>
            <a:br>
              <a:rPr lang="en-US" sz="2300" dirty="0" smtClean="0"/>
            </a:br>
            <a:endParaRPr lang="en-US" sz="2300" dirty="0" smtClean="0"/>
          </a:p>
          <a:p>
            <a:pPr lvl="2" algn="ctr"/>
            <a:r>
              <a:rPr lang="en-US" sz="2300" dirty="0" smtClean="0"/>
              <a:t>Major findings of CHLOE 1 (2017)</a:t>
            </a:r>
            <a:br>
              <a:rPr lang="en-US" sz="2300" dirty="0" smtClean="0"/>
            </a:br>
            <a:endParaRPr lang="en-US" sz="2300" dirty="0" smtClean="0"/>
          </a:p>
          <a:p>
            <a:pPr lvl="2" algn="ctr"/>
            <a:r>
              <a:rPr lang="en-US" sz="2300" dirty="0" smtClean="0"/>
              <a:t>Selected CHLOE 2 findings on questions raised by CHLOE 1</a:t>
            </a:r>
            <a:br>
              <a:rPr lang="en-US" sz="2300" dirty="0" smtClean="0"/>
            </a:br>
            <a:r>
              <a:rPr lang="en-US" sz="2300" dirty="0" smtClean="0"/>
              <a:t>  </a:t>
            </a:r>
          </a:p>
          <a:p>
            <a:pPr lvl="2" algn="ctr"/>
            <a:r>
              <a:rPr lang="en-US" sz="2300" b="1" dirty="0" smtClean="0">
                <a:solidFill>
                  <a:srgbClr val="C00000"/>
                </a:solidFill>
              </a:rPr>
              <a:t>Discussion: CHLOE 3 and beyond</a:t>
            </a:r>
            <a:endParaRPr lang="en-US" sz="2300" b="1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		</a:t>
            </a:r>
            <a:r>
              <a:rPr lang="en-US" sz="3200" b="1" dirty="0" smtClean="0"/>
              <a:t>Session Overview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16992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44500" y="1323976"/>
            <a:ext cx="8335963" cy="4910278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2400" b="1" u="sng" dirty="0" smtClean="0"/>
              <a:t>Why CHLOE?</a:t>
            </a:r>
          </a:p>
          <a:p>
            <a:r>
              <a:rPr lang="en-US" sz="2400" dirty="0" smtClean="0"/>
              <a:t>Online learning gaining ground in mainstream Higher Education</a:t>
            </a:r>
          </a:p>
          <a:p>
            <a:r>
              <a:rPr lang="en-US" sz="2400" dirty="0" smtClean="0"/>
              <a:t>Mainstream status puts a new perspective on</a:t>
            </a:r>
          </a:p>
          <a:p>
            <a:pPr lvl="1"/>
            <a:r>
              <a:rPr lang="en-US" sz="2000" dirty="0" smtClean="0"/>
              <a:t>Management			Strategic Planning</a:t>
            </a:r>
          </a:p>
          <a:p>
            <a:pPr lvl="1"/>
            <a:r>
              <a:rPr lang="en-US" sz="2000" dirty="0" smtClean="0"/>
              <a:t>Funding				Infrastructure</a:t>
            </a:r>
            <a:endParaRPr lang="en-US" sz="2000" dirty="0"/>
          </a:p>
          <a:p>
            <a:pPr lvl="1"/>
            <a:r>
              <a:rPr lang="en-US" sz="2000" dirty="0" smtClean="0"/>
              <a:t>Policy 				Technology</a:t>
            </a:r>
          </a:p>
          <a:p>
            <a:r>
              <a:rPr lang="en-US" sz="2500" dirty="0" smtClean="0"/>
              <a:t>QM and </a:t>
            </a:r>
            <a:r>
              <a:rPr lang="en-US" sz="2500" dirty="0" err="1" smtClean="0"/>
              <a:t>Eduventures</a:t>
            </a:r>
            <a:r>
              <a:rPr lang="en-US" sz="2500" dirty="0" smtClean="0"/>
              <a:t> joined forces to study these impacts</a:t>
            </a:r>
          </a:p>
          <a:p>
            <a:pPr lvl="1"/>
            <a:r>
              <a:rPr lang="en-US" sz="2000" dirty="0" smtClean="0"/>
              <a:t>Survey chief online officers on current practices &amp; plans</a:t>
            </a:r>
          </a:p>
          <a:p>
            <a:pPr lvl="1"/>
            <a:r>
              <a:rPr lang="en-US" sz="2000" dirty="0"/>
              <a:t>Identify market segments within the mainstream</a:t>
            </a:r>
          </a:p>
          <a:p>
            <a:pPr lvl="1"/>
            <a:r>
              <a:rPr lang="en-US" sz="2000" dirty="0"/>
              <a:t>Provide perspective to institutions within each segment</a:t>
            </a:r>
          </a:p>
          <a:p>
            <a:pPr lvl="1"/>
            <a:r>
              <a:rPr lang="en-US" sz="2000" dirty="0" smtClean="0"/>
              <a:t>Follow trends</a:t>
            </a:r>
          </a:p>
          <a:p>
            <a:pPr lvl="1"/>
            <a:r>
              <a:rPr lang="en-US" sz="2000" dirty="0" smtClean="0"/>
              <a:t>Develop alternative models of success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98382" y="364906"/>
            <a:ext cx="6369318" cy="725261"/>
          </a:xfrm>
        </p:spPr>
        <p:txBody>
          <a:bodyPr>
            <a:noAutofit/>
          </a:bodyPr>
          <a:lstStyle/>
          <a:p>
            <a:pPr algn="ctr"/>
            <a:r>
              <a:rPr lang="en-US" sz="2400" b="1" i="1" dirty="0" smtClean="0"/>
              <a:t>The Changing Landscape of Online Education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619187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65796" y="438015"/>
            <a:ext cx="6037839" cy="64823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Model for All?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0159" y="1798820"/>
            <a:ext cx="198507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Believe that Online Learning </a:t>
            </a:r>
            <a:r>
              <a:rPr lang="en-US" b="1" u="sng" dirty="0" smtClean="0"/>
              <a:t>generates revenue</a:t>
            </a:r>
            <a:endParaRPr lang="en-US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945153" y="3204323"/>
            <a:ext cx="1861781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Set Online Tuition </a:t>
            </a:r>
            <a:r>
              <a:rPr lang="en-US" b="1" u="sng" dirty="0" smtClean="0"/>
              <a:t>at or above </a:t>
            </a:r>
            <a:r>
              <a:rPr lang="en-US" dirty="0" smtClean="0"/>
              <a:t>on ground tuition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64160" y="3204323"/>
            <a:ext cx="1985078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Return revenue </a:t>
            </a:r>
            <a:r>
              <a:rPr lang="en-US" dirty="0" smtClean="0"/>
              <a:t>to online programs &amp; support services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65855" y="1798820"/>
            <a:ext cx="1689168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Focus on </a:t>
            </a:r>
            <a:r>
              <a:rPr lang="en-US" b="1" u="sng" dirty="0" smtClean="0"/>
              <a:t>fully asynchronous </a:t>
            </a:r>
            <a:r>
              <a:rPr lang="en-US" dirty="0" smtClean="0"/>
              <a:t>programs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45152" y="1798820"/>
            <a:ext cx="1861782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Grow revenues by </a:t>
            </a:r>
            <a:r>
              <a:rPr lang="en-US" b="1" u="sng" dirty="0" smtClean="0"/>
              <a:t>adding new programs</a:t>
            </a:r>
            <a:endParaRPr lang="en-US" b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2664159" y="1786491"/>
            <a:ext cx="1985078" cy="120032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See </a:t>
            </a:r>
            <a:r>
              <a:rPr lang="en-US" b="1" u="sng" dirty="0" smtClean="0"/>
              <a:t>competition </a:t>
            </a:r>
            <a:r>
              <a:rPr lang="en-US" dirty="0" smtClean="0"/>
              <a:t> coming primarily from Public 4Ys &amp;</a:t>
            </a:r>
          </a:p>
          <a:p>
            <a:pPr algn="ctr"/>
            <a:r>
              <a:rPr lang="en-US" dirty="0" smtClean="0"/>
              <a:t>National </a:t>
            </a:r>
            <a:r>
              <a:rPr lang="en-US" dirty="0"/>
              <a:t>P</a:t>
            </a:r>
            <a:r>
              <a:rPr lang="en-US" dirty="0" smtClean="0"/>
              <a:t>rograms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45152" y="4757776"/>
            <a:ext cx="1861782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Engage in QA </a:t>
            </a:r>
            <a:r>
              <a:rPr lang="en-US" dirty="0" smtClean="0"/>
              <a:t>typical of all sectors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0159" y="3105690"/>
            <a:ext cx="1985078" cy="120032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Centralize</a:t>
            </a:r>
            <a:r>
              <a:rPr lang="en-US" dirty="0" smtClean="0"/>
              <a:t> online planning &amp; support functions under chief online officer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65855" y="4745448"/>
            <a:ext cx="1689168" cy="120032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Require faculty </a:t>
            </a:r>
            <a:r>
              <a:rPr lang="en-US" dirty="0" smtClean="0"/>
              <a:t>to consult IDs in Online </a:t>
            </a:r>
            <a:r>
              <a:rPr lang="en-US" dirty="0"/>
              <a:t>C</a:t>
            </a:r>
            <a:r>
              <a:rPr lang="en-US" dirty="0" smtClean="0"/>
              <a:t>ourse </a:t>
            </a:r>
            <a:r>
              <a:rPr lang="en-US" dirty="0"/>
              <a:t>D</a:t>
            </a:r>
            <a:r>
              <a:rPr lang="en-US" dirty="0" smtClean="0"/>
              <a:t>evelopment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65855" y="3204323"/>
            <a:ext cx="1689168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Own or control </a:t>
            </a:r>
            <a:r>
              <a:rPr lang="en-US" dirty="0" smtClean="0"/>
              <a:t>Online </a:t>
            </a:r>
            <a:r>
              <a:rPr lang="en-US" dirty="0"/>
              <a:t>C</a:t>
            </a:r>
            <a:r>
              <a:rPr lang="en-US" dirty="0" smtClean="0"/>
              <a:t>ourses contractually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20159" y="4745448"/>
            <a:ext cx="1985078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Build capacity to meet all needs </a:t>
            </a:r>
            <a:r>
              <a:rPr lang="en-US" b="1" u="sng" dirty="0" smtClean="0"/>
              <a:t>internally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664160" y="4745448"/>
            <a:ext cx="1985078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C</a:t>
            </a:r>
            <a:r>
              <a:rPr lang="en-US" b="1" u="sng" dirty="0" smtClean="0"/>
              <a:t>ommit</a:t>
            </a:r>
            <a:r>
              <a:rPr lang="en-US" dirty="0" smtClean="0"/>
              <a:t> to major innovations in Online </a:t>
            </a:r>
            <a:r>
              <a:rPr lang="en-US" dirty="0"/>
              <a:t>L</a:t>
            </a:r>
            <a:r>
              <a:rPr lang="en-US" dirty="0" smtClean="0"/>
              <a:t>earning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78996" y="1244306"/>
            <a:ext cx="6124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Strong tendencies of large online enrollment institutions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256708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44500" y="1323975"/>
            <a:ext cx="8335963" cy="5192488"/>
          </a:xfrm>
        </p:spPr>
        <p:txBody>
          <a:bodyPr numCol="3" spcCol="91440">
            <a:normAutofit fontScale="92500" lnSpcReduction="10000"/>
          </a:bodyPr>
          <a:lstStyle/>
          <a:p>
            <a:r>
              <a:rPr lang="en-US" sz="1600" b="1" dirty="0"/>
              <a:t>Management &amp; Leadership</a:t>
            </a:r>
          </a:p>
          <a:p>
            <a:r>
              <a:rPr lang="en-US" sz="1600" dirty="0"/>
              <a:t>Chief online officer role</a:t>
            </a:r>
          </a:p>
          <a:p>
            <a:r>
              <a:rPr lang="en-US" sz="1600" dirty="0"/>
              <a:t>Chief online officer challenge</a:t>
            </a:r>
          </a:p>
          <a:p>
            <a:r>
              <a:rPr lang="en-US" sz="1600" dirty="0"/>
              <a:t>Centralization vs. distributed control </a:t>
            </a:r>
          </a:p>
          <a:p>
            <a:r>
              <a:rPr lang="en-US" sz="1600" dirty="0"/>
              <a:t>OPM trends and </a:t>
            </a:r>
            <a:r>
              <a:rPr lang="en-US" sz="1600" dirty="0" smtClean="0"/>
              <a:t>alternatives</a:t>
            </a:r>
          </a:p>
          <a:p>
            <a:endParaRPr lang="en-US" sz="1600" dirty="0"/>
          </a:p>
          <a:p>
            <a:r>
              <a:rPr lang="en-US" sz="1600" b="1" dirty="0"/>
              <a:t>Planning</a:t>
            </a:r>
            <a:r>
              <a:rPr lang="en-US" sz="1600" dirty="0"/>
              <a:t> </a:t>
            </a:r>
          </a:p>
          <a:p>
            <a:r>
              <a:rPr lang="en-US" sz="1600" dirty="0"/>
              <a:t>Strategic Planning &amp; Budgeting</a:t>
            </a:r>
          </a:p>
          <a:p>
            <a:r>
              <a:rPr lang="en-US" sz="1600" dirty="0"/>
              <a:t>Budgeting models</a:t>
            </a:r>
          </a:p>
          <a:p>
            <a:r>
              <a:rPr lang="en-US" sz="1600" dirty="0"/>
              <a:t>Cost comparisons – online vs. f2f </a:t>
            </a:r>
          </a:p>
          <a:p>
            <a:r>
              <a:rPr lang="en-US" sz="1600" dirty="0"/>
              <a:t>Staffing levels</a:t>
            </a:r>
          </a:p>
          <a:p>
            <a:r>
              <a:rPr lang="en-US" sz="1600" dirty="0"/>
              <a:t>Growth vs. quality improvements</a:t>
            </a:r>
          </a:p>
          <a:p>
            <a:r>
              <a:rPr lang="en-US" sz="1600" dirty="0"/>
              <a:t>Institutions w. </a:t>
            </a:r>
            <a:r>
              <a:rPr lang="en-US" sz="1600" dirty="0" smtClean="0"/>
              <a:t>courses</a:t>
            </a:r>
            <a:r>
              <a:rPr lang="en-US" sz="1600" dirty="0"/>
              <a:t> </a:t>
            </a:r>
            <a:r>
              <a:rPr lang="en-US" sz="1600" dirty="0" smtClean="0"/>
              <a:t>only</a:t>
            </a:r>
          </a:p>
          <a:p>
            <a:r>
              <a:rPr lang="en-US" sz="1600" dirty="0"/>
              <a:t>State funding trends</a:t>
            </a:r>
          </a:p>
          <a:p>
            <a:r>
              <a:rPr lang="en-US" sz="1600" dirty="0"/>
              <a:t>Managing with limited </a:t>
            </a:r>
            <a:r>
              <a:rPr lang="en-US" sz="1600" dirty="0" smtClean="0"/>
              <a:t>resources</a:t>
            </a:r>
          </a:p>
          <a:p>
            <a:r>
              <a:rPr lang="en-US" sz="1600" dirty="0"/>
              <a:t>Analysis of the online market</a:t>
            </a:r>
          </a:p>
          <a:p>
            <a:r>
              <a:rPr lang="en-US" sz="1600" dirty="0"/>
              <a:t>Program differentiation (mktg.)</a:t>
            </a:r>
          </a:p>
          <a:p>
            <a:endParaRPr lang="en-US" sz="1600" dirty="0" smtClean="0"/>
          </a:p>
          <a:p>
            <a:endParaRPr lang="en-US" sz="1600" b="1" dirty="0" smtClean="0"/>
          </a:p>
          <a:p>
            <a:r>
              <a:rPr lang="en-US" sz="1600" b="1" dirty="0" smtClean="0"/>
              <a:t>Online Student Issues</a:t>
            </a:r>
            <a:endParaRPr lang="en-US" sz="1600" b="1" dirty="0"/>
          </a:p>
          <a:p>
            <a:r>
              <a:rPr lang="en-US" sz="1600" dirty="0"/>
              <a:t>Supporting distance students</a:t>
            </a:r>
          </a:p>
          <a:p>
            <a:r>
              <a:rPr lang="en-US" sz="1600" dirty="0"/>
              <a:t>Affordability (for students)</a:t>
            </a:r>
          </a:p>
          <a:p>
            <a:r>
              <a:rPr lang="en-US" sz="1600" dirty="0"/>
              <a:t>Assessment methods</a:t>
            </a:r>
          </a:p>
          <a:p>
            <a:endParaRPr lang="en-US" sz="1600" dirty="0" smtClean="0"/>
          </a:p>
          <a:p>
            <a:r>
              <a:rPr lang="en-US" sz="1600" b="1" dirty="0" smtClean="0"/>
              <a:t>Change Management</a:t>
            </a:r>
          </a:p>
          <a:p>
            <a:r>
              <a:rPr lang="en-US" sz="1600" dirty="0"/>
              <a:t>Faculty compensation</a:t>
            </a:r>
          </a:p>
          <a:p>
            <a:r>
              <a:rPr lang="en-US" sz="1600" dirty="0"/>
              <a:t>Faculty buy-in</a:t>
            </a:r>
          </a:p>
          <a:p>
            <a:r>
              <a:rPr lang="en-US" sz="1600" dirty="0"/>
              <a:t>Ownership of courses &amp; </a:t>
            </a:r>
            <a:r>
              <a:rPr lang="en-US" sz="1600" dirty="0" smtClean="0"/>
              <a:t>programs</a:t>
            </a:r>
          </a:p>
          <a:p>
            <a:r>
              <a:rPr lang="en-US" sz="1600" dirty="0" smtClean="0"/>
              <a:t>Overcoming </a:t>
            </a:r>
            <a:r>
              <a:rPr lang="en-US" sz="1600" dirty="0"/>
              <a:t>resistance to </a:t>
            </a:r>
            <a:r>
              <a:rPr lang="en-US" sz="1600" dirty="0" smtClean="0"/>
              <a:t>change</a:t>
            </a:r>
          </a:p>
          <a:p>
            <a:r>
              <a:rPr lang="en-US" sz="1600" dirty="0" smtClean="0"/>
              <a:t>Keeping </a:t>
            </a:r>
            <a:r>
              <a:rPr lang="en-US" sz="1600" dirty="0"/>
              <a:t>pace with technology</a:t>
            </a:r>
          </a:p>
          <a:p>
            <a:endParaRPr lang="en-US" sz="1600" dirty="0"/>
          </a:p>
          <a:p>
            <a:r>
              <a:rPr lang="en-US" sz="1600" b="1" dirty="0" smtClean="0"/>
              <a:t>Technology </a:t>
            </a:r>
            <a:r>
              <a:rPr lang="en-US" sz="1600" b="1" dirty="0"/>
              <a:t>support</a:t>
            </a:r>
          </a:p>
          <a:p>
            <a:r>
              <a:rPr lang="en-US" sz="1600" dirty="0"/>
              <a:t>Data sharing across tools </a:t>
            </a:r>
          </a:p>
          <a:p>
            <a:r>
              <a:rPr lang="en-US" sz="1600" dirty="0"/>
              <a:t>New Technologies</a:t>
            </a:r>
          </a:p>
          <a:p>
            <a:r>
              <a:rPr lang="en-US" sz="1600" dirty="0"/>
              <a:t>LMS trends</a:t>
            </a:r>
          </a:p>
          <a:p>
            <a:r>
              <a:rPr lang="en-US" sz="1600" dirty="0"/>
              <a:t>MOOCs</a:t>
            </a:r>
          </a:p>
          <a:p>
            <a:r>
              <a:rPr lang="en-US" sz="1600" dirty="0"/>
              <a:t>OER adoption</a:t>
            </a:r>
          </a:p>
          <a:p>
            <a:endParaRPr lang="en-US" sz="1600" b="1" dirty="0" smtClean="0"/>
          </a:p>
          <a:p>
            <a:endParaRPr lang="en-US" sz="1600" dirty="0" smtClean="0"/>
          </a:p>
          <a:p>
            <a:r>
              <a:rPr lang="en-US" sz="1600" b="1" dirty="0" smtClean="0"/>
              <a:t>Inter-institutional Cooperation</a:t>
            </a:r>
            <a:endParaRPr lang="en-US" sz="1600" b="1" dirty="0"/>
          </a:p>
          <a:p>
            <a:r>
              <a:rPr lang="en-US" sz="1600" dirty="0" smtClean="0"/>
              <a:t>Networking </a:t>
            </a:r>
            <a:r>
              <a:rPr lang="en-US" sz="1600" dirty="0"/>
              <a:t>with peer institutions</a:t>
            </a:r>
          </a:p>
          <a:p>
            <a:r>
              <a:rPr lang="en-US" sz="1600" dirty="0"/>
              <a:t>Cross-institutional collaboration</a:t>
            </a:r>
          </a:p>
          <a:p>
            <a:r>
              <a:rPr lang="en-US" sz="1600" dirty="0"/>
              <a:t>International cooperation &amp; </a:t>
            </a:r>
            <a:r>
              <a:rPr lang="en-US" sz="1600" dirty="0" smtClean="0"/>
              <a:t>competition</a:t>
            </a:r>
          </a:p>
          <a:p>
            <a:endParaRPr lang="en-US" sz="1600" dirty="0"/>
          </a:p>
          <a:p>
            <a:r>
              <a:rPr lang="en-US" sz="1600" b="1" dirty="0" smtClean="0"/>
              <a:t>Regulatory Issues</a:t>
            </a:r>
            <a:endParaRPr lang="en-US" sz="1600" b="1" dirty="0"/>
          </a:p>
          <a:p>
            <a:r>
              <a:rPr lang="en-US" sz="1600" dirty="0"/>
              <a:t>Regulatory compliance &amp; impact</a:t>
            </a:r>
          </a:p>
          <a:p>
            <a:r>
              <a:rPr lang="en-US" sz="1600" dirty="0" smtClean="0"/>
              <a:t>SARA </a:t>
            </a:r>
            <a:r>
              <a:rPr lang="en-US" sz="1600" dirty="0"/>
              <a:t>and state </a:t>
            </a:r>
            <a:r>
              <a:rPr lang="en-US" sz="1600" dirty="0" smtClean="0"/>
              <a:t>authorization</a:t>
            </a:r>
            <a:endParaRPr lang="en-US" sz="1600" dirty="0"/>
          </a:p>
          <a:p>
            <a:endParaRPr lang="en-US" sz="1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40827" y="304528"/>
            <a:ext cx="5920829" cy="725261"/>
          </a:xfrm>
        </p:spPr>
        <p:txBody>
          <a:bodyPr/>
          <a:lstStyle/>
          <a:p>
            <a:pPr algn="ctr"/>
            <a:r>
              <a:rPr lang="en-US" dirty="0"/>
              <a:t>Future Topics for CHLOE*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42545" y="5041279"/>
            <a:ext cx="2737918" cy="646331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* Topics suggested by CHLOE 2 respondents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83269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7866"/>
            <a:ext cx="7772400" cy="1214409"/>
          </a:xfrm>
        </p:spPr>
        <p:txBody>
          <a:bodyPr/>
          <a:lstStyle/>
          <a:p>
            <a:r>
              <a:rPr lang="en-US" sz="3600" dirty="0"/>
              <a:t>Discussion</a:t>
            </a:r>
            <a:br>
              <a:rPr lang="en-US" sz="3600" dirty="0"/>
            </a:br>
            <a:r>
              <a:rPr lang="en-US" sz="3200" dirty="0"/>
              <a:t>Your Comments and Questions</a:t>
            </a:r>
            <a:br>
              <a:rPr lang="en-US" sz="3200" dirty="0"/>
            </a:br>
            <a:r>
              <a:rPr lang="en-US" sz="3200" dirty="0"/>
              <a:t>CHLOE 3 and Beyond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4586"/>
            <a:ext cx="6400800" cy="841472"/>
          </a:xfrm>
        </p:spPr>
        <p:txBody>
          <a:bodyPr/>
          <a:lstStyle/>
          <a:p>
            <a:r>
              <a:rPr lang="en-US" sz="3200" dirty="0" smtClean="0"/>
              <a:t>Thank you!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2024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“Pathways to Excellence”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September 24 - 27, 2017 | Fort Worth, Texas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51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639060" y="1029789"/>
            <a:ext cx="7359804" cy="2089119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/>
              <a:t>Management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Emergence of the chief online officer </a:t>
            </a:r>
          </a:p>
          <a:p>
            <a:pPr marL="342900" indent="-342900">
              <a:buFont typeface="Arial"/>
              <a:buChar char="•"/>
            </a:pPr>
            <a:r>
              <a:rPr lang="en-US" sz="2100" dirty="0" smtClean="0"/>
              <a:t>Support functions cluster under the chief online officer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Divergent management patterns:</a:t>
            </a:r>
          </a:p>
          <a:p>
            <a:pPr marL="1085850" lvl="1" indent="-342900">
              <a:buFont typeface="Arial"/>
              <a:buChar char="•"/>
            </a:pPr>
            <a:r>
              <a:rPr lang="en-US" sz="2000" dirty="0" smtClean="0"/>
              <a:t>Centralized vs. </a:t>
            </a:r>
            <a:r>
              <a:rPr lang="en-US" sz="2000" dirty="0"/>
              <a:t>distributed </a:t>
            </a:r>
            <a:endParaRPr lang="en-US" sz="2000" dirty="0" smtClean="0"/>
          </a:p>
          <a:p>
            <a:pPr marL="1085850" lvl="1" indent="-342900">
              <a:buFont typeface="Arial"/>
              <a:buChar char="•"/>
            </a:pPr>
            <a:r>
              <a:rPr lang="en-US" sz="2000" dirty="0" smtClean="0"/>
              <a:t>Centralization </a:t>
            </a:r>
            <a:r>
              <a:rPr lang="en-US" sz="2000" dirty="0"/>
              <a:t>common in enterprise-level programs</a:t>
            </a:r>
          </a:p>
          <a:p>
            <a:pPr marL="1085850" lvl="1" indent="-342900">
              <a:buFont typeface="Arial"/>
              <a:buChar char="•"/>
            </a:pPr>
            <a:endParaRPr lang="en-US" sz="2000" dirty="0" smtClean="0"/>
          </a:p>
          <a:p>
            <a:pPr marL="1085850" lvl="1" indent="-342900">
              <a:buFont typeface="Arial"/>
              <a:buChar char="•"/>
            </a:pPr>
            <a:endParaRPr lang="en-US" sz="20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		</a:t>
            </a:r>
            <a:r>
              <a:rPr lang="en-US" sz="3200" b="1" dirty="0" smtClean="0"/>
              <a:t>CHLOE 1: Findings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42" y="1188356"/>
            <a:ext cx="1356818" cy="17161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2242" y="2904542"/>
            <a:ext cx="87166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Budget &amp; Planning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Enrollment growth is the paramount goal, despite increasing competition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O</a:t>
            </a:r>
            <a:r>
              <a:rPr lang="en-US" sz="2000" dirty="0" smtClean="0"/>
              <a:t>nline education seen as generating revenue, rather than draining resources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Private non-profits more likely to offer lower online than campus tuition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Most schools combine online revenue with other sources for redistribution</a:t>
            </a:r>
          </a:p>
          <a:p>
            <a:r>
              <a:rPr lang="en-US" sz="2000" b="1" dirty="0"/>
              <a:t>Managing Technology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The majority of chief online officers expect supplementary technology enhancements, rather than transformative ones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Stability is a higher priority than </a:t>
            </a:r>
            <a:r>
              <a:rPr lang="en-US" sz="2000" dirty="0" smtClean="0"/>
              <a:t>innovation – the mainstream is risk averse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9173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639060" y="1382857"/>
            <a:ext cx="7595871" cy="1813110"/>
          </a:xfrm>
        </p:spPr>
        <p:txBody>
          <a:bodyPr>
            <a:normAutofit fontScale="85000" lnSpcReduction="20000"/>
          </a:bodyPr>
          <a:lstStyle/>
          <a:p>
            <a:r>
              <a:rPr lang="en-US" sz="2200" b="1" dirty="0" smtClean="0"/>
              <a:t> </a:t>
            </a:r>
            <a:r>
              <a:rPr lang="en-US" sz="2400" b="1" dirty="0"/>
              <a:t>Course &amp; Program Development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F</a:t>
            </a:r>
            <a:r>
              <a:rPr lang="en-US" sz="2400" dirty="0" smtClean="0"/>
              <a:t>aculty still central to most online </a:t>
            </a:r>
            <a:r>
              <a:rPr lang="en-US" sz="2400" dirty="0"/>
              <a:t>course development      	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Instructional design support is more often optional than required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Faculty compensation for online course development varies widely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Less than 10% of responding institutions use OPM providers to build and manage aspects of their online programs</a:t>
            </a:r>
            <a:endParaRPr lang="en-US" sz="2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		</a:t>
            </a:r>
            <a:r>
              <a:rPr lang="en-US" sz="3200" b="1" dirty="0" smtClean="0"/>
              <a:t>CHLOE 1: Findings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42" y="1382857"/>
            <a:ext cx="1356818" cy="17161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82242" y="3549036"/>
            <a:ext cx="85827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Accountability &amp; Quality Assurance</a:t>
            </a:r>
            <a:endParaRPr lang="en-US" sz="2000" b="1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Quality standards are widely adopted for course and program design, online faculty preparation and learner outcomes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Quality standards less </a:t>
            </a:r>
            <a:r>
              <a:rPr lang="en-US" sz="2000" dirty="0" smtClean="0"/>
              <a:t>common </a:t>
            </a:r>
            <a:r>
              <a:rPr lang="en-US" sz="2000" dirty="0"/>
              <a:t>for online support </a:t>
            </a:r>
            <a:r>
              <a:rPr lang="en-US" sz="2000" dirty="0" smtClean="0"/>
              <a:t>services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Online programs measure </a:t>
            </a:r>
            <a:r>
              <a:rPr lang="en-US" sz="2000" dirty="0" smtClean="0"/>
              <a:t>outcomes such as: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</a:t>
            </a:r>
            <a:r>
              <a:rPr lang="en-US" dirty="0" smtClean="0"/>
              <a:t>Retention/Graduation </a:t>
            </a:r>
            <a:r>
              <a:rPr lang="en-US" dirty="0"/>
              <a:t>R</a:t>
            </a:r>
            <a:r>
              <a:rPr lang="en-US" dirty="0" smtClean="0"/>
              <a:t>ates - </a:t>
            </a:r>
            <a:r>
              <a:rPr lang="en-US" dirty="0"/>
              <a:t>L</a:t>
            </a:r>
            <a:r>
              <a:rPr lang="en-US" dirty="0" smtClean="0"/>
              <a:t>earner </a:t>
            </a:r>
            <a:r>
              <a:rPr lang="en-US" dirty="0"/>
              <a:t>A</a:t>
            </a:r>
            <a:r>
              <a:rPr lang="en-US" dirty="0" smtClean="0"/>
              <a:t>chievement - Initial </a:t>
            </a:r>
            <a:r>
              <a:rPr lang="en-US" dirty="0"/>
              <a:t>E</a:t>
            </a:r>
            <a:r>
              <a:rPr lang="en-US" dirty="0" smtClean="0"/>
              <a:t>mployment 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B</a:t>
            </a:r>
            <a:r>
              <a:rPr lang="en-US" sz="2000" dirty="0" smtClean="0"/>
              <a:t>ut most lack </a:t>
            </a:r>
            <a:r>
              <a:rPr lang="en-US" sz="2000" dirty="0"/>
              <a:t>data on </a:t>
            </a:r>
            <a:r>
              <a:rPr lang="en-US" sz="2000" dirty="0" smtClean="0"/>
              <a:t>other long</a:t>
            </a:r>
            <a:r>
              <a:rPr lang="en-US" sz="2000" dirty="0"/>
              <a:t>-term learner outcomes such </a:t>
            </a:r>
            <a:r>
              <a:rPr lang="en-US" sz="2000" dirty="0" smtClean="0"/>
              <a:t>as:</a:t>
            </a:r>
            <a:endParaRPr lang="en-US" sz="2000" dirty="0"/>
          </a:p>
          <a:p>
            <a:pPr lvl="1" indent="0">
              <a:buNone/>
            </a:pPr>
            <a:r>
              <a:rPr lang="en-US" sz="1100" dirty="0" smtClean="0"/>
              <a:t>  </a:t>
            </a:r>
            <a:r>
              <a:rPr lang="en-US" dirty="0" smtClean="0"/>
              <a:t>Student </a:t>
            </a:r>
            <a:r>
              <a:rPr lang="en-US" dirty="0"/>
              <a:t>Debt - Graduate Earnings - Alumni Feedback - Employer Feedback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6292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2748" y="1815375"/>
            <a:ext cx="7772400" cy="374466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Questions Raised by CHLOE 1</a:t>
            </a:r>
          </a:p>
          <a:p>
            <a:r>
              <a:rPr lang="en-US" sz="2800" dirty="0" smtClean="0"/>
              <a:t>Some Preliminary </a:t>
            </a:r>
            <a:r>
              <a:rPr lang="en-US" sz="2800" dirty="0"/>
              <a:t>F</a:t>
            </a:r>
            <a:r>
              <a:rPr lang="en-US" sz="2800" dirty="0" smtClean="0"/>
              <a:t>indings in CHLOE 2 Data</a:t>
            </a:r>
            <a:endParaRPr lang="en-US" sz="2800" dirty="0"/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Responsibilities &amp; 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Tuition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Pedagogy &amp; Technology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04325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115" y="348603"/>
            <a:ext cx="6772728" cy="721360"/>
          </a:xfrm>
        </p:spPr>
        <p:txBody>
          <a:bodyPr/>
          <a:lstStyle/>
          <a:p>
            <a:pPr algn="ctr"/>
            <a:r>
              <a:rPr lang="en-US" b="1" dirty="0" smtClean="0"/>
              <a:t>The CHLOE Sample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8355206"/>
              </p:ext>
            </p:extLst>
          </p:nvPr>
        </p:nvGraphicFramePr>
        <p:xfrm>
          <a:off x="457199" y="2383189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xmlns="" val="285968031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78534962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46390923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11982057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127060907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7165175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Public 2Y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Public 4Y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Private 4Y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For-Profit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6518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CHLOE 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3450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CHLOE 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9979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107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5800" y="1815375"/>
            <a:ext cx="7772400" cy="3313483"/>
          </a:xfrm>
        </p:spPr>
        <p:txBody>
          <a:bodyPr>
            <a:normAutofit fontScale="40000" lnSpcReduction="20000"/>
          </a:bodyPr>
          <a:lstStyle/>
          <a:p>
            <a:r>
              <a:rPr lang="en-US" sz="9600" b="1" dirty="0"/>
              <a:t>Questions Raised by CHLOE 1</a:t>
            </a:r>
          </a:p>
          <a:p>
            <a:r>
              <a:rPr lang="en-US" sz="8800" dirty="0"/>
              <a:t>Some Preliminary Findings in CHLOE 2 Data</a:t>
            </a:r>
          </a:p>
          <a:p>
            <a:endParaRPr lang="en-US" sz="88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600" b="1" dirty="0">
                <a:solidFill>
                  <a:srgbClr val="FF0000"/>
                </a:solidFill>
              </a:rPr>
              <a:t>Responsibilities &amp; 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600" dirty="0"/>
              <a:t>Tuition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600" dirty="0"/>
              <a:t>Pedagogy &amp; Technology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250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44500" y="304529"/>
            <a:ext cx="8335963" cy="565939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547810610"/>
              </p:ext>
            </p:extLst>
          </p:nvPr>
        </p:nvGraphicFramePr>
        <p:xfrm>
          <a:off x="0" y="934242"/>
          <a:ext cx="8385614" cy="5515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28667" y="405548"/>
            <a:ext cx="6152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366FF"/>
                </a:solidFill>
              </a:rPr>
              <a:t>Chief Online Officer Responsibilities</a:t>
            </a:r>
            <a:endParaRPr lang="en-US" sz="28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48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QualityMatters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QM 2014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QualityMatters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New Section or Closing">
  <a:themeElements>
    <a:clrScheme name="QM color palette">
      <a:dk1>
        <a:sysClr val="windowText" lastClr="000000"/>
      </a:dk1>
      <a:lt1>
        <a:sysClr val="window" lastClr="FFFFFF"/>
      </a:lt1>
      <a:dk2>
        <a:srgbClr val="1F497D"/>
      </a:dk2>
      <a:lt2>
        <a:srgbClr val="E7E7E7"/>
      </a:lt2>
      <a:accent1>
        <a:srgbClr val="1F419A"/>
      </a:accent1>
      <a:accent2>
        <a:srgbClr val="526C7C"/>
      </a:accent2>
      <a:accent3>
        <a:srgbClr val="CBD3D8"/>
      </a:accent3>
      <a:accent4>
        <a:srgbClr val="F9F3D7"/>
      </a:accent4>
      <a:accent5>
        <a:srgbClr val="6B80AA"/>
      </a:accent5>
      <a:accent6>
        <a:srgbClr val="A58B00"/>
      </a:accent6>
      <a:hlink>
        <a:srgbClr val="2A5DB0"/>
      </a:hlink>
      <a:folHlink>
        <a:srgbClr val="2A5DB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QM-Connect-Conf-template-widescreen" id="{36DDD20C-DFA5-004A-8F5A-5E85B9EEEF80}" vid="{C60D1AA3-ED0F-E545-AA87-B0CC7ECF27FE}"/>
    </a:ext>
  </a:extLst>
</a:theme>
</file>

<file path=ppt/theme/theme5.xml><?xml version="1.0" encoding="utf-8"?>
<a:theme xmlns:a="http://schemas.openxmlformats.org/drawingml/2006/main" name="1_QM Regional Title Master">
  <a:themeElements>
    <a:clrScheme name="QM color palette">
      <a:dk1>
        <a:sysClr val="windowText" lastClr="000000"/>
      </a:dk1>
      <a:lt1>
        <a:sysClr val="window" lastClr="FFFFFF"/>
      </a:lt1>
      <a:dk2>
        <a:srgbClr val="1F497D"/>
      </a:dk2>
      <a:lt2>
        <a:srgbClr val="E7E7E7"/>
      </a:lt2>
      <a:accent1>
        <a:srgbClr val="1F419A"/>
      </a:accent1>
      <a:accent2>
        <a:srgbClr val="526C7C"/>
      </a:accent2>
      <a:accent3>
        <a:srgbClr val="CBD3D8"/>
      </a:accent3>
      <a:accent4>
        <a:srgbClr val="F9F3D7"/>
      </a:accent4>
      <a:accent5>
        <a:srgbClr val="6B80AA"/>
      </a:accent5>
      <a:accent6>
        <a:srgbClr val="A58B00"/>
      </a:accent6>
      <a:hlink>
        <a:srgbClr val="2A5DB0"/>
      </a:hlink>
      <a:folHlink>
        <a:srgbClr val="2A5DB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QM-Connect-Conf-template-widescreen" id="{36DDD20C-DFA5-004A-8F5A-5E85B9EEEF80}" vid="{31E0C95E-4698-C94E-AF01-BD2EA2B611DB}"/>
    </a:ext>
  </a:extLst>
</a:theme>
</file>

<file path=ppt/theme/theme6.xml><?xml version="1.0" encoding="utf-8"?>
<a:theme xmlns:a="http://schemas.openxmlformats.org/drawingml/2006/main" name="QM Regional Title Master">
  <a:themeElements>
    <a:clrScheme name="QM color palette">
      <a:dk1>
        <a:sysClr val="windowText" lastClr="000000"/>
      </a:dk1>
      <a:lt1>
        <a:sysClr val="window" lastClr="FFFFFF"/>
      </a:lt1>
      <a:dk2>
        <a:srgbClr val="1F497D"/>
      </a:dk2>
      <a:lt2>
        <a:srgbClr val="E7E7E7"/>
      </a:lt2>
      <a:accent1>
        <a:srgbClr val="1F419A"/>
      </a:accent1>
      <a:accent2>
        <a:srgbClr val="526C7C"/>
      </a:accent2>
      <a:accent3>
        <a:srgbClr val="CBD3D8"/>
      </a:accent3>
      <a:accent4>
        <a:srgbClr val="F9F3D7"/>
      </a:accent4>
      <a:accent5>
        <a:srgbClr val="6B80AA"/>
      </a:accent5>
      <a:accent6>
        <a:srgbClr val="A58B00"/>
      </a:accent6>
      <a:hlink>
        <a:srgbClr val="2A5DB0"/>
      </a:hlink>
      <a:folHlink>
        <a:srgbClr val="2A5DB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QM-Connect-Conf-template-widescreen" id="{36DDD20C-DFA5-004A-8F5A-5E85B9EEEF80}" vid="{31E0C95E-4698-C94E-AF01-BD2EA2B611DB}"/>
    </a:ext>
  </a:extLst>
</a:theme>
</file>

<file path=ppt/theme/theme7.xml><?xml version="1.0" encoding="utf-8"?>
<a:theme xmlns:a="http://schemas.openxmlformats.org/drawingml/2006/main" name="2_QualityMatters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QM_PP_Template_NEW.potx</Template>
  <TotalTime>17019</TotalTime>
  <Words>1129</Words>
  <Application>Microsoft Macintosh PowerPoint</Application>
  <PresentationFormat>On-screen Show (4:3)</PresentationFormat>
  <Paragraphs>280</Paragraphs>
  <Slides>33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QualityMatters2014</vt:lpstr>
      <vt:lpstr>QM 2014 Template</vt:lpstr>
      <vt:lpstr>1_QualityMatters2014</vt:lpstr>
      <vt:lpstr>New Section or Closing</vt:lpstr>
      <vt:lpstr>1_QM Regional Title Master</vt:lpstr>
      <vt:lpstr>QM Regional Title Master</vt:lpstr>
      <vt:lpstr>2_QualityMatters2014</vt:lpstr>
      <vt:lpstr>First Look at CHLOE 2018  A Deeper Dive into Trends in Online Education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CHLOE Sample</vt:lpstr>
      <vt:lpstr>PowerPoint Presentation</vt:lpstr>
      <vt:lpstr>PowerPoint Presentation</vt:lpstr>
      <vt:lpstr>PowerPoint Presentation</vt:lpstr>
      <vt:lpstr>Schools favor online over blended</vt:lpstr>
      <vt:lpstr>PowerPoint Presentation</vt:lpstr>
      <vt:lpstr>PowerPoint Presentation</vt:lpstr>
      <vt:lpstr>Benchmarking Online Program Productivity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Asynchronous delivery reported to be positive for student interaction…</vt:lpstr>
      <vt:lpstr>PowerPoint Presentation</vt:lpstr>
      <vt:lpstr>Change is coming?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 Your Comments and Questions CHLOE 3 and Beyond </vt:lpstr>
      <vt:lpstr>“Pathways to Excellence”</vt:lpstr>
    </vt:vector>
  </TitlesOfParts>
  <Company>TSI Graphics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Herrfurth</dc:creator>
  <cp:lastModifiedBy>Ronald Legon</cp:lastModifiedBy>
  <cp:revision>468</cp:revision>
  <cp:lastPrinted>2014-06-27T13:15:29Z</cp:lastPrinted>
  <dcterms:created xsi:type="dcterms:W3CDTF">2014-06-27T11:26:04Z</dcterms:created>
  <dcterms:modified xsi:type="dcterms:W3CDTF">2017-09-15T20:56:34Z</dcterms:modified>
</cp:coreProperties>
</file>