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notesSlides/notesSlide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4.xml" ContentType="application/vnd.openxmlformats-officedocument.drawingml.chartshapes+xml"/>
  <Override PartName="/ppt/notesSlides/notesSlide6.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notesSlides/notesSlide10.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drawings/drawing5.xml" ContentType="application/vnd.openxmlformats-officedocument.drawingml.chartshapes+xml"/>
  <Override PartName="/ppt/notesSlides/notesSlide11.xml" ContentType="application/vnd.openxmlformats-officedocument.presentationml.notesSlide+xml"/>
  <Override PartName="/ppt/charts/chart13.xml" ContentType="application/vnd.openxmlformats-officedocument.drawingml.chart+xml"/>
  <Override PartName="/ppt/theme/themeOverride12.xml" ContentType="application/vnd.openxmlformats-officedocument.themeOverride+xml"/>
  <Override PartName="/ppt/drawings/drawing6.xml" ContentType="application/vnd.openxmlformats-officedocument.drawingml.chartshapes+xml"/>
  <Override PartName="/ppt/charts/chart14.xml" ContentType="application/vnd.openxmlformats-officedocument.drawingml.chart+xml"/>
  <Override PartName="/ppt/notesSlides/notesSlide12.xml" ContentType="application/vnd.openxmlformats-officedocument.presentationml.notesSlide+xml"/>
  <Override PartName="/ppt/charts/chart15.xml" ContentType="application/vnd.openxmlformats-officedocument.drawingml.chart+xml"/>
  <Override PartName="/ppt/theme/themeOverride13.xml" ContentType="application/vnd.openxmlformats-officedocument.themeOverride+xml"/>
  <Override PartName="/ppt/drawings/drawing7.xml" ContentType="application/vnd.openxmlformats-officedocument.drawingml.chartshapes+xml"/>
  <Override PartName="/ppt/notesSlides/notesSlide13.xml" ContentType="application/vnd.openxmlformats-officedocument.presentationml.notesSlide+xml"/>
  <Override PartName="/ppt/charts/chart16.xml" ContentType="application/vnd.openxmlformats-officedocument.drawingml.chart+xml"/>
  <Override PartName="/ppt/theme/themeOverride14.xml" ContentType="application/vnd.openxmlformats-officedocument.themeOverride+xml"/>
  <Override PartName="/ppt/drawings/drawing8.xml" ContentType="application/vnd.openxmlformats-officedocument.drawingml.chartshapes+xml"/>
  <Override PartName="/ppt/charts/chart17.xml" ContentType="application/vnd.openxmlformats-officedocument.drawingml.chart+xml"/>
  <Override PartName="/ppt/charts/chart18.xml" ContentType="application/vnd.openxmlformats-officedocument.drawingml.chart+xml"/>
  <Override PartName="/ppt/notesSlides/notesSlide14.xml" ContentType="application/vnd.openxmlformats-officedocument.presentationml.notesSlide+xml"/>
  <Override PartName="/ppt/charts/chart19.xml" ContentType="application/vnd.openxmlformats-officedocument.drawingml.chart+xml"/>
  <Override PartName="/ppt/theme/themeOverride15.xml" ContentType="application/vnd.openxmlformats-officedocument.themeOverride+xml"/>
  <Override PartName="/ppt/drawings/drawing9.xml" ContentType="application/vnd.openxmlformats-officedocument.drawingml.chartshapes+xml"/>
  <Override PartName="/ppt/charts/chart20.xml" ContentType="application/vnd.openxmlformats-officedocument.drawingml.chart+xml"/>
  <Override PartName="/ppt/theme/themeOverride16.xml" ContentType="application/vnd.openxmlformats-officedocument.themeOverride+xml"/>
  <Override PartName="/ppt/charts/chart21.xml" ContentType="application/vnd.openxmlformats-officedocument.drawingml.chart+xml"/>
  <Override PartName="/ppt/theme/themeOverride17.xml" ContentType="application/vnd.openxmlformats-officedocument.themeOverride+xml"/>
  <Override PartName="/ppt/notesSlides/notesSlide15.xml" ContentType="application/vnd.openxmlformats-officedocument.presentationml.notesSlide+xml"/>
  <Override PartName="/ppt/charts/chart22.xml" ContentType="application/vnd.openxmlformats-officedocument.drawingml.chart+xml"/>
  <Override PartName="/ppt/notesSlides/notesSlide16.xml" ContentType="application/vnd.openxmlformats-officedocument.presentationml.notesSlide+xml"/>
  <Override PartName="/ppt/charts/chart23.xml" ContentType="application/vnd.openxmlformats-officedocument.drawingml.chart+xml"/>
  <Override PartName="/ppt/theme/themeOverride18.xml" ContentType="application/vnd.openxmlformats-officedocument.themeOverride+xml"/>
  <Override PartName="/ppt/drawings/drawing10.xml" ContentType="application/vnd.openxmlformats-officedocument.drawingml.chartshapes+xml"/>
  <Override PartName="/ppt/notesSlides/notesSlide17.xml" ContentType="application/vnd.openxmlformats-officedocument.presentationml.notesSlide+xml"/>
  <Override PartName="/ppt/charts/chart24.xml" ContentType="application/vnd.openxmlformats-officedocument.drawingml.chart+xml"/>
  <Override PartName="/ppt/theme/themeOverride19.xml" ContentType="application/vnd.openxmlformats-officedocument.themeOverride+xml"/>
  <Override PartName="/ppt/notesSlides/notesSlide18.xml" ContentType="application/vnd.openxmlformats-officedocument.presentationml.notesSlide+xml"/>
  <Override PartName="/ppt/charts/chart25.xml" ContentType="application/vnd.openxmlformats-officedocument.drawingml.chart+xml"/>
  <Override PartName="/ppt/theme/themeOverride20.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60" r:id="rId2"/>
    <p:sldMasterId id="2147483662" r:id="rId3"/>
  </p:sldMasterIdLst>
  <p:notesMasterIdLst>
    <p:notesMasterId r:id="rId49"/>
  </p:notesMasterIdLst>
  <p:sldIdLst>
    <p:sldId id="257" r:id="rId4"/>
    <p:sldId id="261" r:id="rId5"/>
    <p:sldId id="262" r:id="rId6"/>
    <p:sldId id="263" r:id="rId7"/>
    <p:sldId id="258" r:id="rId8"/>
    <p:sldId id="286" r:id="rId9"/>
    <p:sldId id="287" r:id="rId10"/>
    <p:sldId id="288" r:id="rId11"/>
    <p:sldId id="289" r:id="rId12"/>
    <p:sldId id="290" r:id="rId13"/>
    <p:sldId id="291" r:id="rId14"/>
    <p:sldId id="292" r:id="rId15"/>
    <p:sldId id="302" r:id="rId16"/>
    <p:sldId id="265" r:id="rId17"/>
    <p:sldId id="266" r:id="rId18"/>
    <p:sldId id="267" r:id="rId19"/>
    <p:sldId id="268" r:id="rId20"/>
    <p:sldId id="269" r:id="rId21"/>
    <p:sldId id="285" r:id="rId22"/>
    <p:sldId id="300" r:id="rId23"/>
    <p:sldId id="293" r:id="rId24"/>
    <p:sldId id="279" r:id="rId25"/>
    <p:sldId id="280" r:id="rId26"/>
    <p:sldId id="271" r:id="rId27"/>
    <p:sldId id="272" r:id="rId28"/>
    <p:sldId id="306" r:id="rId29"/>
    <p:sldId id="273" r:id="rId30"/>
    <p:sldId id="305" r:id="rId31"/>
    <p:sldId id="303" r:id="rId32"/>
    <p:sldId id="281" r:id="rId33"/>
    <p:sldId id="299" r:id="rId34"/>
    <p:sldId id="297" r:id="rId35"/>
    <p:sldId id="284" r:id="rId36"/>
    <p:sldId id="282" r:id="rId37"/>
    <p:sldId id="283" r:id="rId38"/>
    <p:sldId id="301" r:id="rId39"/>
    <p:sldId id="304" r:id="rId40"/>
    <p:sldId id="275" r:id="rId41"/>
    <p:sldId id="308" r:id="rId42"/>
    <p:sldId id="276" r:id="rId43"/>
    <p:sldId id="277" r:id="rId44"/>
    <p:sldId id="278" r:id="rId45"/>
    <p:sldId id="298" r:id="rId46"/>
    <p:sldId id="294" r:id="rId47"/>
    <p:sldId id="296" r:id="rId4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44"/>
    <p:restoredTop sz="94624"/>
  </p:normalViewPr>
  <p:slideViewPr>
    <p:cSldViewPr snapToGrid="0" snapToObjects="1">
      <p:cViewPr varScale="1">
        <p:scale>
          <a:sx n="114" d="100"/>
          <a:sy n="114" d="100"/>
        </p:scale>
        <p:origin x="-264"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 Id="rId3"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Sheet12.xlsx"/><Relationship Id="rId3" Type="http://schemas.openxmlformats.org/officeDocument/2006/relationships/chartUserShapes" Target="../drawings/drawing5.xm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package" Target="../embeddings/Microsoft_Excel_Sheet13.xlsx"/><Relationship Id="rId3" Type="http://schemas.openxmlformats.org/officeDocument/2006/relationships/chartUserShapes" Target="../drawings/drawing6.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package" Target="../embeddings/Microsoft_Excel_Sheet15.xlsx"/><Relationship Id="rId3" Type="http://schemas.openxmlformats.org/officeDocument/2006/relationships/chartUserShapes" Target="../drawings/drawing7.xm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package" Target="../embeddings/Microsoft_Excel_Sheet16.xlsx"/><Relationship Id="rId3" Type="http://schemas.openxmlformats.org/officeDocument/2006/relationships/chartUserShapes" Target="../drawings/drawing8.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package" Target="../embeddings/Microsoft_Excel_Sheet19.xlsx"/><Relationship Id="rId3" Type="http://schemas.openxmlformats.org/officeDocument/2006/relationships/chartUserShapes" Target="../drawings/drawing9.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18.xml"/><Relationship Id="rId2" Type="http://schemas.openxmlformats.org/officeDocument/2006/relationships/package" Target="../embeddings/Microsoft_Excel_Sheet23.xlsx"/><Relationship Id="rId3" Type="http://schemas.openxmlformats.org/officeDocument/2006/relationships/chartUserShapes" Target="../drawings/drawing10.xml"/></Relationships>
</file>

<file path=ppt/charts/_rels/chart24.xml.rels><?xml version="1.0" encoding="UTF-8" standalone="yes"?>
<Relationships xmlns="http://schemas.openxmlformats.org/package/2006/relationships"><Relationship Id="rId1" Type="http://schemas.openxmlformats.org/officeDocument/2006/relationships/themeOverride" Target="../theme/themeOverride19.xml"/><Relationship Id="rId2"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themeOverride" Target="../theme/themeOverride20.xml"/><Relationship Id="rId2" Type="http://schemas.openxmlformats.org/officeDocument/2006/relationships/package" Target="../embeddings/Microsoft_Excel_Sheet25.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 Id="rId3"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 Id="rId3"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7.xlsx"/><Relationship Id="rId3"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COO Participants</c:v>
                </c:pt>
              </c:strCache>
            </c:strRef>
          </c:tx>
          <c:spPr>
            <a:ln>
              <a:solidFill>
                <a:srgbClr val="FF0000"/>
              </a:solidFill>
            </a:ln>
          </c:spPr>
          <c:marker>
            <c:symbol val="none"/>
          </c:marker>
          <c:dLbls>
            <c:showLegendKey val="0"/>
            <c:showVal val="1"/>
            <c:showCatName val="0"/>
            <c:showSerName val="0"/>
            <c:showPercent val="0"/>
            <c:showBubbleSize val="0"/>
            <c:showLeaderLines val="0"/>
          </c:dLbls>
          <c:cat>
            <c:numRef>
              <c:f>Sheet1!$A$2:$A$4</c:f>
              <c:numCache>
                <c:formatCode>General</c:formatCode>
                <c:ptCount val="3"/>
                <c:pt idx="0">
                  <c:v>2016.0</c:v>
                </c:pt>
                <c:pt idx="1">
                  <c:v>2017.0</c:v>
                </c:pt>
                <c:pt idx="2">
                  <c:v>2018.0</c:v>
                </c:pt>
              </c:numCache>
            </c:numRef>
          </c:cat>
          <c:val>
            <c:numRef>
              <c:f>Sheet1!$B$2:$B$4</c:f>
              <c:numCache>
                <c:formatCode>General</c:formatCode>
                <c:ptCount val="3"/>
                <c:pt idx="0">
                  <c:v>104.0</c:v>
                </c:pt>
                <c:pt idx="1">
                  <c:v>180.0</c:v>
                </c:pt>
                <c:pt idx="2">
                  <c:v>280.0</c:v>
                </c:pt>
              </c:numCache>
            </c:numRef>
          </c:val>
          <c:smooth val="0"/>
        </c:ser>
        <c:dLbls>
          <c:showLegendKey val="0"/>
          <c:showVal val="0"/>
          <c:showCatName val="0"/>
          <c:showSerName val="0"/>
          <c:showPercent val="0"/>
          <c:showBubbleSize val="0"/>
        </c:dLbls>
        <c:marker val="1"/>
        <c:smooth val="0"/>
        <c:axId val="1266050952"/>
        <c:axId val="1265786088"/>
      </c:lineChart>
      <c:catAx>
        <c:axId val="1266050952"/>
        <c:scaling>
          <c:orientation val="minMax"/>
        </c:scaling>
        <c:delete val="0"/>
        <c:axPos val="b"/>
        <c:numFmt formatCode="General" sourceLinked="1"/>
        <c:majorTickMark val="out"/>
        <c:minorTickMark val="none"/>
        <c:tickLblPos val="nextTo"/>
        <c:txPr>
          <a:bodyPr/>
          <a:lstStyle/>
          <a:p>
            <a:pPr>
              <a:defRPr sz="1600"/>
            </a:pPr>
            <a:endParaRPr lang="en-US"/>
          </a:p>
        </c:txPr>
        <c:crossAx val="1265786088"/>
        <c:crosses val="autoZero"/>
        <c:auto val="1"/>
        <c:lblAlgn val="ctr"/>
        <c:lblOffset val="100"/>
        <c:noMultiLvlLbl val="0"/>
      </c:catAx>
      <c:valAx>
        <c:axId val="1265786088"/>
        <c:scaling>
          <c:orientation val="minMax"/>
        </c:scaling>
        <c:delete val="1"/>
        <c:axPos val="l"/>
        <c:numFmt formatCode="General" sourceLinked="1"/>
        <c:majorTickMark val="out"/>
        <c:minorTickMark val="none"/>
        <c:tickLblPos val="nextTo"/>
        <c:crossAx val="1266050952"/>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176602701736398"/>
          <c:y val="0.0"/>
          <c:w val="0.833842714940515"/>
          <c:h val="0.866105683499906"/>
        </c:manualLayout>
      </c:layout>
      <c:barChart>
        <c:barDir val="col"/>
        <c:grouping val="clustered"/>
        <c:varyColors val="0"/>
        <c:ser>
          <c:idx val="0"/>
          <c:order val="0"/>
          <c:tx>
            <c:strRef>
              <c:f>Sheet1!$B$1</c:f>
              <c:strCache>
                <c:ptCount val="1"/>
                <c:pt idx="0">
                  <c:v>Better</c:v>
                </c:pt>
              </c:strCache>
            </c:strRef>
          </c:tx>
          <c:spPr>
            <a:solidFill>
              <a:srgbClr val="3366FF"/>
            </a:solidFill>
          </c:spPr>
          <c:invertIfNegative val="0"/>
          <c:dLbls>
            <c:showLegendKey val="0"/>
            <c:showVal val="1"/>
            <c:showCatName val="0"/>
            <c:showSerName val="0"/>
            <c:showPercent val="0"/>
            <c:showBubbleSize val="0"/>
            <c:showLeaderLines val="0"/>
          </c:dLbls>
          <c:cat>
            <c:strRef>
              <c:f>Sheet1!$A$2:$A$3</c:f>
              <c:strCache>
                <c:ptCount val="2"/>
                <c:pt idx="0">
                  <c:v>IDor Team Support</c:v>
                </c:pt>
                <c:pt idx="1">
                  <c:v>Optional or No Support</c:v>
                </c:pt>
              </c:strCache>
            </c:strRef>
          </c:cat>
          <c:val>
            <c:numRef>
              <c:f>Sheet1!$B$2:$B$3</c:f>
              <c:numCache>
                <c:formatCode>0%</c:formatCode>
                <c:ptCount val="2"/>
                <c:pt idx="0">
                  <c:v>0.105</c:v>
                </c:pt>
                <c:pt idx="1">
                  <c:v>0.14</c:v>
                </c:pt>
              </c:numCache>
            </c:numRef>
          </c:val>
        </c:ser>
        <c:ser>
          <c:idx val="1"/>
          <c:order val="1"/>
          <c:tx>
            <c:strRef>
              <c:f>Sheet1!$C$1</c:f>
              <c:strCache>
                <c:ptCount val="1"/>
                <c:pt idx="0">
                  <c:v>Same</c:v>
                </c:pt>
              </c:strCache>
            </c:strRef>
          </c:tx>
          <c:spPr>
            <a:solidFill>
              <a:srgbClr val="008000"/>
            </a:solidFill>
          </c:spPr>
          <c:invertIfNegative val="0"/>
          <c:dLbls>
            <c:showLegendKey val="0"/>
            <c:showVal val="1"/>
            <c:showCatName val="0"/>
            <c:showSerName val="0"/>
            <c:showPercent val="0"/>
            <c:showBubbleSize val="0"/>
            <c:showLeaderLines val="0"/>
          </c:dLbls>
          <c:cat>
            <c:strRef>
              <c:f>Sheet1!$A$2:$A$3</c:f>
              <c:strCache>
                <c:ptCount val="2"/>
                <c:pt idx="0">
                  <c:v>IDor Team Support</c:v>
                </c:pt>
                <c:pt idx="1">
                  <c:v>Optional or No Support</c:v>
                </c:pt>
              </c:strCache>
            </c:strRef>
          </c:cat>
          <c:val>
            <c:numRef>
              <c:f>Sheet1!$C$2:$C$3</c:f>
              <c:numCache>
                <c:formatCode>0%</c:formatCode>
                <c:ptCount val="2"/>
                <c:pt idx="0">
                  <c:v>0.59</c:v>
                </c:pt>
                <c:pt idx="1">
                  <c:v>0.44</c:v>
                </c:pt>
              </c:numCache>
            </c:numRef>
          </c:val>
        </c:ser>
        <c:ser>
          <c:idx val="2"/>
          <c:order val="2"/>
          <c:tx>
            <c:strRef>
              <c:f>Sheet1!$D$1</c:f>
              <c:strCache>
                <c:ptCount val="1"/>
                <c:pt idx="0">
                  <c:v>Worse</c:v>
                </c:pt>
              </c:strCache>
            </c:strRef>
          </c:tx>
          <c:spPr>
            <a:solidFill>
              <a:srgbClr val="FF0000"/>
            </a:solidFill>
          </c:spPr>
          <c:invertIfNegative val="0"/>
          <c:dLbls>
            <c:showLegendKey val="0"/>
            <c:showVal val="1"/>
            <c:showCatName val="0"/>
            <c:showSerName val="0"/>
            <c:showPercent val="0"/>
            <c:showBubbleSize val="0"/>
            <c:showLeaderLines val="0"/>
          </c:dLbls>
          <c:cat>
            <c:strRef>
              <c:f>Sheet1!$A$2:$A$3</c:f>
              <c:strCache>
                <c:ptCount val="2"/>
                <c:pt idx="0">
                  <c:v>IDor Team Support</c:v>
                </c:pt>
                <c:pt idx="1">
                  <c:v>Optional or No Support</c:v>
                </c:pt>
              </c:strCache>
            </c:strRef>
          </c:cat>
          <c:val>
            <c:numRef>
              <c:f>Sheet1!$D$2:$D$3</c:f>
              <c:numCache>
                <c:formatCode>0%</c:formatCode>
                <c:ptCount val="2"/>
                <c:pt idx="0">
                  <c:v>0.3</c:v>
                </c:pt>
                <c:pt idx="1">
                  <c:v>0.42</c:v>
                </c:pt>
              </c:numCache>
            </c:numRef>
          </c:val>
        </c:ser>
        <c:dLbls>
          <c:showLegendKey val="0"/>
          <c:showVal val="0"/>
          <c:showCatName val="0"/>
          <c:showSerName val="0"/>
          <c:showPercent val="0"/>
          <c:showBubbleSize val="0"/>
        </c:dLbls>
        <c:gapWidth val="150"/>
        <c:axId val="1242857192"/>
        <c:axId val="1260166760"/>
      </c:barChart>
      <c:catAx>
        <c:axId val="1242857192"/>
        <c:scaling>
          <c:orientation val="minMax"/>
        </c:scaling>
        <c:delete val="0"/>
        <c:axPos val="b"/>
        <c:majorTickMark val="out"/>
        <c:minorTickMark val="none"/>
        <c:tickLblPos val="nextTo"/>
        <c:crossAx val="1260166760"/>
        <c:crosses val="autoZero"/>
        <c:auto val="1"/>
        <c:lblAlgn val="ctr"/>
        <c:lblOffset val="100"/>
        <c:noMultiLvlLbl val="0"/>
      </c:catAx>
      <c:valAx>
        <c:axId val="1260166760"/>
        <c:scaling>
          <c:orientation val="minMax"/>
        </c:scaling>
        <c:delete val="1"/>
        <c:axPos val="l"/>
        <c:numFmt formatCode="0%" sourceLinked="1"/>
        <c:majorTickMark val="out"/>
        <c:minorTickMark val="none"/>
        <c:tickLblPos val="nextTo"/>
        <c:crossAx val="1242857192"/>
        <c:crosses val="autoZero"/>
        <c:crossBetween val="between"/>
      </c:valAx>
    </c:plotArea>
    <c:legend>
      <c:legendPos val="r"/>
      <c:layout>
        <c:manualLayout>
          <c:xMode val="edge"/>
          <c:yMode val="edge"/>
          <c:x val="0.859010698550763"/>
          <c:y val="0.0394580624798354"/>
          <c:w val="0.116964618452092"/>
          <c:h val="0.30691826195377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169753086419753"/>
          <c:y val="0.0"/>
          <c:w val="0.983024748602901"/>
          <c:h val="0.813533683963447"/>
        </c:manualLayout>
      </c:layout>
      <c:barChart>
        <c:barDir val="col"/>
        <c:grouping val="clustered"/>
        <c:varyColors val="0"/>
        <c:ser>
          <c:idx val="0"/>
          <c:order val="0"/>
          <c:tx>
            <c:strRef>
              <c:f>Sheet1!$B$1</c:f>
              <c:strCache>
                <c:ptCount val="1"/>
                <c:pt idx="0">
                  <c:v>"Distance Exclusive" Enrollment Growth y/y</c:v>
                </c:pt>
              </c:strCache>
            </c:strRef>
          </c:tx>
          <c:spPr>
            <a:solidFill>
              <a:srgbClr val="3366F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Fall 2013</c:v>
                </c:pt>
                <c:pt idx="1">
                  <c:v>Fall 2014</c:v>
                </c:pt>
                <c:pt idx="2">
                  <c:v>Fall 2015</c:v>
                </c:pt>
                <c:pt idx="3">
                  <c:v>Fall 2016</c:v>
                </c:pt>
              </c:strCache>
            </c:strRef>
          </c:cat>
          <c:val>
            <c:numRef>
              <c:f>Sheet1!$B$2:$B$5</c:f>
              <c:numCache>
                <c:formatCode>0.00%</c:formatCode>
                <c:ptCount val="4"/>
                <c:pt idx="0">
                  <c:v>0.015</c:v>
                </c:pt>
                <c:pt idx="1">
                  <c:v>0.061</c:v>
                </c:pt>
                <c:pt idx="2">
                  <c:v>0.018</c:v>
                </c:pt>
                <c:pt idx="3">
                  <c:v>0.035</c:v>
                </c:pt>
              </c:numCache>
            </c:numRef>
          </c:val>
          <c:extLst xmlns:c16r2="http://schemas.microsoft.com/office/drawing/2015/06/chart">
            <c:ext xmlns:c16="http://schemas.microsoft.com/office/drawing/2014/chart" uri="{C3380CC4-5D6E-409C-BE32-E72D297353CC}">
              <c16:uniqueId val="{00000000-B44A-427D-B457-7A59549F18DF}"/>
            </c:ext>
          </c:extLst>
        </c:ser>
        <c:ser>
          <c:idx val="1"/>
          <c:order val="1"/>
          <c:tx>
            <c:strRef>
              <c:f>Sheet1!$C$1</c:f>
              <c:strCache>
                <c:ptCount val="1"/>
                <c:pt idx="0">
                  <c:v>"Distance Exclusive" Program Growth y/y</c:v>
                </c:pt>
              </c:strCache>
            </c:strRef>
          </c:tx>
          <c:spPr>
            <a:solidFill>
              <a:srgbClr val="FF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Fall 2013</c:v>
                </c:pt>
                <c:pt idx="1">
                  <c:v>Fall 2014</c:v>
                </c:pt>
                <c:pt idx="2">
                  <c:v>Fall 2015</c:v>
                </c:pt>
                <c:pt idx="3">
                  <c:v>Fall 2016</c:v>
                </c:pt>
              </c:strCache>
            </c:strRef>
          </c:cat>
          <c:val>
            <c:numRef>
              <c:f>Sheet1!$C$2:$C$5</c:f>
              <c:numCache>
                <c:formatCode>0.00%</c:formatCode>
                <c:ptCount val="4"/>
                <c:pt idx="0" formatCode="0%">
                  <c:v>0.34</c:v>
                </c:pt>
                <c:pt idx="1">
                  <c:v>0.077</c:v>
                </c:pt>
                <c:pt idx="2">
                  <c:v>0.122</c:v>
                </c:pt>
                <c:pt idx="3">
                  <c:v>0.086</c:v>
                </c:pt>
              </c:numCache>
            </c:numRef>
          </c:val>
          <c:extLst xmlns:c16r2="http://schemas.microsoft.com/office/drawing/2015/06/chart">
            <c:ext xmlns:c16="http://schemas.microsoft.com/office/drawing/2014/chart" uri="{C3380CC4-5D6E-409C-BE32-E72D297353CC}">
              <c16:uniqueId val="{00000001-B44A-427D-B457-7A59549F18DF}"/>
            </c:ext>
          </c:extLst>
        </c:ser>
        <c:dLbls>
          <c:showLegendKey val="0"/>
          <c:showVal val="0"/>
          <c:showCatName val="0"/>
          <c:showSerName val="0"/>
          <c:showPercent val="0"/>
          <c:showBubbleSize val="0"/>
        </c:dLbls>
        <c:gapWidth val="219"/>
        <c:overlap val="-27"/>
        <c:axId val="1264563240"/>
        <c:axId val="1235380872"/>
      </c:barChart>
      <c:catAx>
        <c:axId val="1264563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35380872"/>
        <c:crosses val="autoZero"/>
        <c:auto val="1"/>
        <c:lblAlgn val="ctr"/>
        <c:lblOffset val="100"/>
        <c:noMultiLvlLbl val="0"/>
      </c:catAx>
      <c:valAx>
        <c:axId val="1235380872"/>
        <c:scaling>
          <c:orientation val="minMax"/>
        </c:scaling>
        <c:delete val="1"/>
        <c:axPos val="l"/>
        <c:numFmt formatCode="0.00%" sourceLinked="1"/>
        <c:majorTickMark val="none"/>
        <c:minorTickMark val="none"/>
        <c:tickLblPos val="nextTo"/>
        <c:crossAx val="1264563240"/>
        <c:crosses val="autoZero"/>
        <c:crossBetween val="between"/>
      </c:valAx>
      <c:spPr>
        <a:solidFill>
          <a:schemeClr val="bg1"/>
        </a:solidFill>
        <a:ln>
          <a:noFill/>
        </a:ln>
        <a:effectLst/>
      </c:spPr>
    </c:plotArea>
    <c:legend>
      <c:legendPos val="b"/>
      <c:layout>
        <c:manualLayout>
          <c:xMode val="edge"/>
          <c:yMode val="edge"/>
          <c:x val="0.0155481814198661"/>
          <c:y val="0.926416020494778"/>
          <c:w val="0.956955386927082"/>
          <c:h val="0.061196596786059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5498814506923"/>
          <c:y val="0.0972942425059451"/>
          <c:w val="0.737594122296051"/>
          <c:h val="0.69582330668314"/>
        </c:manualLayout>
      </c:layout>
      <c:barChart>
        <c:barDir val="bar"/>
        <c:grouping val="stacked"/>
        <c:varyColors val="0"/>
        <c:ser>
          <c:idx val="0"/>
          <c:order val="0"/>
          <c:tx>
            <c:strRef>
              <c:f>Sheet1!$B$1</c:f>
              <c:strCache>
                <c:ptCount val="1"/>
                <c:pt idx="0">
                  <c:v>Materials</c:v>
                </c:pt>
              </c:strCache>
            </c:strRef>
          </c:tx>
          <c:spPr>
            <a:ln>
              <a:solidFill>
                <a:srgbClr val="3366FF"/>
              </a:solidFill>
            </a:ln>
          </c:spPr>
          <c:invertIfNegative val="0"/>
          <c:dLbls>
            <c:txPr>
              <a:bodyPr/>
              <a:lstStyle/>
              <a:p>
                <a:pPr>
                  <a:defRPr>
                    <a:solidFill>
                      <a:srgbClr val="FFFFFF"/>
                    </a:solidFill>
                  </a:defRPr>
                </a:pPr>
                <a:endParaRPr lang="en-US"/>
              </a:p>
            </c:txPr>
            <c:showLegendKey val="0"/>
            <c:showVal val="1"/>
            <c:showCatName val="0"/>
            <c:showSerName val="0"/>
            <c:showPercent val="0"/>
            <c:showBubbleSize val="0"/>
            <c:showLeaderLines val="0"/>
          </c:dLbls>
          <c:cat>
            <c:strRef>
              <c:f>Sheet1!$A$2:$A$5</c:f>
              <c:strCache>
                <c:ptCount val="4"/>
                <c:pt idx="0">
                  <c:v>CHLOE Sample</c:v>
                </c:pt>
                <c:pt idx="1">
                  <c:v>Community Colleges</c:v>
                </c:pt>
                <c:pt idx="2">
                  <c:v>Regional Mid-Sized Public 4Y</c:v>
                </c:pt>
                <c:pt idx="3">
                  <c:v>Enterprise - Level</c:v>
                </c:pt>
              </c:strCache>
            </c:strRef>
          </c:cat>
          <c:val>
            <c:numRef>
              <c:f>Sheet1!$B$2:$B$5</c:f>
              <c:numCache>
                <c:formatCode>0%</c:formatCode>
                <c:ptCount val="4"/>
                <c:pt idx="0">
                  <c:v>0.52</c:v>
                </c:pt>
                <c:pt idx="1">
                  <c:v>0.58</c:v>
                </c:pt>
                <c:pt idx="2">
                  <c:v>0.53</c:v>
                </c:pt>
                <c:pt idx="3">
                  <c:v>0.51</c:v>
                </c:pt>
              </c:numCache>
            </c:numRef>
          </c:val>
        </c:ser>
        <c:ser>
          <c:idx val="1"/>
          <c:order val="1"/>
          <c:tx>
            <c:strRef>
              <c:f>Sheet1!$C$1</c:f>
              <c:strCache>
                <c:ptCount val="1"/>
                <c:pt idx="0">
                  <c:v>Other Students</c:v>
                </c:pt>
              </c:strCache>
            </c:strRef>
          </c:tx>
          <c:spPr>
            <a:ln>
              <a:solidFill>
                <a:srgbClr val="FF0000"/>
              </a:solidFill>
            </a:ln>
          </c:spPr>
          <c:invertIfNegative val="0"/>
          <c:dLbls>
            <c:txPr>
              <a:bodyPr/>
              <a:lstStyle/>
              <a:p>
                <a:pPr>
                  <a:defRPr>
                    <a:solidFill>
                      <a:srgbClr val="FFFFFF"/>
                    </a:solidFill>
                  </a:defRPr>
                </a:pPr>
                <a:endParaRPr lang="en-US"/>
              </a:p>
            </c:txPr>
            <c:showLegendKey val="0"/>
            <c:showVal val="1"/>
            <c:showCatName val="0"/>
            <c:showSerName val="0"/>
            <c:showPercent val="0"/>
            <c:showBubbleSize val="0"/>
            <c:showLeaderLines val="0"/>
          </c:dLbls>
          <c:cat>
            <c:strRef>
              <c:f>Sheet1!$A$2:$A$5</c:f>
              <c:strCache>
                <c:ptCount val="4"/>
                <c:pt idx="0">
                  <c:v>CHLOE Sample</c:v>
                </c:pt>
                <c:pt idx="1">
                  <c:v>Community Colleges</c:v>
                </c:pt>
                <c:pt idx="2">
                  <c:v>Regional Mid-Sized Public 4Y</c:v>
                </c:pt>
                <c:pt idx="3">
                  <c:v>Enterprise - Level</c:v>
                </c:pt>
              </c:strCache>
            </c:strRef>
          </c:cat>
          <c:val>
            <c:numRef>
              <c:f>Sheet1!$C$2:$C$5</c:f>
              <c:numCache>
                <c:formatCode>0%</c:formatCode>
                <c:ptCount val="4"/>
                <c:pt idx="0">
                  <c:v>0.22</c:v>
                </c:pt>
                <c:pt idx="1">
                  <c:v>0.18</c:v>
                </c:pt>
                <c:pt idx="2">
                  <c:v>0.21</c:v>
                </c:pt>
                <c:pt idx="3">
                  <c:v>0.24</c:v>
                </c:pt>
              </c:numCache>
            </c:numRef>
          </c:val>
        </c:ser>
        <c:ser>
          <c:idx val="2"/>
          <c:order val="2"/>
          <c:tx>
            <c:strRef>
              <c:f>Sheet1!$D$1</c:f>
              <c:strCache>
                <c:ptCount val="1"/>
                <c:pt idx="0">
                  <c:v>Faculty</c:v>
                </c:pt>
              </c:strCache>
            </c:strRef>
          </c:tx>
          <c:invertIfNegative val="0"/>
          <c:dLbls>
            <c:txPr>
              <a:bodyPr/>
              <a:lstStyle/>
              <a:p>
                <a:pPr>
                  <a:defRPr>
                    <a:solidFill>
                      <a:srgbClr val="FFFFFF"/>
                    </a:solidFill>
                  </a:defRPr>
                </a:pPr>
                <a:endParaRPr lang="en-US"/>
              </a:p>
            </c:txPr>
            <c:showLegendKey val="0"/>
            <c:showVal val="1"/>
            <c:showCatName val="0"/>
            <c:showSerName val="0"/>
            <c:showPercent val="0"/>
            <c:showBubbleSize val="0"/>
            <c:showLeaderLines val="0"/>
          </c:dLbls>
          <c:cat>
            <c:strRef>
              <c:f>Sheet1!$A$2:$A$5</c:f>
              <c:strCache>
                <c:ptCount val="4"/>
                <c:pt idx="0">
                  <c:v>CHLOE Sample</c:v>
                </c:pt>
                <c:pt idx="1">
                  <c:v>Community Colleges</c:v>
                </c:pt>
                <c:pt idx="2">
                  <c:v>Regional Mid-Sized Public 4Y</c:v>
                </c:pt>
                <c:pt idx="3">
                  <c:v>Enterprise - Level</c:v>
                </c:pt>
              </c:strCache>
            </c:strRef>
          </c:cat>
          <c:val>
            <c:numRef>
              <c:f>Sheet1!$D$2:$D$5</c:f>
              <c:numCache>
                <c:formatCode>0%</c:formatCode>
                <c:ptCount val="4"/>
                <c:pt idx="0">
                  <c:v>0.23</c:v>
                </c:pt>
                <c:pt idx="1">
                  <c:v>0.21</c:v>
                </c:pt>
                <c:pt idx="2">
                  <c:v>0.235</c:v>
                </c:pt>
                <c:pt idx="3">
                  <c:v>0.22</c:v>
                </c:pt>
              </c:numCache>
            </c:numRef>
          </c:val>
        </c:ser>
        <c:ser>
          <c:idx val="3"/>
          <c:order val="3"/>
          <c:tx>
            <c:strRef>
              <c:f>Sheet1!$E$1</c:f>
              <c:strCache>
                <c:ptCount val="1"/>
                <c:pt idx="0">
                  <c:v>Other Staff</c:v>
                </c:pt>
              </c:strCache>
            </c:strRef>
          </c:tx>
          <c:invertIfNegative val="0"/>
          <c:dLbls>
            <c:dLbl>
              <c:idx val="0"/>
              <c:layout>
                <c:manualLayout>
                  <c:x val="0.03271375464684"/>
                  <c:y val="-0.00307692233145431"/>
                </c:manualLayout>
              </c:layout>
              <c:showLegendKey val="0"/>
              <c:showVal val="1"/>
              <c:showCatName val="0"/>
              <c:showSerName val="0"/>
              <c:showPercent val="0"/>
              <c:showBubbleSize val="0"/>
            </c:dLbl>
            <c:dLbl>
              <c:idx val="1"/>
              <c:layout>
                <c:manualLayout>
                  <c:x val="0.0386617100371746"/>
                  <c:y val="0.00307692233145431"/>
                </c:manualLayout>
              </c:layout>
              <c:showLegendKey val="0"/>
              <c:showVal val="1"/>
              <c:showCatName val="0"/>
              <c:showSerName val="0"/>
              <c:showPercent val="0"/>
              <c:showBubbleSize val="0"/>
            </c:dLbl>
            <c:dLbl>
              <c:idx val="2"/>
              <c:layout>
                <c:manualLayout>
                  <c:x val="0.037174721189591"/>
                  <c:y val="0.0"/>
                </c:manualLayout>
              </c:layout>
              <c:showLegendKey val="0"/>
              <c:showVal val="1"/>
              <c:showCatName val="0"/>
              <c:showSerName val="0"/>
              <c:showPercent val="0"/>
              <c:showBubbleSize val="0"/>
            </c:dLbl>
            <c:dLbl>
              <c:idx val="3"/>
              <c:layout>
                <c:manualLayout>
                  <c:x val="0.0312267657992566"/>
                  <c:y val="2.82047955474595E-17"/>
                </c:manualLayout>
              </c:layout>
              <c:showLegendKey val="0"/>
              <c:showVal val="1"/>
              <c:showCatName val="0"/>
              <c:showSerName val="0"/>
              <c:showPercent val="0"/>
              <c:showBubbleSize val="0"/>
            </c:dLbl>
            <c:txPr>
              <a:bodyPr/>
              <a:lstStyle/>
              <a:p>
                <a:pPr>
                  <a:defRPr>
                    <a:solidFill>
                      <a:srgbClr val="000000"/>
                    </a:solidFill>
                  </a:defRPr>
                </a:pPr>
                <a:endParaRPr lang="en-US"/>
              </a:p>
            </c:txPr>
            <c:showLegendKey val="0"/>
            <c:showVal val="1"/>
            <c:showCatName val="0"/>
            <c:showSerName val="0"/>
            <c:showPercent val="0"/>
            <c:showBubbleSize val="0"/>
            <c:showLeaderLines val="0"/>
          </c:dLbls>
          <c:cat>
            <c:strRef>
              <c:f>Sheet1!$A$2:$A$5</c:f>
              <c:strCache>
                <c:ptCount val="4"/>
                <c:pt idx="0">
                  <c:v>CHLOE Sample</c:v>
                </c:pt>
                <c:pt idx="1">
                  <c:v>Community Colleges</c:v>
                </c:pt>
                <c:pt idx="2">
                  <c:v>Regional Mid-Sized Public 4Y</c:v>
                </c:pt>
                <c:pt idx="3">
                  <c:v>Enterprise - Level</c:v>
                </c:pt>
              </c:strCache>
            </c:strRef>
          </c:cat>
          <c:val>
            <c:numRef>
              <c:f>Sheet1!$E$2:$E$5</c:f>
              <c:numCache>
                <c:formatCode>0%</c:formatCode>
                <c:ptCount val="4"/>
                <c:pt idx="0">
                  <c:v>0.03</c:v>
                </c:pt>
                <c:pt idx="1">
                  <c:v>0.02</c:v>
                </c:pt>
                <c:pt idx="2">
                  <c:v>0.02</c:v>
                </c:pt>
                <c:pt idx="3">
                  <c:v>0.03</c:v>
                </c:pt>
              </c:numCache>
            </c:numRef>
          </c:val>
        </c:ser>
        <c:dLbls>
          <c:showLegendKey val="0"/>
          <c:showVal val="0"/>
          <c:showCatName val="0"/>
          <c:showSerName val="0"/>
          <c:showPercent val="0"/>
          <c:showBubbleSize val="0"/>
        </c:dLbls>
        <c:gapWidth val="150"/>
        <c:overlap val="100"/>
        <c:axId val="1265425336"/>
        <c:axId val="1248032232"/>
      </c:barChart>
      <c:catAx>
        <c:axId val="1265425336"/>
        <c:scaling>
          <c:orientation val="minMax"/>
        </c:scaling>
        <c:delete val="0"/>
        <c:axPos val="l"/>
        <c:majorTickMark val="out"/>
        <c:minorTickMark val="none"/>
        <c:tickLblPos val="nextTo"/>
        <c:txPr>
          <a:bodyPr/>
          <a:lstStyle/>
          <a:p>
            <a:pPr>
              <a:defRPr sz="1600"/>
            </a:pPr>
            <a:endParaRPr lang="en-US"/>
          </a:p>
        </c:txPr>
        <c:crossAx val="1248032232"/>
        <c:crosses val="autoZero"/>
        <c:auto val="1"/>
        <c:lblAlgn val="ctr"/>
        <c:lblOffset val="100"/>
        <c:noMultiLvlLbl val="0"/>
      </c:catAx>
      <c:valAx>
        <c:axId val="1248032232"/>
        <c:scaling>
          <c:orientation val="minMax"/>
        </c:scaling>
        <c:delete val="1"/>
        <c:axPos val="b"/>
        <c:numFmt formatCode="0%" sourceLinked="1"/>
        <c:majorTickMark val="out"/>
        <c:minorTickMark val="none"/>
        <c:tickLblPos val="nextTo"/>
        <c:crossAx val="1265425336"/>
        <c:crosses val="autoZero"/>
        <c:crossBetween val="between"/>
      </c:valAx>
      <c:spPr>
        <a:noFill/>
      </c:spPr>
    </c:plotArea>
    <c:legend>
      <c:legendPos val="r"/>
      <c:layout>
        <c:manualLayout>
          <c:xMode val="edge"/>
          <c:yMode val="edge"/>
          <c:x val="0.043290577525393"/>
          <c:y val="0.00120702575238625"/>
          <c:w val="0.934094780903316"/>
          <c:h val="0.147057020700904"/>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46472739879"/>
          <c:y val="0.0"/>
          <c:w val="0.7453527260121"/>
          <c:h val="0.964334310881884"/>
        </c:manualLayout>
      </c:layout>
      <c:barChart>
        <c:barDir val="bar"/>
        <c:grouping val="clustered"/>
        <c:varyColors val="0"/>
        <c:ser>
          <c:idx val="0"/>
          <c:order val="0"/>
          <c:tx>
            <c:strRef>
              <c:f>Sheet1!$B$1</c:f>
              <c:strCache>
                <c:ptCount val="1"/>
                <c:pt idx="0">
                  <c:v>% Required or Very Common in Institution's Online/Blended Courses</c:v>
                </c:pt>
              </c:strCache>
            </c:strRef>
          </c:tx>
          <c:invertIfNegative val="0"/>
          <c:dLbls>
            <c:spPr>
              <a:noFill/>
              <a:ln>
                <a:noFill/>
              </a:ln>
              <a:effectLst/>
            </c:spPr>
            <c:txPr>
              <a:bodyPr/>
              <a:lstStyle/>
              <a:p>
                <a:pPr>
                  <a:defRPr sz="1400">
                    <a:solidFill>
                      <a:schemeClr val="tx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Sheet1!$A$2:$A$16</c:f>
              <c:strCache>
                <c:ptCount val="15"/>
                <c:pt idx="0">
                  <c:v>Threaded Discussions</c:v>
                </c:pt>
                <c:pt idx="1">
                  <c:v>Preparatory readings</c:v>
                </c:pt>
                <c:pt idx="2">
                  <c:v>Short written assignments</c:v>
                </c:pt>
                <c:pt idx="3">
                  <c:v>Short Quizzes</c:v>
                </c:pt>
                <c:pt idx="4">
                  <c:v>Long written assignments</c:v>
                </c:pt>
                <c:pt idx="5">
                  <c:v>Pre-recorded video (in-house)</c:v>
                </c:pt>
                <c:pt idx="6">
                  <c:v>Group Projects</c:v>
                </c:pt>
                <c:pt idx="7">
                  <c:v>Student Presentations</c:v>
                </c:pt>
                <c:pt idx="8">
                  <c:v>Pre-recorded video (third party)</c:v>
                </c:pt>
                <c:pt idx="9">
                  <c:v>Live Video</c:v>
                </c:pt>
                <c:pt idx="10">
                  <c:v>Live Audio- Faculty/Students</c:v>
                </c:pt>
                <c:pt idx="11">
                  <c:v>Digital Simulations</c:v>
                </c:pt>
                <c:pt idx="12">
                  <c:v>Role play</c:v>
                </c:pt>
                <c:pt idx="13">
                  <c:v>Games- digital</c:v>
                </c:pt>
                <c:pt idx="14">
                  <c:v>Games- non-digital</c:v>
                </c:pt>
              </c:strCache>
            </c:strRef>
          </c:cat>
          <c:val>
            <c:numRef>
              <c:f>Sheet1!$B$2:$B$16</c:f>
              <c:numCache>
                <c:formatCode>0%</c:formatCode>
                <c:ptCount val="15"/>
                <c:pt idx="0">
                  <c:v>0.860215053763441</c:v>
                </c:pt>
                <c:pt idx="1">
                  <c:v>0.860215053763441</c:v>
                </c:pt>
                <c:pt idx="2">
                  <c:v>0.734767025089606</c:v>
                </c:pt>
                <c:pt idx="3">
                  <c:v>0.655913978494624</c:v>
                </c:pt>
                <c:pt idx="4">
                  <c:v>0.612903225806452</c:v>
                </c:pt>
                <c:pt idx="5">
                  <c:v>0.387096774193548</c:v>
                </c:pt>
                <c:pt idx="6">
                  <c:v>0.279569892473118</c:v>
                </c:pt>
                <c:pt idx="7">
                  <c:v>0.261648745519713</c:v>
                </c:pt>
                <c:pt idx="8">
                  <c:v>0.218637992831541</c:v>
                </c:pt>
                <c:pt idx="9">
                  <c:v>0.10752688172043</c:v>
                </c:pt>
                <c:pt idx="10">
                  <c:v>0.0788530465949821</c:v>
                </c:pt>
                <c:pt idx="11">
                  <c:v>0.064516129032258</c:v>
                </c:pt>
                <c:pt idx="12">
                  <c:v>0.039426523297491</c:v>
                </c:pt>
                <c:pt idx="13">
                  <c:v>0.00716845878136201</c:v>
                </c:pt>
                <c:pt idx="14">
                  <c:v>0.0</c:v>
                </c:pt>
              </c:numCache>
            </c:numRef>
          </c:val>
          <c:extLst xmlns:c16r2="http://schemas.microsoft.com/office/drawing/2015/06/chart">
            <c:ext xmlns:c16="http://schemas.microsoft.com/office/drawing/2014/chart" uri="{C3380CC4-5D6E-409C-BE32-E72D297353CC}">
              <c16:uniqueId val="{00000000-1185-4804-B09D-73C45C50D2B9}"/>
            </c:ext>
          </c:extLst>
        </c:ser>
        <c:dLbls>
          <c:showLegendKey val="0"/>
          <c:showVal val="0"/>
          <c:showCatName val="0"/>
          <c:showSerName val="0"/>
          <c:showPercent val="0"/>
          <c:showBubbleSize val="0"/>
        </c:dLbls>
        <c:gapWidth val="150"/>
        <c:axId val="1214759176"/>
        <c:axId val="-2129907912"/>
      </c:barChart>
      <c:catAx>
        <c:axId val="1214759176"/>
        <c:scaling>
          <c:orientation val="minMax"/>
        </c:scaling>
        <c:delete val="0"/>
        <c:axPos val="l"/>
        <c:numFmt formatCode="General" sourceLinked="0"/>
        <c:majorTickMark val="out"/>
        <c:minorTickMark val="none"/>
        <c:tickLblPos val="nextTo"/>
        <c:txPr>
          <a:bodyPr/>
          <a:lstStyle/>
          <a:p>
            <a:pPr>
              <a:defRPr sz="1100" b="1"/>
            </a:pPr>
            <a:endParaRPr lang="en-US"/>
          </a:p>
        </c:txPr>
        <c:crossAx val="-2129907912"/>
        <c:crosses val="autoZero"/>
        <c:auto val="1"/>
        <c:lblAlgn val="ctr"/>
        <c:lblOffset val="100"/>
        <c:noMultiLvlLbl val="0"/>
      </c:catAx>
      <c:valAx>
        <c:axId val="-2129907912"/>
        <c:scaling>
          <c:orientation val="minMax"/>
        </c:scaling>
        <c:delete val="1"/>
        <c:axPos val="b"/>
        <c:numFmt formatCode="0%" sourceLinked="1"/>
        <c:majorTickMark val="out"/>
        <c:minorTickMark val="none"/>
        <c:tickLblPos val="nextTo"/>
        <c:crossAx val="1214759176"/>
        <c:crosses val="autoZero"/>
        <c:crossBetween val="between"/>
      </c:valAx>
      <c:spPr>
        <a:noFill/>
      </c:spPr>
    </c:plotArea>
    <c:legend>
      <c:legendPos val="r"/>
      <c:legendEntry>
        <c:idx val="0"/>
        <c:txPr>
          <a:bodyPr/>
          <a:lstStyle/>
          <a:p>
            <a:pPr>
              <a:defRPr sz="1600">
                <a:solidFill>
                  <a:sysClr val="windowText" lastClr="000000"/>
                </a:solidFill>
                <a:latin typeface="+mn-lt"/>
                <a:ea typeface="+mn-ea"/>
                <a:cs typeface="+mn-cs"/>
              </a:defRPr>
            </a:pPr>
            <a:endParaRPr lang="en-US"/>
          </a:p>
        </c:txPr>
      </c:legendEntry>
      <c:layout>
        <c:manualLayout>
          <c:xMode val="edge"/>
          <c:yMode val="edge"/>
          <c:x val="0.656394977947282"/>
          <c:y val="0.0"/>
          <c:w val="0.34213332618118"/>
          <c:h val="0.266066555508495"/>
        </c:manualLayout>
      </c:layout>
      <c:overlay val="0"/>
      <c:spPr>
        <a:solidFill>
          <a:sysClr val="window" lastClr="FFFFFF"/>
        </a:solidFill>
        <a:ln w="25400" cap="flat" cmpd="sng" algn="ctr">
          <a:solidFill>
            <a:sysClr val="windowText" lastClr="000000"/>
          </a:solidFill>
          <a:prstDash val="solid"/>
        </a:ln>
        <a:effectLst/>
      </c:spPr>
      <c:txPr>
        <a:bodyPr/>
        <a:lstStyle/>
        <a:p>
          <a:pPr>
            <a:defRPr sz="1600">
              <a:solidFill>
                <a:sysClr val="windowText" lastClr="000000"/>
              </a:solidFill>
              <a:latin typeface="+mn-lt"/>
              <a:ea typeface="+mn-ea"/>
              <a:cs typeface="+mn-cs"/>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56009266444177"/>
          <c:y val="0.0"/>
          <c:w val="0.714637289743174"/>
          <c:h val="0.941403660223106"/>
        </c:manualLayout>
      </c:layout>
      <c:barChart>
        <c:barDir val="bar"/>
        <c:grouping val="clustered"/>
        <c:varyColors val="0"/>
        <c:ser>
          <c:idx val="0"/>
          <c:order val="0"/>
          <c:tx>
            <c:strRef>
              <c:f>Sheet1!$B$1</c:f>
              <c:strCache>
                <c:ptCount val="1"/>
                <c:pt idx="0">
                  <c:v>Sample</c:v>
                </c:pt>
              </c:strCache>
            </c:strRef>
          </c:tx>
          <c:spPr>
            <a:solidFill>
              <a:schemeClr val="tx1"/>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Major investment</c:v>
                </c:pt>
                <c:pt idx="1">
                  <c:v>Some investment</c:v>
                </c:pt>
                <c:pt idx="2">
                  <c:v>Experimenting, but no investment</c:v>
                </c:pt>
                <c:pt idx="3">
                  <c:v>Some interest but no investment</c:v>
                </c:pt>
                <c:pt idx="4">
                  <c:v>No current interest</c:v>
                </c:pt>
              </c:strCache>
            </c:strRef>
          </c:cat>
          <c:val>
            <c:numRef>
              <c:f>Sheet1!$B$2:$B$6</c:f>
              <c:numCache>
                <c:formatCode>0%</c:formatCode>
                <c:ptCount val="5"/>
                <c:pt idx="0">
                  <c:v>0.03</c:v>
                </c:pt>
                <c:pt idx="1">
                  <c:v>0.26</c:v>
                </c:pt>
                <c:pt idx="2">
                  <c:v>0.17</c:v>
                </c:pt>
                <c:pt idx="3">
                  <c:v>0.31</c:v>
                </c:pt>
                <c:pt idx="4">
                  <c:v>0.23</c:v>
                </c:pt>
              </c:numCache>
            </c:numRef>
          </c:val>
        </c:ser>
        <c:ser>
          <c:idx val="1"/>
          <c:order val="1"/>
          <c:tx>
            <c:strRef>
              <c:f>Sheet1!$C$1</c:f>
              <c:strCache>
                <c:ptCount val="1"/>
                <c:pt idx="0">
                  <c:v>Community Colleges</c:v>
                </c:pt>
              </c:strCache>
            </c:strRef>
          </c:tx>
          <c:spPr>
            <a:solidFill>
              <a:srgbClr val="008000"/>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Major investment</c:v>
                </c:pt>
                <c:pt idx="1">
                  <c:v>Some investment</c:v>
                </c:pt>
                <c:pt idx="2">
                  <c:v>Experimenting, but no investment</c:v>
                </c:pt>
                <c:pt idx="3">
                  <c:v>Some interest but no investment</c:v>
                </c:pt>
                <c:pt idx="4">
                  <c:v>No current interest</c:v>
                </c:pt>
              </c:strCache>
            </c:strRef>
          </c:cat>
          <c:val>
            <c:numRef>
              <c:f>Sheet1!$C$2:$C$6</c:f>
              <c:numCache>
                <c:formatCode>0%</c:formatCode>
                <c:ptCount val="5"/>
                <c:pt idx="0">
                  <c:v>0.01</c:v>
                </c:pt>
                <c:pt idx="1">
                  <c:v>0.32</c:v>
                </c:pt>
                <c:pt idx="2">
                  <c:v>0.2</c:v>
                </c:pt>
                <c:pt idx="3">
                  <c:v>0.33</c:v>
                </c:pt>
                <c:pt idx="4">
                  <c:v>0.13</c:v>
                </c:pt>
              </c:numCache>
            </c:numRef>
          </c:val>
        </c:ser>
        <c:ser>
          <c:idx val="2"/>
          <c:order val="2"/>
          <c:tx>
            <c:strRef>
              <c:f>Sheet1!$D$1</c:f>
              <c:strCache>
                <c:ptCount val="1"/>
                <c:pt idx="0">
                  <c:v>Low Enrollment</c:v>
                </c:pt>
              </c:strCache>
            </c:strRef>
          </c:tx>
          <c:spPr>
            <a:solidFill>
              <a:srgbClr val="FF0000"/>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Major investment</c:v>
                </c:pt>
                <c:pt idx="1">
                  <c:v>Some investment</c:v>
                </c:pt>
                <c:pt idx="2">
                  <c:v>Experimenting, but no investment</c:v>
                </c:pt>
                <c:pt idx="3">
                  <c:v>Some interest but no investment</c:v>
                </c:pt>
                <c:pt idx="4">
                  <c:v>No current interest</c:v>
                </c:pt>
              </c:strCache>
            </c:strRef>
          </c:cat>
          <c:val>
            <c:numRef>
              <c:f>Sheet1!$D$2:$D$6</c:f>
              <c:numCache>
                <c:formatCode>0%</c:formatCode>
                <c:ptCount val="5"/>
                <c:pt idx="0">
                  <c:v>0.04</c:v>
                </c:pt>
                <c:pt idx="1">
                  <c:v>0.17</c:v>
                </c:pt>
                <c:pt idx="2">
                  <c:v>0.16</c:v>
                </c:pt>
                <c:pt idx="3">
                  <c:v>0.32</c:v>
                </c:pt>
                <c:pt idx="4">
                  <c:v>0.3</c:v>
                </c:pt>
              </c:numCache>
            </c:numRef>
          </c:val>
        </c:ser>
        <c:ser>
          <c:idx val="3"/>
          <c:order val="3"/>
          <c:tx>
            <c:strRef>
              <c:f>Sheet1!$E$1</c:f>
              <c:strCache>
                <c:ptCount val="1"/>
                <c:pt idx="0">
                  <c:v>Mid-Sized Publics</c:v>
                </c:pt>
              </c:strCache>
            </c:strRef>
          </c:tx>
          <c:spPr>
            <a:solidFill>
              <a:schemeClr val="accent3"/>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Major investment</c:v>
                </c:pt>
                <c:pt idx="1">
                  <c:v>Some investment</c:v>
                </c:pt>
                <c:pt idx="2">
                  <c:v>Experimenting, but no investment</c:v>
                </c:pt>
                <c:pt idx="3">
                  <c:v>Some interest but no investment</c:v>
                </c:pt>
                <c:pt idx="4">
                  <c:v>No current interest</c:v>
                </c:pt>
              </c:strCache>
            </c:strRef>
          </c:cat>
          <c:val>
            <c:numRef>
              <c:f>Sheet1!$E$2:$E$6</c:f>
              <c:numCache>
                <c:formatCode>0%</c:formatCode>
                <c:ptCount val="5"/>
                <c:pt idx="0">
                  <c:v>0.0</c:v>
                </c:pt>
                <c:pt idx="1">
                  <c:v>0.28</c:v>
                </c:pt>
                <c:pt idx="2">
                  <c:v>0.22</c:v>
                </c:pt>
                <c:pt idx="3">
                  <c:v>0.36</c:v>
                </c:pt>
                <c:pt idx="4">
                  <c:v>0.14</c:v>
                </c:pt>
              </c:numCache>
            </c:numRef>
          </c:val>
        </c:ser>
        <c:ser>
          <c:idx val="4"/>
          <c:order val="4"/>
          <c:tx>
            <c:strRef>
              <c:f>Sheet1!$F$1</c:f>
              <c:strCache>
                <c:ptCount val="1"/>
                <c:pt idx="0">
                  <c:v>Enterprise-Level</c:v>
                </c:pt>
              </c:strCache>
            </c:strRef>
          </c:tx>
          <c:spPr>
            <a:solidFill>
              <a:srgbClr val="0000FF"/>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Major investment</c:v>
                </c:pt>
                <c:pt idx="1">
                  <c:v>Some investment</c:v>
                </c:pt>
                <c:pt idx="2">
                  <c:v>Experimenting, but no investment</c:v>
                </c:pt>
                <c:pt idx="3">
                  <c:v>Some interest but no investment</c:v>
                </c:pt>
                <c:pt idx="4">
                  <c:v>No current interest</c:v>
                </c:pt>
              </c:strCache>
            </c:strRef>
          </c:cat>
          <c:val>
            <c:numRef>
              <c:f>Sheet1!$F$2:$F$6</c:f>
              <c:numCache>
                <c:formatCode>0%</c:formatCode>
                <c:ptCount val="5"/>
                <c:pt idx="0">
                  <c:v>0.03</c:v>
                </c:pt>
                <c:pt idx="1">
                  <c:v>0.56</c:v>
                </c:pt>
                <c:pt idx="2">
                  <c:v>0.19</c:v>
                </c:pt>
                <c:pt idx="3">
                  <c:v>0.14</c:v>
                </c:pt>
                <c:pt idx="4">
                  <c:v>0.08</c:v>
                </c:pt>
              </c:numCache>
            </c:numRef>
          </c:val>
        </c:ser>
        <c:dLbls>
          <c:showLegendKey val="0"/>
          <c:showVal val="0"/>
          <c:showCatName val="0"/>
          <c:showSerName val="0"/>
          <c:showPercent val="0"/>
          <c:showBubbleSize val="0"/>
        </c:dLbls>
        <c:gapWidth val="150"/>
        <c:axId val="1243811608"/>
        <c:axId val="1265176312"/>
      </c:barChart>
      <c:catAx>
        <c:axId val="1243811608"/>
        <c:scaling>
          <c:orientation val="minMax"/>
        </c:scaling>
        <c:delete val="0"/>
        <c:axPos val="l"/>
        <c:majorTickMark val="out"/>
        <c:minorTickMark val="none"/>
        <c:tickLblPos val="nextTo"/>
        <c:txPr>
          <a:bodyPr/>
          <a:lstStyle/>
          <a:p>
            <a:pPr>
              <a:defRPr sz="1600"/>
            </a:pPr>
            <a:endParaRPr lang="en-US"/>
          </a:p>
        </c:txPr>
        <c:crossAx val="1265176312"/>
        <c:crosses val="autoZero"/>
        <c:auto val="1"/>
        <c:lblAlgn val="ctr"/>
        <c:lblOffset val="100"/>
        <c:noMultiLvlLbl val="0"/>
      </c:catAx>
      <c:valAx>
        <c:axId val="1265176312"/>
        <c:scaling>
          <c:orientation val="minMax"/>
        </c:scaling>
        <c:delete val="1"/>
        <c:axPos val="b"/>
        <c:numFmt formatCode="0%" sourceLinked="1"/>
        <c:majorTickMark val="out"/>
        <c:minorTickMark val="none"/>
        <c:tickLblPos val="nextTo"/>
        <c:crossAx val="1243811608"/>
        <c:crosses val="autoZero"/>
        <c:crossBetween val="between"/>
      </c:valAx>
    </c:plotArea>
    <c:legend>
      <c:legendPos val="r"/>
      <c:layout>
        <c:manualLayout>
          <c:xMode val="edge"/>
          <c:yMode val="edge"/>
          <c:x val="0.753392918444719"/>
          <c:y val="0.0839420458561124"/>
          <c:w val="0.24660708155528"/>
          <c:h val="0.409723912014761"/>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272736808979335"/>
          <c:y val="0.000912479714077126"/>
          <c:w val="0.954807295998731"/>
          <c:h val="0.862504026239375"/>
        </c:manualLayout>
      </c:layout>
      <c:barChart>
        <c:barDir val="col"/>
        <c:grouping val="clustered"/>
        <c:varyColors val="0"/>
        <c:ser>
          <c:idx val="0"/>
          <c:order val="0"/>
          <c:tx>
            <c:strRef>
              <c:f>Sheet1!$B$1</c:f>
              <c:strCache>
                <c:ptCount val="1"/>
                <c:pt idx="0">
                  <c:v>Major Changes in Recent Years</c:v>
                </c:pt>
              </c:strCache>
            </c:strRef>
          </c:tx>
          <c:spPr>
            <a:solidFill>
              <a:srgbClr val="3366FF"/>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4"/>
                <c:pt idx="0">
                  <c:v>Community Colleges</c:v>
                </c:pt>
                <c:pt idx="1">
                  <c:v>Mid-Sized Regionals</c:v>
                </c:pt>
                <c:pt idx="2">
                  <c:v>Enterprise-Level</c:v>
                </c:pt>
                <c:pt idx="3">
                  <c:v>CHLOE Sample</c:v>
                </c:pt>
              </c:strCache>
            </c:strRef>
          </c:cat>
          <c:val>
            <c:numRef>
              <c:f>Sheet1!$B$2:$B$5</c:f>
              <c:numCache>
                <c:formatCode>0%</c:formatCode>
                <c:ptCount val="4"/>
                <c:pt idx="0">
                  <c:v>0.28</c:v>
                </c:pt>
                <c:pt idx="1">
                  <c:v>0.32</c:v>
                </c:pt>
                <c:pt idx="2">
                  <c:v>0.52</c:v>
                </c:pt>
                <c:pt idx="3">
                  <c:v>0.36</c:v>
                </c:pt>
              </c:numCache>
            </c:numRef>
          </c:val>
          <c:extLst xmlns:c16r2="http://schemas.microsoft.com/office/drawing/2015/06/chart">
            <c:ext xmlns:c16="http://schemas.microsoft.com/office/drawing/2014/chart" uri="{C3380CC4-5D6E-409C-BE32-E72D297353CC}">
              <c16:uniqueId val="{00000000-C166-4531-A81E-06D4B4455114}"/>
            </c:ext>
          </c:extLst>
        </c:ser>
        <c:ser>
          <c:idx val="1"/>
          <c:order val="1"/>
          <c:tx>
            <c:strRef>
              <c:f>Sheet1!$C$1</c:f>
              <c:strCache>
                <c:ptCount val="1"/>
                <c:pt idx="0">
                  <c:v>Anticipated Major Changes</c:v>
                </c:pt>
              </c:strCache>
            </c:strRef>
          </c:tx>
          <c:spPr>
            <a:solidFill>
              <a:schemeClr val="accent2"/>
            </a:solidFill>
            <a:ln>
              <a:solidFill>
                <a:srgbClr val="FF0000"/>
              </a:solidFill>
            </a:ln>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4"/>
                <c:pt idx="0">
                  <c:v>Community Colleges</c:v>
                </c:pt>
                <c:pt idx="1">
                  <c:v>Mid-Sized Regionals</c:v>
                </c:pt>
                <c:pt idx="2">
                  <c:v>Enterprise-Level</c:v>
                </c:pt>
                <c:pt idx="3">
                  <c:v>CHLOE Sample</c:v>
                </c:pt>
              </c:strCache>
            </c:strRef>
          </c:cat>
          <c:val>
            <c:numRef>
              <c:f>Sheet1!$C$2:$C$5</c:f>
              <c:numCache>
                <c:formatCode>0%</c:formatCode>
                <c:ptCount val="4"/>
                <c:pt idx="0">
                  <c:v>0.34</c:v>
                </c:pt>
                <c:pt idx="1">
                  <c:v>0.21</c:v>
                </c:pt>
                <c:pt idx="2">
                  <c:v>0.41</c:v>
                </c:pt>
                <c:pt idx="3">
                  <c:v>0.24</c:v>
                </c:pt>
              </c:numCache>
            </c:numRef>
          </c:val>
          <c:extLst xmlns:c16r2="http://schemas.microsoft.com/office/drawing/2015/06/chart">
            <c:ext xmlns:c16="http://schemas.microsoft.com/office/drawing/2014/chart" uri="{C3380CC4-5D6E-409C-BE32-E72D297353CC}">
              <c16:uniqueId val="{00000001-C166-4531-A81E-06D4B4455114}"/>
            </c:ext>
          </c:extLst>
        </c:ser>
        <c:dLbls>
          <c:showLegendKey val="0"/>
          <c:showVal val="0"/>
          <c:showCatName val="0"/>
          <c:showSerName val="0"/>
          <c:showPercent val="0"/>
          <c:showBubbleSize val="0"/>
        </c:dLbls>
        <c:gapWidth val="150"/>
        <c:axId val="1225159240"/>
        <c:axId val="1243629640"/>
      </c:barChart>
      <c:catAx>
        <c:axId val="1225159240"/>
        <c:scaling>
          <c:orientation val="minMax"/>
        </c:scaling>
        <c:delete val="0"/>
        <c:axPos val="b"/>
        <c:numFmt formatCode="General" sourceLinked="0"/>
        <c:majorTickMark val="out"/>
        <c:minorTickMark val="none"/>
        <c:tickLblPos val="nextTo"/>
        <c:txPr>
          <a:bodyPr/>
          <a:lstStyle/>
          <a:p>
            <a:pPr>
              <a:defRPr sz="1400" b="1"/>
            </a:pPr>
            <a:endParaRPr lang="en-US"/>
          </a:p>
        </c:txPr>
        <c:crossAx val="1243629640"/>
        <c:crosses val="autoZero"/>
        <c:auto val="1"/>
        <c:lblAlgn val="ctr"/>
        <c:lblOffset val="100"/>
        <c:noMultiLvlLbl val="0"/>
      </c:catAx>
      <c:valAx>
        <c:axId val="1243629640"/>
        <c:scaling>
          <c:orientation val="minMax"/>
        </c:scaling>
        <c:delete val="1"/>
        <c:axPos val="l"/>
        <c:numFmt formatCode="0%" sourceLinked="1"/>
        <c:majorTickMark val="out"/>
        <c:minorTickMark val="none"/>
        <c:tickLblPos val="nextTo"/>
        <c:crossAx val="1225159240"/>
        <c:crosses val="autoZero"/>
        <c:crossBetween val="between"/>
      </c:valAx>
      <c:spPr>
        <a:solidFill>
          <a:schemeClr val="bg1"/>
        </a:solidFill>
      </c:spPr>
    </c:plotArea>
    <c:legend>
      <c:legendPos val="r"/>
      <c:layout>
        <c:manualLayout>
          <c:xMode val="edge"/>
          <c:yMode val="edge"/>
          <c:x val="0.00881226102379738"/>
          <c:y val="0.0230495724574941"/>
          <c:w val="0.479864735262679"/>
          <c:h val="0.181444344253759"/>
        </c:manualLayout>
      </c:layout>
      <c:overlay val="0"/>
      <c:txPr>
        <a:bodyPr/>
        <a:lstStyle/>
        <a:p>
          <a:pPr>
            <a:defRPr sz="1600" b="0"/>
          </a:pPr>
          <a:endParaRPr lang="en-US"/>
        </a:p>
      </c:txPr>
    </c:legend>
    <c:plotVisOnly val="1"/>
    <c:dispBlanksAs val="gap"/>
    <c:showDLblsOverMax val="0"/>
  </c:chart>
  <c:spPr>
    <a:solidFill>
      <a:schemeClr val="bg1">
        <a:lumMod val="95000"/>
      </a:schemeClr>
    </a:solidFill>
  </c:spPr>
  <c:txPr>
    <a:bodyPr/>
    <a:lstStyle/>
    <a:p>
      <a:pPr>
        <a:defRPr>
          <a:latin typeface="+mj-lt"/>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164274137341732"/>
          <c:y val="0.15075406170312"/>
          <c:w val="0.804933217489992"/>
          <c:h val="0.70101537888177"/>
        </c:manualLayout>
      </c:layout>
      <c:barChart>
        <c:barDir val="col"/>
        <c:grouping val="clustered"/>
        <c:varyColors val="0"/>
        <c:ser>
          <c:idx val="0"/>
          <c:order val="0"/>
          <c:tx>
            <c:strRef>
              <c:f>Sheet1!$B$1</c:f>
              <c:strCache>
                <c:ptCount val="1"/>
                <c:pt idx="0">
                  <c:v>Fully Online</c:v>
                </c:pt>
              </c:strCache>
            </c:strRef>
          </c:tx>
          <c:spPr>
            <a:solidFill>
              <a:srgbClr val="3366FF"/>
            </a:solidFill>
          </c:spPr>
          <c:invertIfNegative val="0"/>
          <c:dLbls>
            <c:txPr>
              <a:bodyPr/>
              <a:lstStyle/>
              <a:p>
                <a:pPr>
                  <a:defRPr sz="1400">
                    <a:latin typeface="+mj-lt"/>
                  </a:defRPr>
                </a:pPr>
                <a:endParaRPr lang="en-US"/>
              </a:p>
            </c:txPr>
            <c:showLegendKey val="0"/>
            <c:showVal val="1"/>
            <c:showCatName val="0"/>
            <c:showSerName val="0"/>
            <c:showPercent val="0"/>
            <c:showBubbleSize val="0"/>
            <c:showLeaderLines val="0"/>
          </c:dLbls>
          <c:cat>
            <c:strRef>
              <c:f>Sheet1!$A$2:$A$4</c:f>
              <c:strCache>
                <c:ptCount val="3"/>
                <c:pt idx="0">
                  <c:v>Community Colleges</c:v>
                </c:pt>
                <c:pt idx="1">
                  <c:v>Regional Public 4Y</c:v>
                </c:pt>
                <c:pt idx="2">
                  <c:v>Enterprise-level</c:v>
                </c:pt>
              </c:strCache>
            </c:strRef>
          </c:cat>
          <c:val>
            <c:numRef>
              <c:f>Sheet1!$B$2:$B$4</c:f>
              <c:numCache>
                <c:formatCode>0%</c:formatCode>
                <c:ptCount val="3"/>
                <c:pt idx="0">
                  <c:v>0.56</c:v>
                </c:pt>
                <c:pt idx="1">
                  <c:v>0.75</c:v>
                </c:pt>
                <c:pt idx="2">
                  <c:v>0.91</c:v>
                </c:pt>
              </c:numCache>
            </c:numRef>
          </c:val>
        </c:ser>
        <c:ser>
          <c:idx val="1"/>
          <c:order val="1"/>
          <c:tx>
            <c:strRef>
              <c:f>Sheet1!$C$1</c:f>
              <c:strCache>
                <c:ptCount val="1"/>
                <c:pt idx="0">
                  <c:v>Online/Blended Balance</c:v>
                </c:pt>
              </c:strCache>
            </c:strRef>
          </c:tx>
          <c:spPr>
            <a:solidFill>
              <a:srgbClr val="FF0000"/>
            </a:solidFill>
          </c:spPr>
          <c:invertIfNegative val="0"/>
          <c:dLbls>
            <c:txPr>
              <a:bodyPr/>
              <a:lstStyle/>
              <a:p>
                <a:pPr>
                  <a:defRPr sz="1400">
                    <a:latin typeface="+mj-lt"/>
                  </a:defRPr>
                </a:pPr>
                <a:endParaRPr lang="en-US"/>
              </a:p>
            </c:txPr>
            <c:showLegendKey val="0"/>
            <c:showVal val="1"/>
            <c:showCatName val="0"/>
            <c:showSerName val="0"/>
            <c:showPercent val="0"/>
            <c:showBubbleSize val="0"/>
            <c:showLeaderLines val="0"/>
          </c:dLbls>
          <c:cat>
            <c:strRef>
              <c:f>Sheet1!$A$2:$A$4</c:f>
              <c:strCache>
                <c:ptCount val="3"/>
                <c:pt idx="0">
                  <c:v>Community Colleges</c:v>
                </c:pt>
                <c:pt idx="1">
                  <c:v>Regional Public 4Y</c:v>
                </c:pt>
                <c:pt idx="2">
                  <c:v>Enterprise-level</c:v>
                </c:pt>
              </c:strCache>
            </c:strRef>
          </c:cat>
          <c:val>
            <c:numRef>
              <c:f>Sheet1!$C$2:$C$4</c:f>
              <c:numCache>
                <c:formatCode>0%</c:formatCode>
                <c:ptCount val="3"/>
                <c:pt idx="0">
                  <c:v>0.11</c:v>
                </c:pt>
                <c:pt idx="1">
                  <c:v>0.03</c:v>
                </c:pt>
                <c:pt idx="2">
                  <c:v>0.0</c:v>
                </c:pt>
              </c:numCache>
            </c:numRef>
          </c:val>
        </c:ser>
        <c:ser>
          <c:idx val="2"/>
          <c:order val="2"/>
          <c:tx>
            <c:strRef>
              <c:f>Sheet1!$D$1</c:f>
              <c:strCache>
                <c:ptCount val="1"/>
                <c:pt idx="0">
                  <c:v>Blended</c:v>
                </c:pt>
              </c:strCache>
            </c:strRef>
          </c:tx>
          <c:invertIfNegative val="0"/>
          <c:dLbls>
            <c:txPr>
              <a:bodyPr/>
              <a:lstStyle/>
              <a:p>
                <a:pPr>
                  <a:defRPr sz="1400">
                    <a:latin typeface="+mj-lt"/>
                  </a:defRPr>
                </a:pPr>
                <a:endParaRPr lang="en-US"/>
              </a:p>
            </c:txPr>
            <c:showLegendKey val="0"/>
            <c:showVal val="1"/>
            <c:showCatName val="0"/>
            <c:showSerName val="0"/>
            <c:showPercent val="0"/>
            <c:showBubbleSize val="0"/>
            <c:showLeaderLines val="0"/>
          </c:dLbls>
          <c:cat>
            <c:strRef>
              <c:f>Sheet1!$A$2:$A$4</c:f>
              <c:strCache>
                <c:ptCount val="3"/>
                <c:pt idx="0">
                  <c:v>Community Colleges</c:v>
                </c:pt>
                <c:pt idx="1">
                  <c:v>Regional Public 4Y</c:v>
                </c:pt>
                <c:pt idx="2">
                  <c:v>Enterprise-level</c:v>
                </c:pt>
              </c:strCache>
            </c:strRef>
          </c:cat>
          <c:val>
            <c:numRef>
              <c:f>Sheet1!$D$2:$D$4</c:f>
              <c:numCache>
                <c:formatCode>0%</c:formatCode>
                <c:ptCount val="3"/>
                <c:pt idx="0">
                  <c:v>0.05</c:v>
                </c:pt>
                <c:pt idx="1">
                  <c:v>0.03</c:v>
                </c:pt>
                <c:pt idx="2">
                  <c:v>0.0</c:v>
                </c:pt>
              </c:numCache>
            </c:numRef>
          </c:val>
        </c:ser>
        <c:ser>
          <c:idx val="3"/>
          <c:order val="3"/>
          <c:tx>
            <c:strRef>
              <c:f>Sheet1!$E$1</c:f>
              <c:strCache>
                <c:ptCount val="1"/>
                <c:pt idx="0">
                  <c:v>No Emphasis</c:v>
                </c:pt>
              </c:strCache>
            </c:strRef>
          </c:tx>
          <c:invertIfNegative val="0"/>
          <c:dLbls>
            <c:txPr>
              <a:bodyPr/>
              <a:lstStyle/>
              <a:p>
                <a:pPr>
                  <a:defRPr sz="1400">
                    <a:latin typeface="+mj-lt"/>
                  </a:defRPr>
                </a:pPr>
                <a:endParaRPr lang="en-US"/>
              </a:p>
            </c:txPr>
            <c:showLegendKey val="0"/>
            <c:showVal val="1"/>
            <c:showCatName val="0"/>
            <c:showSerName val="0"/>
            <c:showPercent val="0"/>
            <c:showBubbleSize val="0"/>
            <c:showLeaderLines val="0"/>
          </c:dLbls>
          <c:cat>
            <c:strRef>
              <c:f>Sheet1!$A$2:$A$4</c:f>
              <c:strCache>
                <c:ptCount val="3"/>
                <c:pt idx="0">
                  <c:v>Community Colleges</c:v>
                </c:pt>
                <c:pt idx="1">
                  <c:v>Regional Public 4Y</c:v>
                </c:pt>
                <c:pt idx="2">
                  <c:v>Enterprise-level</c:v>
                </c:pt>
              </c:strCache>
            </c:strRef>
          </c:cat>
          <c:val>
            <c:numRef>
              <c:f>Sheet1!$E$2:$E$4</c:f>
              <c:numCache>
                <c:formatCode>0%</c:formatCode>
                <c:ptCount val="3"/>
                <c:pt idx="0">
                  <c:v>0.28</c:v>
                </c:pt>
                <c:pt idx="1">
                  <c:v>0.17</c:v>
                </c:pt>
                <c:pt idx="2">
                  <c:v>0.08</c:v>
                </c:pt>
              </c:numCache>
            </c:numRef>
          </c:val>
        </c:ser>
        <c:dLbls>
          <c:showLegendKey val="0"/>
          <c:showVal val="0"/>
          <c:showCatName val="0"/>
          <c:showSerName val="0"/>
          <c:showPercent val="0"/>
          <c:showBubbleSize val="0"/>
        </c:dLbls>
        <c:gapWidth val="150"/>
        <c:axId val="1226189256"/>
        <c:axId val="2112820664"/>
      </c:barChart>
      <c:catAx>
        <c:axId val="1226189256"/>
        <c:scaling>
          <c:orientation val="minMax"/>
        </c:scaling>
        <c:delete val="0"/>
        <c:axPos val="b"/>
        <c:majorTickMark val="out"/>
        <c:minorTickMark val="none"/>
        <c:tickLblPos val="nextTo"/>
        <c:txPr>
          <a:bodyPr/>
          <a:lstStyle/>
          <a:p>
            <a:pPr>
              <a:defRPr sz="1600" b="0">
                <a:latin typeface="+mj-lt"/>
              </a:defRPr>
            </a:pPr>
            <a:endParaRPr lang="en-US"/>
          </a:p>
        </c:txPr>
        <c:crossAx val="2112820664"/>
        <c:crosses val="autoZero"/>
        <c:auto val="1"/>
        <c:lblAlgn val="ctr"/>
        <c:lblOffset val="100"/>
        <c:noMultiLvlLbl val="0"/>
      </c:catAx>
      <c:valAx>
        <c:axId val="2112820664"/>
        <c:scaling>
          <c:orientation val="minMax"/>
        </c:scaling>
        <c:delete val="1"/>
        <c:axPos val="l"/>
        <c:numFmt formatCode="0%" sourceLinked="1"/>
        <c:majorTickMark val="out"/>
        <c:minorTickMark val="none"/>
        <c:tickLblPos val="nextTo"/>
        <c:crossAx val="1226189256"/>
        <c:crosses val="autoZero"/>
        <c:crossBetween val="between"/>
      </c:valAx>
      <c:spPr>
        <a:noFill/>
      </c:spPr>
    </c:plotArea>
    <c:legend>
      <c:legendPos val="r"/>
      <c:layout>
        <c:manualLayout>
          <c:xMode val="edge"/>
          <c:yMode val="edge"/>
          <c:x val="0.787826743930646"/>
          <c:y val="0.0405486222537934"/>
          <c:w val="0.211397535991693"/>
          <c:h val="0.811573113170875"/>
        </c:manualLayout>
      </c:layout>
      <c:overlay val="0"/>
      <c:txPr>
        <a:bodyPr/>
        <a:lstStyle/>
        <a:p>
          <a:pPr>
            <a:defRPr sz="1600" b="0">
              <a:latin typeface="+mj-lt"/>
            </a:defRPr>
          </a:pPr>
          <a:endParaRPr lang="en-US"/>
        </a:p>
      </c:txPr>
    </c:legend>
    <c:plotVisOnly val="1"/>
    <c:dispBlanksAs val="gap"/>
    <c:showDLblsOverMax val="0"/>
  </c:chart>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198304573965264"/>
          <c:y val="0.0"/>
          <c:w val="0.969395034121959"/>
          <c:h val="0.878220626143213"/>
        </c:manualLayout>
      </c:layout>
      <c:barChart>
        <c:barDir val="col"/>
        <c:grouping val="clustered"/>
        <c:varyColors val="0"/>
        <c:ser>
          <c:idx val="0"/>
          <c:order val="0"/>
          <c:tx>
            <c:strRef>
              <c:f>Sheet1!$B$1</c:f>
              <c:strCache>
                <c:ptCount val="1"/>
                <c:pt idx="0">
                  <c:v>Fully Online</c:v>
                </c:pt>
              </c:strCache>
            </c:strRef>
          </c:tx>
          <c:spPr>
            <a:solidFill>
              <a:srgbClr val="3366FF"/>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Sheet1!$A$2:$A$16</c:f>
              <c:strCache>
                <c:ptCount val="11"/>
                <c:pt idx="0">
                  <c:v>All</c:v>
                </c:pt>
                <c:pt idx="1">
                  <c:v>75+%</c:v>
                </c:pt>
                <c:pt idx="2">
                  <c:v>50+%</c:v>
                </c:pt>
                <c:pt idx="3">
                  <c:v>25+%</c:v>
                </c:pt>
                <c:pt idx="4">
                  <c:v>10+%</c:v>
                </c:pt>
                <c:pt idx="5">
                  <c:v>5+%</c:v>
                </c:pt>
                <c:pt idx="6">
                  <c:v>&lt;5%</c:v>
                </c:pt>
                <c:pt idx="7">
                  <c:v>None</c:v>
                </c:pt>
                <c:pt idx="8">
                  <c:v> </c:v>
                </c:pt>
                <c:pt idx="9">
                  <c:v> </c:v>
                </c:pt>
                <c:pt idx="10">
                  <c:v> </c:v>
                </c:pt>
              </c:strCache>
            </c:strRef>
          </c:cat>
          <c:val>
            <c:numRef>
              <c:f>Sheet1!$B$2:$B$9</c:f>
              <c:numCache>
                <c:formatCode>0%</c:formatCode>
                <c:ptCount val="8"/>
                <c:pt idx="0">
                  <c:v>0.04659498207885</c:v>
                </c:pt>
                <c:pt idx="1">
                  <c:v>0.08243727598566</c:v>
                </c:pt>
                <c:pt idx="2">
                  <c:v>0.08602150537634</c:v>
                </c:pt>
                <c:pt idx="3">
                  <c:v>0.247311827957</c:v>
                </c:pt>
                <c:pt idx="4">
                  <c:v>0.2616487455197</c:v>
                </c:pt>
                <c:pt idx="5">
                  <c:v>0.1541218637993</c:v>
                </c:pt>
                <c:pt idx="6">
                  <c:v>0.1075268817204</c:v>
                </c:pt>
                <c:pt idx="7">
                  <c:v>0.01433691756272</c:v>
                </c:pt>
              </c:numCache>
            </c:numRef>
          </c:val>
        </c:ser>
        <c:ser>
          <c:idx val="1"/>
          <c:order val="1"/>
          <c:tx>
            <c:strRef>
              <c:f>Sheet1!$C$1</c:f>
              <c:strCache>
                <c:ptCount val="1"/>
                <c:pt idx="0">
                  <c:v>Blended</c:v>
                </c:pt>
              </c:strCache>
            </c:strRef>
          </c:tx>
          <c:spPr>
            <a:solidFill>
              <a:srgbClr val="FF0000"/>
            </a:solidFill>
            <a:ln>
              <a:solidFill>
                <a:srgbClr val="FF6600"/>
              </a:solid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Sheet1!$A$2:$A$16</c:f>
              <c:strCache>
                <c:ptCount val="11"/>
                <c:pt idx="0">
                  <c:v>All</c:v>
                </c:pt>
                <c:pt idx="1">
                  <c:v>75+%</c:v>
                </c:pt>
                <c:pt idx="2">
                  <c:v>50+%</c:v>
                </c:pt>
                <c:pt idx="3">
                  <c:v>25+%</c:v>
                </c:pt>
                <c:pt idx="4">
                  <c:v>10+%</c:v>
                </c:pt>
                <c:pt idx="5">
                  <c:v>5+%</c:v>
                </c:pt>
                <c:pt idx="6">
                  <c:v>&lt;5%</c:v>
                </c:pt>
                <c:pt idx="7">
                  <c:v>None</c:v>
                </c:pt>
                <c:pt idx="8">
                  <c:v> </c:v>
                </c:pt>
                <c:pt idx="9">
                  <c:v> </c:v>
                </c:pt>
                <c:pt idx="10">
                  <c:v> </c:v>
                </c:pt>
              </c:strCache>
            </c:strRef>
          </c:cat>
          <c:val>
            <c:numRef>
              <c:f>Sheet1!$C$2:$C$9</c:f>
              <c:numCache>
                <c:formatCode>0%</c:formatCode>
                <c:ptCount val="8"/>
                <c:pt idx="0">
                  <c:v>0.003584229390681</c:v>
                </c:pt>
                <c:pt idx="1">
                  <c:v>0.03584229390681</c:v>
                </c:pt>
                <c:pt idx="2">
                  <c:v>0.04301075268817</c:v>
                </c:pt>
                <c:pt idx="3">
                  <c:v>0.1397849462366</c:v>
                </c:pt>
                <c:pt idx="4">
                  <c:v>0.1720430107527</c:v>
                </c:pt>
                <c:pt idx="5">
                  <c:v>0.1648745519713</c:v>
                </c:pt>
                <c:pt idx="6">
                  <c:v>0.3620071684588</c:v>
                </c:pt>
                <c:pt idx="7">
                  <c:v>0.07885304659498</c:v>
                </c:pt>
              </c:numCache>
            </c:numRef>
          </c:val>
        </c:ser>
        <c:dLbls>
          <c:showLegendKey val="0"/>
          <c:showVal val="0"/>
          <c:showCatName val="0"/>
          <c:showSerName val="0"/>
          <c:showPercent val="0"/>
          <c:showBubbleSize val="0"/>
        </c:dLbls>
        <c:gapWidth val="150"/>
        <c:axId val="-2094792664"/>
        <c:axId val="1293710216"/>
      </c:barChart>
      <c:catAx>
        <c:axId val="-2094792664"/>
        <c:scaling>
          <c:orientation val="minMax"/>
        </c:scaling>
        <c:delete val="0"/>
        <c:axPos val="b"/>
        <c:majorTickMark val="out"/>
        <c:minorTickMark val="none"/>
        <c:tickLblPos val="nextTo"/>
        <c:crossAx val="1293710216"/>
        <c:crosses val="autoZero"/>
        <c:auto val="1"/>
        <c:lblAlgn val="ctr"/>
        <c:lblOffset val="100"/>
        <c:noMultiLvlLbl val="0"/>
      </c:catAx>
      <c:valAx>
        <c:axId val="1293710216"/>
        <c:scaling>
          <c:orientation val="minMax"/>
        </c:scaling>
        <c:delete val="1"/>
        <c:axPos val="l"/>
        <c:numFmt formatCode="0%" sourceLinked="1"/>
        <c:majorTickMark val="out"/>
        <c:minorTickMark val="none"/>
        <c:tickLblPos val="nextTo"/>
        <c:crossAx val="-2094792664"/>
        <c:crosses val="autoZero"/>
        <c:crossBetween val="between"/>
      </c:valAx>
    </c:plotArea>
    <c:legend>
      <c:legendPos val="r"/>
      <c:layout>
        <c:manualLayout>
          <c:xMode val="edge"/>
          <c:yMode val="edge"/>
          <c:x val="0.029736437486555"/>
          <c:y val="0.0575207232518722"/>
          <c:w val="0.168216329030408"/>
          <c:h val="0.18430568958836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23030799838213"/>
          <c:y val="0.0"/>
          <c:w val="0.544878029672361"/>
          <c:h val="1.0"/>
        </c:manualLayout>
      </c:layout>
      <c:barChart>
        <c:barDir val="bar"/>
        <c:grouping val="clustered"/>
        <c:varyColors val="0"/>
        <c:ser>
          <c:idx val="0"/>
          <c:order val="0"/>
          <c:tx>
            <c:strRef>
              <c:f>Sheet1!$B$1</c:f>
              <c:strCache>
                <c:ptCount val="1"/>
                <c:pt idx="0">
                  <c:v>Sample</c:v>
                </c:pt>
              </c:strCache>
            </c:strRef>
          </c:tx>
          <c:spPr>
            <a:solidFill>
              <a:srgbClr val="3366FF"/>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Some Required F2F</c:v>
                </c:pt>
                <c:pt idx="1">
                  <c:v>Some Optional F2F</c:v>
                </c:pt>
                <c:pt idx="2">
                  <c:v>No F2F Sessions</c:v>
                </c:pt>
                <c:pt idx="3">
                  <c:v>Wide Variation</c:v>
                </c:pt>
              </c:strCache>
            </c:strRef>
          </c:cat>
          <c:val>
            <c:numRef>
              <c:f>Sheet1!$B$2:$B$5</c:f>
              <c:numCache>
                <c:formatCode>0%</c:formatCode>
                <c:ptCount val="4"/>
                <c:pt idx="0">
                  <c:v>0.14</c:v>
                </c:pt>
                <c:pt idx="1">
                  <c:v>0.18</c:v>
                </c:pt>
                <c:pt idx="2">
                  <c:v>0.45</c:v>
                </c:pt>
                <c:pt idx="3">
                  <c:v>0.23</c:v>
                </c:pt>
              </c:numCache>
            </c:numRef>
          </c:val>
        </c:ser>
        <c:ser>
          <c:idx val="1"/>
          <c:order val="1"/>
          <c:tx>
            <c:strRef>
              <c:f>Sheet1!$C$1</c:f>
              <c:strCache>
                <c:ptCount val="1"/>
                <c:pt idx="0">
                  <c:v>Community Colleges</c:v>
                </c:pt>
              </c:strCache>
            </c:strRef>
          </c:tx>
          <c:spPr>
            <a:solidFill>
              <a:schemeClr val="bg1">
                <a:lumMod val="50000"/>
              </a:schemeClr>
            </a:solidFill>
          </c:spPr>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txPr>
              <a:bodyPr/>
              <a:lstStyle/>
              <a:p>
                <a:pPr>
                  <a:defRPr sz="1200"/>
                </a:pPr>
                <a:endParaRPr lang="en-US"/>
              </a:p>
            </c:txPr>
            <c:showLegendKey val="0"/>
            <c:showVal val="0"/>
            <c:showCatName val="0"/>
            <c:showSerName val="0"/>
            <c:showPercent val="0"/>
            <c:showBubbleSize val="0"/>
          </c:dLbls>
          <c:cat>
            <c:strRef>
              <c:f>Sheet1!$A$2:$A$5</c:f>
              <c:strCache>
                <c:ptCount val="4"/>
                <c:pt idx="0">
                  <c:v>Some Required F2F</c:v>
                </c:pt>
                <c:pt idx="1">
                  <c:v>Some Optional F2F</c:v>
                </c:pt>
                <c:pt idx="2">
                  <c:v>No F2F Sessions</c:v>
                </c:pt>
                <c:pt idx="3">
                  <c:v>Wide Variation</c:v>
                </c:pt>
              </c:strCache>
            </c:strRef>
          </c:cat>
          <c:val>
            <c:numRef>
              <c:f>Sheet1!$C$2:$C$5</c:f>
              <c:numCache>
                <c:formatCode>0%</c:formatCode>
                <c:ptCount val="4"/>
                <c:pt idx="0">
                  <c:v>0.16</c:v>
                </c:pt>
                <c:pt idx="1">
                  <c:v>0.22</c:v>
                </c:pt>
                <c:pt idx="2">
                  <c:v>0.45</c:v>
                </c:pt>
                <c:pt idx="3">
                  <c:v>0.17</c:v>
                </c:pt>
              </c:numCache>
            </c:numRef>
          </c:val>
        </c:ser>
        <c:ser>
          <c:idx val="2"/>
          <c:order val="2"/>
          <c:tx>
            <c:strRef>
              <c:f>Sheet1!$D$1</c:f>
              <c:strCache>
                <c:ptCount val="1"/>
                <c:pt idx="0">
                  <c:v>Low Enrollment</c:v>
                </c:pt>
              </c:strCache>
            </c:strRef>
          </c:tx>
          <c:spPr>
            <a:solidFill>
              <a:srgbClr val="660066"/>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Some Required F2F</c:v>
                </c:pt>
                <c:pt idx="1">
                  <c:v>Some Optional F2F</c:v>
                </c:pt>
                <c:pt idx="2">
                  <c:v>No F2F Sessions</c:v>
                </c:pt>
                <c:pt idx="3">
                  <c:v>Wide Variation</c:v>
                </c:pt>
              </c:strCache>
            </c:strRef>
          </c:cat>
          <c:val>
            <c:numRef>
              <c:f>Sheet1!$D$2:$D$5</c:f>
              <c:numCache>
                <c:formatCode>0%</c:formatCode>
                <c:ptCount val="4"/>
                <c:pt idx="0">
                  <c:v>0.13</c:v>
                </c:pt>
                <c:pt idx="1">
                  <c:v>0.17</c:v>
                </c:pt>
                <c:pt idx="2">
                  <c:v>0.43</c:v>
                </c:pt>
                <c:pt idx="3">
                  <c:v>0.26</c:v>
                </c:pt>
              </c:numCache>
            </c:numRef>
          </c:val>
        </c:ser>
        <c:ser>
          <c:idx val="3"/>
          <c:order val="3"/>
          <c:tx>
            <c:strRef>
              <c:f>Sheet1!$E$1</c:f>
              <c:strCache>
                <c:ptCount val="1"/>
                <c:pt idx="0">
                  <c:v>Mid-Size Publics</c:v>
                </c:pt>
              </c:strCache>
            </c:strRef>
          </c:tx>
          <c:spPr>
            <a:solidFill>
              <a:srgbClr val="FF0000"/>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Some Required F2F</c:v>
                </c:pt>
                <c:pt idx="1">
                  <c:v>Some Optional F2F</c:v>
                </c:pt>
                <c:pt idx="2">
                  <c:v>No F2F Sessions</c:v>
                </c:pt>
                <c:pt idx="3">
                  <c:v>Wide Variation</c:v>
                </c:pt>
              </c:strCache>
            </c:strRef>
          </c:cat>
          <c:val>
            <c:numRef>
              <c:f>Sheet1!$E$2:$E$5</c:f>
              <c:numCache>
                <c:formatCode>0%</c:formatCode>
                <c:ptCount val="4"/>
                <c:pt idx="0">
                  <c:v>0.2</c:v>
                </c:pt>
                <c:pt idx="1">
                  <c:v>0.04</c:v>
                </c:pt>
                <c:pt idx="2">
                  <c:v>0.34</c:v>
                </c:pt>
                <c:pt idx="3">
                  <c:v>0.31</c:v>
                </c:pt>
              </c:numCache>
            </c:numRef>
          </c:val>
        </c:ser>
        <c:ser>
          <c:idx val="4"/>
          <c:order val="4"/>
          <c:tx>
            <c:strRef>
              <c:f>Sheet1!$F$1</c:f>
              <c:strCache>
                <c:ptCount val="1"/>
                <c:pt idx="0">
                  <c:v>Enterprise-Level</c:v>
                </c:pt>
              </c:strCache>
            </c:strRef>
          </c:tx>
          <c:spPr>
            <a:solidFill>
              <a:srgbClr val="FFFF00"/>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Some Required F2F</c:v>
                </c:pt>
                <c:pt idx="1">
                  <c:v>Some Optional F2F</c:v>
                </c:pt>
                <c:pt idx="2">
                  <c:v>No F2F Sessions</c:v>
                </c:pt>
                <c:pt idx="3">
                  <c:v>Wide Variation</c:v>
                </c:pt>
              </c:strCache>
            </c:strRef>
          </c:cat>
          <c:val>
            <c:numRef>
              <c:f>Sheet1!$F$2:$F$5</c:f>
              <c:numCache>
                <c:formatCode>0%</c:formatCode>
                <c:ptCount val="4"/>
                <c:pt idx="0">
                  <c:v>0.14</c:v>
                </c:pt>
                <c:pt idx="1">
                  <c:v>0.17</c:v>
                </c:pt>
                <c:pt idx="2">
                  <c:v>0.47</c:v>
                </c:pt>
                <c:pt idx="3">
                  <c:v>0.22</c:v>
                </c:pt>
              </c:numCache>
            </c:numRef>
          </c:val>
        </c:ser>
        <c:dLbls>
          <c:showLegendKey val="0"/>
          <c:showVal val="0"/>
          <c:showCatName val="0"/>
          <c:showSerName val="0"/>
          <c:showPercent val="0"/>
          <c:showBubbleSize val="0"/>
        </c:dLbls>
        <c:gapWidth val="150"/>
        <c:axId val="1263155656"/>
        <c:axId val="1268241160"/>
      </c:barChart>
      <c:catAx>
        <c:axId val="1263155656"/>
        <c:scaling>
          <c:orientation val="minMax"/>
        </c:scaling>
        <c:delete val="0"/>
        <c:axPos val="l"/>
        <c:majorTickMark val="out"/>
        <c:minorTickMark val="none"/>
        <c:tickLblPos val="nextTo"/>
        <c:txPr>
          <a:bodyPr/>
          <a:lstStyle/>
          <a:p>
            <a:pPr>
              <a:defRPr sz="1600"/>
            </a:pPr>
            <a:endParaRPr lang="en-US"/>
          </a:p>
        </c:txPr>
        <c:crossAx val="1268241160"/>
        <c:crosses val="autoZero"/>
        <c:auto val="1"/>
        <c:lblAlgn val="ctr"/>
        <c:lblOffset val="100"/>
        <c:noMultiLvlLbl val="0"/>
      </c:catAx>
      <c:valAx>
        <c:axId val="1268241160"/>
        <c:scaling>
          <c:orientation val="minMax"/>
        </c:scaling>
        <c:delete val="1"/>
        <c:axPos val="b"/>
        <c:numFmt formatCode="0%" sourceLinked="1"/>
        <c:majorTickMark val="out"/>
        <c:minorTickMark val="none"/>
        <c:tickLblPos val="nextTo"/>
        <c:crossAx val="1263155656"/>
        <c:crosses val="autoZero"/>
        <c:crossBetween val="between"/>
      </c:valAx>
    </c:plotArea>
    <c:legend>
      <c:legendPos val="r"/>
      <c:layout>
        <c:manualLayout>
          <c:xMode val="edge"/>
          <c:yMode val="edge"/>
          <c:x val="0.751475341439608"/>
          <c:y val="0.4938893173232"/>
          <c:w val="0.248138915344757"/>
          <c:h val="0.470002881060993"/>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0858532077629211"/>
          <c:y val="0.0388054703691802"/>
          <c:w val="0.9745076347024"/>
          <c:h val="0.840263587270192"/>
        </c:manualLayout>
      </c:layout>
      <c:barChart>
        <c:barDir val="col"/>
        <c:grouping val="clustered"/>
        <c:varyColors val="0"/>
        <c:ser>
          <c:idx val="0"/>
          <c:order val="0"/>
          <c:tx>
            <c:strRef>
              <c:f>Sheet1!$B$1</c:f>
              <c:strCache>
                <c:ptCount val="1"/>
                <c:pt idx="0">
                  <c:v>Fully Online </c:v>
                </c:pt>
              </c:strCache>
            </c:strRef>
          </c:tx>
          <c:spPr>
            <a:solidFill>
              <a:srgbClr val="3366FF"/>
            </a:solidFill>
          </c:spPr>
          <c:invertIfNegative val="0"/>
          <c:dLbls>
            <c:spPr>
              <a:noFill/>
              <a:ln>
                <a:noFill/>
              </a:ln>
              <a:effectLst/>
            </c:spPr>
            <c:txPr>
              <a:bodyPr/>
              <a:lstStyle/>
              <a:p>
                <a:pPr>
                  <a:defRPr sz="1400" b="1">
                    <a:solidFill>
                      <a:schemeClr val="tx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Decrease</c:v>
                </c:pt>
                <c:pt idx="1">
                  <c:v>Remain the Same</c:v>
                </c:pt>
                <c:pt idx="2">
                  <c:v>Grow by 1-4 programs</c:v>
                </c:pt>
                <c:pt idx="3">
                  <c:v>Grow by 5-9 programs</c:v>
                </c:pt>
                <c:pt idx="4">
                  <c:v>Grow by 10+ programs</c:v>
                </c:pt>
              </c:strCache>
            </c:strRef>
          </c:cat>
          <c:val>
            <c:numRef>
              <c:f>Sheet1!$B$2:$B$6</c:f>
              <c:numCache>
                <c:formatCode>0%</c:formatCode>
                <c:ptCount val="5"/>
                <c:pt idx="0">
                  <c:v>0.01</c:v>
                </c:pt>
                <c:pt idx="1">
                  <c:v>0.08</c:v>
                </c:pt>
                <c:pt idx="2">
                  <c:v>0.64</c:v>
                </c:pt>
                <c:pt idx="3">
                  <c:v>0.19</c:v>
                </c:pt>
                <c:pt idx="4">
                  <c:v>0.08</c:v>
                </c:pt>
              </c:numCache>
            </c:numRef>
          </c:val>
          <c:extLst xmlns:c16r2="http://schemas.microsoft.com/office/drawing/2015/06/chart">
            <c:ext xmlns:c16="http://schemas.microsoft.com/office/drawing/2014/chart" uri="{C3380CC4-5D6E-409C-BE32-E72D297353CC}">
              <c16:uniqueId val="{00000000-1185-4804-B09D-73C45C50D2B9}"/>
            </c:ext>
          </c:extLst>
        </c:ser>
        <c:ser>
          <c:idx val="1"/>
          <c:order val="1"/>
          <c:tx>
            <c:strRef>
              <c:f>Sheet1!$C$1</c:f>
              <c:strCache>
                <c:ptCount val="1"/>
                <c:pt idx="0">
                  <c:v>Blended</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400" b="1">
                    <a:solidFill>
                      <a:schemeClr val="accent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Sheet1!$A$2:$A$6</c:f>
              <c:strCache>
                <c:ptCount val="5"/>
                <c:pt idx="0">
                  <c:v>Decrease</c:v>
                </c:pt>
                <c:pt idx="1">
                  <c:v>Remain the Same</c:v>
                </c:pt>
                <c:pt idx="2">
                  <c:v>Grow by 1-4 programs</c:v>
                </c:pt>
                <c:pt idx="3">
                  <c:v>Grow by 5-9 programs</c:v>
                </c:pt>
                <c:pt idx="4">
                  <c:v>Grow by 10+ programs</c:v>
                </c:pt>
              </c:strCache>
            </c:strRef>
          </c:cat>
          <c:val>
            <c:numRef>
              <c:f>Sheet1!$C$2:$C$6</c:f>
              <c:numCache>
                <c:formatCode>0%</c:formatCode>
                <c:ptCount val="5"/>
                <c:pt idx="0">
                  <c:v>0.03</c:v>
                </c:pt>
                <c:pt idx="1">
                  <c:v>0.36</c:v>
                </c:pt>
                <c:pt idx="2">
                  <c:v>0.53</c:v>
                </c:pt>
                <c:pt idx="3">
                  <c:v>0.07</c:v>
                </c:pt>
                <c:pt idx="4">
                  <c:v>0.01</c:v>
                </c:pt>
              </c:numCache>
            </c:numRef>
          </c:val>
          <c:extLst xmlns:c16r2="http://schemas.microsoft.com/office/drawing/2015/06/chart">
            <c:ext xmlns:c16="http://schemas.microsoft.com/office/drawing/2014/chart" uri="{C3380CC4-5D6E-409C-BE32-E72D297353CC}">
              <c16:uniqueId val="{00000000-C0E4-46BC-8754-65853BC2EE4D}"/>
            </c:ext>
          </c:extLst>
        </c:ser>
        <c:dLbls>
          <c:showLegendKey val="0"/>
          <c:showVal val="0"/>
          <c:showCatName val="0"/>
          <c:showSerName val="0"/>
          <c:showPercent val="0"/>
          <c:showBubbleSize val="0"/>
        </c:dLbls>
        <c:gapWidth val="150"/>
        <c:axId val="1237288520"/>
        <c:axId val="1217049784"/>
      </c:barChart>
      <c:catAx>
        <c:axId val="1237288520"/>
        <c:scaling>
          <c:orientation val="minMax"/>
        </c:scaling>
        <c:delete val="0"/>
        <c:axPos val="b"/>
        <c:numFmt formatCode="General" sourceLinked="0"/>
        <c:majorTickMark val="out"/>
        <c:minorTickMark val="none"/>
        <c:tickLblPos val="nextTo"/>
        <c:txPr>
          <a:bodyPr/>
          <a:lstStyle/>
          <a:p>
            <a:pPr>
              <a:defRPr sz="1200" b="1"/>
            </a:pPr>
            <a:endParaRPr lang="en-US"/>
          </a:p>
        </c:txPr>
        <c:crossAx val="1217049784"/>
        <c:crosses val="autoZero"/>
        <c:auto val="1"/>
        <c:lblAlgn val="ctr"/>
        <c:lblOffset val="100"/>
        <c:noMultiLvlLbl val="0"/>
      </c:catAx>
      <c:valAx>
        <c:axId val="1217049784"/>
        <c:scaling>
          <c:orientation val="minMax"/>
        </c:scaling>
        <c:delete val="1"/>
        <c:axPos val="l"/>
        <c:numFmt formatCode="0%" sourceLinked="1"/>
        <c:majorTickMark val="out"/>
        <c:minorTickMark val="none"/>
        <c:tickLblPos val="nextTo"/>
        <c:crossAx val="1237288520"/>
        <c:crosses val="autoZero"/>
        <c:crossBetween val="between"/>
      </c:valAx>
      <c:spPr>
        <a:noFill/>
      </c:spPr>
    </c:plotArea>
    <c:legend>
      <c:legendPos val="r"/>
      <c:layout>
        <c:manualLayout>
          <c:xMode val="edge"/>
          <c:yMode val="edge"/>
          <c:x val="0.813218827089901"/>
          <c:y val="0.0287858887686054"/>
          <c:w val="0.128366946696719"/>
          <c:h val="0.130719402839176"/>
        </c:manualLayout>
      </c:layout>
      <c:overlay val="0"/>
      <c:spPr>
        <a:solidFill>
          <a:schemeClr val="lt1"/>
        </a:solidFill>
        <a:ln>
          <a:solidFill>
            <a:schemeClr val="tx2"/>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367231638418079"/>
          <c:y val="0.261468470783133"/>
          <c:w val="0.94454935717781"/>
          <c:h val="0.608824441026888"/>
        </c:manualLayout>
      </c:layout>
      <c:barChart>
        <c:barDir val="col"/>
        <c:grouping val="clustered"/>
        <c:varyColors val="0"/>
        <c:ser>
          <c:idx val="0"/>
          <c:order val="0"/>
          <c:tx>
            <c:strRef>
              <c:f>Sheet1!$B$1</c:f>
              <c:strCache>
                <c:ptCount val="1"/>
                <c:pt idx="0">
                  <c:v>Community &amp; Technical Colleges</c:v>
                </c:pt>
              </c:strCache>
            </c:strRef>
          </c:tx>
          <c:spPr>
            <a:solidFill>
              <a:srgbClr val="CCFFCC"/>
            </a:solidFill>
          </c:spPr>
          <c:invertIfNegative val="0"/>
          <c:dLbls>
            <c:txPr>
              <a:bodyPr/>
              <a:lstStyle/>
              <a:p>
                <a:pPr>
                  <a:defRPr sz="1600"/>
                </a:pPr>
                <a:endParaRPr lang="en-US"/>
              </a:p>
            </c:txPr>
            <c:showLegendKey val="0"/>
            <c:showVal val="1"/>
            <c:showCatName val="0"/>
            <c:showSerName val="0"/>
            <c:showPercent val="0"/>
            <c:showBubbleSize val="0"/>
            <c:showLeaderLines val="0"/>
          </c:dLbls>
          <c:cat>
            <c:numRef>
              <c:f>Sheet1!$A$2:$A$4</c:f>
              <c:numCache>
                <c:formatCode>General</c:formatCode>
                <c:ptCount val="3"/>
                <c:pt idx="0">
                  <c:v>2016.0</c:v>
                </c:pt>
                <c:pt idx="1">
                  <c:v>2017.0</c:v>
                </c:pt>
                <c:pt idx="2">
                  <c:v>2018.0</c:v>
                </c:pt>
              </c:numCache>
            </c:numRef>
          </c:cat>
          <c:val>
            <c:numRef>
              <c:f>Sheet1!$B$2:$B$4</c:f>
              <c:numCache>
                <c:formatCode>General</c:formatCode>
                <c:ptCount val="3"/>
                <c:pt idx="0">
                  <c:v>34.0</c:v>
                </c:pt>
                <c:pt idx="1">
                  <c:v>55.0</c:v>
                </c:pt>
                <c:pt idx="2">
                  <c:v>76.0</c:v>
                </c:pt>
              </c:numCache>
            </c:numRef>
          </c:val>
        </c:ser>
        <c:ser>
          <c:idx val="1"/>
          <c:order val="1"/>
          <c:tx>
            <c:strRef>
              <c:f>Sheet1!$C$1</c:f>
              <c:strCache>
                <c:ptCount val="1"/>
                <c:pt idx="0">
                  <c:v>4-Year Public Universities</c:v>
                </c:pt>
              </c:strCache>
            </c:strRef>
          </c:tx>
          <c:spPr>
            <a:solidFill>
              <a:schemeClr val="accent5"/>
            </a:solidFill>
          </c:spPr>
          <c:invertIfNegative val="0"/>
          <c:dLbls>
            <c:txPr>
              <a:bodyPr/>
              <a:lstStyle/>
              <a:p>
                <a:pPr>
                  <a:defRPr sz="1600"/>
                </a:pPr>
                <a:endParaRPr lang="en-US"/>
              </a:p>
            </c:txPr>
            <c:showLegendKey val="0"/>
            <c:showVal val="1"/>
            <c:showCatName val="0"/>
            <c:showSerName val="0"/>
            <c:showPercent val="0"/>
            <c:showBubbleSize val="0"/>
            <c:showLeaderLines val="0"/>
          </c:dLbls>
          <c:cat>
            <c:numRef>
              <c:f>Sheet1!$A$2:$A$4</c:f>
              <c:numCache>
                <c:formatCode>General</c:formatCode>
                <c:ptCount val="3"/>
                <c:pt idx="0">
                  <c:v>2016.0</c:v>
                </c:pt>
                <c:pt idx="1">
                  <c:v>2017.0</c:v>
                </c:pt>
                <c:pt idx="2">
                  <c:v>2018.0</c:v>
                </c:pt>
              </c:numCache>
            </c:numRef>
          </c:cat>
          <c:val>
            <c:numRef>
              <c:f>Sheet1!$C$2:$C$4</c:f>
              <c:numCache>
                <c:formatCode>General</c:formatCode>
                <c:ptCount val="3"/>
                <c:pt idx="0">
                  <c:v>30.0</c:v>
                </c:pt>
                <c:pt idx="1">
                  <c:v>61.0</c:v>
                </c:pt>
                <c:pt idx="2">
                  <c:v>91.0</c:v>
                </c:pt>
              </c:numCache>
            </c:numRef>
          </c:val>
        </c:ser>
        <c:ser>
          <c:idx val="2"/>
          <c:order val="2"/>
          <c:tx>
            <c:strRef>
              <c:f>Sheet1!$D$1</c:f>
              <c:strCache>
                <c:ptCount val="1"/>
                <c:pt idx="0">
                  <c:v>4 Year Private Universities</c:v>
                </c:pt>
              </c:strCache>
            </c:strRef>
          </c:tx>
          <c:spPr>
            <a:solidFill>
              <a:srgbClr val="FF0000"/>
            </a:solidFill>
          </c:spPr>
          <c:invertIfNegative val="0"/>
          <c:dLbls>
            <c:txPr>
              <a:bodyPr/>
              <a:lstStyle/>
              <a:p>
                <a:pPr>
                  <a:defRPr sz="1600"/>
                </a:pPr>
                <a:endParaRPr lang="en-US"/>
              </a:p>
            </c:txPr>
            <c:showLegendKey val="0"/>
            <c:showVal val="1"/>
            <c:showCatName val="0"/>
            <c:showSerName val="0"/>
            <c:showPercent val="0"/>
            <c:showBubbleSize val="0"/>
            <c:showLeaderLines val="0"/>
          </c:dLbls>
          <c:cat>
            <c:numRef>
              <c:f>Sheet1!$A$2:$A$4</c:f>
              <c:numCache>
                <c:formatCode>General</c:formatCode>
                <c:ptCount val="3"/>
                <c:pt idx="0">
                  <c:v>2016.0</c:v>
                </c:pt>
                <c:pt idx="1">
                  <c:v>2017.0</c:v>
                </c:pt>
                <c:pt idx="2">
                  <c:v>2018.0</c:v>
                </c:pt>
              </c:numCache>
            </c:numRef>
          </c:cat>
          <c:val>
            <c:numRef>
              <c:f>Sheet1!$D$2:$D$4</c:f>
              <c:numCache>
                <c:formatCode>General</c:formatCode>
                <c:ptCount val="3"/>
                <c:pt idx="0">
                  <c:v>40.0</c:v>
                </c:pt>
                <c:pt idx="1">
                  <c:v>59.0</c:v>
                </c:pt>
                <c:pt idx="2">
                  <c:v>98.0</c:v>
                </c:pt>
              </c:numCache>
            </c:numRef>
          </c:val>
        </c:ser>
        <c:dLbls>
          <c:showLegendKey val="0"/>
          <c:showVal val="0"/>
          <c:showCatName val="0"/>
          <c:showSerName val="0"/>
          <c:showPercent val="0"/>
          <c:showBubbleSize val="0"/>
        </c:dLbls>
        <c:gapWidth val="150"/>
        <c:axId val="1358053784"/>
        <c:axId val="1246313880"/>
      </c:barChart>
      <c:catAx>
        <c:axId val="1358053784"/>
        <c:scaling>
          <c:orientation val="minMax"/>
        </c:scaling>
        <c:delete val="0"/>
        <c:axPos val="b"/>
        <c:numFmt formatCode="General" sourceLinked="1"/>
        <c:majorTickMark val="out"/>
        <c:minorTickMark val="none"/>
        <c:tickLblPos val="nextTo"/>
        <c:txPr>
          <a:bodyPr/>
          <a:lstStyle/>
          <a:p>
            <a:pPr>
              <a:defRPr sz="1600"/>
            </a:pPr>
            <a:endParaRPr lang="en-US"/>
          </a:p>
        </c:txPr>
        <c:crossAx val="1246313880"/>
        <c:crosses val="autoZero"/>
        <c:auto val="1"/>
        <c:lblAlgn val="ctr"/>
        <c:lblOffset val="100"/>
        <c:noMultiLvlLbl val="0"/>
      </c:catAx>
      <c:valAx>
        <c:axId val="1246313880"/>
        <c:scaling>
          <c:orientation val="minMax"/>
        </c:scaling>
        <c:delete val="1"/>
        <c:axPos val="l"/>
        <c:numFmt formatCode="General" sourceLinked="1"/>
        <c:majorTickMark val="out"/>
        <c:minorTickMark val="none"/>
        <c:tickLblPos val="nextTo"/>
        <c:crossAx val="1358053784"/>
        <c:crosses val="autoZero"/>
        <c:crossBetween val="between"/>
      </c:valAx>
      <c:spPr>
        <a:solidFill>
          <a:schemeClr val="bg1"/>
        </a:solidFill>
      </c:spPr>
    </c:plotArea>
    <c:legend>
      <c:legendPos val="r"/>
      <c:layout>
        <c:manualLayout>
          <c:xMode val="edge"/>
          <c:yMode val="edge"/>
          <c:x val="0.0377696961608612"/>
          <c:y val="0.00064528083394651"/>
          <c:w val="0.939631433782642"/>
          <c:h val="0.232212543323078"/>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u="sng" dirty="0" smtClean="0"/>
              <a:t>Delivery Mode Preference </a:t>
            </a:r>
          </a:p>
          <a:p>
            <a:pPr>
              <a:defRPr sz="1400" b="0" i="0" u="none" strike="noStrike" kern="1200" spc="0" baseline="0">
                <a:solidFill>
                  <a:schemeClr val="tx1">
                    <a:lumMod val="65000"/>
                    <a:lumOff val="35000"/>
                  </a:schemeClr>
                </a:solidFill>
                <a:latin typeface="+mn-lt"/>
                <a:ea typeface="+mn-ea"/>
                <a:cs typeface="+mn-cs"/>
              </a:defRPr>
            </a:pPr>
            <a:r>
              <a:rPr lang="en-US" sz="1400" dirty="0" smtClean="0"/>
              <a:t>Prospective Adult Undergraduate</a:t>
            </a:r>
            <a:r>
              <a:rPr lang="en-US" sz="1400" baseline="0" dirty="0" smtClean="0"/>
              <a:t> Students by Age Band (2017)</a:t>
            </a:r>
            <a:endParaRPr lang="en-US" sz="1400" dirty="0"/>
          </a:p>
        </c:rich>
      </c:tx>
      <c:layout>
        <c:manualLayout>
          <c:xMode val="edge"/>
          <c:yMode val="edge"/>
          <c:x val="0.220897723806143"/>
          <c:y val="0.0"/>
        </c:manualLayout>
      </c:layout>
      <c:overlay val="0"/>
      <c:spPr>
        <a:noFill/>
        <a:ln>
          <a:noFill/>
        </a:ln>
        <a:effectLst/>
      </c:spPr>
    </c:title>
    <c:autoTitleDeleted val="0"/>
    <c:plotArea>
      <c:layout>
        <c:manualLayout>
          <c:layoutTarget val="inner"/>
          <c:xMode val="edge"/>
          <c:yMode val="edge"/>
          <c:x val="0.0444843682802157"/>
          <c:y val="0.0438072683762076"/>
          <c:w val="0.934238384009884"/>
          <c:h val="0.748523264730031"/>
        </c:manualLayout>
      </c:layout>
      <c:lineChart>
        <c:grouping val="standard"/>
        <c:varyColors val="0"/>
        <c:ser>
          <c:idx val="0"/>
          <c:order val="0"/>
          <c:tx>
            <c:strRef>
              <c:f>Sheet1!$B$1</c:f>
              <c:strCache>
                <c:ptCount val="1"/>
                <c:pt idx="0">
                  <c:v>Fully Campus</c:v>
                </c:pt>
              </c:strCache>
            </c:strRef>
          </c:tx>
          <c:spPr>
            <a:ln w="57150" cap="rnd" cmpd="sng">
              <a:solidFill>
                <a:sysClr val="windowText" lastClr="000000"/>
              </a:solidFill>
              <a:round/>
            </a:ln>
            <a:effectLst/>
          </c:spPr>
          <c:marker>
            <c:symbol val="none"/>
          </c:marker>
          <c:cat>
            <c:strRef>
              <c:f>Sheet1!$A$2:$A$6</c:f>
              <c:strCache>
                <c:ptCount val="5"/>
                <c:pt idx="0">
                  <c:v>Age 22-24</c:v>
                </c:pt>
                <c:pt idx="1">
                  <c:v>Age 25-34</c:v>
                </c:pt>
                <c:pt idx="2">
                  <c:v>Age 35-44</c:v>
                </c:pt>
                <c:pt idx="3">
                  <c:v>Age 45-54</c:v>
                </c:pt>
                <c:pt idx="4">
                  <c:v>Age 55-64</c:v>
                </c:pt>
              </c:strCache>
            </c:strRef>
          </c:cat>
          <c:val>
            <c:numRef>
              <c:f>Sheet1!$B$2:$B$6</c:f>
              <c:numCache>
                <c:formatCode>0.00%</c:formatCode>
                <c:ptCount val="5"/>
                <c:pt idx="0">
                  <c:v>0.240740740740741</c:v>
                </c:pt>
                <c:pt idx="1">
                  <c:v>0.129139072847682</c:v>
                </c:pt>
                <c:pt idx="2">
                  <c:v>0.0651162790697674</c:v>
                </c:pt>
                <c:pt idx="3">
                  <c:v>0.050314465408805</c:v>
                </c:pt>
                <c:pt idx="4">
                  <c:v>0.10126582278481</c:v>
                </c:pt>
              </c:numCache>
            </c:numRef>
          </c:val>
          <c:smooth val="0"/>
          <c:extLst xmlns:c16r2="http://schemas.microsoft.com/office/drawing/2015/06/chart">
            <c:ext xmlns:c16="http://schemas.microsoft.com/office/drawing/2014/chart" uri="{C3380CC4-5D6E-409C-BE32-E72D297353CC}">
              <c16:uniqueId val="{00000000-9F5C-4737-AF6F-D7AEEF24B2A6}"/>
            </c:ext>
          </c:extLst>
        </c:ser>
        <c:ser>
          <c:idx val="1"/>
          <c:order val="1"/>
          <c:tx>
            <c:strRef>
              <c:f>Sheet1!$C$1</c:f>
              <c:strCache>
                <c:ptCount val="1"/>
                <c:pt idx="0">
                  <c:v>Mostly Campus</c:v>
                </c:pt>
              </c:strCache>
            </c:strRef>
          </c:tx>
          <c:spPr>
            <a:ln w="57150" cap="rnd" cmpd="sng">
              <a:solidFill>
                <a:srgbClr val="526C7C"/>
              </a:solidFill>
              <a:round/>
            </a:ln>
            <a:effectLst/>
          </c:spPr>
          <c:marker>
            <c:symbol val="none"/>
          </c:marker>
          <c:cat>
            <c:strRef>
              <c:f>Sheet1!$A$2:$A$6</c:f>
              <c:strCache>
                <c:ptCount val="5"/>
                <c:pt idx="0">
                  <c:v>Age 22-24</c:v>
                </c:pt>
                <c:pt idx="1">
                  <c:v>Age 25-34</c:v>
                </c:pt>
                <c:pt idx="2">
                  <c:v>Age 35-44</c:v>
                </c:pt>
                <c:pt idx="3">
                  <c:v>Age 45-54</c:v>
                </c:pt>
                <c:pt idx="4">
                  <c:v>Age 55-64</c:v>
                </c:pt>
              </c:strCache>
            </c:strRef>
          </c:cat>
          <c:val>
            <c:numRef>
              <c:f>Sheet1!$C$2:$C$6</c:f>
              <c:numCache>
                <c:formatCode>0.00%</c:formatCode>
                <c:ptCount val="5"/>
                <c:pt idx="0">
                  <c:v>0.175925925925926</c:v>
                </c:pt>
                <c:pt idx="1">
                  <c:v>0.155629139072848</c:v>
                </c:pt>
                <c:pt idx="2">
                  <c:v>0.13953488372093</c:v>
                </c:pt>
                <c:pt idx="3">
                  <c:v>0.0566037735849057</c:v>
                </c:pt>
                <c:pt idx="4">
                  <c:v>0.139240506329114</c:v>
                </c:pt>
              </c:numCache>
            </c:numRef>
          </c:val>
          <c:smooth val="0"/>
          <c:extLst xmlns:c16r2="http://schemas.microsoft.com/office/drawing/2015/06/chart">
            <c:ext xmlns:c16="http://schemas.microsoft.com/office/drawing/2014/chart" uri="{C3380CC4-5D6E-409C-BE32-E72D297353CC}">
              <c16:uniqueId val="{00000001-9F5C-4737-AF6F-D7AEEF24B2A6}"/>
            </c:ext>
          </c:extLst>
        </c:ser>
        <c:ser>
          <c:idx val="2"/>
          <c:order val="2"/>
          <c:tx>
            <c:strRef>
              <c:f>Sheet1!$D$1</c:f>
              <c:strCache>
                <c:ptCount val="1"/>
                <c:pt idx="0">
                  <c:v>Balance</c:v>
                </c:pt>
              </c:strCache>
            </c:strRef>
          </c:tx>
          <c:spPr>
            <a:ln w="57150" cap="rnd" cmpd="sng">
              <a:solidFill>
                <a:srgbClr val="A58B00"/>
              </a:solidFill>
              <a:round/>
            </a:ln>
            <a:effectLst/>
          </c:spPr>
          <c:marker>
            <c:symbol val="none"/>
          </c:marker>
          <c:cat>
            <c:strRef>
              <c:f>Sheet1!$A$2:$A$6</c:f>
              <c:strCache>
                <c:ptCount val="5"/>
                <c:pt idx="0">
                  <c:v>Age 22-24</c:v>
                </c:pt>
                <c:pt idx="1">
                  <c:v>Age 25-34</c:v>
                </c:pt>
                <c:pt idx="2">
                  <c:v>Age 35-44</c:v>
                </c:pt>
                <c:pt idx="3">
                  <c:v>Age 45-54</c:v>
                </c:pt>
                <c:pt idx="4">
                  <c:v>Age 55-64</c:v>
                </c:pt>
              </c:strCache>
            </c:strRef>
          </c:cat>
          <c:val>
            <c:numRef>
              <c:f>Sheet1!$D$2:$D$6</c:f>
              <c:numCache>
                <c:formatCode>0.00%</c:formatCode>
                <c:ptCount val="5"/>
                <c:pt idx="0">
                  <c:v>0.231481481481482</c:v>
                </c:pt>
                <c:pt idx="1">
                  <c:v>0.327814569536424</c:v>
                </c:pt>
                <c:pt idx="2">
                  <c:v>0.293023255813954</c:v>
                </c:pt>
                <c:pt idx="3">
                  <c:v>0.345911949685535</c:v>
                </c:pt>
                <c:pt idx="4">
                  <c:v>0.354430379746835</c:v>
                </c:pt>
              </c:numCache>
            </c:numRef>
          </c:val>
          <c:smooth val="0"/>
          <c:extLst xmlns:c16r2="http://schemas.microsoft.com/office/drawing/2015/06/chart">
            <c:ext xmlns:c16="http://schemas.microsoft.com/office/drawing/2014/chart" uri="{C3380CC4-5D6E-409C-BE32-E72D297353CC}">
              <c16:uniqueId val="{00000002-9F5C-4737-AF6F-D7AEEF24B2A6}"/>
            </c:ext>
          </c:extLst>
        </c:ser>
        <c:ser>
          <c:idx val="3"/>
          <c:order val="3"/>
          <c:tx>
            <c:strRef>
              <c:f>Sheet1!$E$1</c:f>
              <c:strCache>
                <c:ptCount val="1"/>
                <c:pt idx="0">
                  <c:v>Mostly Online</c:v>
                </c:pt>
              </c:strCache>
            </c:strRef>
          </c:tx>
          <c:spPr>
            <a:ln w="57150" cap="rnd" cmpd="sng">
              <a:solidFill>
                <a:srgbClr val="3366FF"/>
              </a:solidFill>
              <a:round/>
            </a:ln>
            <a:effectLst/>
          </c:spPr>
          <c:marker>
            <c:symbol val="none"/>
          </c:marker>
          <c:cat>
            <c:strRef>
              <c:f>Sheet1!$A$2:$A$6</c:f>
              <c:strCache>
                <c:ptCount val="5"/>
                <c:pt idx="0">
                  <c:v>Age 22-24</c:v>
                </c:pt>
                <c:pt idx="1">
                  <c:v>Age 25-34</c:v>
                </c:pt>
                <c:pt idx="2">
                  <c:v>Age 35-44</c:v>
                </c:pt>
                <c:pt idx="3">
                  <c:v>Age 45-54</c:v>
                </c:pt>
                <c:pt idx="4">
                  <c:v>Age 55-64</c:v>
                </c:pt>
              </c:strCache>
            </c:strRef>
          </c:cat>
          <c:val>
            <c:numRef>
              <c:f>Sheet1!$E$2:$E$6</c:f>
              <c:numCache>
                <c:formatCode>0.00%</c:formatCode>
                <c:ptCount val="5"/>
                <c:pt idx="0">
                  <c:v>0.185185185185185</c:v>
                </c:pt>
                <c:pt idx="1">
                  <c:v>0.218543046357616</c:v>
                </c:pt>
                <c:pt idx="2">
                  <c:v>0.246511627906977</c:v>
                </c:pt>
                <c:pt idx="3">
                  <c:v>0.289308176100629</c:v>
                </c:pt>
                <c:pt idx="4">
                  <c:v>0.253164556962025</c:v>
                </c:pt>
              </c:numCache>
            </c:numRef>
          </c:val>
          <c:smooth val="0"/>
          <c:extLst xmlns:c16r2="http://schemas.microsoft.com/office/drawing/2015/06/chart">
            <c:ext xmlns:c16="http://schemas.microsoft.com/office/drawing/2014/chart" uri="{C3380CC4-5D6E-409C-BE32-E72D297353CC}">
              <c16:uniqueId val="{00000003-9F5C-4737-AF6F-D7AEEF24B2A6}"/>
            </c:ext>
          </c:extLst>
        </c:ser>
        <c:ser>
          <c:idx val="4"/>
          <c:order val="4"/>
          <c:tx>
            <c:strRef>
              <c:f>Sheet1!$F$1</c:f>
              <c:strCache>
                <c:ptCount val="1"/>
                <c:pt idx="0">
                  <c:v>Fully Online</c:v>
                </c:pt>
              </c:strCache>
            </c:strRef>
          </c:tx>
          <c:spPr>
            <a:ln w="57150" cap="rnd" cmpd="sng">
              <a:solidFill>
                <a:srgbClr val="FF0000"/>
              </a:solidFill>
              <a:round/>
            </a:ln>
            <a:effectLst/>
          </c:spPr>
          <c:marker>
            <c:symbol val="none"/>
          </c:marker>
          <c:dLbls>
            <c:numFmt formatCode="0.0%" sourceLinked="0"/>
            <c:spPr>
              <a:solidFill>
                <a:schemeClr val="lt1"/>
              </a:solidFill>
              <a:ln>
                <a:solidFill>
                  <a:srgbClr val="00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Age 22-24</c:v>
                </c:pt>
                <c:pt idx="1">
                  <c:v>Age 25-34</c:v>
                </c:pt>
                <c:pt idx="2">
                  <c:v>Age 35-44</c:v>
                </c:pt>
                <c:pt idx="3">
                  <c:v>Age 45-54</c:v>
                </c:pt>
                <c:pt idx="4">
                  <c:v>Age 55-64</c:v>
                </c:pt>
              </c:strCache>
            </c:strRef>
          </c:cat>
          <c:val>
            <c:numRef>
              <c:f>Sheet1!$F$2:$F$6</c:f>
              <c:numCache>
                <c:formatCode>0.00%</c:formatCode>
                <c:ptCount val="5"/>
                <c:pt idx="0">
                  <c:v>0.166666666666667</c:v>
                </c:pt>
                <c:pt idx="1">
                  <c:v>0.168874172185431</c:v>
                </c:pt>
                <c:pt idx="2">
                  <c:v>0.255813953488372</c:v>
                </c:pt>
                <c:pt idx="3">
                  <c:v>0.257861635220126</c:v>
                </c:pt>
                <c:pt idx="4">
                  <c:v>0.151898734177215</c:v>
                </c:pt>
              </c:numCache>
            </c:numRef>
          </c:val>
          <c:smooth val="0"/>
          <c:extLst xmlns:c16r2="http://schemas.microsoft.com/office/drawing/2015/06/chart">
            <c:ext xmlns:c16="http://schemas.microsoft.com/office/drawing/2014/chart" uri="{C3380CC4-5D6E-409C-BE32-E72D297353CC}">
              <c16:uniqueId val="{00000004-9F5C-4737-AF6F-D7AEEF24B2A6}"/>
            </c:ext>
          </c:extLst>
        </c:ser>
        <c:dLbls>
          <c:showLegendKey val="0"/>
          <c:showVal val="0"/>
          <c:showCatName val="0"/>
          <c:showSerName val="0"/>
          <c:showPercent val="0"/>
          <c:showBubbleSize val="0"/>
        </c:dLbls>
        <c:marker val="1"/>
        <c:smooth val="0"/>
        <c:axId val="1291007096"/>
        <c:axId val="1219179912"/>
      </c:lineChart>
      <c:catAx>
        <c:axId val="129100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19179912"/>
        <c:crosses val="autoZero"/>
        <c:auto val="1"/>
        <c:lblAlgn val="ctr"/>
        <c:lblOffset val="100"/>
        <c:noMultiLvlLbl val="0"/>
      </c:catAx>
      <c:valAx>
        <c:axId val="1219179912"/>
        <c:scaling>
          <c:orientation val="minMax"/>
          <c:min val="0.0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91007096"/>
        <c:crosses val="autoZero"/>
        <c:crossBetween val="between"/>
      </c:valAx>
      <c:spPr>
        <a:noFill/>
        <a:ln>
          <a:noFill/>
        </a:ln>
        <a:effectLst/>
      </c:spPr>
    </c:plotArea>
    <c:legend>
      <c:legendPos val="b"/>
      <c:layout>
        <c:manualLayout>
          <c:xMode val="edge"/>
          <c:yMode val="edge"/>
          <c:x val="0.0135855641263554"/>
          <c:y val="0.868035622598149"/>
          <c:w val="0.974472594673587"/>
          <c:h val="0.078102981857333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u="sng" dirty="0" smtClean="0"/>
              <a:t>Delivery Mode Preference </a:t>
            </a:r>
          </a:p>
          <a:p>
            <a:pPr>
              <a:defRPr sz="1400" b="0" i="0" u="none" strike="noStrike" kern="1200" spc="0" baseline="0">
                <a:solidFill>
                  <a:schemeClr val="tx1">
                    <a:lumMod val="65000"/>
                    <a:lumOff val="35000"/>
                  </a:schemeClr>
                </a:solidFill>
                <a:latin typeface="+mn-lt"/>
                <a:ea typeface="+mn-ea"/>
                <a:cs typeface="+mn-cs"/>
              </a:defRPr>
            </a:pPr>
            <a:r>
              <a:rPr lang="en-US" sz="1400" dirty="0" smtClean="0"/>
              <a:t>Prospective Adult Graduate</a:t>
            </a:r>
            <a:r>
              <a:rPr lang="en-US" sz="1400" baseline="0" dirty="0" smtClean="0"/>
              <a:t> Students by Age Band (2017)</a:t>
            </a:r>
            <a:endParaRPr lang="en-US" sz="1400" dirty="0"/>
          </a:p>
        </c:rich>
      </c:tx>
      <c:layout>
        <c:manualLayout>
          <c:xMode val="edge"/>
          <c:yMode val="edge"/>
          <c:x val="0.213226746048165"/>
          <c:y val="0.0"/>
        </c:manualLayout>
      </c:layout>
      <c:overlay val="0"/>
      <c:spPr>
        <a:noFill/>
        <a:ln>
          <a:noFill/>
        </a:ln>
        <a:effectLst/>
      </c:spPr>
    </c:title>
    <c:autoTitleDeleted val="0"/>
    <c:plotArea>
      <c:layout>
        <c:manualLayout>
          <c:layoutTarget val="inner"/>
          <c:xMode val="edge"/>
          <c:yMode val="edge"/>
          <c:x val="0.0429898213537368"/>
          <c:y val="0.0233087126983396"/>
          <c:w val="0.941238271949618"/>
          <c:h val="0.774185156419786"/>
        </c:manualLayout>
      </c:layout>
      <c:lineChart>
        <c:grouping val="standard"/>
        <c:varyColors val="0"/>
        <c:ser>
          <c:idx val="0"/>
          <c:order val="0"/>
          <c:tx>
            <c:strRef>
              <c:f>Sheet1!$B$1</c:f>
              <c:strCache>
                <c:ptCount val="1"/>
                <c:pt idx="0">
                  <c:v>Fully Campus</c:v>
                </c:pt>
              </c:strCache>
            </c:strRef>
          </c:tx>
          <c:spPr>
            <a:ln w="57150" cap="rnd" cmpd="sng">
              <a:solidFill>
                <a:sysClr val="windowText" lastClr="000000"/>
              </a:solidFill>
              <a:round/>
            </a:ln>
            <a:effectLst/>
          </c:spPr>
          <c:marker>
            <c:symbol val="none"/>
          </c:marker>
          <c:cat>
            <c:strRef>
              <c:f>Sheet1!$A$2:$A$6</c:f>
              <c:strCache>
                <c:ptCount val="5"/>
                <c:pt idx="0">
                  <c:v>Age 22-24</c:v>
                </c:pt>
                <c:pt idx="1">
                  <c:v>Age 25-34</c:v>
                </c:pt>
                <c:pt idx="2">
                  <c:v>Age 35-44</c:v>
                </c:pt>
                <c:pt idx="3">
                  <c:v>Age 45-54</c:v>
                </c:pt>
                <c:pt idx="4">
                  <c:v>Age 55-64</c:v>
                </c:pt>
              </c:strCache>
            </c:strRef>
          </c:cat>
          <c:val>
            <c:numRef>
              <c:f>Sheet1!$B$2:$B$6</c:f>
              <c:numCache>
                <c:formatCode>0.00%</c:formatCode>
                <c:ptCount val="5"/>
                <c:pt idx="0">
                  <c:v>0.258358662613982</c:v>
                </c:pt>
                <c:pt idx="1">
                  <c:v>0.157692307692308</c:v>
                </c:pt>
                <c:pt idx="2">
                  <c:v>0.0815450643776824</c:v>
                </c:pt>
                <c:pt idx="3">
                  <c:v>0.137931034482759</c:v>
                </c:pt>
                <c:pt idx="4">
                  <c:v>0.1125</c:v>
                </c:pt>
              </c:numCache>
            </c:numRef>
          </c:val>
          <c:smooth val="0"/>
          <c:extLst xmlns:c16r2="http://schemas.microsoft.com/office/drawing/2015/06/chart">
            <c:ext xmlns:c16="http://schemas.microsoft.com/office/drawing/2014/chart" uri="{C3380CC4-5D6E-409C-BE32-E72D297353CC}">
              <c16:uniqueId val="{00000000-9F5C-4737-AF6F-D7AEEF24B2A6}"/>
            </c:ext>
          </c:extLst>
        </c:ser>
        <c:ser>
          <c:idx val="1"/>
          <c:order val="1"/>
          <c:tx>
            <c:strRef>
              <c:f>Sheet1!$C$1</c:f>
              <c:strCache>
                <c:ptCount val="1"/>
                <c:pt idx="0">
                  <c:v>Mostly Campus</c:v>
                </c:pt>
              </c:strCache>
            </c:strRef>
          </c:tx>
          <c:spPr>
            <a:ln w="57150" cap="rnd" cmpd="sng">
              <a:solidFill>
                <a:srgbClr val="526C7C"/>
              </a:solidFill>
              <a:round/>
            </a:ln>
            <a:effectLst/>
          </c:spPr>
          <c:marker>
            <c:symbol val="none"/>
          </c:marker>
          <c:cat>
            <c:strRef>
              <c:f>Sheet1!$A$2:$A$6</c:f>
              <c:strCache>
                <c:ptCount val="5"/>
                <c:pt idx="0">
                  <c:v>Age 22-24</c:v>
                </c:pt>
                <c:pt idx="1">
                  <c:v>Age 25-34</c:v>
                </c:pt>
                <c:pt idx="2">
                  <c:v>Age 35-44</c:v>
                </c:pt>
                <c:pt idx="3">
                  <c:v>Age 45-54</c:v>
                </c:pt>
                <c:pt idx="4">
                  <c:v>Age 55-64</c:v>
                </c:pt>
              </c:strCache>
            </c:strRef>
          </c:cat>
          <c:val>
            <c:numRef>
              <c:f>Sheet1!$C$2:$C$6</c:f>
              <c:numCache>
                <c:formatCode>0.00%</c:formatCode>
                <c:ptCount val="5"/>
                <c:pt idx="0">
                  <c:v>0.270516717325228</c:v>
                </c:pt>
                <c:pt idx="1">
                  <c:v>0.232692307692308</c:v>
                </c:pt>
                <c:pt idx="2">
                  <c:v>0.218884120171674</c:v>
                </c:pt>
                <c:pt idx="3">
                  <c:v>0.109195402298851</c:v>
                </c:pt>
                <c:pt idx="4">
                  <c:v>0.1625</c:v>
                </c:pt>
              </c:numCache>
            </c:numRef>
          </c:val>
          <c:smooth val="0"/>
          <c:extLst xmlns:c16r2="http://schemas.microsoft.com/office/drawing/2015/06/chart">
            <c:ext xmlns:c16="http://schemas.microsoft.com/office/drawing/2014/chart" uri="{C3380CC4-5D6E-409C-BE32-E72D297353CC}">
              <c16:uniqueId val="{00000001-9F5C-4737-AF6F-D7AEEF24B2A6}"/>
            </c:ext>
          </c:extLst>
        </c:ser>
        <c:ser>
          <c:idx val="2"/>
          <c:order val="2"/>
          <c:tx>
            <c:strRef>
              <c:f>Sheet1!$D$1</c:f>
              <c:strCache>
                <c:ptCount val="1"/>
                <c:pt idx="0">
                  <c:v>Balance</c:v>
                </c:pt>
              </c:strCache>
            </c:strRef>
          </c:tx>
          <c:spPr>
            <a:ln w="57150" cap="rnd" cmpd="sng">
              <a:solidFill>
                <a:srgbClr val="F9F3D7">
                  <a:lumMod val="50000"/>
                </a:srgbClr>
              </a:solidFill>
              <a:round/>
            </a:ln>
            <a:effectLst/>
          </c:spPr>
          <c:marker>
            <c:symbol val="none"/>
          </c:marker>
          <c:cat>
            <c:strRef>
              <c:f>Sheet1!$A$2:$A$6</c:f>
              <c:strCache>
                <c:ptCount val="5"/>
                <c:pt idx="0">
                  <c:v>Age 22-24</c:v>
                </c:pt>
                <c:pt idx="1">
                  <c:v>Age 25-34</c:v>
                </c:pt>
                <c:pt idx="2">
                  <c:v>Age 35-44</c:v>
                </c:pt>
                <c:pt idx="3">
                  <c:v>Age 45-54</c:v>
                </c:pt>
                <c:pt idx="4">
                  <c:v>Age 55-64</c:v>
                </c:pt>
              </c:strCache>
            </c:strRef>
          </c:cat>
          <c:val>
            <c:numRef>
              <c:f>Sheet1!$D$2:$D$6</c:f>
              <c:numCache>
                <c:formatCode>0.00%</c:formatCode>
                <c:ptCount val="5"/>
                <c:pt idx="0">
                  <c:v>0.249240121580547</c:v>
                </c:pt>
                <c:pt idx="1">
                  <c:v>0.288461538461538</c:v>
                </c:pt>
                <c:pt idx="2">
                  <c:v>0.253218884120172</c:v>
                </c:pt>
                <c:pt idx="3">
                  <c:v>0.281609195402299</c:v>
                </c:pt>
                <c:pt idx="4">
                  <c:v>0.325</c:v>
                </c:pt>
              </c:numCache>
            </c:numRef>
          </c:val>
          <c:smooth val="0"/>
          <c:extLst xmlns:c16r2="http://schemas.microsoft.com/office/drawing/2015/06/chart">
            <c:ext xmlns:c16="http://schemas.microsoft.com/office/drawing/2014/chart" uri="{C3380CC4-5D6E-409C-BE32-E72D297353CC}">
              <c16:uniqueId val="{00000002-9F5C-4737-AF6F-D7AEEF24B2A6}"/>
            </c:ext>
          </c:extLst>
        </c:ser>
        <c:ser>
          <c:idx val="3"/>
          <c:order val="3"/>
          <c:tx>
            <c:strRef>
              <c:f>Sheet1!$E$1</c:f>
              <c:strCache>
                <c:ptCount val="1"/>
                <c:pt idx="0">
                  <c:v>Mostly Online</c:v>
                </c:pt>
              </c:strCache>
            </c:strRef>
          </c:tx>
          <c:spPr>
            <a:ln w="76200" cap="rnd" cmpd="sng">
              <a:solidFill>
                <a:srgbClr val="3366FF"/>
              </a:solidFill>
              <a:round/>
            </a:ln>
            <a:effectLst/>
          </c:spPr>
          <c:marker>
            <c:symbol val="none"/>
          </c:marker>
          <c:dPt>
            <c:idx val="4"/>
            <c:marker/>
            <c:bubble3D val="0"/>
            <c:spPr>
              <a:ln w="57150" cap="rnd" cmpd="sng">
                <a:solidFill>
                  <a:srgbClr val="3366FF"/>
                </a:solidFill>
                <a:round/>
              </a:ln>
              <a:effectLst/>
            </c:spPr>
          </c:dPt>
          <c:cat>
            <c:strRef>
              <c:f>Sheet1!$A$2:$A$6</c:f>
              <c:strCache>
                <c:ptCount val="5"/>
                <c:pt idx="0">
                  <c:v>Age 22-24</c:v>
                </c:pt>
                <c:pt idx="1">
                  <c:v>Age 25-34</c:v>
                </c:pt>
                <c:pt idx="2">
                  <c:v>Age 35-44</c:v>
                </c:pt>
                <c:pt idx="3">
                  <c:v>Age 45-54</c:v>
                </c:pt>
                <c:pt idx="4">
                  <c:v>Age 55-64</c:v>
                </c:pt>
              </c:strCache>
            </c:strRef>
          </c:cat>
          <c:val>
            <c:numRef>
              <c:f>Sheet1!$E$2:$E$6</c:f>
              <c:numCache>
                <c:formatCode>0.00%</c:formatCode>
                <c:ptCount val="5"/>
                <c:pt idx="0">
                  <c:v>0.109422492401216</c:v>
                </c:pt>
                <c:pt idx="1">
                  <c:v>0.173076923076923</c:v>
                </c:pt>
                <c:pt idx="2">
                  <c:v>0.236051502145923</c:v>
                </c:pt>
                <c:pt idx="3">
                  <c:v>0.281609195402299</c:v>
                </c:pt>
                <c:pt idx="4">
                  <c:v>0.225</c:v>
                </c:pt>
              </c:numCache>
            </c:numRef>
          </c:val>
          <c:smooth val="0"/>
          <c:extLst xmlns:c16r2="http://schemas.microsoft.com/office/drawing/2015/06/chart">
            <c:ext xmlns:c16="http://schemas.microsoft.com/office/drawing/2014/chart" uri="{C3380CC4-5D6E-409C-BE32-E72D297353CC}">
              <c16:uniqueId val="{00000003-9F5C-4737-AF6F-D7AEEF24B2A6}"/>
            </c:ext>
          </c:extLst>
        </c:ser>
        <c:ser>
          <c:idx val="4"/>
          <c:order val="4"/>
          <c:tx>
            <c:strRef>
              <c:f>Sheet1!$F$1</c:f>
              <c:strCache>
                <c:ptCount val="1"/>
                <c:pt idx="0">
                  <c:v>Fully Online</c:v>
                </c:pt>
              </c:strCache>
            </c:strRef>
          </c:tx>
          <c:spPr>
            <a:ln w="57150" cap="rnd" cmpd="sng">
              <a:solidFill>
                <a:srgbClr val="FF0000"/>
              </a:solidFill>
              <a:round/>
            </a:ln>
            <a:effectLst/>
          </c:spPr>
          <c:marker>
            <c:symbol val="none"/>
          </c:marker>
          <c:dLbls>
            <c:numFmt formatCode="0.0%" sourceLinked="0"/>
            <c:spPr>
              <a:solidFill>
                <a:schemeClr val="lt1"/>
              </a:solidFill>
              <a:ln>
                <a:solidFill>
                  <a:schemeClr val="accent5"/>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Age 22-24</c:v>
                </c:pt>
                <c:pt idx="1">
                  <c:v>Age 25-34</c:v>
                </c:pt>
                <c:pt idx="2">
                  <c:v>Age 35-44</c:v>
                </c:pt>
                <c:pt idx="3">
                  <c:v>Age 45-54</c:v>
                </c:pt>
                <c:pt idx="4">
                  <c:v>Age 55-64</c:v>
                </c:pt>
              </c:strCache>
            </c:strRef>
          </c:cat>
          <c:val>
            <c:numRef>
              <c:f>Sheet1!$F$2:$F$6</c:f>
              <c:numCache>
                <c:formatCode>0.00%</c:formatCode>
                <c:ptCount val="5"/>
                <c:pt idx="0">
                  <c:v>0.112462006079027</c:v>
                </c:pt>
                <c:pt idx="1">
                  <c:v>0.148076923076923</c:v>
                </c:pt>
                <c:pt idx="2">
                  <c:v>0.210300429184549</c:v>
                </c:pt>
                <c:pt idx="3">
                  <c:v>0.189655172413793</c:v>
                </c:pt>
                <c:pt idx="4">
                  <c:v>0.175</c:v>
                </c:pt>
              </c:numCache>
            </c:numRef>
          </c:val>
          <c:smooth val="0"/>
          <c:extLst xmlns:c16r2="http://schemas.microsoft.com/office/drawing/2015/06/chart">
            <c:ext xmlns:c16="http://schemas.microsoft.com/office/drawing/2014/chart" uri="{C3380CC4-5D6E-409C-BE32-E72D297353CC}">
              <c16:uniqueId val="{00000004-9F5C-4737-AF6F-D7AEEF24B2A6}"/>
            </c:ext>
          </c:extLst>
        </c:ser>
        <c:dLbls>
          <c:showLegendKey val="0"/>
          <c:showVal val="0"/>
          <c:showCatName val="0"/>
          <c:showSerName val="0"/>
          <c:showPercent val="0"/>
          <c:showBubbleSize val="0"/>
        </c:dLbls>
        <c:marker val="1"/>
        <c:smooth val="0"/>
        <c:axId val="1217168680"/>
        <c:axId val="1217172008"/>
      </c:lineChart>
      <c:catAx>
        <c:axId val="1217168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17172008"/>
        <c:crosses val="autoZero"/>
        <c:auto val="1"/>
        <c:lblAlgn val="ctr"/>
        <c:lblOffset val="100"/>
        <c:noMultiLvlLbl val="0"/>
      </c:catAx>
      <c:valAx>
        <c:axId val="1217172008"/>
        <c:scaling>
          <c:orientation val="minMax"/>
          <c:min val="0.0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17168680"/>
        <c:crosses val="autoZero"/>
        <c:crossBetween val="between"/>
      </c:valAx>
      <c:spPr>
        <a:noFill/>
        <a:ln>
          <a:noFill/>
        </a:ln>
        <a:effectLst/>
      </c:spPr>
    </c:plotArea>
    <c:legend>
      <c:legendPos val="b"/>
      <c:layout>
        <c:manualLayout>
          <c:xMode val="edge"/>
          <c:yMode val="edge"/>
          <c:x val="0.0136224273705838"/>
          <c:y val="0.871428022077584"/>
          <c:w val="0.974366080949899"/>
          <c:h val="0.080474634259175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2700" cmpd="sng">
      <a:solidFill>
        <a:sysClr val="windowText" lastClr="000000"/>
      </a:solid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33125506537188"/>
          <c:y val="0.0427723088290232"/>
          <c:w val="0.681433814524799"/>
          <c:h val="0.826059450141374"/>
        </c:manualLayout>
      </c:layout>
      <c:barChart>
        <c:barDir val="bar"/>
        <c:grouping val="clustered"/>
        <c:varyColors val="0"/>
        <c:ser>
          <c:idx val="0"/>
          <c:order val="0"/>
          <c:tx>
            <c:strRef>
              <c:f>Sheet1!$B$1</c:f>
              <c:strCache>
                <c:ptCount val="1"/>
                <c:pt idx="0">
                  <c:v>Sample</c:v>
                </c:pt>
              </c:strCache>
            </c:strRef>
          </c:tx>
          <c:spPr>
            <a:solidFill>
              <a:schemeClr val="tx1"/>
            </a:solidFill>
          </c:spPr>
          <c:invertIfNegative val="0"/>
          <c:cat>
            <c:strRef>
              <c:f>Sheet1!$A$2:$A$7</c:f>
              <c:strCache>
                <c:ptCount val="6"/>
                <c:pt idx="0">
                  <c:v>Post-Grad Employment</c:v>
                </c:pt>
                <c:pt idx="1">
                  <c:v>Alumni Feedback</c:v>
                </c:pt>
                <c:pt idx="2">
                  <c:v>Student Debt</c:v>
                </c:pt>
                <c:pt idx="3">
                  <c:v>Employer Feedback</c:v>
                </c:pt>
                <c:pt idx="4">
                  <c:v>Graduate Earnings</c:v>
                </c:pt>
                <c:pt idx="5">
                  <c:v>None of the Above</c:v>
                </c:pt>
              </c:strCache>
            </c:strRef>
          </c:cat>
          <c:val>
            <c:numRef>
              <c:f>Sheet1!$B$2:$B$7</c:f>
              <c:numCache>
                <c:formatCode>0%</c:formatCode>
                <c:ptCount val="6"/>
                <c:pt idx="0">
                  <c:v>0.36</c:v>
                </c:pt>
                <c:pt idx="1">
                  <c:v>0.31</c:v>
                </c:pt>
                <c:pt idx="2">
                  <c:v>0.23</c:v>
                </c:pt>
                <c:pt idx="3">
                  <c:v>0.22</c:v>
                </c:pt>
                <c:pt idx="4">
                  <c:v>0.17</c:v>
                </c:pt>
                <c:pt idx="5">
                  <c:v>0.14</c:v>
                </c:pt>
              </c:numCache>
            </c:numRef>
          </c:val>
        </c:ser>
        <c:ser>
          <c:idx val="1"/>
          <c:order val="1"/>
          <c:tx>
            <c:strRef>
              <c:f>Sheet1!$C$1</c:f>
              <c:strCache>
                <c:ptCount val="1"/>
                <c:pt idx="0">
                  <c:v>Small</c:v>
                </c:pt>
              </c:strCache>
            </c:strRef>
          </c:tx>
          <c:spPr>
            <a:solidFill>
              <a:srgbClr val="FF0000"/>
            </a:solidFill>
          </c:spPr>
          <c:invertIfNegative val="0"/>
          <c:cat>
            <c:strRef>
              <c:f>Sheet1!$A$2:$A$7</c:f>
              <c:strCache>
                <c:ptCount val="6"/>
                <c:pt idx="0">
                  <c:v>Post-Grad Employment</c:v>
                </c:pt>
                <c:pt idx="1">
                  <c:v>Alumni Feedback</c:v>
                </c:pt>
                <c:pt idx="2">
                  <c:v>Student Debt</c:v>
                </c:pt>
                <c:pt idx="3">
                  <c:v>Employer Feedback</c:v>
                </c:pt>
                <c:pt idx="4">
                  <c:v>Graduate Earnings</c:v>
                </c:pt>
                <c:pt idx="5">
                  <c:v>None of the Above</c:v>
                </c:pt>
              </c:strCache>
            </c:strRef>
          </c:cat>
          <c:val>
            <c:numRef>
              <c:f>Sheet1!$C$2:$C$7</c:f>
              <c:numCache>
                <c:formatCode>0%</c:formatCode>
                <c:ptCount val="6"/>
                <c:pt idx="0">
                  <c:v>0.41</c:v>
                </c:pt>
                <c:pt idx="1">
                  <c:v>0.34</c:v>
                </c:pt>
                <c:pt idx="2">
                  <c:v>0.21</c:v>
                </c:pt>
                <c:pt idx="3">
                  <c:v>0.21</c:v>
                </c:pt>
                <c:pt idx="4">
                  <c:v>0.15</c:v>
                </c:pt>
                <c:pt idx="5">
                  <c:v>0.18</c:v>
                </c:pt>
              </c:numCache>
            </c:numRef>
          </c:val>
        </c:ser>
        <c:ser>
          <c:idx val="2"/>
          <c:order val="2"/>
          <c:tx>
            <c:strRef>
              <c:f>Sheet1!$D$1</c:f>
              <c:strCache>
                <c:ptCount val="1"/>
                <c:pt idx="0">
                  <c:v>Public 2Y</c:v>
                </c:pt>
              </c:strCache>
            </c:strRef>
          </c:tx>
          <c:spPr>
            <a:solidFill>
              <a:srgbClr val="FFFF00"/>
            </a:solidFill>
          </c:spPr>
          <c:invertIfNegative val="0"/>
          <c:cat>
            <c:strRef>
              <c:f>Sheet1!$A$2:$A$7</c:f>
              <c:strCache>
                <c:ptCount val="6"/>
                <c:pt idx="0">
                  <c:v>Post-Grad Employment</c:v>
                </c:pt>
                <c:pt idx="1">
                  <c:v>Alumni Feedback</c:v>
                </c:pt>
                <c:pt idx="2">
                  <c:v>Student Debt</c:v>
                </c:pt>
                <c:pt idx="3">
                  <c:v>Employer Feedback</c:v>
                </c:pt>
                <c:pt idx="4">
                  <c:v>Graduate Earnings</c:v>
                </c:pt>
                <c:pt idx="5">
                  <c:v>None of the Above</c:v>
                </c:pt>
              </c:strCache>
            </c:strRef>
          </c:cat>
          <c:val>
            <c:numRef>
              <c:f>Sheet1!$D$2:$D$7</c:f>
              <c:numCache>
                <c:formatCode>0%</c:formatCode>
                <c:ptCount val="6"/>
                <c:pt idx="0">
                  <c:v>0.28</c:v>
                </c:pt>
                <c:pt idx="1">
                  <c:v>0.1</c:v>
                </c:pt>
                <c:pt idx="2">
                  <c:v>0.13</c:v>
                </c:pt>
                <c:pt idx="3">
                  <c:v>0.21</c:v>
                </c:pt>
                <c:pt idx="4">
                  <c:v>0.18</c:v>
                </c:pt>
                <c:pt idx="5">
                  <c:v>0.2</c:v>
                </c:pt>
              </c:numCache>
            </c:numRef>
          </c:val>
        </c:ser>
        <c:ser>
          <c:idx val="3"/>
          <c:order val="3"/>
          <c:tx>
            <c:strRef>
              <c:f>Sheet1!$E$1</c:f>
              <c:strCache>
                <c:ptCount val="1"/>
                <c:pt idx="0">
                  <c:v>Public 4Y Mid-Size</c:v>
                </c:pt>
              </c:strCache>
            </c:strRef>
          </c:tx>
          <c:spPr>
            <a:solidFill>
              <a:schemeClr val="accent6">
                <a:lumMod val="75000"/>
              </a:schemeClr>
            </a:solidFill>
          </c:spPr>
          <c:invertIfNegative val="0"/>
          <c:cat>
            <c:strRef>
              <c:f>Sheet1!$A$2:$A$7</c:f>
              <c:strCache>
                <c:ptCount val="6"/>
                <c:pt idx="0">
                  <c:v>Post-Grad Employment</c:v>
                </c:pt>
                <c:pt idx="1">
                  <c:v>Alumni Feedback</c:v>
                </c:pt>
                <c:pt idx="2">
                  <c:v>Student Debt</c:v>
                </c:pt>
                <c:pt idx="3">
                  <c:v>Employer Feedback</c:v>
                </c:pt>
                <c:pt idx="4">
                  <c:v>Graduate Earnings</c:v>
                </c:pt>
                <c:pt idx="5">
                  <c:v>None of the Above</c:v>
                </c:pt>
              </c:strCache>
            </c:strRef>
          </c:cat>
          <c:val>
            <c:numRef>
              <c:f>Sheet1!$E$2:$E$7</c:f>
              <c:numCache>
                <c:formatCode>0%</c:formatCode>
                <c:ptCount val="6"/>
                <c:pt idx="0">
                  <c:v>0.31</c:v>
                </c:pt>
                <c:pt idx="1">
                  <c:v>0.31</c:v>
                </c:pt>
                <c:pt idx="2">
                  <c:v>0.25</c:v>
                </c:pt>
                <c:pt idx="3">
                  <c:v>0.25</c:v>
                </c:pt>
                <c:pt idx="4">
                  <c:v>0.22</c:v>
                </c:pt>
                <c:pt idx="5">
                  <c:v>0.11</c:v>
                </c:pt>
              </c:numCache>
            </c:numRef>
          </c:val>
        </c:ser>
        <c:ser>
          <c:idx val="4"/>
          <c:order val="4"/>
          <c:tx>
            <c:strRef>
              <c:f>Sheet1!$F$1</c:f>
              <c:strCache>
                <c:ptCount val="1"/>
                <c:pt idx="0">
                  <c:v>Private 4Y</c:v>
                </c:pt>
              </c:strCache>
            </c:strRef>
          </c:tx>
          <c:spPr>
            <a:solidFill>
              <a:schemeClr val="tx2">
                <a:lumMod val="40000"/>
                <a:lumOff val="60000"/>
              </a:schemeClr>
            </a:solidFill>
          </c:spPr>
          <c:invertIfNegative val="0"/>
          <c:cat>
            <c:strRef>
              <c:f>Sheet1!$A$2:$A$7</c:f>
              <c:strCache>
                <c:ptCount val="6"/>
                <c:pt idx="0">
                  <c:v>Post-Grad Employment</c:v>
                </c:pt>
                <c:pt idx="1">
                  <c:v>Alumni Feedback</c:v>
                </c:pt>
                <c:pt idx="2">
                  <c:v>Student Debt</c:v>
                </c:pt>
                <c:pt idx="3">
                  <c:v>Employer Feedback</c:v>
                </c:pt>
                <c:pt idx="4">
                  <c:v>Graduate Earnings</c:v>
                </c:pt>
                <c:pt idx="5">
                  <c:v>None of the Above</c:v>
                </c:pt>
              </c:strCache>
            </c:strRef>
          </c:cat>
          <c:val>
            <c:numRef>
              <c:f>Sheet1!$F$2:$F$7</c:f>
              <c:numCache>
                <c:formatCode>0%</c:formatCode>
                <c:ptCount val="6"/>
                <c:pt idx="0">
                  <c:v>0.41</c:v>
                </c:pt>
                <c:pt idx="1">
                  <c:v>0.38</c:v>
                </c:pt>
                <c:pt idx="2">
                  <c:v>0.21</c:v>
                </c:pt>
                <c:pt idx="3">
                  <c:v>0.19</c:v>
                </c:pt>
                <c:pt idx="4">
                  <c:v>0.13</c:v>
                </c:pt>
                <c:pt idx="5">
                  <c:v>0.13</c:v>
                </c:pt>
              </c:numCache>
            </c:numRef>
          </c:val>
        </c:ser>
        <c:ser>
          <c:idx val="5"/>
          <c:order val="5"/>
          <c:tx>
            <c:strRef>
              <c:f>Sheet1!$G$1</c:f>
              <c:strCache>
                <c:ptCount val="1"/>
                <c:pt idx="0">
                  <c:v>Enterprise</c:v>
                </c:pt>
              </c:strCache>
            </c:strRef>
          </c:tx>
          <c:spPr>
            <a:solidFill>
              <a:srgbClr val="3366FF"/>
            </a:solidFill>
          </c:spPr>
          <c:invertIfNegative val="0"/>
          <c:cat>
            <c:strRef>
              <c:f>Sheet1!$A$2:$A$7</c:f>
              <c:strCache>
                <c:ptCount val="6"/>
                <c:pt idx="0">
                  <c:v>Post-Grad Employment</c:v>
                </c:pt>
                <c:pt idx="1">
                  <c:v>Alumni Feedback</c:v>
                </c:pt>
                <c:pt idx="2">
                  <c:v>Student Debt</c:v>
                </c:pt>
                <c:pt idx="3">
                  <c:v>Employer Feedback</c:v>
                </c:pt>
                <c:pt idx="4">
                  <c:v>Graduate Earnings</c:v>
                </c:pt>
                <c:pt idx="5">
                  <c:v>None of the Above</c:v>
                </c:pt>
              </c:strCache>
            </c:strRef>
          </c:cat>
          <c:val>
            <c:numRef>
              <c:f>Sheet1!$G$2:$G$7</c:f>
              <c:numCache>
                <c:formatCode>0%</c:formatCode>
                <c:ptCount val="6"/>
                <c:pt idx="0">
                  <c:v>0.28</c:v>
                </c:pt>
                <c:pt idx="1">
                  <c:v>0.39</c:v>
                </c:pt>
                <c:pt idx="2">
                  <c:v>0.36</c:v>
                </c:pt>
                <c:pt idx="3">
                  <c:v>0.22</c:v>
                </c:pt>
                <c:pt idx="4">
                  <c:v>0.19</c:v>
                </c:pt>
                <c:pt idx="5">
                  <c:v>0.14</c:v>
                </c:pt>
              </c:numCache>
            </c:numRef>
          </c:val>
        </c:ser>
        <c:dLbls>
          <c:showLegendKey val="0"/>
          <c:showVal val="0"/>
          <c:showCatName val="0"/>
          <c:showSerName val="0"/>
          <c:showPercent val="0"/>
          <c:showBubbleSize val="0"/>
        </c:dLbls>
        <c:gapWidth val="150"/>
        <c:axId val="1304118120"/>
        <c:axId val="1299004424"/>
      </c:barChart>
      <c:catAx>
        <c:axId val="1304118120"/>
        <c:scaling>
          <c:orientation val="minMax"/>
        </c:scaling>
        <c:delete val="0"/>
        <c:axPos val="l"/>
        <c:majorTickMark val="out"/>
        <c:minorTickMark val="none"/>
        <c:tickLblPos val="nextTo"/>
        <c:txPr>
          <a:bodyPr/>
          <a:lstStyle/>
          <a:p>
            <a:pPr>
              <a:defRPr sz="1400"/>
            </a:pPr>
            <a:endParaRPr lang="en-US"/>
          </a:p>
        </c:txPr>
        <c:crossAx val="1299004424"/>
        <c:crosses val="autoZero"/>
        <c:auto val="1"/>
        <c:lblAlgn val="ctr"/>
        <c:lblOffset val="100"/>
        <c:noMultiLvlLbl val="0"/>
      </c:catAx>
      <c:valAx>
        <c:axId val="1299004424"/>
        <c:scaling>
          <c:orientation val="minMax"/>
        </c:scaling>
        <c:delete val="0"/>
        <c:axPos val="b"/>
        <c:numFmt formatCode="0%" sourceLinked="1"/>
        <c:majorTickMark val="out"/>
        <c:minorTickMark val="none"/>
        <c:tickLblPos val="nextTo"/>
        <c:txPr>
          <a:bodyPr/>
          <a:lstStyle/>
          <a:p>
            <a:pPr>
              <a:defRPr sz="1600"/>
            </a:pPr>
            <a:endParaRPr lang="en-US"/>
          </a:p>
        </c:txPr>
        <c:crossAx val="1304118120"/>
        <c:crosses val="autoZero"/>
        <c:crossBetween val="between"/>
      </c:valAx>
    </c:plotArea>
    <c:legend>
      <c:legendPos val="r"/>
      <c:layout>
        <c:manualLayout>
          <c:xMode val="edge"/>
          <c:yMode val="edge"/>
          <c:x val="0.802661004825844"/>
          <c:y val="0.0359891025172708"/>
          <c:w val="0.185545428100681"/>
          <c:h val="0.710869814149007"/>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4609500786393"/>
          <c:y val="0.0414296880979357"/>
          <c:w val="0.576419340242218"/>
          <c:h val="0.831519435693019"/>
        </c:manualLayout>
      </c:layout>
      <c:barChart>
        <c:barDir val="bar"/>
        <c:grouping val="percentStacked"/>
        <c:varyColors val="0"/>
        <c:ser>
          <c:idx val="0"/>
          <c:order val="0"/>
          <c:tx>
            <c:strRef>
              <c:f>Sheet1!$B$1</c:f>
              <c:strCache>
                <c:ptCount val="1"/>
                <c:pt idx="0">
                  <c:v>Internally Generated</c:v>
                </c:pt>
              </c:strCache>
            </c:strRef>
          </c:tx>
          <c:spPr>
            <a:solidFill>
              <a:srgbClr val="3366FF"/>
            </a:solidFill>
          </c:spPr>
          <c:invertIfNegative val="0"/>
          <c:dLbls>
            <c:showLegendKey val="0"/>
            <c:showVal val="1"/>
            <c:showCatName val="0"/>
            <c:showSerName val="0"/>
            <c:showPercent val="0"/>
            <c:showBubbleSize val="0"/>
            <c:showLeaderLines val="0"/>
          </c:dLbls>
          <c:cat>
            <c:strRef>
              <c:f>Sheet1!$A$2:$A$6</c:f>
              <c:strCache>
                <c:ptCount val="5"/>
                <c:pt idx="0">
                  <c:v>Faculty Development</c:v>
                </c:pt>
                <c:pt idx="1">
                  <c:v>Course Design</c:v>
                </c:pt>
                <c:pt idx="2">
                  <c:v>Program Design</c:v>
                </c:pt>
                <c:pt idx="3">
                  <c:v>Student Outcomes</c:v>
                </c:pt>
                <c:pt idx="4">
                  <c:v>Support Services</c:v>
                </c:pt>
              </c:strCache>
            </c:strRef>
          </c:cat>
          <c:val>
            <c:numRef>
              <c:f>Sheet1!$B$2:$B$6</c:f>
              <c:numCache>
                <c:formatCode>0%</c:formatCode>
                <c:ptCount val="5"/>
                <c:pt idx="0">
                  <c:v>0.58</c:v>
                </c:pt>
                <c:pt idx="1">
                  <c:v>0.35</c:v>
                </c:pt>
                <c:pt idx="2">
                  <c:v>0.37</c:v>
                </c:pt>
                <c:pt idx="3">
                  <c:v>0.53</c:v>
                </c:pt>
                <c:pt idx="4">
                  <c:v>0.5</c:v>
                </c:pt>
              </c:numCache>
            </c:numRef>
          </c:val>
        </c:ser>
        <c:ser>
          <c:idx val="1"/>
          <c:order val="1"/>
          <c:tx>
            <c:strRef>
              <c:f>Sheet1!$C$1</c:f>
              <c:strCache>
                <c:ptCount val="1"/>
                <c:pt idx="0">
                  <c:v>External Organizations</c:v>
                </c:pt>
              </c:strCache>
            </c:strRef>
          </c:tx>
          <c:spPr>
            <a:solidFill>
              <a:srgbClr val="FF0000"/>
            </a:solidFill>
          </c:spPr>
          <c:invertIfNegative val="0"/>
          <c:dLbls>
            <c:showLegendKey val="0"/>
            <c:showVal val="1"/>
            <c:showCatName val="0"/>
            <c:showSerName val="0"/>
            <c:showPercent val="0"/>
            <c:showBubbleSize val="0"/>
            <c:showLeaderLines val="0"/>
          </c:dLbls>
          <c:cat>
            <c:strRef>
              <c:f>Sheet1!$A$2:$A$6</c:f>
              <c:strCache>
                <c:ptCount val="5"/>
                <c:pt idx="0">
                  <c:v>Faculty Development</c:v>
                </c:pt>
                <c:pt idx="1">
                  <c:v>Course Design</c:v>
                </c:pt>
                <c:pt idx="2">
                  <c:v>Program Design</c:v>
                </c:pt>
                <c:pt idx="3">
                  <c:v>Student Outcomes</c:v>
                </c:pt>
                <c:pt idx="4">
                  <c:v>Support Services</c:v>
                </c:pt>
              </c:strCache>
            </c:strRef>
          </c:cat>
          <c:val>
            <c:numRef>
              <c:f>Sheet1!$C$2:$C$6</c:f>
              <c:numCache>
                <c:formatCode>0%</c:formatCode>
                <c:ptCount val="5"/>
                <c:pt idx="0">
                  <c:v>0.39</c:v>
                </c:pt>
                <c:pt idx="1">
                  <c:v>0.65</c:v>
                </c:pt>
                <c:pt idx="2">
                  <c:v>0.33</c:v>
                </c:pt>
                <c:pt idx="3">
                  <c:v>0.15</c:v>
                </c:pt>
                <c:pt idx="4">
                  <c:v>0.17</c:v>
                </c:pt>
              </c:numCache>
            </c:numRef>
          </c:val>
        </c:ser>
        <c:ser>
          <c:idx val="2"/>
          <c:order val="2"/>
          <c:tx>
            <c:strRef>
              <c:f>Sheet1!$D$1</c:f>
              <c:strCache>
                <c:ptCount val="1"/>
                <c:pt idx="0">
                  <c:v>Accreditors</c:v>
                </c:pt>
              </c:strCache>
            </c:strRef>
          </c:tx>
          <c:spPr>
            <a:solidFill>
              <a:srgbClr val="CCFFCC"/>
            </a:solidFill>
          </c:spPr>
          <c:invertIfNegative val="0"/>
          <c:dLbls>
            <c:showLegendKey val="0"/>
            <c:showVal val="1"/>
            <c:showCatName val="0"/>
            <c:showSerName val="0"/>
            <c:showPercent val="0"/>
            <c:showBubbleSize val="0"/>
            <c:showLeaderLines val="0"/>
          </c:dLbls>
          <c:cat>
            <c:strRef>
              <c:f>Sheet1!$A$2:$A$6</c:f>
              <c:strCache>
                <c:ptCount val="5"/>
                <c:pt idx="0">
                  <c:v>Faculty Development</c:v>
                </c:pt>
                <c:pt idx="1">
                  <c:v>Course Design</c:v>
                </c:pt>
                <c:pt idx="2">
                  <c:v>Program Design</c:v>
                </c:pt>
                <c:pt idx="3">
                  <c:v>Student Outcomes</c:v>
                </c:pt>
                <c:pt idx="4">
                  <c:v>Support Services</c:v>
                </c:pt>
              </c:strCache>
            </c:strRef>
          </c:cat>
          <c:val>
            <c:numRef>
              <c:f>Sheet1!$D$2:$D$6</c:f>
              <c:numCache>
                <c:formatCode>0%</c:formatCode>
                <c:ptCount val="5"/>
                <c:pt idx="0">
                  <c:v>0.12</c:v>
                </c:pt>
                <c:pt idx="1">
                  <c:v>0.16</c:v>
                </c:pt>
                <c:pt idx="2">
                  <c:v>0.22</c:v>
                </c:pt>
                <c:pt idx="3">
                  <c:v>0.26</c:v>
                </c:pt>
                <c:pt idx="4">
                  <c:v>0.19</c:v>
                </c:pt>
              </c:numCache>
            </c:numRef>
          </c:val>
        </c:ser>
        <c:ser>
          <c:idx val="3"/>
          <c:order val="3"/>
          <c:tx>
            <c:strRef>
              <c:f>Sheet1!$E$1</c:f>
              <c:strCache>
                <c:ptCount val="1"/>
                <c:pt idx="0">
                  <c:v>None Adopted</c:v>
                </c:pt>
              </c:strCache>
            </c:strRef>
          </c:tx>
          <c:spPr>
            <a:solidFill>
              <a:srgbClr val="A58B00"/>
            </a:solidFill>
          </c:spPr>
          <c:invertIfNegative val="0"/>
          <c:dLbls>
            <c:showLegendKey val="0"/>
            <c:showVal val="1"/>
            <c:showCatName val="0"/>
            <c:showSerName val="0"/>
            <c:showPercent val="0"/>
            <c:showBubbleSize val="0"/>
            <c:showLeaderLines val="0"/>
          </c:dLbls>
          <c:cat>
            <c:strRef>
              <c:f>Sheet1!$A$2:$A$6</c:f>
              <c:strCache>
                <c:ptCount val="5"/>
                <c:pt idx="0">
                  <c:v>Faculty Development</c:v>
                </c:pt>
                <c:pt idx="1">
                  <c:v>Course Design</c:v>
                </c:pt>
                <c:pt idx="2">
                  <c:v>Program Design</c:v>
                </c:pt>
                <c:pt idx="3">
                  <c:v>Student Outcomes</c:v>
                </c:pt>
                <c:pt idx="4">
                  <c:v>Support Services</c:v>
                </c:pt>
              </c:strCache>
            </c:strRef>
          </c:cat>
          <c:val>
            <c:numRef>
              <c:f>Sheet1!$E$2:$E$6</c:f>
              <c:numCache>
                <c:formatCode>0%</c:formatCode>
                <c:ptCount val="5"/>
                <c:pt idx="0">
                  <c:v>0.2</c:v>
                </c:pt>
                <c:pt idx="1">
                  <c:v>0.17</c:v>
                </c:pt>
                <c:pt idx="2">
                  <c:v>0.33</c:v>
                </c:pt>
                <c:pt idx="3">
                  <c:v>0.31</c:v>
                </c:pt>
                <c:pt idx="4">
                  <c:v>0.39</c:v>
                </c:pt>
              </c:numCache>
            </c:numRef>
          </c:val>
        </c:ser>
        <c:dLbls>
          <c:showLegendKey val="0"/>
          <c:showVal val="0"/>
          <c:showCatName val="0"/>
          <c:showSerName val="0"/>
          <c:showPercent val="0"/>
          <c:showBubbleSize val="0"/>
        </c:dLbls>
        <c:gapWidth val="150"/>
        <c:overlap val="100"/>
        <c:axId val="1237560024"/>
        <c:axId val="1216737192"/>
      </c:barChart>
      <c:catAx>
        <c:axId val="1237560024"/>
        <c:scaling>
          <c:orientation val="minMax"/>
        </c:scaling>
        <c:delete val="0"/>
        <c:axPos val="l"/>
        <c:majorTickMark val="out"/>
        <c:minorTickMark val="none"/>
        <c:tickLblPos val="nextTo"/>
        <c:txPr>
          <a:bodyPr/>
          <a:lstStyle/>
          <a:p>
            <a:pPr>
              <a:defRPr sz="1600"/>
            </a:pPr>
            <a:endParaRPr lang="en-US"/>
          </a:p>
        </c:txPr>
        <c:crossAx val="1216737192"/>
        <c:crosses val="autoZero"/>
        <c:auto val="1"/>
        <c:lblAlgn val="ctr"/>
        <c:lblOffset val="100"/>
        <c:noMultiLvlLbl val="0"/>
      </c:catAx>
      <c:valAx>
        <c:axId val="1216737192"/>
        <c:scaling>
          <c:orientation val="minMax"/>
        </c:scaling>
        <c:delete val="0"/>
        <c:axPos val="b"/>
        <c:numFmt formatCode="0%" sourceLinked="1"/>
        <c:majorTickMark val="out"/>
        <c:minorTickMark val="none"/>
        <c:tickLblPos val="nextTo"/>
        <c:crossAx val="1237560024"/>
        <c:crosses val="autoZero"/>
        <c:crossBetween val="between"/>
      </c:valAx>
      <c:spPr>
        <a:solidFill>
          <a:schemeClr val="bg1"/>
        </a:solidFill>
      </c:spPr>
    </c:plotArea>
    <c:legend>
      <c:legendPos val="r"/>
      <c:layout>
        <c:manualLayout>
          <c:xMode val="edge"/>
          <c:yMode val="edge"/>
          <c:x val="0.807171107759944"/>
          <c:y val="0.0459576683892109"/>
          <c:w val="0.191311427596086"/>
          <c:h val="0.717355873818175"/>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0559861868418"/>
          <c:y val="0.040625"/>
          <c:w val="0.569189105852383"/>
          <c:h val="0.828541830708661"/>
        </c:manualLayout>
      </c:layout>
      <c:barChart>
        <c:barDir val="bar"/>
        <c:grouping val="percentStacked"/>
        <c:varyColors val="0"/>
        <c:ser>
          <c:idx val="0"/>
          <c:order val="0"/>
          <c:tx>
            <c:strRef>
              <c:f>Sheet1!$B$1</c:f>
              <c:strCache>
                <c:ptCount val="1"/>
                <c:pt idx="0">
                  <c:v>Only Internal Faculty &amp; Staff</c:v>
                </c:pt>
              </c:strCache>
            </c:strRef>
          </c:tx>
          <c:spPr>
            <a:solidFill>
              <a:srgbClr val="3366FF"/>
            </a:solidFill>
          </c:spPr>
          <c:invertIfNegative val="0"/>
          <c:dLbls>
            <c:showLegendKey val="0"/>
            <c:showVal val="1"/>
            <c:showCatName val="0"/>
            <c:showSerName val="0"/>
            <c:showPercent val="0"/>
            <c:showBubbleSize val="0"/>
            <c:showLeaderLines val="0"/>
          </c:dLbls>
          <c:cat>
            <c:strRef>
              <c:f>Sheet1!$A$2:$A$6</c:f>
              <c:strCache>
                <c:ptCount val="5"/>
                <c:pt idx="0">
                  <c:v>Faculty Development</c:v>
                </c:pt>
                <c:pt idx="1">
                  <c:v>Course Design</c:v>
                </c:pt>
                <c:pt idx="2">
                  <c:v>Program Design</c:v>
                </c:pt>
                <c:pt idx="3">
                  <c:v>Student Outcomes</c:v>
                </c:pt>
                <c:pt idx="4">
                  <c:v>Support Services</c:v>
                </c:pt>
              </c:strCache>
            </c:strRef>
          </c:cat>
          <c:val>
            <c:numRef>
              <c:f>Sheet1!$B$2:$B$6</c:f>
              <c:numCache>
                <c:formatCode>0%</c:formatCode>
                <c:ptCount val="5"/>
                <c:pt idx="0">
                  <c:v>0.85</c:v>
                </c:pt>
                <c:pt idx="1">
                  <c:v>0.69</c:v>
                </c:pt>
                <c:pt idx="2">
                  <c:v>0.68</c:v>
                </c:pt>
                <c:pt idx="3">
                  <c:v>0.79</c:v>
                </c:pt>
                <c:pt idx="4">
                  <c:v>0.83</c:v>
                </c:pt>
              </c:numCache>
            </c:numRef>
          </c:val>
        </c:ser>
        <c:ser>
          <c:idx val="1"/>
          <c:order val="1"/>
          <c:tx>
            <c:strRef>
              <c:f>Sheet1!$C$1</c:f>
              <c:strCache>
                <c:ptCount val="1"/>
                <c:pt idx="0">
                  <c:v>In Cooperation with External Org. Reviewers</c:v>
                </c:pt>
              </c:strCache>
            </c:strRef>
          </c:tx>
          <c:spPr>
            <a:solidFill>
              <a:srgbClr val="FF0000"/>
            </a:solidFill>
          </c:spPr>
          <c:invertIfNegative val="0"/>
          <c:dLbls>
            <c:dLbl>
              <c:idx val="2"/>
              <c:layout>
                <c:manualLayout>
                  <c:x val="-0.00149010523193547"/>
                  <c:y val="-6.41064124555663E-1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Sheet1!$A$2:$A$6</c:f>
              <c:strCache>
                <c:ptCount val="5"/>
                <c:pt idx="0">
                  <c:v>Faculty Development</c:v>
                </c:pt>
                <c:pt idx="1">
                  <c:v>Course Design</c:v>
                </c:pt>
                <c:pt idx="2">
                  <c:v>Program Design</c:v>
                </c:pt>
                <c:pt idx="3">
                  <c:v>Student Outcomes</c:v>
                </c:pt>
                <c:pt idx="4">
                  <c:v>Support Services</c:v>
                </c:pt>
              </c:strCache>
            </c:strRef>
          </c:cat>
          <c:val>
            <c:numRef>
              <c:f>Sheet1!$C$2:$C$6</c:f>
              <c:numCache>
                <c:formatCode>0%</c:formatCode>
                <c:ptCount val="5"/>
                <c:pt idx="0">
                  <c:v>0.06</c:v>
                </c:pt>
                <c:pt idx="1">
                  <c:v>0.08</c:v>
                </c:pt>
                <c:pt idx="2">
                  <c:v>0.1</c:v>
                </c:pt>
                <c:pt idx="3">
                  <c:v>0.06</c:v>
                </c:pt>
                <c:pt idx="4">
                  <c:v>0.08</c:v>
                </c:pt>
              </c:numCache>
            </c:numRef>
          </c:val>
        </c:ser>
        <c:ser>
          <c:idx val="2"/>
          <c:order val="2"/>
          <c:tx>
            <c:strRef>
              <c:f>Sheet1!$D$1</c:f>
              <c:strCache>
                <c:ptCount val="1"/>
                <c:pt idx="0">
                  <c:v>Separate Internal &amp; External Reviews</c:v>
                </c:pt>
              </c:strCache>
            </c:strRef>
          </c:tx>
          <c:spPr>
            <a:solidFill>
              <a:srgbClr val="CCFFCC"/>
            </a:solidFill>
          </c:spPr>
          <c:invertIfNegative val="0"/>
          <c:dLbls>
            <c:showLegendKey val="0"/>
            <c:showVal val="1"/>
            <c:showCatName val="0"/>
            <c:showSerName val="0"/>
            <c:showPercent val="0"/>
            <c:showBubbleSize val="0"/>
            <c:showLeaderLines val="0"/>
          </c:dLbls>
          <c:cat>
            <c:strRef>
              <c:f>Sheet1!$A$2:$A$6</c:f>
              <c:strCache>
                <c:ptCount val="5"/>
                <c:pt idx="0">
                  <c:v>Faculty Development</c:v>
                </c:pt>
                <c:pt idx="1">
                  <c:v>Course Design</c:v>
                </c:pt>
                <c:pt idx="2">
                  <c:v>Program Design</c:v>
                </c:pt>
                <c:pt idx="3">
                  <c:v>Student Outcomes</c:v>
                </c:pt>
                <c:pt idx="4">
                  <c:v>Support Services</c:v>
                </c:pt>
              </c:strCache>
            </c:strRef>
          </c:cat>
          <c:val>
            <c:numRef>
              <c:f>Sheet1!$D$2:$D$6</c:f>
              <c:numCache>
                <c:formatCode>0%</c:formatCode>
                <c:ptCount val="5"/>
                <c:pt idx="0">
                  <c:v>0.06</c:v>
                </c:pt>
                <c:pt idx="1">
                  <c:v>0.21</c:v>
                </c:pt>
                <c:pt idx="2">
                  <c:v>0.17</c:v>
                </c:pt>
                <c:pt idx="3">
                  <c:v>0.11</c:v>
                </c:pt>
                <c:pt idx="4">
                  <c:v>0.06</c:v>
                </c:pt>
              </c:numCache>
            </c:numRef>
          </c:val>
        </c:ser>
        <c:dLbls>
          <c:showLegendKey val="0"/>
          <c:showVal val="0"/>
          <c:showCatName val="0"/>
          <c:showSerName val="0"/>
          <c:showPercent val="0"/>
          <c:showBubbleSize val="0"/>
        </c:dLbls>
        <c:gapWidth val="150"/>
        <c:overlap val="100"/>
        <c:axId val="1262778456"/>
        <c:axId val="1284948024"/>
      </c:barChart>
      <c:catAx>
        <c:axId val="1262778456"/>
        <c:scaling>
          <c:orientation val="minMax"/>
        </c:scaling>
        <c:delete val="0"/>
        <c:axPos val="l"/>
        <c:majorTickMark val="out"/>
        <c:minorTickMark val="none"/>
        <c:tickLblPos val="nextTo"/>
        <c:txPr>
          <a:bodyPr/>
          <a:lstStyle/>
          <a:p>
            <a:pPr>
              <a:defRPr sz="1600"/>
            </a:pPr>
            <a:endParaRPr lang="en-US"/>
          </a:p>
        </c:txPr>
        <c:crossAx val="1284948024"/>
        <c:crosses val="autoZero"/>
        <c:auto val="1"/>
        <c:lblAlgn val="ctr"/>
        <c:lblOffset val="100"/>
        <c:noMultiLvlLbl val="0"/>
      </c:catAx>
      <c:valAx>
        <c:axId val="1284948024"/>
        <c:scaling>
          <c:orientation val="minMax"/>
        </c:scaling>
        <c:delete val="0"/>
        <c:axPos val="b"/>
        <c:numFmt formatCode="0%" sourceLinked="1"/>
        <c:majorTickMark val="out"/>
        <c:minorTickMark val="none"/>
        <c:tickLblPos val="nextTo"/>
        <c:crossAx val="1262778456"/>
        <c:crosses val="autoZero"/>
        <c:crossBetween val="between"/>
      </c:valAx>
      <c:spPr>
        <a:ln>
          <a:solidFill>
            <a:schemeClr val="bg1"/>
          </a:solidFill>
        </a:ln>
      </c:spPr>
    </c:plotArea>
    <c:legend>
      <c:legendPos val="r"/>
      <c:layout>
        <c:manualLayout>
          <c:xMode val="edge"/>
          <c:yMode val="edge"/>
          <c:x val="0.804721122699254"/>
          <c:y val="0.0960083661417322"/>
          <c:w val="0.183358035445262"/>
          <c:h val="0.746215521181517"/>
        </c:manualLayout>
      </c:layout>
      <c:overlay val="0"/>
      <c:txPr>
        <a:bodyPr/>
        <a:lstStyle/>
        <a:p>
          <a:pPr>
            <a:defRPr sz="1400"/>
          </a:pPr>
          <a:endParaRPr lang="en-US"/>
        </a:p>
      </c:txPr>
    </c:legend>
    <c:plotVisOnly val="1"/>
    <c:dispBlanksAs val="gap"/>
    <c:showDLblsOverMax val="0"/>
  </c:chart>
  <c:spPr>
    <a:solidFill>
      <a:schemeClr val="bg1"/>
    </a:solidFill>
  </c:spPr>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3975591298795"/>
          <c:y val="0.040625"/>
          <c:w val="0.531859335871891"/>
          <c:h val="0.834791830708661"/>
        </c:manualLayout>
      </c:layout>
      <c:barChart>
        <c:barDir val="bar"/>
        <c:grouping val="percentStacked"/>
        <c:varyColors val="0"/>
        <c:ser>
          <c:idx val="0"/>
          <c:order val="0"/>
          <c:tx>
            <c:strRef>
              <c:f>Sheet1!$B$1</c:f>
              <c:strCache>
                <c:ptCount val="1"/>
                <c:pt idx="0">
                  <c:v>Mostly Mandated Reforms</c:v>
                </c:pt>
              </c:strCache>
            </c:strRef>
          </c:tx>
          <c:spPr>
            <a:solidFill>
              <a:srgbClr val="3366FF"/>
            </a:solidFill>
          </c:spPr>
          <c:invertIfNegative val="0"/>
          <c:dLbls>
            <c:spPr>
              <a:noFill/>
            </c:spPr>
            <c:showLegendKey val="0"/>
            <c:showVal val="1"/>
            <c:showCatName val="0"/>
            <c:showSerName val="0"/>
            <c:showPercent val="0"/>
            <c:showBubbleSize val="0"/>
            <c:showLeaderLines val="0"/>
          </c:dLbls>
          <c:cat>
            <c:strRef>
              <c:f>Sheet1!$A$2:$A$6</c:f>
              <c:strCache>
                <c:ptCount val="5"/>
                <c:pt idx="0">
                  <c:v>Faculty Development</c:v>
                </c:pt>
                <c:pt idx="1">
                  <c:v>Course Design</c:v>
                </c:pt>
                <c:pt idx="2">
                  <c:v>Program Design</c:v>
                </c:pt>
                <c:pt idx="3">
                  <c:v>Student Outcomes</c:v>
                </c:pt>
                <c:pt idx="4">
                  <c:v>Support Services</c:v>
                </c:pt>
              </c:strCache>
            </c:strRef>
          </c:cat>
          <c:val>
            <c:numRef>
              <c:f>Sheet1!$B$2:$B$6</c:f>
              <c:numCache>
                <c:formatCode>0%</c:formatCode>
                <c:ptCount val="5"/>
                <c:pt idx="0">
                  <c:v>0.11</c:v>
                </c:pt>
                <c:pt idx="1">
                  <c:v>0.1</c:v>
                </c:pt>
                <c:pt idx="2">
                  <c:v>0.09</c:v>
                </c:pt>
                <c:pt idx="3">
                  <c:v>0.14</c:v>
                </c:pt>
                <c:pt idx="4">
                  <c:v>0.11</c:v>
                </c:pt>
              </c:numCache>
            </c:numRef>
          </c:val>
        </c:ser>
        <c:ser>
          <c:idx val="1"/>
          <c:order val="1"/>
          <c:tx>
            <c:strRef>
              <c:f>Sheet1!$C$1</c:f>
              <c:strCache>
                <c:ptCount val="1"/>
                <c:pt idx="0">
                  <c:v>Mix of Mandated and Voluntary Reforms</c:v>
                </c:pt>
              </c:strCache>
            </c:strRef>
          </c:tx>
          <c:spPr>
            <a:solidFill>
              <a:srgbClr val="FF0000"/>
            </a:solidFill>
          </c:spPr>
          <c:invertIfNegative val="0"/>
          <c:dLbls>
            <c:showLegendKey val="0"/>
            <c:showVal val="1"/>
            <c:showCatName val="0"/>
            <c:showSerName val="0"/>
            <c:showPercent val="0"/>
            <c:showBubbleSize val="0"/>
            <c:showLeaderLines val="0"/>
          </c:dLbls>
          <c:cat>
            <c:strRef>
              <c:f>Sheet1!$A$2:$A$6</c:f>
              <c:strCache>
                <c:ptCount val="5"/>
                <c:pt idx="0">
                  <c:v>Faculty Development</c:v>
                </c:pt>
                <c:pt idx="1">
                  <c:v>Course Design</c:v>
                </c:pt>
                <c:pt idx="2">
                  <c:v>Program Design</c:v>
                </c:pt>
                <c:pt idx="3">
                  <c:v>Student Outcomes</c:v>
                </c:pt>
                <c:pt idx="4">
                  <c:v>Support Services</c:v>
                </c:pt>
              </c:strCache>
            </c:strRef>
          </c:cat>
          <c:val>
            <c:numRef>
              <c:f>Sheet1!$C$2:$C$6</c:f>
              <c:numCache>
                <c:formatCode>0%</c:formatCode>
                <c:ptCount val="5"/>
                <c:pt idx="0">
                  <c:v>0.58</c:v>
                </c:pt>
                <c:pt idx="1">
                  <c:v>0.66</c:v>
                </c:pt>
                <c:pt idx="2">
                  <c:v>0.63</c:v>
                </c:pt>
                <c:pt idx="3">
                  <c:v>0.59</c:v>
                </c:pt>
                <c:pt idx="4">
                  <c:v>0.65</c:v>
                </c:pt>
              </c:numCache>
            </c:numRef>
          </c:val>
        </c:ser>
        <c:ser>
          <c:idx val="2"/>
          <c:order val="2"/>
          <c:tx>
            <c:strRef>
              <c:f>Sheet1!$D$1</c:f>
              <c:strCache>
                <c:ptCount val="1"/>
                <c:pt idx="0">
                  <c:v>Mostly Voluntary Reforms</c:v>
                </c:pt>
              </c:strCache>
            </c:strRef>
          </c:tx>
          <c:spPr>
            <a:solidFill>
              <a:srgbClr val="CCFFCC"/>
            </a:solidFill>
          </c:spPr>
          <c:invertIfNegative val="0"/>
          <c:dLbls>
            <c:showLegendKey val="0"/>
            <c:showVal val="1"/>
            <c:showCatName val="0"/>
            <c:showSerName val="0"/>
            <c:showPercent val="0"/>
            <c:showBubbleSize val="0"/>
            <c:showLeaderLines val="0"/>
          </c:dLbls>
          <c:cat>
            <c:strRef>
              <c:f>Sheet1!$A$2:$A$6</c:f>
              <c:strCache>
                <c:ptCount val="5"/>
                <c:pt idx="0">
                  <c:v>Faculty Development</c:v>
                </c:pt>
                <c:pt idx="1">
                  <c:v>Course Design</c:v>
                </c:pt>
                <c:pt idx="2">
                  <c:v>Program Design</c:v>
                </c:pt>
                <c:pt idx="3">
                  <c:v>Student Outcomes</c:v>
                </c:pt>
                <c:pt idx="4">
                  <c:v>Support Services</c:v>
                </c:pt>
              </c:strCache>
            </c:strRef>
          </c:cat>
          <c:val>
            <c:numRef>
              <c:f>Sheet1!$D$2:$D$6</c:f>
              <c:numCache>
                <c:formatCode>0%</c:formatCode>
                <c:ptCount val="5"/>
                <c:pt idx="0">
                  <c:v>0.29</c:v>
                </c:pt>
                <c:pt idx="1">
                  <c:v>0.23</c:v>
                </c:pt>
                <c:pt idx="2">
                  <c:v>0.24</c:v>
                </c:pt>
                <c:pt idx="3">
                  <c:v>0.22</c:v>
                </c:pt>
                <c:pt idx="4">
                  <c:v>0.23</c:v>
                </c:pt>
              </c:numCache>
            </c:numRef>
          </c:val>
        </c:ser>
        <c:dLbls>
          <c:showLegendKey val="0"/>
          <c:showVal val="0"/>
          <c:showCatName val="0"/>
          <c:showSerName val="0"/>
          <c:showPercent val="0"/>
          <c:showBubbleSize val="0"/>
        </c:dLbls>
        <c:gapWidth val="150"/>
        <c:overlap val="100"/>
        <c:axId val="1299128680"/>
        <c:axId val="1217243016"/>
      </c:barChart>
      <c:catAx>
        <c:axId val="1299128680"/>
        <c:scaling>
          <c:orientation val="minMax"/>
        </c:scaling>
        <c:delete val="0"/>
        <c:axPos val="l"/>
        <c:majorTickMark val="out"/>
        <c:minorTickMark val="none"/>
        <c:tickLblPos val="nextTo"/>
        <c:txPr>
          <a:bodyPr/>
          <a:lstStyle/>
          <a:p>
            <a:pPr>
              <a:defRPr sz="1600"/>
            </a:pPr>
            <a:endParaRPr lang="en-US"/>
          </a:p>
        </c:txPr>
        <c:crossAx val="1217243016"/>
        <c:crosses val="autoZero"/>
        <c:auto val="1"/>
        <c:lblAlgn val="ctr"/>
        <c:lblOffset val="100"/>
        <c:noMultiLvlLbl val="0"/>
      </c:catAx>
      <c:valAx>
        <c:axId val="1217243016"/>
        <c:scaling>
          <c:orientation val="minMax"/>
        </c:scaling>
        <c:delete val="0"/>
        <c:axPos val="b"/>
        <c:numFmt formatCode="0%" sourceLinked="1"/>
        <c:majorTickMark val="out"/>
        <c:minorTickMark val="none"/>
        <c:tickLblPos val="nextTo"/>
        <c:crossAx val="1299128680"/>
        <c:crosses val="autoZero"/>
        <c:crossBetween val="between"/>
      </c:valAx>
    </c:plotArea>
    <c:legend>
      <c:legendPos val="r"/>
      <c:layout>
        <c:manualLayout>
          <c:xMode val="edge"/>
          <c:yMode val="edge"/>
          <c:x val="0.772558811382234"/>
          <c:y val="0.114758366141732"/>
          <c:w val="0.215674163666809"/>
          <c:h val="0.665408220769712"/>
        </c:manualLayout>
      </c:layout>
      <c:overlay val="0"/>
      <c:txPr>
        <a:bodyPr/>
        <a:lstStyle/>
        <a:p>
          <a:pPr>
            <a:defRPr sz="1600"/>
          </a:pPr>
          <a:endParaRPr lang="en-US"/>
        </a:p>
      </c:txPr>
    </c:legend>
    <c:plotVisOnly val="1"/>
    <c:dispBlanksAs val="gap"/>
    <c:showDLblsOverMax val="0"/>
  </c:chart>
  <c:spPr>
    <a:solidFill>
      <a:schemeClr val="bg1"/>
    </a:solidFill>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9073891805191"/>
          <c:y val="0.248539208959518"/>
          <c:w val="0.725371957181823"/>
          <c:h val="0.718010738625045"/>
        </c:manualLayout>
      </c:layout>
      <c:barChart>
        <c:barDir val="bar"/>
        <c:grouping val="stacked"/>
        <c:varyColors val="0"/>
        <c:ser>
          <c:idx val="0"/>
          <c:order val="0"/>
          <c:tx>
            <c:strRef>
              <c:f>Sheet1!$B$1</c:f>
              <c:strCache>
                <c:ptCount val="1"/>
                <c:pt idx="0">
                  <c:v>Associate Degrees</c:v>
                </c:pt>
              </c:strCache>
            </c:strRef>
          </c:tx>
          <c:invertIfNegative val="0"/>
          <c:cat>
            <c:strRef>
              <c:f>Sheet1!$A$2:$A$4</c:f>
              <c:strCache>
                <c:ptCount val="3"/>
                <c:pt idx="0">
                  <c:v>Community Colleges</c:v>
                </c:pt>
                <c:pt idx="1">
                  <c:v>Regional Public 4Y</c:v>
                </c:pt>
                <c:pt idx="2">
                  <c:v>Enterprise-Level</c:v>
                </c:pt>
              </c:strCache>
            </c:strRef>
          </c:cat>
          <c:val>
            <c:numRef>
              <c:f>Sheet1!$B$2:$B$4</c:f>
              <c:numCache>
                <c:formatCode>General</c:formatCode>
                <c:ptCount val="3"/>
                <c:pt idx="0">
                  <c:v>9.0</c:v>
                </c:pt>
                <c:pt idx="1">
                  <c:v>0.5</c:v>
                </c:pt>
                <c:pt idx="2">
                  <c:v>4.0</c:v>
                </c:pt>
              </c:numCache>
            </c:numRef>
          </c:val>
        </c:ser>
        <c:ser>
          <c:idx val="1"/>
          <c:order val="1"/>
          <c:tx>
            <c:strRef>
              <c:f>Sheet1!$C$1</c:f>
              <c:strCache>
                <c:ptCount val="1"/>
                <c:pt idx="0">
                  <c:v>Bachelors Degrees</c:v>
                </c:pt>
              </c:strCache>
            </c:strRef>
          </c:tx>
          <c:invertIfNegative val="0"/>
          <c:cat>
            <c:strRef>
              <c:f>Sheet1!$A$2:$A$4</c:f>
              <c:strCache>
                <c:ptCount val="3"/>
                <c:pt idx="0">
                  <c:v>Community Colleges</c:v>
                </c:pt>
                <c:pt idx="1">
                  <c:v>Regional Public 4Y</c:v>
                </c:pt>
                <c:pt idx="2">
                  <c:v>Enterprise-Level</c:v>
                </c:pt>
              </c:strCache>
            </c:strRef>
          </c:cat>
          <c:val>
            <c:numRef>
              <c:f>Sheet1!$C$2:$C$4</c:f>
              <c:numCache>
                <c:formatCode>General</c:formatCode>
                <c:ptCount val="3"/>
                <c:pt idx="0">
                  <c:v>0.0</c:v>
                </c:pt>
                <c:pt idx="1">
                  <c:v>5.0</c:v>
                </c:pt>
                <c:pt idx="2">
                  <c:v>14.0</c:v>
                </c:pt>
              </c:numCache>
            </c:numRef>
          </c:val>
        </c:ser>
        <c:ser>
          <c:idx val="2"/>
          <c:order val="2"/>
          <c:tx>
            <c:strRef>
              <c:f>Sheet1!$D$1</c:f>
              <c:strCache>
                <c:ptCount val="1"/>
                <c:pt idx="0">
                  <c:v>Masters Degrees</c:v>
                </c:pt>
              </c:strCache>
            </c:strRef>
          </c:tx>
          <c:invertIfNegative val="0"/>
          <c:cat>
            <c:strRef>
              <c:f>Sheet1!$A$2:$A$4</c:f>
              <c:strCache>
                <c:ptCount val="3"/>
                <c:pt idx="0">
                  <c:v>Community Colleges</c:v>
                </c:pt>
                <c:pt idx="1">
                  <c:v>Regional Public 4Y</c:v>
                </c:pt>
                <c:pt idx="2">
                  <c:v>Enterprise-Level</c:v>
                </c:pt>
              </c:strCache>
            </c:strRef>
          </c:cat>
          <c:val>
            <c:numRef>
              <c:f>Sheet1!$D$2:$D$4</c:f>
              <c:numCache>
                <c:formatCode>General</c:formatCode>
                <c:ptCount val="3"/>
                <c:pt idx="0">
                  <c:v>0.0</c:v>
                </c:pt>
                <c:pt idx="1">
                  <c:v>7.0</c:v>
                </c:pt>
                <c:pt idx="2">
                  <c:v>19.0</c:v>
                </c:pt>
              </c:numCache>
            </c:numRef>
          </c:val>
        </c:ser>
        <c:ser>
          <c:idx val="3"/>
          <c:order val="3"/>
          <c:tx>
            <c:strRef>
              <c:f>Sheet1!$E$1</c:f>
              <c:strCache>
                <c:ptCount val="1"/>
                <c:pt idx="0">
                  <c:v>Doctoral Degrees</c:v>
                </c:pt>
              </c:strCache>
            </c:strRef>
          </c:tx>
          <c:invertIfNegative val="0"/>
          <c:cat>
            <c:strRef>
              <c:f>Sheet1!$A$2:$A$4</c:f>
              <c:strCache>
                <c:ptCount val="3"/>
                <c:pt idx="0">
                  <c:v>Community Colleges</c:v>
                </c:pt>
                <c:pt idx="1">
                  <c:v>Regional Public 4Y</c:v>
                </c:pt>
                <c:pt idx="2">
                  <c:v>Enterprise-Level</c:v>
                </c:pt>
              </c:strCache>
            </c:strRef>
          </c:cat>
          <c:val>
            <c:numRef>
              <c:f>Sheet1!$E$2:$E$4</c:f>
              <c:numCache>
                <c:formatCode>General</c:formatCode>
                <c:ptCount val="3"/>
                <c:pt idx="1">
                  <c:v>1.0</c:v>
                </c:pt>
                <c:pt idx="2">
                  <c:v>1.0</c:v>
                </c:pt>
              </c:numCache>
            </c:numRef>
          </c:val>
        </c:ser>
        <c:ser>
          <c:idx val="4"/>
          <c:order val="4"/>
          <c:tx>
            <c:strRef>
              <c:f>Sheet1!$F$1</c:f>
              <c:strCache>
                <c:ptCount val="1"/>
                <c:pt idx="0">
                  <c:v>Undergrad Certificates</c:v>
                </c:pt>
              </c:strCache>
            </c:strRef>
          </c:tx>
          <c:invertIfNegative val="0"/>
          <c:cat>
            <c:strRef>
              <c:f>Sheet1!$A$2:$A$4</c:f>
              <c:strCache>
                <c:ptCount val="3"/>
                <c:pt idx="0">
                  <c:v>Community Colleges</c:v>
                </c:pt>
                <c:pt idx="1">
                  <c:v>Regional Public 4Y</c:v>
                </c:pt>
                <c:pt idx="2">
                  <c:v>Enterprise-Level</c:v>
                </c:pt>
              </c:strCache>
            </c:strRef>
          </c:cat>
          <c:val>
            <c:numRef>
              <c:f>Sheet1!$F$2:$F$4</c:f>
              <c:numCache>
                <c:formatCode>General</c:formatCode>
                <c:ptCount val="3"/>
                <c:pt idx="0">
                  <c:v>3.0</c:v>
                </c:pt>
                <c:pt idx="1">
                  <c:v>1.0</c:v>
                </c:pt>
                <c:pt idx="2">
                  <c:v>7.0</c:v>
                </c:pt>
              </c:numCache>
            </c:numRef>
          </c:val>
        </c:ser>
        <c:ser>
          <c:idx val="5"/>
          <c:order val="5"/>
          <c:tx>
            <c:strRef>
              <c:f>Sheet1!$G$1</c:f>
              <c:strCache>
                <c:ptCount val="1"/>
                <c:pt idx="0">
                  <c:v>Graduate Certificates</c:v>
                </c:pt>
              </c:strCache>
            </c:strRef>
          </c:tx>
          <c:invertIfNegative val="0"/>
          <c:cat>
            <c:strRef>
              <c:f>Sheet1!$A$2:$A$4</c:f>
              <c:strCache>
                <c:ptCount val="3"/>
                <c:pt idx="0">
                  <c:v>Community Colleges</c:v>
                </c:pt>
                <c:pt idx="1">
                  <c:v>Regional Public 4Y</c:v>
                </c:pt>
                <c:pt idx="2">
                  <c:v>Enterprise-Level</c:v>
                </c:pt>
              </c:strCache>
            </c:strRef>
          </c:cat>
          <c:val>
            <c:numRef>
              <c:f>Sheet1!$G$2:$G$4</c:f>
              <c:numCache>
                <c:formatCode>General</c:formatCode>
                <c:ptCount val="3"/>
                <c:pt idx="1">
                  <c:v>4.0</c:v>
                </c:pt>
                <c:pt idx="2">
                  <c:v>15.0</c:v>
                </c:pt>
              </c:numCache>
            </c:numRef>
          </c:val>
        </c:ser>
        <c:dLbls>
          <c:showLegendKey val="0"/>
          <c:showVal val="0"/>
          <c:showCatName val="0"/>
          <c:showSerName val="0"/>
          <c:showPercent val="0"/>
          <c:showBubbleSize val="0"/>
        </c:dLbls>
        <c:gapWidth val="150"/>
        <c:overlap val="100"/>
        <c:axId val="1287000552"/>
        <c:axId val="1219109272"/>
      </c:barChart>
      <c:catAx>
        <c:axId val="1287000552"/>
        <c:scaling>
          <c:orientation val="minMax"/>
        </c:scaling>
        <c:delete val="0"/>
        <c:axPos val="l"/>
        <c:majorTickMark val="out"/>
        <c:minorTickMark val="none"/>
        <c:tickLblPos val="nextTo"/>
        <c:txPr>
          <a:bodyPr/>
          <a:lstStyle/>
          <a:p>
            <a:pPr>
              <a:defRPr sz="1400" b="1"/>
            </a:pPr>
            <a:endParaRPr lang="en-US"/>
          </a:p>
        </c:txPr>
        <c:crossAx val="1219109272"/>
        <c:crosses val="autoZero"/>
        <c:auto val="1"/>
        <c:lblAlgn val="ctr"/>
        <c:lblOffset val="100"/>
        <c:noMultiLvlLbl val="0"/>
      </c:catAx>
      <c:valAx>
        <c:axId val="1219109272"/>
        <c:scaling>
          <c:orientation val="minMax"/>
        </c:scaling>
        <c:delete val="1"/>
        <c:axPos val="b"/>
        <c:numFmt formatCode="General" sourceLinked="1"/>
        <c:majorTickMark val="out"/>
        <c:minorTickMark val="none"/>
        <c:tickLblPos val="nextTo"/>
        <c:crossAx val="1287000552"/>
        <c:crosses val="autoZero"/>
        <c:crossBetween val="between"/>
      </c:valAx>
      <c:spPr>
        <a:noFill/>
      </c:spPr>
    </c:plotArea>
    <c:legend>
      <c:legendPos val="r"/>
      <c:layout>
        <c:manualLayout>
          <c:xMode val="edge"/>
          <c:yMode val="edge"/>
          <c:x val="0.07941060676239"/>
          <c:y val="0.0566008740600936"/>
          <c:w val="0.87346073928259"/>
          <c:h val="0.177047869016373"/>
        </c:manualLayout>
      </c:layout>
      <c:overlay val="0"/>
      <c:txPr>
        <a:bodyPr/>
        <a:lstStyle/>
        <a:p>
          <a:pPr>
            <a:defRPr sz="1400" b="0"/>
          </a:pPr>
          <a:endParaRPr lang="en-US"/>
        </a:p>
      </c:txPr>
    </c:legend>
    <c:plotVisOnly val="1"/>
    <c:dispBlanksAs val="gap"/>
    <c:showDLblsOverMax val="0"/>
  </c:chart>
  <c:txPr>
    <a:bodyPr/>
    <a:lstStyle/>
    <a:p>
      <a:pPr>
        <a:defRPr>
          <a:latin typeface="+mj-lt"/>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0133530183727"/>
          <c:y val="0.0959641082886441"/>
          <c:w val="0.679656989273068"/>
          <c:h val="0.884195399729515"/>
        </c:manualLayout>
      </c:layout>
      <c:barChart>
        <c:barDir val="bar"/>
        <c:grouping val="clustered"/>
        <c:varyColors val="0"/>
        <c:ser>
          <c:idx val="0"/>
          <c:order val="0"/>
          <c:tx>
            <c:strRef>
              <c:f>Sheet1!$B$1</c:f>
              <c:strCache>
                <c:ptCount val="1"/>
                <c:pt idx="0">
                  <c:v>Community Colleges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From nearby competitors</c:v>
                </c:pt>
                <c:pt idx="1">
                  <c:v>From regional competitors</c:v>
                </c:pt>
                <c:pt idx="2">
                  <c:v>From national competitors</c:v>
                </c:pt>
                <c:pt idx="3">
                  <c:v>From public competitors</c:v>
                </c:pt>
                <c:pt idx="4">
                  <c:v>Competition is increasing</c:v>
                </c:pt>
              </c:strCache>
            </c:strRef>
          </c:cat>
          <c:val>
            <c:numRef>
              <c:f>Sheet1!$B$2:$B$6</c:f>
              <c:numCache>
                <c:formatCode>0%</c:formatCode>
                <c:ptCount val="5"/>
                <c:pt idx="0">
                  <c:v>0.46</c:v>
                </c:pt>
                <c:pt idx="1">
                  <c:v>0.34</c:v>
                </c:pt>
                <c:pt idx="2">
                  <c:v>0.2</c:v>
                </c:pt>
                <c:pt idx="3">
                  <c:v>0.78</c:v>
                </c:pt>
                <c:pt idx="4">
                  <c:v>0.64</c:v>
                </c:pt>
              </c:numCache>
            </c:numRef>
          </c:val>
        </c:ser>
        <c:ser>
          <c:idx val="1"/>
          <c:order val="1"/>
          <c:tx>
            <c:strRef>
              <c:f>Sheet1!$C$1</c:f>
              <c:strCache>
                <c:ptCount val="1"/>
                <c:pt idx="0">
                  <c:v>Mid-Sized Public Regional 4Y </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From nearby competitors</c:v>
                </c:pt>
                <c:pt idx="1">
                  <c:v>From regional competitors</c:v>
                </c:pt>
                <c:pt idx="2">
                  <c:v>From national competitors</c:v>
                </c:pt>
                <c:pt idx="3">
                  <c:v>From public competitors</c:v>
                </c:pt>
                <c:pt idx="4">
                  <c:v>Competition is increasing</c:v>
                </c:pt>
              </c:strCache>
            </c:strRef>
          </c:cat>
          <c:val>
            <c:numRef>
              <c:f>Sheet1!$C$2:$C$6</c:f>
              <c:numCache>
                <c:formatCode>0%</c:formatCode>
                <c:ptCount val="5"/>
                <c:pt idx="0">
                  <c:v>0.13</c:v>
                </c:pt>
                <c:pt idx="1">
                  <c:v>0.6</c:v>
                </c:pt>
                <c:pt idx="2">
                  <c:v>0.27</c:v>
                </c:pt>
                <c:pt idx="3">
                  <c:v>0.73</c:v>
                </c:pt>
                <c:pt idx="4">
                  <c:v>0.71</c:v>
                </c:pt>
              </c:numCache>
            </c:numRef>
          </c:val>
        </c:ser>
        <c:ser>
          <c:idx val="2"/>
          <c:order val="2"/>
          <c:tx>
            <c:strRef>
              <c:f>Sheet1!$D$1</c:f>
              <c:strCache>
                <c:ptCount val="1"/>
                <c:pt idx="0">
                  <c:v>Enterprise-Level Programs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From nearby competitors</c:v>
                </c:pt>
                <c:pt idx="1">
                  <c:v>From regional competitors</c:v>
                </c:pt>
                <c:pt idx="2">
                  <c:v>From national competitors</c:v>
                </c:pt>
                <c:pt idx="3">
                  <c:v>From public competitors</c:v>
                </c:pt>
                <c:pt idx="4">
                  <c:v>Competition is increasing</c:v>
                </c:pt>
              </c:strCache>
            </c:strRef>
          </c:cat>
          <c:val>
            <c:numRef>
              <c:f>Sheet1!$D$2:$D$6</c:f>
              <c:numCache>
                <c:formatCode>0%</c:formatCode>
                <c:ptCount val="5"/>
                <c:pt idx="0">
                  <c:v>0.1</c:v>
                </c:pt>
                <c:pt idx="1">
                  <c:v>0.3</c:v>
                </c:pt>
                <c:pt idx="2">
                  <c:v>0.6</c:v>
                </c:pt>
                <c:pt idx="3">
                  <c:v>0.85</c:v>
                </c:pt>
                <c:pt idx="4">
                  <c:v>0.83</c:v>
                </c:pt>
              </c:numCache>
            </c:numRef>
          </c:val>
        </c:ser>
        <c:dLbls>
          <c:showLegendKey val="0"/>
          <c:showVal val="0"/>
          <c:showCatName val="0"/>
          <c:showSerName val="0"/>
          <c:showPercent val="0"/>
          <c:showBubbleSize val="0"/>
        </c:dLbls>
        <c:gapWidth val="150"/>
        <c:axId val="1320550584"/>
        <c:axId val="1320332344"/>
      </c:barChart>
      <c:catAx>
        <c:axId val="1320550584"/>
        <c:scaling>
          <c:orientation val="minMax"/>
        </c:scaling>
        <c:delete val="0"/>
        <c:axPos val="l"/>
        <c:majorTickMark val="out"/>
        <c:minorTickMark val="none"/>
        <c:tickLblPos val="nextTo"/>
        <c:txPr>
          <a:bodyPr/>
          <a:lstStyle/>
          <a:p>
            <a:pPr>
              <a:defRPr sz="1600"/>
            </a:pPr>
            <a:endParaRPr lang="en-US"/>
          </a:p>
        </c:txPr>
        <c:crossAx val="1320332344"/>
        <c:crosses val="autoZero"/>
        <c:auto val="1"/>
        <c:lblAlgn val="ctr"/>
        <c:lblOffset val="100"/>
        <c:noMultiLvlLbl val="0"/>
      </c:catAx>
      <c:valAx>
        <c:axId val="1320332344"/>
        <c:scaling>
          <c:orientation val="minMax"/>
        </c:scaling>
        <c:delete val="1"/>
        <c:axPos val="b"/>
        <c:numFmt formatCode="0%" sourceLinked="1"/>
        <c:majorTickMark val="out"/>
        <c:minorTickMark val="none"/>
        <c:tickLblPos val="nextTo"/>
        <c:crossAx val="1320550584"/>
        <c:crosses val="autoZero"/>
        <c:crossBetween val="between"/>
      </c:valAx>
      <c:spPr>
        <a:noFill/>
      </c:spPr>
    </c:plotArea>
    <c:legend>
      <c:legendPos val="r"/>
      <c:layout>
        <c:manualLayout>
          <c:xMode val="edge"/>
          <c:yMode val="edge"/>
          <c:x val="0.0208828636425246"/>
          <c:y val="0.00116443100041336"/>
          <c:w val="0.939765237678623"/>
          <c:h val="0.09100650719533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125579177906187"/>
          <c:y val="0.145954979826461"/>
          <c:w val="0.976437038834038"/>
          <c:h val="0.742174180046863"/>
        </c:manualLayout>
      </c:layout>
      <c:barChart>
        <c:barDir val="col"/>
        <c:grouping val="clustered"/>
        <c:varyColors val="0"/>
        <c:ser>
          <c:idx val="0"/>
          <c:order val="0"/>
          <c:tx>
            <c:strRef>
              <c:f>Sheet1!$B$1</c:f>
              <c:strCache>
                <c:ptCount val="1"/>
                <c:pt idx="0">
                  <c:v>Programs</c:v>
                </c:pt>
              </c:strCache>
            </c:strRef>
          </c:tx>
          <c:invertIfNegative val="0"/>
          <c:dLbls>
            <c:dLbl>
              <c:idx val="0"/>
              <c:layout/>
              <c:tx>
                <c:rich>
                  <a:bodyPr/>
                  <a:lstStyle/>
                  <a:p>
                    <a:r>
                      <a:rPr lang="en-US" dirty="0" smtClean="0"/>
                      <a:t>11%</a:t>
                    </a:r>
                    <a:endParaRPr lang="en-US" dirty="0"/>
                  </a:p>
                </c:rich>
              </c:tx>
              <c:showLegendKey val="0"/>
              <c:showVal val="1"/>
              <c:showCatName val="0"/>
              <c:showSerName val="0"/>
              <c:showPercent val="0"/>
              <c:showBubbleSize val="0"/>
            </c:dLbl>
            <c:dLbl>
              <c:idx val="1"/>
              <c:layout/>
              <c:tx>
                <c:rich>
                  <a:bodyPr/>
                  <a:lstStyle/>
                  <a:p>
                    <a:r>
                      <a:rPr lang="en-US" smtClean="0"/>
                      <a:t>33%</a:t>
                    </a:r>
                    <a:endParaRPr lang="en-US"/>
                  </a:p>
                </c:rich>
              </c:tx>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Community Colleges</c:v>
                </c:pt>
                <c:pt idx="1">
                  <c:v>Regional Public 4Y</c:v>
                </c:pt>
                <c:pt idx="2">
                  <c:v>Enterprise-Level</c:v>
                </c:pt>
              </c:strCache>
            </c:strRef>
          </c:cat>
          <c:val>
            <c:numRef>
              <c:f>Sheet1!$B$2:$B$4</c:f>
              <c:numCache>
                <c:formatCode>0%</c:formatCode>
                <c:ptCount val="3"/>
                <c:pt idx="0">
                  <c:v>0.08</c:v>
                </c:pt>
                <c:pt idx="1">
                  <c:v>0.33</c:v>
                </c:pt>
                <c:pt idx="2">
                  <c:v>0.56</c:v>
                </c:pt>
              </c:numCache>
            </c:numRef>
          </c:val>
        </c:ser>
        <c:ser>
          <c:idx val="1"/>
          <c:order val="1"/>
          <c:tx>
            <c:strRef>
              <c:f>Sheet1!$C$1</c:f>
              <c:strCache>
                <c:ptCount val="1"/>
                <c:pt idx="0">
                  <c:v>Balance</c:v>
                </c:pt>
              </c:strCache>
            </c:strRef>
          </c:tx>
          <c:invertIfNegative val="0"/>
          <c:dLbls>
            <c:dLbl>
              <c:idx val="1"/>
              <c:layout/>
              <c:tx>
                <c:rich>
                  <a:bodyPr/>
                  <a:lstStyle/>
                  <a:p>
                    <a:r>
                      <a:rPr lang="en-US" smtClean="0"/>
                      <a:t>17%</a:t>
                    </a:r>
                    <a:endParaRPr lang="en-US"/>
                  </a:p>
                </c:rich>
              </c:tx>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Community Colleges</c:v>
                </c:pt>
                <c:pt idx="1">
                  <c:v>Regional Public 4Y</c:v>
                </c:pt>
                <c:pt idx="2">
                  <c:v>Enterprise-Level</c:v>
                </c:pt>
              </c:strCache>
            </c:strRef>
          </c:cat>
          <c:val>
            <c:numRef>
              <c:f>Sheet1!$C$2:$C$4</c:f>
              <c:numCache>
                <c:formatCode>0%</c:formatCode>
                <c:ptCount val="3"/>
                <c:pt idx="0">
                  <c:v>0.15</c:v>
                </c:pt>
                <c:pt idx="1">
                  <c:v>0.17</c:v>
                </c:pt>
                <c:pt idx="2">
                  <c:v>0.17</c:v>
                </c:pt>
              </c:numCache>
            </c:numRef>
          </c:val>
        </c:ser>
        <c:ser>
          <c:idx val="2"/>
          <c:order val="2"/>
          <c:tx>
            <c:strRef>
              <c:f>Sheet1!$D$1</c:f>
              <c:strCache>
                <c:ptCount val="1"/>
                <c:pt idx="0">
                  <c:v>Courses</c:v>
                </c:pt>
              </c:strCache>
            </c:strRef>
          </c:tx>
          <c:invertIfNegative val="0"/>
          <c:dLbls>
            <c:dLbl>
              <c:idx val="1"/>
              <c:layout/>
              <c:tx>
                <c:rich>
                  <a:bodyPr/>
                  <a:lstStyle/>
                  <a:p>
                    <a:r>
                      <a:rPr lang="en-US" smtClean="0"/>
                      <a:t>19%</a:t>
                    </a:r>
                    <a:endParaRPr lang="en-US"/>
                  </a:p>
                </c:rich>
              </c:tx>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Community Colleges</c:v>
                </c:pt>
                <c:pt idx="1">
                  <c:v>Regional Public 4Y</c:v>
                </c:pt>
                <c:pt idx="2">
                  <c:v>Enterprise-Level</c:v>
                </c:pt>
              </c:strCache>
            </c:strRef>
          </c:cat>
          <c:val>
            <c:numRef>
              <c:f>Sheet1!$D$2:$D$4</c:f>
              <c:numCache>
                <c:formatCode>0%</c:formatCode>
                <c:ptCount val="3"/>
                <c:pt idx="0">
                  <c:v>0.56</c:v>
                </c:pt>
                <c:pt idx="1">
                  <c:v>0.22</c:v>
                </c:pt>
                <c:pt idx="2">
                  <c:v>0.13</c:v>
                </c:pt>
              </c:numCache>
            </c:numRef>
          </c:val>
        </c:ser>
        <c:ser>
          <c:idx val="3"/>
          <c:order val="3"/>
          <c:tx>
            <c:strRef>
              <c:f>Sheet1!$E$1</c:f>
              <c:strCache>
                <c:ptCount val="1"/>
                <c:pt idx="0">
                  <c:v>Wide Variation</c:v>
                </c:pt>
              </c:strCache>
            </c:strRef>
          </c:tx>
          <c:invertIfNegative val="0"/>
          <c:dLbls>
            <c:dLbl>
              <c:idx val="1"/>
              <c:layout/>
              <c:tx>
                <c:rich>
                  <a:bodyPr/>
                  <a:lstStyle/>
                  <a:p>
                    <a:r>
                      <a:rPr lang="en-US" smtClean="0"/>
                      <a:t>22%</a:t>
                    </a:r>
                    <a:endParaRPr lang="en-US"/>
                  </a:p>
                </c:rich>
              </c:tx>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Community Colleges</c:v>
                </c:pt>
                <c:pt idx="1">
                  <c:v>Regional Public 4Y</c:v>
                </c:pt>
                <c:pt idx="2">
                  <c:v>Enterprise-Level</c:v>
                </c:pt>
              </c:strCache>
            </c:strRef>
          </c:cat>
          <c:val>
            <c:numRef>
              <c:f>Sheet1!$E$2:$E$4</c:f>
              <c:numCache>
                <c:formatCode>0%</c:formatCode>
                <c:ptCount val="3"/>
                <c:pt idx="0">
                  <c:v>0.2</c:v>
                </c:pt>
                <c:pt idx="1">
                  <c:v>0.19</c:v>
                </c:pt>
                <c:pt idx="2">
                  <c:v>0.13</c:v>
                </c:pt>
              </c:numCache>
            </c:numRef>
          </c:val>
        </c:ser>
        <c:dLbls>
          <c:showLegendKey val="0"/>
          <c:showVal val="0"/>
          <c:showCatName val="0"/>
          <c:showSerName val="0"/>
          <c:showPercent val="0"/>
          <c:showBubbleSize val="0"/>
        </c:dLbls>
        <c:gapWidth val="150"/>
        <c:axId val="1358493992"/>
        <c:axId val="1271842056"/>
      </c:barChart>
      <c:catAx>
        <c:axId val="1358493992"/>
        <c:scaling>
          <c:orientation val="minMax"/>
        </c:scaling>
        <c:delete val="0"/>
        <c:axPos val="b"/>
        <c:majorTickMark val="out"/>
        <c:minorTickMark val="none"/>
        <c:tickLblPos val="nextTo"/>
        <c:txPr>
          <a:bodyPr/>
          <a:lstStyle/>
          <a:p>
            <a:pPr>
              <a:defRPr sz="1400" b="1"/>
            </a:pPr>
            <a:endParaRPr lang="en-US"/>
          </a:p>
        </c:txPr>
        <c:crossAx val="1271842056"/>
        <c:crosses val="autoZero"/>
        <c:auto val="1"/>
        <c:lblAlgn val="ctr"/>
        <c:lblOffset val="100"/>
        <c:noMultiLvlLbl val="0"/>
      </c:catAx>
      <c:valAx>
        <c:axId val="1271842056"/>
        <c:scaling>
          <c:orientation val="minMax"/>
        </c:scaling>
        <c:delete val="1"/>
        <c:axPos val="l"/>
        <c:numFmt formatCode="0%" sourceLinked="1"/>
        <c:majorTickMark val="out"/>
        <c:minorTickMark val="none"/>
        <c:tickLblPos val="nextTo"/>
        <c:crossAx val="1358493992"/>
        <c:crosses val="autoZero"/>
        <c:crossBetween val="between"/>
      </c:valAx>
      <c:spPr>
        <a:noFill/>
      </c:spPr>
    </c:plotArea>
    <c:legend>
      <c:legendPos val="r"/>
      <c:layout>
        <c:manualLayout>
          <c:xMode val="edge"/>
          <c:yMode val="edge"/>
          <c:x val="0.0"/>
          <c:y val="0.0411239001831917"/>
          <c:w val="0.893482611548556"/>
          <c:h val="0.104490688663917"/>
        </c:manualLayout>
      </c:layout>
      <c:overlay val="0"/>
      <c:txPr>
        <a:bodyPr/>
        <a:lstStyle/>
        <a:p>
          <a:pPr>
            <a:defRPr sz="1600" b="1"/>
          </a:pPr>
          <a:endParaRPr lang="en-US"/>
        </a:p>
      </c:txPr>
    </c:legend>
    <c:plotVisOnly val="1"/>
    <c:dispBlanksAs val="gap"/>
    <c:showDLblsOverMax val="0"/>
  </c:chart>
  <c:txPr>
    <a:bodyPr/>
    <a:lstStyle/>
    <a:p>
      <a:pPr>
        <a:defRPr>
          <a:latin typeface="+mj-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169792639466278"/>
          <c:y val="0.0"/>
          <c:w val="0.983020736053372"/>
          <c:h val="0.879232241565622"/>
        </c:manualLayout>
      </c:layout>
      <c:barChart>
        <c:barDir val="col"/>
        <c:grouping val="clustered"/>
        <c:varyColors val="0"/>
        <c:ser>
          <c:idx val="0"/>
          <c:order val="0"/>
          <c:tx>
            <c:strRef>
              <c:f>Sheet1!$B$1</c:f>
              <c:strCache>
                <c:ptCount val="1"/>
                <c:pt idx="0">
                  <c:v>Community Colleges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Online Better than On Ground</c:v>
                </c:pt>
                <c:pt idx="1">
                  <c:v>Online &amp; On Ground About the Same</c:v>
                </c:pt>
                <c:pt idx="2">
                  <c:v>Online Worse than On Ground</c:v>
                </c:pt>
              </c:strCache>
            </c:strRef>
          </c:cat>
          <c:val>
            <c:numRef>
              <c:f>Sheet1!$B$2:$B$4</c:f>
              <c:numCache>
                <c:formatCode>0%</c:formatCode>
                <c:ptCount val="3"/>
                <c:pt idx="0">
                  <c:v>0.03</c:v>
                </c:pt>
                <c:pt idx="1">
                  <c:v>0.4</c:v>
                </c:pt>
                <c:pt idx="2">
                  <c:v>0.55</c:v>
                </c:pt>
              </c:numCache>
            </c:numRef>
          </c:val>
        </c:ser>
        <c:ser>
          <c:idx val="1"/>
          <c:order val="1"/>
          <c:tx>
            <c:strRef>
              <c:f>Sheet1!$C$1</c:f>
              <c:strCache>
                <c:ptCount val="1"/>
                <c:pt idx="0">
                  <c:v>Mid-Size Public 4Y</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Online Better than On Ground</c:v>
                </c:pt>
                <c:pt idx="1">
                  <c:v>Online &amp; On Ground About the Same</c:v>
                </c:pt>
                <c:pt idx="2">
                  <c:v>Online Worse than On Ground</c:v>
                </c:pt>
              </c:strCache>
            </c:strRef>
          </c:cat>
          <c:val>
            <c:numRef>
              <c:f>Sheet1!$C$2:$C$4</c:f>
              <c:numCache>
                <c:formatCode>0%</c:formatCode>
                <c:ptCount val="3"/>
                <c:pt idx="0">
                  <c:v>0.13</c:v>
                </c:pt>
                <c:pt idx="1">
                  <c:v>0.81</c:v>
                </c:pt>
                <c:pt idx="2">
                  <c:v>0.06</c:v>
                </c:pt>
              </c:numCache>
            </c:numRef>
          </c:val>
        </c:ser>
        <c:ser>
          <c:idx val="2"/>
          <c:order val="2"/>
          <c:tx>
            <c:strRef>
              <c:f>Sheet1!$D$1</c:f>
              <c:strCache>
                <c:ptCount val="1"/>
                <c:pt idx="0">
                  <c:v>Enterprise-Level</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Online Better than On Ground</c:v>
                </c:pt>
                <c:pt idx="1">
                  <c:v>Online &amp; On Ground About the Same</c:v>
                </c:pt>
                <c:pt idx="2">
                  <c:v>Online Worse than On Ground</c:v>
                </c:pt>
              </c:strCache>
            </c:strRef>
          </c:cat>
          <c:val>
            <c:numRef>
              <c:f>Sheet1!$D$2:$D$4</c:f>
              <c:numCache>
                <c:formatCode>0%</c:formatCode>
                <c:ptCount val="3"/>
                <c:pt idx="0">
                  <c:v>0.11</c:v>
                </c:pt>
                <c:pt idx="1">
                  <c:v>0.74</c:v>
                </c:pt>
                <c:pt idx="2">
                  <c:v>0.16</c:v>
                </c:pt>
              </c:numCache>
            </c:numRef>
          </c:val>
        </c:ser>
        <c:ser>
          <c:idx val="3"/>
          <c:order val="3"/>
          <c:tx>
            <c:strRef>
              <c:f>Sheet1!$E$1</c:f>
              <c:strCache>
                <c:ptCount val="1"/>
                <c:pt idx="0">
                  <c:v>CHLOE Sample</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Online Better than On Ground</c:v>
                </c:pt>
                <c:pt idx="1">
                  <c:v>Online &amp; On Ground About the Same</c:v>
                </c:pt>
                <c:pt idx="2">
                  <c:v>Online Worse than On Ground</c:v>
                </c:pt>
              </c:strCache>
            </c:strRef>
          </c:cat>
          <c:val>
            <c:numRef>
              <c:f>Sheet1!$E$2:$E$4</c:f>
              <c:numCache>
                <c:formatCode>0%</c:formatCode>
                <c:ptCount val="3"/>
                <c:pt idx="0">
                  <c:v>0.11</c:v>
                </c:pt>
                <c:pt idx="1">
                  <c:v>0.54</c:v>
                </c:pt>
                <c:pt idx="2">
                  <c:v>0.35</c:v>
                </c:pt>
              </c:numCache>
            </c:numRef>
          </c:val>
        </c:ser>
        <c:dLbls>
          <c:showLegendKey val="0"/>
          <c:showVal val="0"/>
          <c:showCatName val="0"/>
          <c:showSerName val="0"/>
          <c:showPercent val="0"/>
          <c:showBubbleSize val="0"/>
        </c:dLbls>
        <c:gapWidth val="150"/>
        <c:axId val="1214522744"/>
        <c:axId val="1251721736"/>
      </c:barChart>
      <c:catAx>
        <c:axId val="1214522744"/>
        <c:scaling>
          <c:orientation val="minMax"/>
        </c:scaling>
        <c:delete val="0"/>
        <c:axPos val="b"/>
        <c:majorTickMark val="out"/>
        <c:minorTickMark val="none"/>
        <c:tickLblPos val="nextTo"/>
        <c:spPr>
          <a:solidFill>
            <a:schemeClr val="bg1"/>
          </a:solidFill>
        </c:spPr>
        <c:txPr>
          <a:bodyPr/>
          <a:lstStyle/>
          <a:p>
            <a:pPr>
              <a:defRPr sz="1200" b="1" i="0">
                <a:solidFill>
                  <a:schemeClr val="tx1"/>
                </a:solidFill>
              </a:defRPr>
            </a:pPr>
            <a:endParaRPr lang="en-US"/>
          </a:p>
        </c:txPr>
        <c:crossAx val="1251721736"/>
        <c:crosses val="autoZero"/>
        <c:auto val="1"/>
        <c:lblAlgn val="ctr"/>
        <c:lblOffset val="100"/>
        <c:noMultiLvlLbl val="0"/>
      </c:catAx>
      <c:valAx>
        <c:axId val="1251721736"/>
        <c:scaling>
          <c:orientation val="minMax"/>
        </c:scaling>
        <c:delete val="1"/>
        <c:axPos val="l"/>
        <c:numFmt formatCode="0%" sourceLinked="1"/>
        <c:majorTickMark val="out"/>
        <c:minorTickMark val="none"/>
        <c:tickLblPos val="nextTo"/>
        <c:crossAx val="1214522744"/>
        <c:crosses val="autoZero"/>
        <c:crossBetween val="between"/>
      </c:valAx>
      <c:spPr>
        <a:solidFill>
          <a:schemeClr val="bg1"/>
        </a:solidFill>
      </c:spPr>
    </c:plotArea>
    <c:legend>
      <c:legendPos val="r"/>
      <c:layout>
        <c:manualLayout>
          <c:xMode val="edge"/>
          <c:yMode val="edge"/>
          <c:x val="0.0341442122392376"/>
          <c:y val="0.0698810382690867"/>
          <c:w val="0.278077077192048"/>
          <c:h val="0.504334571681784"/>
        </c:manualLayout>
      </c:layout>
      <c:overlay val="0"/>
      <c:txPr>
        <a:bodyPr/>
        <a:lstStyle/>
        <a:p>
          <a:pPr>
            <a:defRPr sz="1600" b="1" i="0"/>
          </a:pPr>
          <a:endParaRPr lang="en-US"/>
        </a:p>
      </c:txPr>
    </c:legend>
    <c:plotVisOnly val="1"/>
    <c:dispBlanksAs val="gap"/>
    <c:showDLblsOverMax val="0"/>
  </c:chart>
  <c:spPr>
    <a:noFill/>
  </c:spPr>
  <c:txPr>
    <a:bodyPr/>
    <a:lstStyle/>
    <a:p>
      <a:pPr>
        <a:defRPr>
          <a:latin typeface="+mj-lt"/>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
          <c:y val="0.206349206349206"/>
          <c:w val="0.591600879685866"/>
          <c:h val="0.784391951006124"/>
        </c:manualLayout>
      </c:layout>
      <c:barChart>
        <c:barDir val="bar"/>
        <c:grouping val="stacked"/>
        <c:varyColors val="0"/>
        <c:ser>
          <c:idx val="0"/>
          <c:order val="0"/>
          <c:tx>
            <c:strRef>
              <c:f>Sheet1!$B$1</c:f>
              <c:strCache>
                <c:ptCount val="1"/>
                <c:pt idx="0">
                  <c:v>Online Institution</c:v>
                </c:pt>
              </c:strCache>
            </c:strRef>
          </c:tx>
          <c:invertIfNegative val="0"/>
          <c:dLbls>
            <c:dLbl>
              <c:idx val="0"/>
              <c:delete val="1"/>
            </c:dLbl>
            <c:dLbl>
              <c:idx val="1"/>
              <c:delete val="1"/>
            </c:dLbl>
            <c:txPr>
              <a:bodyPr/>
              <a:lstStyle/>
              <a:p>
                <a:pPr>
                  <a:defRPr sz="1400" b="1"/>
                </a:pPr>
                <a:endParaRPr lang="en-US"/>
              </a:p>
            </c:txPr>
            <c:showLegendKey val="0"/>
            <c:showVal val="1"/>
            <c:showCatName val="0"/>
            <c:showSerName val="0"/>
            <c:showPercent val="0"/>
            <c:showBubbleSize val="0"/>
            <c:showLeaderLines val="0"/>
          </c:dLbls>
          <c:cat>
            <c:strRef>
              <c:f>Sheet1!$A$2:$A$4</c:f>
              <c:strCache>
                <c:ptCount val="3"/>
                <c:pt idx="0">
                  <c:v>Community Colleges</c:v>
                </c:pt>
                <c:pt idx="1">
                  <c:v>Regional Public 4Y</c:v>
                </c:pt>
                <c:pt idx="2">
                  <c:v>Enterprise-level</c:v>
                </c:pt>
              </c:strCache>
            </c:strRef>
          </c:cat>
          <c:val>
            <c:numRef>
              <c:f>Sheet1!$B$2:$B$4</c:f>
              <c:numCache>
                <c:formatCode>0%</c:formatCode>
                <c:ptCount val="3"/>
                <c:pt idx="0">
                  <c:v>0.0</c:v>
                </c:pt>
                <c:pt idx="1">
                  <c:v>0.0</c:v>
                </c:pt>
                <c:pt idx="2">
                  <c:v>0.14</c:v>
                </c:pt>
              </c:numCache>
            </c:numRef>
          </c:val>
        </c:ser>
        <c:ser>
          <c:idx val="1"/>
          <c:order val="1"/>
          <c:tx>
            <c:strRef>
              <c:f>Sheet1!$C$1</c:f>
              <c:strCache>
                <c:ptCount val="1"/>
                <c:pt idx="0">
                  <c:v>Online Campus</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Sheet1!$A$2:$A$4</c:f>
              <c:strCache>
                <c:ptCount val="3"/>
                <c:pt idx="0">
                  <c:v>Community Colleges</c:v>
                </c:pt>
                <c:pt idx="1">
                  <c:v>Regional Public 4Y</c:v>
                </c:pt>
                <c:pt idx="2">
                  <c:v>Enterprise-level</c:v>
                </c:pt>
              </c:strCache>
            </c:strRef>
          </c:cat>
          <c:val>
            <c:numRef>
              <c:f>Sheet1!$C$2:$C$4</c:f>
              <c:numCache>
                <c:formatCode>0%</c:formatCode>
                <c:ptCount val="3"/>
                <c:pt idx="0">
                  <c:v>0.08</c:v>
                </c:pt>
                <c:pt idx="1">
                  <c:v>0.06</c:v>
                </c:pt>
                <c:pt idx="2">
                  <c:v>0.11</c:v>
                </c:pt>
              </c:numCache>
            </c:numRef>
          </c:val>
        </c:ser>
        <c:ser>
          <c:idx val="2"/>
          <c:order val="2"/>
          <c:tx>
            <c:strRef>
              <c:f>Sheet1!$D$1</c:f>
              <c:strCache>
                <c:ptCount val="1"/>
                <c:pt idx="0">
                  <c:v>Centrally Managed</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Sheet1!$A$2:$A$4</c:f>
              <c:strCache>
                <c:ptCount val="3"/>
                <c:pt idx="0">
                  <c:v>Community Colleges</c:v>
                </c:pt>
                <c:pt idx="1">
                  <c:v>Regional Public 4Y</c:v>
                </c:pt>
                <c:pt idx="2">
                  <c:v>Enterprise-level</c:v>
                </c:pt>
              </c:strCache>
            </c:strRef>
          </c:cat>
          <c:val>
            <c:numRef>
              <c:f>Sheet1!$D$2:$D$4</c:f>
              <c:numCache>
                <c:formatCode>0%</c:formatCode>
                <c:ptCount val="3"/>
                <c:pt idx="0">
                  <c:v>0.57</c:v>
                </c:pt>
                <c:pt idx="1">
                  <c:v>0.57</c:v>
                </c:pt>
                <c:pt idx="2">
                  <c:v>0.47</c:v>
                </c:pt>
              </c:numCache>
            </c:numRef>
          </c:val>
        </c:ser>
        <c:ser>
          <c:idx val="3"/>
          <c:order val="3"/>
          <c:tx>
            <c:strRef>
              <c:f>Sheet1!$E$1</c:f>
              <c:strCache>
                <c:ptCount val="1"/>
                <c:pt idx="0">
                  <c:v>Continuing Ed. Managed</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Sheet1!$A$2:$A$4</c:f>
              <c:strCache>
                <c:ptCount val="3"/>
                <c:pt idx="0">
                  <c:v>Community Colleges</c:v>
                </c:pt>
                <c:pt idx="1">
                  <c:v>Regional Public 4Y</c:v>
                </c:pt>
                <c:pt idx="2">
                  <c:v>Enterprise-level</c:v>
                </c:pt>
              </c:strCache>
            </c:strRef>
          </c:cat>
          <c:val>
            <c:numRef>
              <c:f>Sheet1!$E$2:$E$4</c:f>
              <c:numCache>
                <c:formatCode>0%</c:formatCode>
                <c:ptCount val="3"/>
                <c:pt idx="0">
                  <c:v>0.01</c:v>
                </c:pt>
                <c:pt idx="1">
                  <c:v>0.11</c:v>
                </c:pt>
                <c:pt idx="2">
                  <c:v>0.08</c:v>
                </c:pt>
              </c:numCache>
            </c:numRef>
          </c:val>
        </c:ser>
        <c:ser>
          <c:idx val="4"/>
          <c:order val="4"/>
          <c:tx>
            <c:strRef>
              <c:f>Sheet1!$F$1</c:f>
              <c:strCache>
                <c:ptCount val="1"/>
                <c:pt idx="0">
                  <c:v>Distributed to Academic Units</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Sheet1!$A$2:$A$4</c:f>
              <c:strCache>
                <c:ptCount val="3"/>
                <c:pt idx="0">
                  <c:v>Community Colleges</c:v>
                </c:pt>
                <c:pt idx="1">
                  <c:v>Regional Public 4Y</c:v>
                </c:pt>
                <c:pt idx="2">
                  <c:v>Enterprise-level</c:v>
                </c:pt>
              </c:strCache>
            </c:strRef>
          </c:cat>
          <c:val>
            <c:numRef>
              <c:f>Sheet1!$F$2:$F$4</c:f>
              <c:numCache>
                <c:formatCode>0%</c:formatCode>
                <c:ptCount val="3"/>
                <c:pt idx="0">
                  <c:v>0.2</c:v>
                </c:pt>
                <c:pt idx="1">
                  <c:v>0.14</c:v>
                </c:pt>
                <c:pt idx="2">
                  <c:v>0.08</c:v>
                </c:pt>
              </c:numCache>
            </c:numRef>
          </c:val>
        </c:ser>
        <c:dLbls>
          <c:showLegendKey val="0"/>
          <c:showVal val="0"/>
          <c:showCatName val="0"/>
          <c:showSerName val="0"/>
          <c:showPercent val="0"/>
          <c:showBubbleSize val="0"/>
        </c:dLbls>
        <c:gapWidth val="150"/>
        <c:overlap val="100"/>
        <c:axId val="1393883736"/>
        <c:axId val="1393886744"/>
      </c:barChart>
      <c:catAx>
        <c:axId val="1393883736"/>
        <c:scaling>
          <c:orientation val="minMax"/>
        </c:scaling>
        <c:delete val="0"/>
        <c:axPos val="l"/>
        <c:majorTickMark val="out"/>
        <c:minorTickMark val="none"/>
        <c:tickLblPos val="nextTo"/>
        <c:txPr>
          <a:bodyPr/>
          <a:lstStyle/>
          <a:p>
            <a:pPr>
              <a:defRPr sz="1400" b="1"/>
            </a:pPr>
            <a:endParaRPr lang="en-US"/>
          </a:p>
        </c:txPr>
        <c:crossAx val="1393886744"/>
        <c:crosses val="autoZero"/>
        <c:auto val="1"/>
        <c:lblAlgn val="ctr"/>
        <c:lblOffset val="100"/>
        <c:noMultiLvlLbl val="0"/>
      </c:catAx>
      <c:valAx>
        <c:axId val="1393886744"/>
        <c:scaling>
          <c:orientation val="minMax"/>
        </c:scaling>
        <c:delete val="1"/>
        <c:axPos val="b"/>
        <c:numFmt formatCode="0%" sourceLinked="1"/>
        <c:majorTickMark val="out"/>
        <c:minorTickMark val="none"/>
        <c:tickLblPos val="nextTo"/>
        <c:crossAx val="1393883736"/>
        <c:crosses val="autoZero"/>
        <c:crossBetween val="between"/>
      </c:valAx>
      <c:spPr>
        <a:noFill/>
      </c:spPr>
    </c:plotArea>
    <c:legend>
      <c:legendPos val="r"/>
      <c:layout>
        <c:manualLayout>
          <c:xMode val="edge"/>
          <c:yMode val="edge"/>
          <c:x val="0.766345776622935"/>
          <c:y val="0.0887204974741288"/>
          <c:w val="0.230916280679365"/>
          <c:h val="0.801599016738874"/>
        </c:manualLayout>
      </c:layout>
      <c:overlay val="0"/>
      <c:txPr>
        <a:bodyPr/>
        <a:lstStyle/>
        <a:p>
          <a:pPr>
            <a:defRPr sz="1600"/>
          </a:pPr>
          <a:endParaRPr lang="en-US"/>
        </a:p>
      </c:txPr>
    </c:legend>
    <c:plotVisOnly val="1"/>
    <c:dispBlanksAs val="gap"/>
    <c:showDLblsOverMax val="0"/>
  </c:chart>
  <c:spPr>
    <a:ln>
      <a:solidFill>
        <a:schemeClr val="tx2"/>
      </a:solidFill>
    </a:ln>
  </c:spPr>
  <c:txPr>
    <a:bodyPr/>
    <a:lstStyle/>
    <a:p>
      <a:pPr>
        <a:defRPr>
          <a:latin typeface="+mj-lt"/>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New Chief Online Officer Positions</c:v>
                </c:pt>
              </c:strCache>
            </c:strRef>
          </c:tx>
          <c:marker>
            <c:symbol val="none"/>
          </c:marker>
          <c:dLbls>
            <c:dLbl>
              <c:idx val="1"/>
              <c:layout>
                <c:manualLayout>
                  <c:x val="-0.0277777777777778"/>
                  <c:y val="-0.055555868016498"/>
                </c:manualLayout>
              </c:layout>
              <c:showLegendKey val="0"/>
              <c:showVal val="1"/>
              <c:showCatName val="0"/>
              <c:showSerName val="0"/>
              <c:showPercent val="0"/>
              <c:showBubbleSize val="0"/>
            </c:dLbl>
            <c:dLbl>
              <c:idx val="2"/>
              <c:layout>
                <c:manualLayout>
                  <c:x val="-0.0138888888888889"/>
                  <c:y val="0.0436507936507936"/>
                </c:manualLayout>
              </c:layout>
              <c:showLegendKey val="0"/>
              <c:showVal val="1"/>
              <c:showCatName val="0"/>
              <c:showSerName val="0"/>
              <c:showPercent val="0"/>
              <c:showBubbleSize val="0"/>
            </c:dLbl>
            <c:dLbl>
              <c:idx val="3"/>
              <c:layout>
                <c:manualLayout>
                  <c:x val="-0.0185185185185185"/>
                  <c:y val="-0.0555555555555555"/>
                </c:manualLayout>
              </c:layout>
              <c:showLegendKey val="0"/>
              <c:showVal val="1"/>
              <c:showCatName val="0"/>
              <c:showSerName val="0"/>
              <c:showPercent val="0"/>
              <c:showBubbleSize val="0"/>
            </c:dLbl>
            <c:dLbl>
              <c:idx val="4"/>
              <c:layout>
                <c:manualLayout>
                  <c:x val="-0.00462962962962963"/>
                  <c:y val="0.0357142857142856"/>
                </c:manualLayout>
              </c:layout>
              <c:showLegendKey val="0"/>
              <c:showVal val="1"/>
              <c:showCatName val="0"/>
              <c:showSerName val="0"/>
              <c:showPercent val="0"/>
              <c:showBubbleSize val="0"/>
            </c:dLbl>
            <c:dLbl>
              <c:idx val="5"/>
              <c:layout>
                <c:manualLayout>
                  <c:x val="-0.0347222222222222"/>
                  <c:y val="-0.0555555555555555"/>
                </c:manualLayout>
              </c:layout>
              <c:showLegendKey val="0"/>
              <c:showVal val="1"/>
              <c:showCatName val="0"/>
              <c:showSerName val="0"/>
              <c:showPercent val="0"/>
              <c:showBubbleSize val="0"/>
            </c:dLbl>
            <c:dLbl>
              <c:idx val="6"/>
              <c:layout>
                <c:manualLayout>
                  <c:x val="-0.0416666666666666"/>
                  <c:y val="-0.0555555555555555"/>
                </c:manualLayout>
              </c:layout>
              <c:showLegendKey val="0"/>
              <c:showVal val="1"/>
              <c:showCatName val="0"/>
              <c:showSerName val="0"/>
              <c:showPercent val="0"/>
              <c:showBubbleSize val="0"/>
            </c:dLbl>
            <c:dLbl>
              <c:idx val="7"/>
              <c:layout>
                <c:manualLayout>
                  <c:x val="-0.00694444444444453"/>
                  <c:y val="0.0357142857142856"/>
                </c:manualLayout>
              </c:layout>
              <c:showLegendKey val="0"/>
              <c:showVal val="1"/>
              <c:showCatName val="0"/>
              <c:showSerName val="0"/>
              <c:showPercent val="0"/>
              <c:showBubbleSize val="0"/>
            </c:dLbl>
            <c:dLbl>
              <c:idx val="8"/>
              <c:layout>
                <c:manualLayout>
                  <c:x val="-0.0347222222222222"/>
                  <c:y val="-0.0436507936507936"/>
                </c:manualLayout>
              </c:layout>
              <c:showLegendKey val="0"/>
              <c:showVal val="1"/>
              <c:showCatName val="0"/>
              <c:showSerName val="0"/>
              <c:showPercent val="0"/>
              <c:showBubbleSize val="0"/>
            </c:dLbl>
            <c:dLbl>
              <c:idx val="9"/>
              <c:layout>
                <c:manualLayout>
                  <c:x val="-0.0231481481481483"/>
                  <c:y val="0.0595238095238094"/>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Sheet1!$A$2:$A$11</c:f>
              <c:numCache>
                <c:formatCode>General</c:formatCode>
                <c:ptCount val="10"/>
                <c:pt idx="0">
                  <c:v>2008.0</c:v>
                </c:pt>
                <c:pt idx="1">
                  <c:v>2009.0</c:v>
                </c:pt>
                <c:pt idx="2">
                  <c:v>2010.0</c:v>
                </c:pt>
                <c:pt idx="3">
                  <c:v>2011.0</c:v>
                </c:pt>
                <c:pt idx="4">
                  <c:v>2012.0</c:v>
                </c:pt>
                <c:pt idx="5">
                  <c:v>2013.0</c:v>
                </c:pt>
                <c:pt idx="6">
                  <c:v>2014.0</c:v>
                </c:pt>
                <c:pt idx="7">
                  <c:v>2015.0</c:v>
                </c:pt>
                <c:pt idx="8">
                  <c:v>2016.0</c:v>
                </c:pt>
                <c:pt idx="9">
                  <c:v>2017.0</c:v>
                </c:pt>
              </c:numCache>
            </c:numRef>
          </c:cat>
          <c:val>
            <c:numRef>
              <c:f>Sheet1!$B$2:$B$11</c:f>
              <c:numCache>
                <c:formatCode>General</c:formatCode>
                <c:ptCount val="10"/>
                <c:pt idx="0">
                  <c:v>2.0</c:v>
                </c:pt>
                <c:pt idx="1">
                  <c:v>7.0</c:v>
                </c:pt>
                <c:pt idx="2">
                  <c:v>4.0</c:v>
                </c:pt>
                <c:pt idx="3">
                  <c:v>7.0</c:v>
                </c:pt>
                <c:pt idx="4">
                  <c:v>8.0</c:v>
                </c:pt>
                <c:pt idx="5">
                  <c:v>16.0</c:v>
                </c:pt>
                <c:pt idx="6">
                  <c:v>16.0</c:v>
                </c:pt>
                <c:pt idx="7">
                  <c:v>8.0</c:v>
                </c:pt>
                <c:pt idx="8">
                  <c:v>24.0</c:v>
                </c:pt>
                <c:pt idx="9">
                  <c:v>18.0</c:v>
                </c:pt>
              </c:numCache>
            </c:numRef>
          </c:val>
          <c:smooth val="0"/>
        </c:ser>
        <c:dLbls>
          <c:showLegendKey val="0"/>
          <c:showVal val="0"/>
          <c:showCatName val="0"/>
          <c:showSerName val="0"/>
          <c:showPercent val="0"/>
          <c:showBubbleSize val="0"/>
        </c:dLbls>
        <c:marker val="1"/>
        <c:smooth val="0"/>
        <c:axId val="1237854184"/>
        <c:axId val="1251764088"/>
      </c:lineChart>
      <c:catAx>
        <c:axId val="1237854184"/>
        <c:scaling>
          <c:orientation val="minMax"/>
        </c:scaling>
        <c:delete val="0"/>
        <c:axPos val="b"/>
        <c:numFmt formatCode="General" sourceLinked="1"/>
        <c:majorTickMark val="out"/>
        <c:minorTickMark val="none"/>
        <c:tickLblPos val="nextTo"/>
        <c:crossAx val="1251764088"/>
        <c:crosses val="autoZero"/>
        <c:auto val="1"/>
        <c:lblAlgn val="ctr"/>
        <c:lblOffset val="100"/>
        <c:noMultiLvlLbl val="0"/>
      </c:catAx>
      <c:valAx>
        <c:axId val="1251764088"/>
        <c:scaling>
          <c:orientation val="minMax"/>
        </c:scaling>
        <c:delete val="0"/>
        <c:axPos val="l"/>
        <c:numFmt formatCode="General" sourceLinked="1"/>
        <c:majorTickMark val="out"/>
        <c:minorTickMark val="none"/>
        <c:tickLblPos val="nextTo"/>
        <c:crossAx val="1237854184"/>
        <c:crosses val="autoZero"/>
        <c:crossBetween val="between"/>
      </c:valAx>
      <c:spPr>
        <a:solidFill>
          <a:schemeClr val="bg1"/>
        </a:solidFill>
      </c:spPr>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36904228644457"/>
          <c:y val="0.0436507936507936"/>
          <c:w val="0.628209929150748"/>
          <c:h val="0.847830896137983"/>
        </c:manualLayout>
      </c:layout>
      <c:barChart>
        <c:barDir val="bar"/>
        <c:grouping val="clustered"/>
        <c:varyColors val="0"/>
        <c:ser>
          <c:idx val="0"/>
          <c:order val="0"/>
          <c:tx>
            <c:strRef>
              <c:f>Sheet1!$C$1</c:f>
              <c:strCache>
                <c:ptCount val="1"/>
                <c:pt idx="0">
                  <c:v>Public 2Y</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numRef>
              <c:f>Sheet1!$B$2</c:f>
              <c:numCache>
                <c:formatCode>0%</c:formatCode>
                <c:ptCount val="1"/>
                <c:pt idx="0">
                  <c:v>0.62</c:v>
                </c:pt>
              </c:numCache>
            </c:numRef>
          </c:cat>
          <c:val>
            <c:numRef>
              <c:f>Sheet1!$C$2</c:f>
              <c:numCache>
                <c:formatCode>0%</c:formatCode>
                <c:ptCount val="1"/>
                <c:pt idx="0">
                  <c:v>0.77</c:v>
                </c:pt>
              </c:numCache>
            </c:numRef>
          </c:val>
        </c:ser>
        <c:ser>
          <c:idx val="1"/>
          <c:order val="1"/>
          <c:tx>
            <c:strRef>
              <c:f>Sheet1!$D$1</c:f>
              <c:strCache>
                <c:ptCount val="1"/>
                <c:pt idx="0">
                  <c:v>Public 4Y</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numRef>
              <c:f>Sheet1!$B$2</c:f>
              <c:numCache>
                <c:formatCode>0%</c:formatCode>
                <c:ptCount val="1"/>
                <c:pt idx="0">
                  <c:v>0.62</c:v>
                </c:pt>
              </c:numCache>
            </c:numRef>
          </c:cat>
          <c:val>
            <c:numRef>
              <c:f>Sheet1!$D$2</c:f>
              <c:numCache>
                <c:formatCode>0%</c:formatCode>
                <c:ptCount val="1"/>
                <c:pt idx="0">
                  <c:v>0.63</c:v>
                </c:pt>
              </c:numCache>
            </c:numRef>
          </c:val>
        </c:ser>
        <c:ser>
          <c:idx val="2"/>
          <c:order val="2"/>
          <c:tx>
            <c:strRef>
              <c:f>Sheet1!$E$1</c:f>
              <c:strCache>
                <c:ptCount val="1"/>
                <c:pt idx="0">
                  <c:v>Private 4Y</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numRef>
              <c:f>Sheet1!$B$2</c:f>
              <c:numCache>
                <c:formatCode>0%</c:formatCode>
                <c:ptCount val="1"/>
                <c:pt idx="0">
                  <c:v>0.62</c:v>
                </c:pt>
              </c:numCache>
            </c:numRef>
          </c:cat>
          <c:val>
            <c:numRef>
              <c:f>Sheet1!$E$2</c:f>
              <c:numCache>
                <c:formatCode>0%</c:formatCode>
                <c:ptCount val="1"/>
                <c:pt idx="0">
                  <c:v>0.56</c:v>
                </c:pt>
              </c:numCache>
            </c:numRef>
          </c:val>
        </c:ser>
        <c:ser>
          <c:idx val="3"/>
          <c:order val="3"/>
          <c:tx>
            <c:strRef>
              <c:f>Sheet1!$F$1</c:f>
              <c:strCache>
                <c:ptCount val="1"/>
                <c:pt idx="0">
                  <c:v>Enterprise-Level</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numRef>
              <c:f>Sheet1!$B$2</c:f>
              <c:numCache>
                <c:formatCode>0%</c:formatCode>
                <c:ptCount val="1"/>
                <c:pt idx="0">
                  <c:v>0.62</c:v>
                </c:pt>
              </c:numCache>
            </c:numRef>
          </c:cat>
          <c:val>
            <c:numRef>
              <c:f>Sheet1!$F$2</c:f>
              <c:numCache>
                <c:formatCode>0%</c:formatCode>
                <c:ptCount val="1"/>
                <c:pt idx="0">
                  <c:v>0.72</c:v>
                </c:pt>
              </c:numCache>
            </c:numRef>
          </c:val>
        </c:ser>
        <c:ser>
          <c:idx val="4"/>
          <c:order val="4"/>
          <c:tx>
            <c:strRef>
              <c:f>Sheet1!$H$1</c:f>
              <c:strCache>
                <c:ptCount val="1"/>
                <c:pt idx="0">
                  <c:v>Mid-sized Regional Publics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numRef>
              <c:f>Sheet1!$B$2</c:f>
              <c:numCache>
                <c:formatCode>0%</c:formatCode>
                <c:ptCount val="1"/>
                <c:pt idx="0">
                  <c:v>0.62</c:v>
                </c:pt>
              </c:numCache>
            </c:numRef>
          </c:cat>
          <c:val>
            <c:numRef>
              <c:f>Sheet1!$H$2</c:f>
              <c:numCache>
                <c:formatCode>0%</c:formatCode>
                <c:ptCount val="1"/>
                <c:pt idx="0">
                  <c:v>0.6</c:v>
                </c:pt>
              </c:numCache>
            </c:numRef>
          </c:val>
        </c:ser>
        <c:ser>
          <c:idx val="6"/>
          <c:order val="5"/>
          <c:tx>
            <c:strRef>
              <c:f>Sheet1!$I$1</c:f>
              <c:strCache>
                <c:ptCount val="1"/>
                <c:pt idx="0">
                  <c:v>Low Enrollment</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numRef>
              <c:f>Sheet1!$B$2</c:f>
              <c:numCache>
                <c:formatCode>0%</c:formatCode>
                <c:ptCount val="1"/>
                <c:pt idx="0">
                  <c:v>0.62</c:v>
                </c:pt>
              </c:numCache>
            </c:numRef>
          </c:cat>
          <c:val>
            <c:numRef>
              <c:f>Sheet1!$I$2</c:f>
              <c:numCache>
                <c:formatCode>0%</c:formatCode>
                <c:ptCount val="1"/>
                <c:pt idx="0">
                  <c:v>0.54</c:v>
                </c:pt>
              </c:numCache>
            </c:numRef>
          </c:val>
        </c:ser>
        <c:dLbls>
          <c:showLegendKey val="0"/>
          <c:showVal val="0"/>
          <c:showCatName val="0"/>
          <c:showSerName val="0"/>
          <c:showPercent val="0"/>
          <c:showBubbleSize val="0"/>
        </c:dLbls>
        <c:gapWidth val="150"/>
        <c:axId val="1286937304"/>
        <c:axId val="1352343336"/>
      </c:barChart>
      <c:catAx>
        <c:axId val="1286937304"/>
        <c:scaling>
          <c:orientation val="minMax"/>
        </c:scaling>
        <c:delete val="1"/>
        <c:axPos val="l"/>
        <c:numFmt formatCode="0%" sourceLinked="1"/>
        <c:majorTickMark val="out"/>
        <c:minorTickMark val="none"/>
        <c:tickLblPos val="nextTo"/>
        <c:crossAx val="1352343336"/>
        <c:crosses val="autoZero"/>
        <c:auto val="1"/>
        <c:lblAlgn val="ctr"/>
        <c:lblOffset val="100"/>
        <c:noMultiLvlLbl val="0"/>
      </c:catAx>
      <c:valAx>
        <c:axId val="1352343336"/>
        <c:scaling>
          <c:orientation val="minMax"/>
        </c:scaling>
        <c:delete val="0"/>
        <c:axPos val="b"/>
        <c:numFmt formatCode="0%" sourceLinked="1"/>
        <c:majorTickMark val="out"/>
        <c:minorTickMark val="none"/>
        <c:tickLblPos val="nextTo"/>
        <c:txPr>
          <a:bodyPr/>
          <a:lstStyle/>
          <a:p>
            <a:pPr>
              <a:defRPr sz="1400"/>
            </a:pPr>
            <a:endParaRPr lang="en-US"/>
          </a:p>
        </c:txPr>
        <c:crossAx val="1286937304"/>
        <c:crosses val="autoZero"/>
        <c:crossBetween val="between"/>
      </c:valAx>
      <c:spPr>
        <a:noFill/>
      </c:spPr>
    </c:plotArea>
    <c:legend>
      <c:legendPos val="r"/>
      <c:layout>
        <c:manualLayout>
          <c:xMode val="edge"/>
          <c:yMode val="edge"/>
          <c:x val="0.0"/>
          <c:y val="0.145673665791776"/>
          <c:w val="0.323789511727142"/>
          <c:h val="0.689078450685934"/>
        </c:manualLayout>
      </c:layout>
      <c:overlay val="0"/>
      <c:txPr>
        <a:bodyPr/>
        <a:lstStyle/>
        <a:p>
          <a:pPr>
            <a:defRPr sz="1600" b="0"/>
          </a:pPr>
          <a:endParaRPr lang="en-US"/>
        </a:p>
      </c:txPr>
    </c:legend>
    <c:plotVisOnly val="1"/>
    <c:dispBlanksAs val="gap"/>
    <c:showDLblsOverMax val="0"/>
  </c:chart>
  <c:txPr>
    <a:bodyPr/>
    <a:lstStyle/>
    <a:p>
      <a:pPr>
        <a:defRPr>
          <a:latin typeface="+mj-lt"/>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0.15612</cdr:x>
      <cdr:y>0.0467</cdr:y>
    </cdr:from>
    <cdr:to>
      <cdr:x>0.48983</cdr:x>
      <cdr:y>0.29925</cdr:y>
    </cdr:to>
    <cdr:sp macro="" textlink="">
      <cdr:nvSpPr>
        <cdr:cNvPr id="2" name="TextBox 1"/>
        <cdr:cNvSpPr txBox="1"/>
      </cdr:nvSpPr>
      <cdr:spPr>
        <a:xfrm xmlns:a="http://schemas.openxmlformats.org/drawingml/2006/main">
          <a:off x="638525" y="143958"/>
          <a:ext cx="1364872" cy="778593"/>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n-US" sz="1600" dirty="0" smtClean="0"/>
            <a:t>Chief Online Officer</a:t>
          </a:r>
        </a:p>
        <a:p xmlns:a="http://schemas.openxmlformats.org/drawingml/2006/main">
          <a:pPr algn="ctr"/>
          <a:r>
            <a:rPr lang="en-US" sz="1600" dirty="0" smtClean="0"/>
            <a:t>Respondents</a:t>
          </a:r>
          <a:endParaRPr lang="en-US" sz="1600" dirty="0"/>
        </a:p>
      </cdr:txBody>
    </cdr:sp>
  </cdr:relSizeAnchor>
</c:userShapes>
</file>

<file path=ppt/drawings/drawing10.xml><?xml version="1.0" encoding="utf-8"?>
<c:userShapes xmlns:c="http://schemas.openxmlformats.org/drawingml/2006/chart">
  <cdr:relSizeAnchor xmlns:cdr="http://schemas.openxmlformats.org/drawingml/2006/chartDrawing">
    <cdr:from>
      <cdr:x>0.84199</cdr:x>
      <cdr:y>0.70455</cdr:y>
    </cdr:from>
    <cdr:to>
      <cdr:x>1</cdr:x>
      <cdr:y>0.91477</cdr:y>
    </cdr:to>
    <cdr:sp macro="" textlink="">
      <cdr:nvSpPr>
        <cdr:cNvPr id="2" name="TextBox 1"/>
        <cdr:cNvSpPr txBox="1"/>
      </cdr:nvSpPr>
      <cdr:spPr>
        <a:xfrm xmlns:a="http://schemas.openxmlformats.org/drawingml/2006/main">
          <a:off x="7046820" y="2603240"/>
          <a:ext cx="1322403" cy="776774"/>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n-US" sz="1600" dirty="0" smtClean="0"/>
            <a:t>1% cite OPMs as their source</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0.77405</cdr:x>
      <cdr:y>0.94584</cdr:y>
    </cdr:from>
    <cdr:to>
      <cdr:x>1</cdr:x>
      <cdr:y>1</cdr:y>
    </cdr:to>
    <cdr:sp macro="" textlink="">
      <cdr:nvSpPr>
        <cdr:cNvPr id="3" name="Text Box 4"/>
        <cdr:cNvSpPr txBox="1"/>
      </cdr:nvSpPr>
      <cdr:spPr>
        <a:xfrm xmlns:a="http://schemas.openxmlformats.org/drawingml/2006/main">
          <a:off x="6789387" y="4109766"/>
          <a:ext cx="1756192" cy="2153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mj-lt"/>
            </a:rPr>
            <a:t>Based</a:t>
          </a:r>
          <a:r>
            <a:rPr lang="en-US" sz="800" baseline="0" dirty="0">
              <a:latin typeface="+mj-lt"/>
            </a:rPr>
            <a:t> on CHLOE 2019 Survey</a:t>
          </a:r>
          <a:endParaRPr lang="en-US" sz="800" dirty="0">
            <a:latin typeface="+mj-lt"/>
          </a:endParaRPr>
        </a:p>
      </cdr:txBody>
    </cdr:sp>
  </cdr:relSizeAnchor>
  <cdr:relSizeAnchor xmlns:cdr="http://schemas.openxmlformats.org/drawingml/2006/chartDrawing">
    <cdr:from>
      <cdr:x>0.41164</cdr:x>
      <cdr:y>0.79788</cdr:y>
    </cdr:from>
    <cdr:to>
      <cdr:x>0.47534</cdr:x>
      <cdr:y>0.8818</cdr:y>
    </cdr:to>
    <cdr:sp macro="" textlink="">
      <cdr:nvSpPr>
        <cdr:cNvPr id="4" name="TextBox 3"/>
        <cdr:cNvSpPr txBox="1"/>
      </cdr:nvSpPr>
      <cdr:spPr>
        <a:xfrm xmlns:a="http://schemas.openxmlformats.org/drawingml/2006/main">
          <a:off x="3199425" y="3172310"/>
          <a:ext cx="495070" cy="3336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12</a:t>
          </a:r>
          <a:endParaRPr lang="en-US" sz="1800" dirty="0"/>
        </a:p>
      </cdr:txBody>
    </cdr:sp>
  </cdr:relSizeAnchor>
</c:userShapes>
</file>

<file path=ppt/drawings/drawing3.xml><?xml version="1.0" encoding="utf-8"?>
<c:userShapes xmlns:c="http://schemas.openxmlformats.org/drawingml/2006/chart">
  <cdr:relSizeAnchor xmlns:cdr="http://schemas.openxmlformats.org/drawingml/2006/chartDrawing">
    <cdr:from>
      <cdr:x>0.77723</cdr:x>
      <cdr:y>0.94222</cdr:y>
    </cdr:from>
    <cdr:to>
      <cdr:x>0.97827</cdr:x>
      <cdr:y>0.99159</cdr:y>
    </cdr:to>
    <cdr:sp macro="" textlink="">
      <cdr:nvSpPr>
        <cdr:cNvPr id="5" name="Text Box 4"/>
        <cdr:cNvSpPr txBox="1"/>
      </cdr:nvSpPr>
      <cdr:spPr>
        <a:xfrm xmlns:a="http://schemas.openxmlformats.org/drawingml/2006/main">
          <a:off x="6789387" y="4109766"/>
          <a:ext cx="1756192" cy="2153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mj-lt"/>
            </a:rPr>
            <a:t>Based</a:t>
          </a:r>
          <a:r>
            <a:rPr lang="en-US" sz="800" baseline="0" dirty="0">
              <a:latin typeface="+mj-lt"/>
            </a:rPr>
            <a:t> on CHLOE </a:t>
          </a:r>
          <a:r>
            <a:rPr lang="en-US" sz="800" baseline="0" dirty="0" smtClean="0">
              <a:latin typeface="+mj-lt"/>
            </a:rPr>
            <a:t>2018 </a:t>
          </a:r>
          <a:r>
            <a:rPr lang="en-US" sz="800" baseline="0" dirty="0">
              <a:latin typeface="+mj-lt"/>
            </a:rPr>
            <a:t>Survey</a:t>
          </a:r>
          <a:endParaRPr lang="en-US" sz="800" dirty="0">
            <a:latin typeface="+mj-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0.65242</cdr:x>
      <cdr:y>0.39207</cdr:y>
    </cdr:from>
    <cdr:to>
      <cdr:x>0.68602</cdr:x>
      <cdr:y>0.55434</cdr:y>
    </cdr:to>
    <cdr:cxnSp macro="">
      <cdr:nvCxnSpPr>
        <cdr:cNvPr id="4" name="Straight Connector 3"/>
        <cdr:cNvCxnSpPr/>
      </cdr:nvCxnSpPr>
      <cdr:spPr>
        <a:xfrm xmlns:a="http://schemas.openxmlformats.org/drawingml/2006/main" flipH="1">
          <a:off x="5699179" y="1545847"/>
          <a:ext cx="293457" cy="639822"/>
        </a:xfrm>
        <a:prstGeom xmlns:a="http://schemas.openxmlformats.org/drawingml/2006/main" prst="line">
          <a:avLst/>
        </a:prstGeom>
        <a:ln xmlns:a="http://schemas.openxmlformats.org/drawingml/2006/main">
          <a:solidFill>
            <a:srgbClr val="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0.60016</cdr:x>
      <cdr:y>0.65326</cdr:y>
    </cdr:from>
    <cdr:to>
      <cdr:x>0.65066</cdr:x>
      <cdr:y>0.80445</cdr:y>
    </cdr:to>
    <cdr:cxnSp macro="">
      <cdr:nvCxnSpPr>
        <cdr:cNvPr id="6" name="Straight Connector 5"/>
        <cdr:cNvCxnSpPr/>
      </cdr:nvCxnSpPr>
      <cdr:spPr>
        <a:xfrm xmlns:a="http://schemas.openxmlformats.org/drawingml/2006/main" flipH="1">
          <a:off x="5242632" y="2575691"/>
          <a:ext cx="441105" cy="596077"/>
        </a:xfrm>
        <a:prstGeom xmlns:a="http://schemas.openxmlformats.org/drawingml/2006/main" prst="line">
          <a:avLst/>
        </a:prstGeom>
        <a:ln xmlns:a="http://schemas.openxmlformats.org/drawingml/2006/main">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0.31275</cdr:x>
      <cdr:y>0.0322</cdr:y>
    </cdr:from>
    <cdr:to>
      <cdr:x>0.59958</cdr:x>
      <cdr:y>0.10475</cdr:y>
    </cdr:to>
    <cdr:sp macro="" textlink="">
      <cdr:nvSpPr>
        <cdr:cNvPr id="11" name="TextBox 10"/>
        <cdr:cNvSpPr txBox="1"/>
      </cdr:nvSpPr>
      <cdr:spPr>
        <a:xfrm xmlns:a="http://schemas.openxmlformats.org/drawingml/2006/main">
          <a:off x="2732029" y="126950"/>
          <a:ext cx="2505519" cy="2860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0.20616</cdr:x>
      <cdr:y>0.03444</cdr:y>
    </cdr:from>
    <cdr:to>
      <cdr:x>0.69781</cdr:x>
      <cdr:y>0.14098</cdr:y>
    </cdr:to>
    <cdr:sp macro="" textlink="">
      <cdr:nvSpPr>
        <cdr:cNvPr id="12" name="TextBox 11"/>
        <cdr:cNvSpPr txBox="1"/>
      </cdr:nvSpPr>
      <cdr:spPr>
        <a:xfrm xmlns:a="http://schemas.openxmlformats.org/drawingml/2006/main">
          <a:off x="1800894" y="119110"/>
          <a:ext cx="4294741" cy="368413"/>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n-US" sz="1600" b="1" dirty="0" smtClean="0"/>
            <a:t>Centralized Management of Online Support </a:t>
          </a:r>
          <a:endParaRPr lang="en-US" sz="1600" b="1" dirty="0"/>
        </a:p>
      </cdr:txBody>
    </cdr:sp>
  </cdr:relSizeAnchor>
  <cdr:relSizeAnchor xmlns:cdr="http://schemas.openxmlformats.org/drawingml/2006/chartDrawing">
    <cdr:from>
      <cdr:x>0.77723</cdr:x>
      <cdr:y>0.94538</cdr:y>
    </cdr:from>
    <cdr:to>
      <cdr:x>0.97827</cdr:x>
      <cdr:y>1</cdr:y>
    </cdr:to>
    <cdr:sp macro="" textlink="">
      <cdr:nvSpPr>
        <cdr:cNvPr id="13" name="Text Box 4"/>
        <cdr:cNvSpPr txBox="1"/>
      </cdr:nvSpPr>
      <cdr:spPr>
        <a:xfrm xmlns:a="http://schemas.openxmlformats.org/drawingml/2006/main">
          <a:off x="6789387" y="4109766"/>
          <a:ext cx="1756192" cy="2153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mj-lt"/>
            </a:rPr>
            <a:t>Based</a:t>
          </a:r>
          <a:r>
            <a:rPr lang="en-US" sz="800" baseline="0" dirty="0">
              <a:latin typeface="+mj-lt"/>
            </a:rPr>
            <a:t> on CHLOE 2019 Survey</a:t>
          </a:r>
          <a:endParaRPr lang="en-US" sz="800" dirty="0">
            <a:latin typeface="+mj-l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0.03841</cdr:x>
      <cdr:y>0.75897</cdr:y>
    </cdr:from>
    <cdr:to>
      <cdr:x>0.93928</cdr:x>
      <cdr:y>0.96667</cdr:y>
    </cdr:to>
    <cdr:sp macro="" textlink="">
      <cdr:nvSpPr>
        <cdr:cNvPr id="2" name="TextBox 1"/>
        <cdr:cNvSpPr txBox="1"/>
      </cdr:nvSpPr>
      <cdr:spPr>
        <a:xfrm xmlns:a="http://schemas.openxmlformats.org/drawingml/2006/main">
          <a:off x="328083" y="3132668"/>
          <a:ext cx="7694083" cy="857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0.02478</cdr:x>
      <cdr:y>0.78205</cdr:y>
    </cdr:from>
    <cdr:to>
      <cdr:x>0.96159</cdr:x>
      <cdr:y>1</cdr:y>
    </cdr:to>
    <cdr:sp macro="" textlink="">
      <cdr:nvSpPr>
        <cdr:cNvPr id="3" name="TextBox 2"/>
        <cdr:cNvSpPr txBox="1"/>
      </cdr:nvSpPr>
      <cdr:spPr>
        <a:xfrm xmlns:a="http://schemas.openxmlformats.org/drawingml/2006/main">
          <a:off x="211640" y="2868670"/>
          <a:ext cx="8001060" cy="799471"/>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n-US" sz="1400" dirty="0" smtClean="0"/>
            <a:t>Highest Response in the CHLOE Sample:	</a:t>
          </a:r>
          <a:r>
            <a:rPr lang="en-US" sz="1400" b="1" dirty="0" smtClean="0">
              <a:solidFill>
                <a:schemeClr val="accent1"/>
              </a:solidFill>
            </a:rPr>
            <a:t>Materials  100%</a:t>
          </a:r>
          <a:r>
            <a:rPr lang="en-US" sz="1400" b="1" dirty="0" smtClean="0"/>
            <a:t>	</a:t>
          </a:r>
          <a:r>
            <a:rPr lang="en-US" sz="1400" b="1" dirty="0" smtClean="0">
              <a:solidFill>
                <a:schemeClr val="accent2"/>
              </a:solidFill>
            </a:rPr>
            <a:t>Other Students  80%</a:t>
          </a:r>
        </a:p>
        <a:p xmlns:a="http://schemas.openxmlformats.org/drawingml/2006/main">
          <a:r>
            <a:rPr lang="en-US" sz="1400" dirty="0" smtClean="0"/>
            <a:t>[Indicate the range of what is possible]</a:t>
          </a:r>
          <a:endParaRPr lang="en-US" sz="1400" dirty="0"/>
        </a:p>
        <a:p xmlns:a="http://schemas.openxmlformats.org/drawingml/2006/main">
          <a:r>
            <a:rPr lang="en-US" sz="1400" dirty="0" smtClean="0"/>
            <a:t>				</a:t>
          </a:r>
          <a:r>
            <a:rPr lang="en-US" sz="1400" b="1" dirty="0" smtClean="0">
              <a:solidFill>
                <a:schemeClr val="accent3">
                  <a:lumMod val="75000"/>
                </a:schemeClr>
              </a:solidFill>
            </a:rPr>
            <a:t>Faculty  70%</a:t>
          </a:r>
          <a:r>
            <a:rPr lang="en-US" sz="1400" b="1" dirty="0" smtClean="0"/>
            <a:t>	</a:t>
          </a:r>
          <a:r>
            <a:rPr lang="en-US" sz="1400" b="1" dirty="0" smtClean="0">
              <a:solidFill>
                <a:schemeClr val="accent4"/>
              </a:solidFill>
            </a:rPr>
            <a:t>Other Staff  30%</a:t>
          </a:r>
          <a:endParaRPr lang="en-US" sz="1400" b="1" dirty="0">
            <a:solidFill>
              <a:schemeClr val="accent4"/>
            </a:solidFill>
          </a:endParaRPr>
        </a:p>
      </cdr:txBody>
    </cdr:sp>
  </cdr:relSizeAnchor>
  <cdr:relSizeAnchor xmlns:cdr="http://schemas.openxmlformats.org/drawingml/2006/chartDrawing">
    <cdr:from>
      <cdr:x>0.79437</cdr:x>
      <cdr:y>0.94783</cdr:y>
    </cdr:from>
    <cdr:to>
      <cdr:x>1</cdr:x>
      <cdr:y>1</cdr:y>
    </cdr:to>
    <cdr:sp macro="" textlink="">
      <cdr:nvSpPr>
        <cdr:cNvPr id="4" name="Text Box 4"/>
        <cdr:cNvSpPr txBox="1"/>
      </cdr:nvSpPr>
      <cdr:spPr>
        <a:xfrm xmlns:a="http://schemas.openxmlformats.org/drawingml/2006/main">
          <a:off x="6784558" y="3912161"/>
          <a:ext cx="1756192" cy="2153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mj-lt"/>
            </a:rPr>
            <a:t>Based</a:t>
          </a:r>
          <a:r>
            <a:rPr lang="en-US" sz="800" baseline="0" dirty="0">
              <a:latin typeface="+mj-lt"/>
            </a:rPr>
            <a:t> on CHLOE 2019 Survey</a:t>
          </a:r>
          <a:endParaRPr lang="en-US" sz="800" dirty="0">
            <a:latin typeface="+mj-lt"/>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0.03841</cdr:x>
      <cdr:y>0.75897</cdr:y>
    </cdr:from>
    <cdr:to>
      <cdr:x>0.93928</cdr:x>
      <cdr:y>0.96667</cdr:y>
    </cdr:to>
    <cdr:sp macro="" textlink="">
      <cdr:nvSpPr>
        <cdr:cNvPr id="2" name="TextBox 1"/>
        <cdr:cNvSpPr txBox="1"/>
      </cdr:nvSpPr>
      <cdr:spPr>
        <a:xfrm xmlns:a="http://schemas.openxmlformats.org/drawingml/2006/main">
          <a:off x="328083" y="3132668"/>
          <a:ext cx="7694083" cy="857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0.79437</cdr:x>
      <cdr:y>0.94783</cdr:y>
    </cdr:from>
    <cdr:to>
      <cdr:x>1</cdr:x>
      <cdr:y>1</cdr:y>
    </cdr:to>
    <cdr:sp macro="" textlink="">
      <cdr:nvSpPr>
        <cdr:cNvPr id="4" name="Text Box 4"/>
        <cdr:cNvSpPr txBox="1"/>
      </cdr:nvSpPr>
      <cdr:spPr>
        <a:xfrm xmlns:a="http://schemas.openxmlformats.org/drawingml/2006/main">
          <a:off x="6784558" y="3912161"/>
          <a:ext cx="1756192" cy="2153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mj-lt"/>
            </a:rPr>
            <a:t>Based</a:t>
          </a:r>
          <a:r>
            <a:rPr lang="en-US" sz="800" baseline="0" dirty="0">
              <a:latin typeface="+mj-lt"/>
            </a:rPr>
            <a:t> on CHLOE 2019 Survey</a:t>
          </a:r>
          <a:endParaRPr lang="en-US" sz="800" dirty="0">
            <a:latin typeface="+mj-lt"/>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0.78517</cdr:x>
      <cdr:y>0.94948</cdr:y>
    </cdr:from>
    <cdr:to>
      <cdr:x>0.98827</cdr:x>
      <cdr:y>1</cdr:y>
    </cdr:to>
    <cdr:sp macro="" textlink="">
      <cdr:nvSpPr>
        <cdr:cNvPr id="4" name="Text Box 4"/>
        <cdr:cNvSpPr txBox="1"/>
      </cdr:nvSpPr>
      <cdr:spPr>
        <a:xfrm xmlns:a="http://schemas.openxmlformats.org/drawingml/2006/main">
          <a:off x="6789387" y="4109766"/>
          <a:ext cx="1756192" cy="2153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mj-lt"/>
            </a:rPr>
            <a:t>Based</a:t>
          </a:r>
          <a:r>
            <a:rPr lang="en-US" sz="800" baseline="0" dirty="0">
              <a:latin typeface="+mj-lt"/>
            </a:rPr>
            <a:t> on CHLOE </a:t>
          </a:r>
          <a:r>
            <a:rPr lang="en-US" sz="800" baseline="0" dirty="0" smtClean="0">
              <a:latin typeface="+mj-lt"/>
            </a:rPr>
            <a:t>2018 </a:t>
          </a:r>
          <a:r>
            <a:rPr lang="en-US" sz="800" baseline="0" dirty="0">
              <a:latin typeface="+mj-lt"/>
            </a:rPr>
            <a:t>Survey</a:t>
          </a:r>
          <a:endParaRPr lang="en-US" sz="800" dirty="0">
            <a:latin typeface="+mj-lt"/>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0.79401</cdr:x>
      <cdr:y>0.94614</cdr:y>
    </cdr:from>
    <cdr:to>
      <cdr:x>1</cdr:x>
      <cdr:y>1</cdr:y>
    </cdr:to>
    <cdr:sp macro="" textlink="">
      <cdr:nvSpPr>
        <cdr:cNvPr id="3" name="Text Box 4"/>
        <cdr:cNvSpPr txBox="1"/>
      </cdr:nvSpPr>
      <cdr:spPr>
        <a:xfrm xmlns:a="http://schemas.openxmlformats.org/drawingml/2006/main">
          <a:off x="6789387" y="4109766"/>
          <a:ext cx="1756192" cy="2153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mj-lt"/>
            </a:rPr>
            <a:t>Based</a:t>
          </a:r>
          <a:r>
            <a:rPr lang="en-US" sz="800" baseline="0" dirty="0">
              <a:latin typeface="+mj-lt"/>
            </a:rPr>
            <a:t> on CHLOE 2019 Survey</a:t>
          </a:r>
          <a:endParaRPr lang="en-US" sz="800" dirty="0">
            <a:latin typeface="+mj-lt"/>
          </a:endParaRPr>
        </a:p>
      </cdr:txBody>
    </cdr:sp>
  </cdr:relSizeAnchor>
  <cdr:relSizeAnchor xmlns:cdr="http://schemas.openxmlformats.org/drawingml/2006/chartDrawing">
    <cdr:from>
      <cdr:x>0.04355</cdr:x>
      <cdr:y>0.03757</cdr:y>
    </cdr:from>
    <cdr:to>
      <cdr:x>0.28114</cdr:x>
      <cdr:y>0.2233</cdr:y>
    </cdr:to>
    <cdr:sp macro="" textlink="">
      <cdr:nvSpPr>
        <cdr:cNvPr id="2" name="TextBox 1"/>
        <cdr:cNvSpPr txBox="1"/>
      </cdr:nvSpPr>
      <cdr:spPr>
        <a:xfrm xmlns:a="http://schemas.openxmlformats.org/drawingml/2006/main">
          <a:off x="375167" y="140141"/>
          <a:ext cx="2046577" cy="692798"/>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n-US" sz="1800" dirty="0" smtClean="0"/>
            <a:t>…but some do so more than others</a:t>
          </a:r>
          <a:endParaRPr lang="en-US" sz="1800" dirty="0"/>
        </a:p>
      </cdr:txBody>
    </cdr:sp>
  </cdr:relSizeAnchor>
</c:userShapes>
</file>

<file path=ppt/drawings/drawing9.xml><?xml version="1.0" encoding="utf-8"?>
<c:userShapes xmlns:c="http://schemas.openxmlformats.org/drawingml/2006/chart">
  <cdr:relSizeAnchor xmlns:cdr="http://schemas.openxmlformats.org/drawingml/2006/chartDrawing">
    <cdr:from>
      <cdr:x>0.03841</cdr:x>
      <cdr:y>0.75897</cdr:y>
    </cdr:from>
    <cdr:to>
      <cdr:x>0.93928</cdr:x>
      <cdr:y>0.96667</cdr:y>
    </cdr:to>
    <cdr:sp macro="" textlink="">
      <cdr:nvSpPr>
        <cdr:cNvPr id="2" name="TextBox 1"/>
        <cdr:cNvSpPr txBox="1"/>
      </cdr:nvSpPr>
      <cdr:spPr>
        <a:xfrm xmlns:a="http://schemas.openxmlformats.org/drawingml/2006/main">
          <a:off x="328083" y="3132668"/>
          <a:ext cx="7694083" cy="857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0.79437</cdr:x>
      <cdr:y>0.94783</cdr:y>
    </cdr:from>
    <cdr:to>
      <cdr:x>1</cdr:x>
      <cdr:y>1</cdr:y>
    </cdr:to>
    <cdr:sp macro="" textlink="">
      <cdr:nvSpPr>
        <cdr:cNvPr id="4" name="Text Box 4"/>
        <cdr:cNvSpPr txBox="1"/>
      </cdr:nvSpPr>
      <cdr:spPr>
        <a:xfrm xmlns:a="http://schemas.openxmlformats.org/drawingml/2006/main">
          <a:off x="6784558" y="3912161"/>
          <a:ext cx="1756192" cy="2153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mj-lt"/>
            </a:rPr>
            <a:t>Based</a:t>
          </a:r>
          <a:r>
            <a:rPr lang="en-US" sz="800" baseline="0" dirty="0">
              <a:latin typeface="+mj-lt"/>
            </a:rPr>
            <a:t> on CHLOE 2019 Survey</a:t>
          </a:r>
          <a:endParaRPr lang="en-US" sz="800" dirty="0">
            <a:latin typeface="+mj-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CB1399-8D1A-914E-9828-AC1CAC39A1C5}" type="datetimeFigureOut">
              <a:rPr lang="en-US" smtClean="0"/>
              <a:t>10/12/18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C57D5F-3E54-3C44-BFBB-43698B919698}" type="slidenum">
              <a:rPr lang="en-US" smtClean="0"/>
              <a:t>‹#›</a:t>
            </a:fld>
            <a:endParaRPr lang="en-US"/>
          </a:p>
        </p:txBody>
      </p:sp>
    </p:spTree>
    <p:extLst>
      <p:ext uri="{BB962C8B-B14F-4D97-AF65-F5344CB8AC3E}">
        <p14:creationId xmlns:p14="http://schemas.microsoft.com/office/powerpoint/2010/main" val="13482852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8</a:t>
            </a:fld>
            <a:endParaRPr lang="en-US"/>
          </a:p>
        </p:txBody>
      </p:sp>
    </p:spTree>
    <p:extLst>
      <p:ext uri="{BB962C8B-B14F-4D97-AF65-F5344CB8AC3E}">
        <p14:creationId xmlns:p14="http://schemas.microsoft.com/office/powerpoint/2010/main" val="2333424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24</a:t>
            </a:fld>
            <a:endParaRPr lang="en-US"/>
          </a:p>
        </p:txBody>
      </p:sp>
    </p:spTree>
    <p:extLst>
      <p:ext uri="{BB962C8B-B14F-4D97-AF65-F5344CB8AC3E}">
        <p14:creationId xmlns:p14="http://schemas.microsoft.com/office/powerpoint/2010/main" val="3801777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C061F50-7DA4-194F-AF9A-6751DAA619AC}" type="slidenum">
              <a:rPr lang="en-US" smtClean="0"/>
              <a:t>25</a:t>
            </a:fld>
            <a:endParaRPr lang="en-US"/>
          </a:p>
        </p:txBody>
      </p:sp>
    </p:spTree>
    <p:extLst>
      <p:ext uri="{BB962C8B-B14F-4D97-AF65-F5344CB8AC3E}">
        <p14:creationId xmlns:p14="http://schemas.microsoft.com/office/powerpoint/2010/main" val="4051433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27</a:t>
            </a:fld>
            <a:endParaRPr lang="en-US"/>
          </a:p>
        </p:txBody>
      </p:sp>
    </p:spTree>
    <p:extLst>
      <p:ext uri="{BB962C8B-B14F-4D97-AF65-F5344CB8AC3E}">
        <p14:creationId xmlns:p14="http://schemas.microsoft.com/office/powerpoint/2010/main" val="3236155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30</a:t>
            </a:fld>
            <a:endParaRPr lang="en-US"/>
          </a:p>
        </p:txBody>
      </p:sp>
    </p:spTree>
    <p:extLst>
      <p:ext uri="{BB962C8B-B14F-4D97-AF65-F5344CB8AC3E}">
        <p14:creationId xmlns:p14="http://schemas.microsoft.com/office/powerpoint/2010/main" val="3785631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C061F50-7DA4-194F-AF9A-6751DAA619AC}" type="slidenum">
              <a:rPr lang="en-US" smtClean="0"/>
              <a:t>33</a:t>
            </a:fld>
            <a:endParaRPr lang="en-US"/>
          </a:p>
        </p:txBody>
      </p:sp>
    </p:spTree>
    <p:extLst>
      <p:ext uri="{BB962C8B-B14F-4D97-AF65-F5344CB8AC3E}">
        <p14:creationId xmlns:p14="http://schemas.microsoft.com/office/powerpoint/2010/main" val="375370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38</a:t>
            </a:fld>
            <a:endParaRPr lang="en-US"/>
          </a:p>
        </p:txBody>
      </p:sp>
    </p:spTree>
    <p:extLst>
      <p:ext uri="{BB962C8B-B14F-4D97-AF65-F5344CB8AC3E}">
        <p14:creationId xmlns:p14="http://schemas.microsoft.com/office/powerpoint/2010/main" val="2176916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40</a:t>
            </a:fld>
            <a:endParaRPr lang="en-US"/>
          </a:p>
        </p:txBody>
      </p:sp>
    </p:spTree>
    <p:extLst>
      <p:ext uri="{BB962C8B-B14F-4D97-AF65-F5344CB8AC3E}">
        <p14:creationId xmlns:p14="http://schemas.microsoft.com/office/powerpoint/2010/main" val="2176916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41</a:t>
            </a:fld>
            <a:endParaRPr lang="en-US"/>
          </a:p>
        </p:txBody>
      </p:sp>
    </p:spTree>
    <p:extLst>
      <p:ext uri="{BB962C8B-B14F-4D97-AF65-F5344CB8AC3E}">
        <p14:creationId xmlns:p14="http://schemas.microsoft.com/office/powerpoint/2010/main" val="2176916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42</a:t>
            </a:fld>
            <a:endParaRPr lang="en-US"/>
          </a:p>
        </p:txBody>
      </p:sp>
    </p:spTree>
    <p:extLst>
      <p:ext uri="{BB962C8B-B14F-4D97-AF65-F5344CB8AC3E}">
        <p14:creationId xmlns:p14="http://schemas.microsoft.com/office/powerpoint/2010/main" val="2176916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45</a:t>
            </a:fld>
            <a:endParaRPr lang="en-US"/>
          </a:p>
        </p:txBody>
      </p:sp>
    </p:spTree>
    <p:extLst>
      <p:ext uri="{BB962C8B-B14F-4D97-AF65-F5344CB8AC3E}">
        <p14:creationId xmlns:p14="http://schemas.microsoft.com/office/powerpoint/2010/main" val="294552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9</a:t>
            </a:fld>
            <a:endParaRPr lang="en-US"/>
          </a:p>
        </p:txBody>
      </p:sp>
    </p:spTree>
    <p:extLst>
      <p:ext uri="{BB962C8B-B14F-4D97-AF65-F5344CB8AC3E}">
        <p14:creationId xmlns:p14="http://schemas.microsoft.com/office/powerpoint/2010/main" val="395844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10</a:t>
            </a:fld>
            <a:endParaRPr lang="en-US"/>
          </a:p>
        </p:txBody>
      </p:sp>
    </p:spTree>
    <p:extLst>
      <p:ext uri="{BB962C8B-B14F-4D97-AF65-F5344CB8AC3E}">
        <p14:creationId xmlns:p14="http://schemas.microsoft.com/office/powerpoint/2010/main" val="314708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11</a:t>
            </a:fld>
            <a:endParaRPr lang="en-US"/>
          </a:p>
        </p:txBody>
      </p:sp>
    </p:spTree>
    <p:extLst>
      <p:ext uri="{BB962C8B-B14F-4D97-AF65-F5344CB8AC3E}">
        <p14:creationId xmlns:p14="http://schemas.microsoft.com/office/powerpoint/2010/main" val="3785631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C061F50-7DA4-194F-AF9A-6751DAA619AC}" type="slidenum">
              <a:rPr lang="en-US" smtClean="0"/>
              <a:t>12</a:t>
            </a:fld>
            <a:endParaRPr lang="en-US"/>
          </a:p>
        </p:txBody>
      </p:sp>
    </p:spTree>
    <p:extLst>
      <p:ext uri="{BB962C8B-B14F-4D97-AF65-F5344CB8AC3E}">
        <p14:creationId xmlns:p14="http://schemas.microsoft.com/office/powerpoint/2010/main" val="359317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14</a:t>
            </a:fld>
            <a:endParaRPr lang="en-US"/>
          </a:p>
        </p:txBody>
      </p:sp>
    </p:spTree>
    <p:extLst>
      <p:ext uri="{BB962C8B-B14F-4D97-AF65-F5344CB8AC3E}">
        <p14:creationId xmlns:p14="http://schemas.microsoft.com/office/powerpoint/2010/main" val="181470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17</a:t>
            </a:fld>
            <a:endParaRPr lang="en-US"/>
          </a:p>
        </p:txBody>
      </p:sp>
    </p:spTree>
    <p:extLst>
      <p:ext uri="{BB962C8B-B14F-4D97-AF65-F5344CB8AC3E}">
        <p14:creationId xmlns:p14="http://schemas.microsoft.com/office/powerpoint/2010/main" val="1833926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18</a:t>
            </a:fld>
            <a:endParaRPr lang="en-US"/>
          </a:p>
        </p:txBody>
      </p:sp>
    </p:spTree>
    <p:extLst>
      <p:ext uri="{BB962C8B-B14F-4D97-AF65-F5344CB8AC3E}">
        <p14:creationId xmlns:p14="http://schemas.microsoft.com/office/powerpoint/2010/main" val="2176916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C061F50-7DA4-194F-AF9A-6751DAA619AC}" type="slidenum">
              <a:rPr lang="en-US" smtClean="0"/>
              <a:t>23</a:t>
            </a:fld>
            <a:endParaRPr lang="en-US"/>
          </a:p>
        </p:txBody>
      </p:sp>
    </p:spTree>
    <p:extLst>
      <p:ext uri="{BB962C8B-B14F-4D97-AF65-F5344CB8AC3E}">
        <p14:creationId xmlns:p14="http://schemas.microsoft.com/office/powerpoint/2010/main" val="1482922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QM Regional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3846"/>
            <a:ext cx="7772400" cy="910807"/>
          </a:xfrm>
          <a:prstGeom prst="rect">
            <a:avLst/>
          </a:prstGeom>
        </p:spPr>
        <p:txBody>
          <a:bodyPr/>
          <a:lstStyle>
            <a:lvl1pPr>
              <a:defRPr>
                <a:solidFill>
                  <a:schemeClr val="accent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131855"/>
            <a:ext cx="6400800" cy="631104"/>
          </a:xfrm>
          <a:prstGeom prst="rect">
            <a:avLst/>
          </a:prstGeom>
        </p:spPr>
        <p:txBody>
          <a:bodyPr/>
          <a:lstStyle>
            <a:lvl1pPr marL="0" indent="0" algn="ctr">
              <a:buNone/>
              <a:defRPr sz="3000">
                <a:solidFill>
                  <a:schemeClr val="accent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91862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90004"/>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34913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3915057"/>
            <a:ext cx="5486400" cy="3291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52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8005"/>
            <a:ext cx="7772400" cy="910807"/>
          </a:xfrm>
          <a:prstGeom prst="rect">
            <a:avLst/>
          </a:prstGeom>
        </p:spPr>
        <p:txBody>
          <a:bodyPr/>
          <a:lstStyle>
            <a:lvl1pPr>
              <a:defRPr sz="3200">
                <a:solidFill>
                  <a:schemeClr val="bg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131855"/>
            <a:ext cx="6400800" cy="631104"/>
          </a:xfrm>
          <a:prstGeom prst="rect">
            <a:avLst/>
          </a:prstGeom>
        </p:spPr>
        <p:txBody>
          <a:bodyPr/>
          <a:lstStyle>
            <a:lvl1pPr marL="0" indent="0" algn="ctr">
              <a:buNone/>
              <a:defRPr sz="240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91862097"/>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_Title Slide_No-Image">
    <p:spTree>
      <p:nvGrpSpPr>
        <p:cNvPr id="1" name="Shape 103"/>
        <p:cNvGrpSpPr/>
        <p:nvPr/>
      </p:nvGrpSpPr>
      <p:grpSpPr>
        <a:xfrm>
          <a:off x="0" y="0"/>
          <a:ext cx="0" cy="0"/>
          <a:chOff x="0" y="0"/>
          <a:chExt cx="0" cy="0"/>
        </a:xfrm>
      </p:grpSpPr>
      <p:sp>
        <p:nvSpPr>
          <p:cNvPr id="105" name="Shape 105"/>
          <p:cNvSpPr txBox="1">
            <a:spLocks noGrp="1"/>
          </p:cNvSpPr>
          <p:nvPr>
            <p:ph type="sldNum" idx="12"/>
          </p:nvPr>
        </p:nvSpPr>
        <p:spPr>
          <a:xfrm>
            <a:off x="6765286" y="4650519"/>
            <a:ext cx="2057400" cy="27384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999B9C"/>
                </a:solidFill>
                <a:latin typeface="Arial"/>
                <a:ea typeface="Arial"/>
                <a:cs typeface="Arial"/>
                <a:sym typeface="Arial"/>
              </a:rPr>
              <a:t>‹#›</a:t>
            </a:fld>
            <a:endParaRPr lang="en-US" sz="900" b="0" i="0" u="none" strike="noStrike" cap="none" dirty="0">
              <a:solidFill>
                <a:srgbClr val="999B9C"/>
              </a:solidFill>
              <a:latin typeface="Arial"/>
              <a:ea typeface="Arial"/>
              <a:cs typeface="Arial"/>
              <a:sym typeface="Arial"/>
            </a:endParaRPr>
          </a:p>
        </p:txBody>
      </p:sp>
      <p:sp>
        <p:nvSpPr>
          <p:cNvPr id="106" name="Shape 106"/>
          <p:cNvSpPr txBox="1">
            <a:spLocks noGrp="1"/>
          </p:cNvSpPr>
          <p:nvPr>
            <p:ph type="body" idx="1"/>
          </p:nvPr>
        </p:nvSpPr>
        <p:spPr>
          <a:xfrm>
            <a:off x="502518" y="155439"/>
            <a:ext cx="5824181" cy="747909"/>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2"/>
              </a:buClr>
              <a:buFont typeface="Arial"/>
              <a:buNone/>
              <a:defRPr sz="2400" b="0" i="0" u="none" strike="noStrike" cap="none">
                <a:solidFill>
                  <a:schemeClr val="dk2"/>
                </a:solidFill>
                <a:latin typeface="Arial"/>
                <a:ea typeface="Arial"/>
                <a:cs typeface="Arial"/>
                <a:sym typeface="Arial"/>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Arial"/>
                <a:ea typeface="Arial"/>
                <a:cs typeface="Arial"/>
                <a:sym typeface="Arial"/>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9pPr>
          </a:lstStyle>
          <a:p>
            <a:pPr lvl="0"/>
            <a:r>
              <a:rPr lang="en-US" smtClean="0"/>
              <a:t>Edit Master text styles</a:t>
            </a:r>
          </a:p>
        </p:txBody>
      </p:sp>
      <p:sp>
        <p:nvSpPr>
          <p:cNvPr id="107" name="Shape 107"/>
          <p:cNvSpPr txBox="1">
            <a:spLocks noGrp="1"/>
          </p:cNvSpPr>
          <p:nvPr>
            <p:ph type="body" idx="2"/>
          </p:nvPr>
        </p:nvSpPr>
        <p:spPr>
          <a:xfrm>
            <a:off x="502518" y="903350"/>
            <a:ext cx="5824184" cy="352624"/>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accent2"/>
              </a:buClr>
              <a:buFont typeface="Arial"/>
              <a:buNone/>
              <a:defRPr sz="1050" b="1" i="0" u="none" strike="noStrike" cap="none">
                <a:solidFill>
                  <a:schemeClr val="accent2"/>
                </a:solidFill>
                <a:latin typeface="Arial"/>
                <a:ea typeface="Arial"/>
                <a:cs typeface="Arial"/>
                <a:sym typeface="Arial"/>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Arial"/>
                <a:ea typeface="Arial"/>
                <a:cs typeface="Arial"/>
                <a:sym typeface="Arial"/>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9pPr>
          </a:lstStyle>
          <a:p>
            <a:pPr lvl="0"/>
            <a:r>
              <a:rPr lang="en-US" smtClean="0"/>
              <a:t>Edit Master text styles</a:t>
            </a:r>
          </a:p>
        </p:txBody>
      </p:sp>
      <p:sp>
        <p:nvSpPr>
          <p:cNvPr id="3" name="Content Placeholder 2"/>
          <p:cNvSpPr>
            <a:spLocks noGrp="1"/>
          </p:cNvSpPr>
          <p:nvPr>
            <p:ph sz="quarter" idx="13"/>
          </p:nvPr>
        </p:nvSpPr>
        <p:spPr>
          <a:xfrm>
            <a:off x="503238" y="1255974"/>
            <a:ext cx="5822950" cy="3393814"/>
          </a:xfrm>
        </p:spPr>
        <p:txBody>
          <a:bodyPr vert="horz"/>
          <a:lstStyle>
            <a:lvl1pPr marL="225425" indent="-92075">
              <a:defRPr sz="1800"/>
            </a:lvl1pPr>
            <a:lvl2pPr marL="573088" indent="-115888">
              <a:defRPr sz="1400"/>
            </a:lvl2pPr>
            <a:lvl3pPr>
              <a:defRPr sz="1200"/>
            </a:lvl3pPr>
            <a:lvl4pPr>
              <a:defRPr sz="1000"/>
            </a:lvl4pPr>
            <a:lvl5pPr>
              <a:defRPr sz="9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948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85800" y="1744909"/>
            <a:ext cx="7772400" cy="1203137"/>
          </a:xfrm>
          <a:prstGeom prst="rect">
            <a:avLst/>
          </a:prstGeom>
        </p:spPr>
        <p:txBody>
          <a:bodyPr/>
          <a:lstStyle>
            <a:lvl1pPr algn="ctr">
              <a:defRPr sz="4400" baseline="0">
                <a:solidFill>
                  <a:schemeClr val="tx2"/>
                </a:solidFill>
                <a:latin typeface="+mj-lt"/>
              </a:defRPr>
            </a:lvl1pPr>
          </a:lstStyle>
          <a:p>
            <a:r>
              <a:rPr lang="en-US" dirty="0"/>
              <a:t>“Gateway to Quality”</a:t>
            </a:r>
          </a:p>
        </p:txBody>
      </p:sp>
      <p:sp>
        <p:nvSpPr>
          <p:cNvPr id="5" name="Subtitle 2"/>
          <p:cNvSpPr>
            <a:spLocks noGrp="1"/>
          </p:cNvSpPr>
          <p:nvPr>
            <p:ph type="subTitle" idx="1" hasCustomPrompt="1"/>
          </p:nvPr>
        </p:nvSpPr>
        <p:spPr>
          <a:xfrm>
            <a:off x="685800" y="2948047"/>
            <a:ext cx="7772400" cy="631104"/>
          </a:xfrm>
          <a:prstGeom prst="rect">
            <a:avLst/>
          </a:prstGeom>
        </p:spPr>
        <p:txBody>
          <a:bodyPr/>
          <a:lstStyle>
            <a:lvl1pPr marL="0" indent="0" algn="ctr">
              <a:buNone/>
              <a:defRPr sz="28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Oct. 30 – Nov. 2 | St. Louis, Missouri</a:t>
            </a:r>
          </a:p>
        </p:txBody>
      </p:sp>
    </p:spTree>
    <p:extLst>
      <p:ext uri="{BB962C8B-B14F-4D97-AF65-F5344CB8AC3E}">
        <p14:creationId xmlns:p14="http://schemas.microsoft.com/office/powerpoint/2010/main" val="311203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M Regional Title with images">
    <p:spTree>
      <p:nvGrpSpPr>
        <p:cNvPr id="1" name=""/>
        <p:cNvGrpSpPr/>
        <p:nvPr/>
      </p:nvGrpSpPr>
      <p:grpSpPr>
        <a:xfrm>
          <a:off x="0" y="0"/>
          <a:ext cx="0" cy="0"/>
          <a:chOff x="0" y="0"/>
          <a:chExt cx="0" cy="0"/>
        </a:xfrm>
      </p:grpSpPr>
      <p:sp>
        <p:nvSpPr>
          <p:cNvPr id="3" name="Picture Placeholder 5"/>
          <p:cNvSpPr>
            <a:spLocks noGrp="1"/>
          </p:cNvSpPr>
          <p:nvPr>
            <p:ph type="pic" sz="quarter" idx="11" hasCustomPrompt="1"/>
          </p:nvPr>
        </p:nvSpPr>
        <p:spPr>
          <a:xfrm>
            <a:off x="3645208" y="1832578"/>
            <a:ext cx="2028763" cy="1851944"/>
          </a:xfrm>
          <a:prstGeom prst="rect">
            <a:avLst/>
          </a:prstGeom>
        </p:spPr>
        <p:txBody>
          <a:bodyPr vert="horz"/>
          <a:lstStyle>
            <a:lvl1pPr marL="0" indent="0">
              <a:buNone/>
              <a:defRPr sz="1800"/>
            </a:lvl1pPr>
          </a:lstStyle>
          <a:p>
            <a:r>
              <a:rPr lang="en-US" dirty="0"/>
              <a:t>Drag picture to placeholder or click icon to add</a:t>
            </a:r>
          </a:p>
        </p:txBody>
      </p:sp>
      <p:sp>
        <p:nvSpPr>
          <p:cNvPr id="4" name="Picture Placeholder 5"/>
          <p:cNvSpPr>
            <a:spLocks noGrp="1"/>
          </p:cNvSpPr>
          <p:nvPr>
            <p:ph type="pic" sz="quarter" idx="12"/>
          </p:nvPr>
        </p:nvSpPr>
        <p:spPr>
          <a:xfrm>
            <a:off x="752523" y="1832578"/>
            <a:ext cx="2028763" cy="1851944"/>
          </a:xfrm>
          <a:prstGeom prst="rect">
            <a:avLst/>
          </a:prstGeom>
        </p:spPr>
        <p:txBody>
          <a:bodyPr vert="horz"/>
          <a:lstStyle>
            <a:lvl1pPr marL="0" indent="0">
              <a:buNone/>
              <a:defRPr sz="1800"/>
            </a:lvl1pPr>
          </a:lstStyle>
          <a:p>
            <a:r>
              <a:rPr lang="en-US" smtClean="0"/>
              <a:t>Drag picture to placeholder or click icon to add</a:t>
            </a:r>
            <a:endParaRPr lang="en-US" dirty="0"/>
          </a:p>
        </p:txBody>
      </p:sp>
      <p:sp>
        <p:nvSpPr>
          <p:cNvPr id="5" name="Picture Placeholder 5"/>
          <p:cNvSpPr>
            <a:spLocks noGrp="1"/>
          </p:cNvSpPr>
          <p:nvPr>
            <p:ph type="pic" sz="quarter" idx="13"/>
          </p:nvPr>
        </p:nvSpPr>
        <p:spPr>
          <a:xfrm>
            <a:off x="6455580" y="1832578"/>
            <a:ext cx="2028763" cy="1851944"/>
          </a:xfrm>
          <a:prstGeom prst="rect">
            <a:avLst/>
          </a:prstGeom>
        </p:spPr>
        <p:txBody>
          <a:bodyPr vert="horz"/>
          <a:lstStyle>
            <a:lvl1pPr marL="0" indent="0">
              <a:buNone/>
              <a:defRPr sz="1800"/>
            </a:lvl1pPr>
          </a:lstStyle>
          <a:p>
            <a:r>
              <a:rPr lang="en-US" smtClean="0"/>
              <a:t>Drag picture to placeholder or click icon to add</a:t>
            </a:r>
            <a:endParaRPr lang="en-US" dirty="0"/>
          </a:p>
        </p:txBody>
      </p:sp>
      <p:sp>
        <p:nvSpPr>
          <p:cNvPr id="8" name="Text Placeholder 7">
            <a:extLst>
              <a:ext uri="{FF2B5EF4-FFF2-40B4-BE49-F238E27FC236}">
                <a16:creationId xmlns="" xmlns:a16="http://schemas.microsoft.com/office/drawing/2014/main" id="{9574AA38-87D6-3240-AAE4-55C2E695DD6D}"/>
              </a:ext>
            </a:extLst>
          </p:cNvPr>
          <p:cNvSpPr>
            <a:spLocks noGrp="1"/>
          </p:cNvSpPr>
          <p:nvPr>
            <p:ph type="body" sz="quarter" idx="14" hasCustomPrompt="1"/>
          </p:nvPr>
        </p:nvSpPr>
        <p:spPr>
          <a:xfrm>
            <a:off x="752475" y="3800475"/>
            <a:ext cx="2028825" cy="60960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Caption goes here</a:t>
            </a:r>
          </a:p>
        </p:txBody>
      </p:sp>
      <p:sp>
        <p:nvSpPr>
          <p:cNvPr id="9" name="Text Placeholder 7">
            <a:extLst>
              <a:ext uri="{FF2B5EF4-FFF2-40B4-BE49-F238E27FC236}">
                <a16:creationId xmlns="" xmlns:a16="http://schemas.microsoft.com/office/drawing/2014/main" id="{050A5DC9-7D1C-EB4D-BB0D-A4C7C1A796A6}"/>
              </a:ext>
            </a:extLst>
          </p:cNvPr>
          <p:cNvSpPr>
            <a:spLocks noGrp="1"/>
          </p:cNvSpPr>
          <p:nvPr>
            <p:ph type="body" sz="quarter" idx="15" hasCustomPrompt="1"/>
          </p:nvPr>
        </p:nvSpPr>
        <p:spPr>
          <a:xfrm>
            <a:off x="3637915" y="3800475"/>
            <a:ext cx="2028825" cy="60960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Caption goes here</a:t>
            </a:r>
          </a:p>
        </p:txBody>
      </p:sp>
      <p:sp>
        <p:nvSpPr>
          <p:cNvPr id="10" name="Text Placeholder 7">
            <a:extLst>
              <a:ext uri="{FF2B5EF4-FFF2-40B4-BE49-F238E27FC236}">
                <a16:creationId xmlns="" xmlns:a16="http://schemas.microsoft.com/office/drawing/2014/main" id="{2CD543ED-76D5-7348-9AE0-5ADC753E1BB2}"/>
              </a:ext>
            </a:extLst>
          </p:cNvPr>
          <p:cNvSpPr>
            <a:spLocks noGrp="1"/>
          </p:cNvSpPr>
          <p:nvPr>
            <p:ph type="body" sz="quarter" idx="16" hasCustomPrompt="1"/>
          </p:nvPr>
        </p:nvSpPr>
        <p:spPr>
          <a:xfrm>
            <a:off x="6462395" y="3800475"/>
            <a:ext cx="2028825" cy="60960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Caption goes here</a:t>
            </a:r>
          </a:p>
        </p:txBody>
      </p:sp>
    </p:spTree>
    <p:extLst>
      <p:ext uri="{BB962C8B-B14F-4D97-AF65-F5344CB8AC3E}">
        <p14:creationId xmlns:p14="http://schemas.microsoft.com/office/powerpoint/2010/main" val="84247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5867"/>
            <a:ext cx="7772400" cy="1521391"/>
          </a:xfrm>
          <a:prstGeom prst="rect">
            <a:avLst/>
          </a:prstGeom>
        </p:spPr>
        <p:txBody>
          <a:bodyPr/>
          <a:lstStyle>
            <a:lvl1pPr>
              <a:defRPr>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734460"/>
            <a:ext cx="6400800" cy="631104"/>
          </a:xfrm>
          <a:prstGeom prst="rect">
            <a:avLst/>
          </a:prstGeom>
        </p:spPr>
        <p:txBody>
          <a:bodyPr/>
          <a:lstStyle>
            <a:lvl1pPr marL="0" indent="0" algn="ctr">
              <a:buNone/>
              <a:defRPr sz="3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4225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0575"/>
            <a:ext cx="8229600" cy="857250"/>
          </a:xfrm>
        </p:spPr>
        <p:txBody>
          <a:bodyPr/>
          <a:lstStyle/>
          <a:p>
            <a:r>
              <a:rPr lang="en-US"/>
              <a:t>Click to edit Master title style</a:t>
            </a:r>
            <a:endParaRPr lang="en-US" dirty="0"/>
          </a:p>
        </p:txBody>
      </p:sp>
      <p:sp>
        <p:nvSpPr>
          <p:cNvPr id="5" name="Subtitle 2"/>
          <p:cNvSpPr>
            <a:spLocks noGrp="1"/>
          </p:cNvSpPr>
          <p:nvPr>
            <p:ph type="subTitle" idx="1"/>
          </p:nvPr>
        </p:nvSpPr>
        <p:spPr>
          <a:xfrm>
            <a:off x="1371600" y="1938055"/>
            <a:ext cx="6400800" cy="631104"/>
          </a:xfrm>
          <a:prstGeom prst="rect">
            <a:avLst/>
          </a:prstGeom>
        </p:spPr>
        <p:txBody>
          <a:bodyPr/>
          <a:lstStyle>
            <a:lvl1pPr marL="0" indent="0" algn="ctr">
              <a:buNone/>
              <a:defRPr sz="3000">
                <a:solidFill>
                  <a:schemeClr val="tx1"/>
                </a:solidFill>
                <a:latin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0403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110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5"/>
          <p:cNvSpPr>
            <a:spLocks noGrp="1"/>
          </p:cNvSpPr>
          <p:nvPr>
            <p:ph sz="quarter" idx="10"/>
          </p:nvPr>
        </p:nvSpPr>
        <p:spPr>
          <a:xfrm>
            <a:off x="455613" y="1631156"/>
            <a:ext cx="4041775" cy="2699797"/>
          </a:xfrm>
        </p:spPr>
        <p:txBody>
          <a:bodyPr/>
          <a:lstStyle>
            <a:lvl1pPr marL="228600" indent="-228600">
              <a:defRPr sz="2000"/>
            </a:lvl1pPr>
            <a:lvl2pPr marL="188913" indent="-188913">
              <a:tabLst/>
              <a:defRPr sz="2000"/>
            </a:lvl2pPr>
            <a:lvl3pPr marL="404813" indent="-180975">
              <a:tabLst/>
              <a:defRPr sz="1800"/>
            </a:lvl3pPr>
            <a:lvl4pPr marL="577850" indent="-138113">
              <a:tabLst/>
              <a:defRPr sz="1600"/>
            </a:lvl4pPr>
            <a:lvl5pPr marL="742950" indent="-165100">
              <a:tabLs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a:extLst>
              <a:ext uri="{FF2B5EF4-FFF2-40B4-BE49-F238E27FC236}">
                <a16:creationId xmlns="" xmlns:a16="http://schemas.microsoft.com/office/drawing/2014/main" id="{7A36A4BF-A5E9-D245-849C-B92193B17EE9}"/>
              </a:ext>
            </a:extLst>
          </p:cNvPr>
          <p:cNvSpPr>
            <a:spLocks noGrp="1"/>
          </p:cNvSpPr>
          <p:nvPr>
            <p:ph sz="quarter" idx="11"/>
          </p:nvPr>
        </p:nvSpPr>
        <p:spPr>
          <a:xfrm>
            <a:off x="4653145" y="1631156"/>
            <a:ext cx="4041775" cy="2699797"/>
          </a:xfrm>
        </p:spPr>
        <p:txBody>
          <a:bodyPr/>
          <a:lstStyle>
            <a:lvl1pPr marL="228600" indent="-228600">
              <a:defRPr sz="2000"/>
            </a:lvl1pPr>
            <a:lvl2pPr marL="188913" indent="-188913">
              <a:tabLst/>
              <a:defRPr sz="2000"/>
            </a:lvl2pPr>
            <a:lvl3pPr marL="404813" indent="-180975">
              <a:tabLst/>
              <a:defRPr sz="1800"/>
            </a:lvl3pPr>
            <a:lvl4pPr marL="577850" indent="-138113">
              <a:tabLst/>
              <a:defRPr sz="1600"/>
            </a:lvl4pPr>
            <a:lvl5pPr marL="742950" indent="-165100">
              <a:tabLs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337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a:t>Click to edit Master title style</a:t>
            </a:r>
          </a:p>
        </p:txBody>
      </p:sp>
      <p:sp>
        <p:nvSpPr>
          <p:cNvPr id="3" name="Content Placeholder 3"/>
          <p:cNvSpPr>
            <a:spLocks noGrp="1"/>
          </p:cNvSpPr>
          <p:nvPr>
            <p:ph sz="half" idx="2"/>
          </p:nvPr>
        </p:nvSpPr>
        <p:spPr>
          <a:xfrm>
            <a:off x="457200" y="1063626"/>
            <a:ext cx="4040188" cy="32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4605338" y="1063625"/>
            <a:ext cx="4081462" cy="3267075"/>
          </a:xfrm>
        </p:spPr>
        <p:txBody>
          <a:bodyPr/>
          <a:lstStyle/>
          <a:p>
            <a:r>
              <a:rPr lang="en-US"/>
              <a:t>Drag picture to placeholder or click icon to add</a:t>
            </a:r>
          </a:p>
        </p:txBody>
      </p:sp>
    </p:spTree>
    <p:extLst>
      <p:ext uri="{BB962C8B-B14F-4D97-AF65-F5344CB8AC3E}">
        <p14:creationId xmlns:p14="http://schemas.microsoft.com/office/powerpoint/2010/main" val="9990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102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2309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09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 Id="rId3"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theme" Target="../theme/theme3.xml"/><Relationship Id="rId10" Type="http://schemas.openxmlformats.org/officeDocument/2006/relationships/image" Target="../media/image1.png"/><Relationship Id="rId11"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Rectangle 10"/>
          <p:cNvSpPr/>
          <p:nvPr/>
        </p:nvSpPr>
        <p:spPr>
          <a:xfrm>
            <a:off x="0" y="4628628"/>
            <a:ext cx="9144000" cy="514872"/>
          </a:xfrm>
          <a:prstGeom prst="rect">
            <a:avLst/>
          </a:prstGeom>
          <a:solidFill>
            <a:schemeClr val="accent1"/>
          </a:solidFill>
          <a:ln>
            <a:noFill/>
          </a:ln>
          <a:effectLst>
            <a:outerShdw blurRad="50800" dist="38100" dir="16200000"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469" y="316518"/>
            <a:ext cx="2722705" cy="1219663"/>
          </a:xfrm>
          <a:prstGeom prst="rect">
            <a:avLst/>
          </a:prstGeom>
          <a:effectLst>
            <a:outerShdw blurRad="82550" dist="88900" dir="2700000" algn="tl" rotWithShape="0">
              <a:prstClr val="black">
                <a:alpha val="30000"/>
              </a:prstClr>
            </a:outerShdw>
          </a:effectLst>
        </p:spPr>
      </p:pic>
      <p:sp>
        <p:nvSpPr>
          <p:cNvPr id="10" name="TextBox 12"/>
          <p:cNvSpPr txBox="1">
            <a:spLocks noChangeArrowheads="1"/>
          </p:cNvSpPr>
          <p:nvPr/>
        </p:nvSpPr>
        <p:spPr bwMode="auto">
          <a:xfrm>
            <a:off x="7596524" y="4899475"/>
            <a:ext cx="14509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a:solidFill>
                  <a:schemeClr val="bg2"/>
                </a:solidFill>
                <a:latin typeface="Calibri" charset="0"/>
              </a:rPr>
              <a:t>©2018 </a:t>
            </a:r>
            <a:r>
              <a:rPr lang="en-US" sz="800" dirty="0" err="1">
                <a:solidFill>
                  <a:schemeClr val="bg2"/>
                </a:solidFill>
                <a:latin typeface="Calibri" charset="0"/>
              </a:rPr>
              <a:t>MarylandOnline</a:t>
            </a:r>
            <a:r>
              <a:rPr lang="en-US" sz="800" dirty="0">
                <a:solidFill>
                  <a:schemeClr val="bg2"/>
                </a:solidFill>
                <a:latin typeface="Calibri" charset="0"/>
              </a:rPr>
              <a:t>, Inc.</a:t>
            </a:r>
          </a:p>
        </p:txBody>
      </p:sp>
      <p:sp>
        <p:nvSpPr>
          <p:cNvPr id="12" name="TextBox 11"/>
          <p:cNvSpPr txBox="1">
            <a:spLocks noChangeArrowheads="1"/>
          </p:cNvSpPr>
          <p:nvPr/>
        </p:nvSpPr>
        <p:spPr bwMode="auto">
          <a:xfrm>
            <a:off x="110425" y="4760975"/>
            <a:ext cx="57551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spcBef>
                <a:spcPts val="300"/>
              </a:spcBef>
            </a:pPr>
            <a:r>
              <a:rPr lang="en-US" sz="1200" dirty="0">
                <a:solidFill>
                  <a:schemeClr val="bg1"/>
                </a:solidFill>
                <a:latin typeface="Calibri"/>
                <a:cs typeface="Calibri"/>
              </a:rPr>
              <a:t>Join the community</a:t>
            </a:r>
            <a:r>
              <a:rPr lang="en-US" sz="1200" baseline="0" dirty="0">
                <a:solidFill>
                  <a:schemeClr val="bg1"/>
                </a:solidFill>
                <a:latin typeface="Calibri"/>
                <a:cs typeface="Calibri"/>
              </a:rPr>
              <a:t> of people that believes quality matters | </a:t>
            </a:r>
            <a:r>
              <a:rPr lang="en-US" sz="1000" dirty="0" err="1">
                <a:solidFill>
                  <a:schemeClr val="bg1"/>
                </a:solidFill>
                <a:latin typeface="Calibri"/>
                <a:cs typeface="Calibri"/>
              </a:rPr>
              <a:t>qualitymatters.org</a:t>
            </a:r>
            <a:r>
              <a:rPr lang="en-US" sz="1000" dirty="0">
                <a:solidFill>
                  <a:schemeClr val="bg1"/>
                </a:solidFill>
                <a:latin typeface="Calibri"/>
                <a:cs typeface="Calibri"/>
              </a:rPr>
              <a:t>/events</a:t>
            </a:r>
          </a:p>
        </p:txBody>
      </p:sp>
    </p:spTree>
  </p:cSld>
  <p:clrMap bg1="lt1" tx1="dk1" bg2="lt2" tx2="dk2" accent1="accent1" accent2="accent2" accent3="accent3" accent4="accent4" accent5="accent5" accent6="accent6" hlink="hlink" folHlink="folHlink"/>
  <p:sldLayoutIdLst>
    <p:sldLayoutId id="2147483659" r:id="rId1"/>
    <p:sldLayoutId id="2147483674" r:id="rId2"/>
    <p:sldLayoutId id="2147483673" r:id="rId3"/>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837267"/>
          </a:xfrm>
          <a:prstGeom prst="rect">
            <a:avLst/>
          </a:prstGeom>
          <a:solidFill>
            <a:schemeClr val="bg2"/>
          </a:solidFill>
          <a:ln>
            <a:noFill/>
          </a:ln>
          <a:effectLst>
            <a:outerShdw blurRad="69850" dist="889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153" y="430740"/>
            <a:ext cx="2453694" cy="1099156"/>
          </a:xfrm>
          <a:prstGeom prst="rect">
            <a:avLst/>
          </a:prstGeom>
          <a:effectLst>
            <a:outerShdw blurRad="82550" dist="88900" dir="2700000" algn="tl" rotWithShape="0">
              <a:prstClr val="black">
                <a:alpha val="30000"/>
              </a:prstClr>
            </a:outerShdw>
          </a:effectLst>
        </p:spPr>
      </p:pic>
      <p:sp>
        <p:nvSpPr>
          <p:cNvPr id="5" name="TextBox 12"/>
          <p:cNvSpPr txBox="1">
            <a:spLocks noChangeArrowheads="1"/>
          </p:cNvSpPr>
          <p:nvPr/>
        </p:nvSpPr>
        <p:spPr bwMode="auto">
          <a:xfrm>
            <a:off x="7604879" y="4874410"/>
            <a:ext cx="14509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a:solidFill>
                  <a:schemeClr val="bg1"/>
                </a:solidFill>
                <a:latin typeface="Calibri" charset="0"/>
              </a:rPr>
              <a:t>©2018 </a:t>
            </a:r>
            <a:r>
              <a:rPr lang="en-US" sz="800" dirty="0" err="1">
                <a:solidFill>
                  <a:schemeClr val="bg1"/>
                </a:solidFill>
                <a:latin typeface="Calibri" charset="0"/>
              </a:rPr>
              <a:t>MarylandOnline</a:t>
            </a:r>
            <a:r>
              <a:rPr lang="en-US" sz="800" dirty="0">
                <a:solidFill>
                  <a:schemeClr val="bg1"/>
                </a:solidFill>
                <a:latin typeface="Calibri" charset="0"/>
              </a:rPr>
              <a:t>, Inc.</a:t>
            </a:r>
          </a:p>
        </p:txBody>
      </p:sp>
    </p:spTree>
    <p:extLst>
      <p:ext uri="{BB962C8B-B14F-4D97-AF65-F5344CB8AC3E}">
        <p14:creationId xmlns:p14="http://schemas.microsoft.com/office/powerpoint/2010/main" val="212296631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4425950"/>
            <a:ext cx="9144000" cy="717550"/>
          </a:xfrm>
          <a:prstGeom prst="rect">
            <a:avLst/>
          </a:prstGeom>
          <a:solidFill>
            <a:schemeClr val="bg2"/>
          </a:solidFill>
          <a:ln w="9525" cap="flat" cmpd="sng" algn="ctr">
            <a:noFill/>
            <a:prstDash val="solid"/>
          </a:ln>
          <a:effectLst>
            <a:outerShdw blurRad="50800" dist="38100" dir="16200000" rotWithShape="0">
              <a:srgbClr val="000000">
                <a:alpha val="30000"/>
              </a:srgbClr>
            </a:outerShdw>
          </a:effectLst>
        </p:spPr>
        <p:txBody>
          <a:bodyPr anchor="ctr"/>
          <a:lstStyle/>
          <a:p>
            <a:pPr algn="ctr" defTabSz="914400" fontAlgn="auto">
              <a:spcBef>
                <a:spcPts val="0"/>
              </a:spcBef>
              <a:spcAft>
                <a:spcPts val="0"/>
              </a:spcAft>
              <a:defRPr/>
            </a:pPr>
            <a:endParaRPr lang="en-US" kern="0">
              <a:solidFill>
                <a:sysClr val="window" lastClr="FFFFFF"/>
              </a:solidFill>
              <a:latin typeface="Trebuchet MS"/>
              <a:ea typeface="+mn-ea"/>
              <a:cs typeface="+mn-cs"/>
            </a:endParaRPr>
          </a:p>
        </p:txBody>
      </p:sp>
      <p:sp>
        <p:nvSpPr>
          <p:cNvPr id="2051"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Text Placeholder 2"/>
          <p:cNvSpPr>
            <a:spLocks noGrp="1"/>
          </p:cNvSpPr>
          <p:nvPr>
            <p:ph type="body" idx="1"/>
          </p:nvPr>
        </p:nvSpPr>
        <p:spPr bwMode="auto">
          <a:xfrm>
            <a:off x="457200" y="1200150"/>
            <a:ext cx="82296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939" y="4547038"/>
            <a:ext cx="1034826" cy="463560"/>
          </a:xfrm>
          <a:prstGeom prst="rect">
            <a:avLst/>
          </a:prstGeom>
          <a:effectLst>
            <a:outerShdw blurRad="82550" dist="88900" dir="2700000" algn="tl" rotWithShape="0">
              <a:prstClr val="black">
                <a:alpha val="30000"/>
              </a:prstClr>
            </a:outerShdw>
          </a:effectLst>
        </p:spPr>
      </p:pic>
      <p:sp>
        <p:nvSpPr>
          <p:cNvPr id="9" name="TextBox 8"/>
          <p:cNvSpPr txBox="1">
            <a:spLocks noChangeArrowheads="1"/>
          </p:cNvSpPr>
          <p:nvPr/>
        </p:nvSpPr>
        <p:spPr bwMode="auto">
          <a:xfrm>
            <a:off x="1169765" y="4512545"/>
            <a:ext cx="5840461"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marL="0" marR="0" indent="0" algn="l" defTabSz="457200" rtl="0" eaLnBrk="1" fontAlgn="auto" latinLnBrk="0" hangingPunct="1">
              <a:lnSpc>
                <a:spcPct val="100000"/>
              </a:lnSpc>
              <a:spcBef>
                <a:spcPts val="300"/>
              </a:spcBef>
              <a:spcAft>
                <a:spcPts val="0"/>
              </a:spcAft>
              <a:buClrTx/>
              <a:buSzTx/>
              <a:buFontTx/>
              <a:buNone/>
              <a:tabLst/>
              <a:defRPr/>
            </a:pPr>
            <a:r>
              <a:rPr lang="en-US" sz="1200" dirty="0">
                <a:solidFill>
                  <a:schemeClr val="accent1"/>
                </a:solidFill>
                <a:latin typeface="Calibri"/>
                <a:cs typeface="Calibri"/>
              </a:rPr>
              <a:t>Gateway to Quality</a:t>
            </a:r>
            <a:endParaRPr lang="en-US" sz="1200" baseline="0" dirty="0">
              <a:solidFill>
                <a:schemeClr val="accent1"/>
              </a:solidFill>
              <a:latin typeface="Calibri"/>
              <a:cs typeface="Calibri"/>
            </a:endParaRPr>
          </a:p>
          <a:p>
            <a:pPr marL="0" marR="0" indent="0" algn="l" defTabSz="457200" rtl="0" eaLnBrk="1" fontAlgn="auto" latinLnBrk="0" hangingPunct="1">
              <a:lnSpc>
                <a:spcPct val="100000"/>
              </a:lnSpc>
              <a:spcBef>
                <a:spcPts val="300"/>
              </a:spcBef>
              <a:spcAft>
                <a:spcPts val="0"/>
              </a:spcAft>
              <a:buClrTx/>
              <a:buSzTx/>
              <a:buFontTx/>
              <a:buNone/>
              <a:tabLst/>
              <a:defRPr/>
            </a:pPr>
            <a:r>
              <a:rPr lang="en-US" sz="1000" dirty="0">
                <a:solidFill>
                  <a:schemeClr val="accent1"/>
                </a:solidFill>
                <a:latin typeface="Calibri"/>
                <a:cs typeface="Calibri"/>
              </a:rPr>
              <a:t>Oct. 30 – Nov. 2 | St. Louis, Missouri</a:t>
            </a:r>
          </a:p>
        </p:txBody>
      </p:sp>
      <p:pic>
        <p:nvPicPr>
          <p:cNvPr id="12" name="Picture 11"/>
          <p:cNvPicPr>
            <a:picLocks noChangeAspect="1"/>
          </p:cNvPicPr>
          <p:nvPr userDrawn="1"/>
        </p:nvPicPr>
        <p:blipFill>
          <a:blip r:embed="rId11"/>
          <a:stretch>
            <a:fillRect/>
          </a:stretch>
        </p:blipFill>
        <p:spPr>
          <a:xfrm>
            <a:off x="7579558" y="4476581"/>
            <a:ext cx="1447942" cy="429386"/>
          </a:xfrm>
          <a:prstGeom prst="rect">
            <a:avLst/>
          </a:prstGeom>
        </p:spPr>
      </p:pic>
      <p:sp>
        <p:nvSpPr>
          <p:cNvPr id="13" name="TextBox 12"/>
          <p:cNvSpPr txBox="1">
            <a:spLocks noChangeArrowheads="1"/>
          </p:cNvSpPr>
          <p:nvPr userDrawn="1"/>
        </p:nvSpPr>
        <p:spPr bwMode="auto">
          <a:xfrm>
            <a:off x="6830219" y="4928056"/>
            <a:ext cx="23137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smtClean="0">
                <a:solidFill>
                  <a:schemeClr val="accent2"/>
                </a:solidFill>
                <a:latin typeface="Calibri" charset="0"/>
              </a:rPr>
              <a:t>©2018 Quality Matters and </a:t>
            </a:r>
            <a:r>
              <a:rPr lang="en-US" sz="800" dirty="0" err="1" smtClean="0">
                <a:solidFill>
                  <a:schemeClr val="accent2"/>
                </a:solidFill>
                <a:latin typeface="Calibri" charset="0"/>
              </a:rPr>
              <a:t>Eduventures</a:t>
            </a:r>
            <a:r>
              <a:rPr lang="en-US" sz="800" baseline="0" dirty="0" smtClean="0">
                <a:solidFill>
                  <a:schemeClr val="accent2"/>
                </a:solidFill>
                <a:latin typeface="Calibri" charset="0"/>
              </a:rPr>
              <a:t> Research</a:t>
            </a:r>
            <a:r>
              <a:rPr lang="en-US" sz="800" dirty="0" smtClean="0">
                <a:solidFill>
                  <a:schemeClr val="accent2"/>
                </a:solidFill>
                <a:latin typeface="Calibri" charset="0"/>
              </a:rPr>
              <a:t> .</a:t>
            </a:r>
            <a:endParaRPr lang="en-US" sz="800" dirty="0">
              <a:solidFill>
                <a:schemeClr val="accent2"/>
              </a:solidFill>
              <a:latin typeface="Calibri"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75" r:id="rId7"/>
    <p:sldLayoutId id="2147483676" r:id="rId8"/>
  </p:sldLayoutIdLst>
  <p:txStyles>
    <p:titleStyle>
      <a:lvl1pPr algn="ctr" defTabSz="457200" rtl="0" eaLnBrk="1" fontAlgn="base" hangingPunct="1">
        <a:spcBef>
          <a:spcPct val="0"/>
        </a:spcBef>
        <a:spcAft>
          <a:spcPct val="0"/>
        </a:spcAft>
        <a:defRPr sz="4400" kern="1200">
          <a:solidFill>
            <a:schemeClr val="accent2"/>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9pPr>
    </p:titleStyle>
    <p:bodyStyle>
      <a:lvl1pPr marL="0" indent="0" algn="l" defTabSz="457200" rtl="0" eaLnBrk="1" fontAlgn="base" hangingPunct="1">
        <a:spcBef>
          <a:spcPct val="20000"/>
        </a:spcBef>
        <a:spcAft>
          <a:spcPct val="0"/>
        </a:spcAft>
        <a:buFont typeface="Arial" panose="020B0604020202020204" pitchFamily="34" charset="0"/>
        <a:buNone/>
        <a:defRPr sz="3200" kern="1200">
          <a:solidFill>
            <a:schemeClr val="tx1"/>
          </a:solidFill>
          <a:latin typeface="+mn-lt"/>
          <a:ea typeface="ＭＳ Ｐゴシック" charset="0"/>
          <a:cs typeface="ＭＳ Ｐゴシック" charset="0"/>
        </a:defRPr>
      </a:lvl1pPr>
      <a:lvl2pPr marL="231775" indent="-223838" algn="l" defTabSz="457200" rtl="0" eaLnBrk="1" fontAlgn="base" hangingPunct="1">
        <a:spcBef>
          <a:spcPct val="20000"/>
        </a:spcBef>
        <a:spcAft>
          <a:spcPct val="0"/>
        </a:spcAft>
        <a:buFont typeface="Arial" panose="020B0604020202020204" pitchFamily="34" charset="0"/>
        <a:buChar char="•"/>
        <a:tabLst/>
        <a:defRPr sz="2800" kern="1200">
          <a:solidFill>
            <a:schemeClr val="tx1"/>
          </a:solidFill>
          <a:latin typeface="+mn-lt"/>
          <a:ea typeface="ＭＳ Ｐゴシック" charset="0"/>
          <a:cs typeface="+mn-cs"/>
        </a:defRPr>
      </a:lvl2pPr>
      <a:lvl3pPr marL="457200" indent="-225425" algn="l" defTabSz="457200" rtl="0" eaLnBrk="1" fontAlgn="base" hangingPunct="1">
        <a:spcBef>
          <a:spcPct val="20000"/>
        </a:spcBef>
        <a:spcAft>
          <a:spcPct val="0"/>
        </a:spcAft>
        <a:buSzPct val="100000"/>
        <a:buFont typeface="Courier New" panose="02070309020205020404" pitchFamily="49" charset="0"/>
        <a:buChar char="o"/>
        <a:tabLst/>
        <a:defRPr sz="2400" kern="1200">
          <a:solidFill>
            <a:schemeClr val="tx1"/>
          </a:solidFill>
          <a:latin typeface="+mn-lt"/>
          <a:ea typeface="ＭＳ Ｐゴシック" charset="0"/>
          <a:cs typeface="+mn-cs"/>
        </a:defRPr>
      </a:lvl3pPr>
      <a:lvl4pPr marL="742950" indent="-225425" algn="l" defTabSz="457200" rtl="0" eaLnBrk="1" fontAlgn="base" hangingPunct="1">
        <a:spcBef>
          <a:spcPct val="20000"/>
        </a:spcBef>
        <a:spcAft>
          <a:spcPct val="0"/>
        </a:spcAft>
        <a:buSzPct val="90000"/>
        <a:buFont typeface="Arial" panose="020B0604020202020204" pitchFamily="34" charset="0"/>
        <a:buChar char="•"/>
        <a:tabLst/>
        <a:defRPr sz="2000" kern="1200">
          <a:solidFill>
            <a:schemeClr val="tx1"/>
          </a:solidFill>
          <a:latin typeface="+mn-lt"/>
          <a:ea typeface="ＭＳ Ｐゴシック" charset="0"/>
          <a:cs typeface="+mn-cs"/>
        </a:defRPr>
      </a:lvl4pPr>
      <a:lvl5pPr marL="974725" indent="-223838" algn="l" defTabSz="457200" rtl="0" eaLnBrk="1" fontAlgn="base" hangingPunct="1">
        <a:spcBef>
          <a:spcPct val="20000"/>
        </a:spcBef>
        <a:spcAft>
          <a:spcPct val="0"/>
        </a:spcAft>
        <a:buSzPct val="80000"/>
        <a:buFont typeface="Courier New" panose="02070309020205020404" pitchFamily="49" charset="0"/>
        <a:buChar char="o"/>
        <a:tabLst/>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chart" Target="../charts/char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chart" Target="../charts/char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chart" Target="../charts/char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chart" Target="../charts/char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chart" Target="../charts/char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chart" Target="../charts/char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chart" Target="../charts/char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chart" Target="../charts/char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chart" Target="../charts/char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chart" Target="../charts/char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 Id="rId3"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chart" Target="../charts/char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chart" Target="../charts/char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chart" Target="../charts/char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mailto:rlegon@qualitymatters.org" TargetMode="External"/><Relationship Id="rId4" Type="http://schemas.openxmlformats.org/officeDocument/2006/relationships/hyperlink" Target="mailto:eric.fredericksen@rochester.edu" TargetMode="External"/><Relationship Id="rId5" Type="http://schemas.openxmlformats.org/officeDocument/2006/relationships/hyperlink" Target="mailto:rgarrett@eduventures.com" TargetMode="External"/><Relationship Id="rId6" Type="http://schemas.openxmlformats.org/officeDocument/2006/relationships/hyperlink" Target="http://idesignedu.org" TargetMode="External"/><Relationship Id="rId7" Type="http://schemas.openxmlformats.org/officeDocument/2006/relationships/image" Target="../media/image5.png"/><Relationship Id="rId8" Type="http://schemas.openxmlformats.org/officeDocument/2006/relationships/hyperlink" Target="http://extensionengine.org" TargetMode="External"/><Relationship Id="rId9" Type="http://schemas.openxmlformats.org/officeDocument/2006/relationships/image" Target="../media/image6.png"/><Relationship Id="rId10" Type="http://schemas.openxmlformats.org/officeDocument/2006/relationships/hyperlink" Target="http://instructionalconnections.com" TargetMode="External"/><Relationship Id="rId11" Type="http://schemas.openxmlformats.org/officeDocument/2006/relationships/image" Target="../media/image7.png"/><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6C91568A-C68A-DD4F-AB35-963996FD9FBC}"/>
              </a:ext>
            </a:extLst>
          </p:cNvPr>
          <p:cNvSpPr>
            <a:spLocks noGrp="1"/>
          </p:cNvSpPr>
          <p:nvPr>
            <p:ph type="subTitle" idx="1"/>
          </p:nvPr>
        </p:nvSpPr>
        <p:spPr>
          <a:xfrm>
            <a:off x="685800" y="2632495"/>
            <a:ext cx="7772400" cy="631104"/>
          </a:xfrm>
        </p:spPr>
        <p:txBody>
          <a:bodyPr/>
          <a:lstStyle/>
          <a:p>
            <a:pPr fontAlgn="auto">
              <a:spcAft>
                <a:spcPts val="0"/>
              </a:spcAft>
              <a:defRPr/>
            </a:pPr>
            <a:r>
              <a:rPr lang="en-US" dirty="0"/>
              <a:t>Ron Legon</a:t>
            </a:r>
          </a:p>
          <a:p>
            <a:pPr fontAlgn="auto">
              <a:spcAft>
                <a:spcPts val="0"/>
              </a:spcAft>
              <a:defRPr/>
            </a:pPr>
            <a:r>
              <a:rPr lang="en-US" dirty="0"/>
              <a:t>Richard Garrett</a:t>
            </a:r>
          </a:p>
          <a:p>
            <a:pPr fontAlgn="auto">
              <a:spcAft>
                <a:spcPts val="0"/>
              </a:spcAft>
              <a:defRPr/>
            </a:pPr>
            <a:r>
              <a:rPr lang="en-US" dirty="0"/>
              <a:t>Eric </a:t>
            </a:r>
            <a:r>
              <a:rPr lang="en-US" dirty="0" err="1"/>
              <a:t>Fredericksen</a:t>
            </a:r>
            <a:endParaRPr lang="en-US" dirty="0"/>
          </a:p>
          <a:p>
            <a:endParaRPr lang="en-US" dirty="0"/>
          </a:p>
        </p:txBody>
      </p:sp>
      <p:sp>
        <p:nvSpPr>
          <p:cNvPr id="7" name="Title 6">
            <a:extLst>
              <a:ext uri="{FF2B5EF4-FFF2-40B4-BE49-F238E27FC236}">
                <a16:creationId xmlns="" xmlns:a16="http://schemas.microsoft.com/office/drawing/2014/main" id="{78F456AA-E872-DF45-826C-91B6D633CF0B}"/>
              </a:ext>
            </a:extLst>
          </p:cNvPr>
          <p:cNvSpPr>
            <a:spLocks noGrp="1"/>
          </p:cNvSpPr>
          <p:nvPr>
            <p:ph type="ctrTitle"/>
          </p:nvPr>
        </p:nvSpPr>
        <p:spPr>
          <a:xfrm>
            <a:off x="685800" y="1744910"/>
            <a:ext cx="7772400" cy="860082"/>
          </a:xfrm>
        </p:spPr>
        <p:txBody>
          <a:bodyPr/>
          <a:lstStyle/>
          <a:p>
            <a:r>
              <a:rPr lang="en-US" sz="3600" dirty="0">
                <a:latin typeface="Lato Semibold" charset="0"/>
              </a:rPr>
              <a:t>CHLOE 3 – Beyond the Numbers</a:t>
            </a:r>
            <a:endParaRPr lang="en-US" sz="3600" dirty="0"/>
          </a:p>
        </p:txBody>
      </p:sp>
    </p:spTree>
    <p:extLst>
      <p:ext uri="{BB962C8B-B14F-4D97-AF65-F5344CB8AC3E}">
        <p14:creationId xmlns:p14="http://schemas.microsoft.com/office/powerpoint/2010/main" val="5690518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801607727"/>
              </p:ext>
            </p:extLst>
          </p:nvPr>
        </p:nvGraphicFramePr>
        <p:xfrm>
          <a:off x="279821" y="704215"/>
          <a:ext cx="8577629" cy="37044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4457" y="94472"/>
            <a:ext cx="8889490" cy="553998"/>
          </a:xfrm>
          <a:prstGeom prst="rect">
            <a:avLst/>
          </a:prstGeom>
          <a:noFill/>
        </p:spPr>
        <p:txBody>
          <a:bodyPr wrap="square" rtlCol="0">
            <a:spAutoFit/>
          </a:bodyPr>
          <a:lstStyle/>
          <a:p>
            <a:r>
              <a:rPr lang="en-US" sz="3000" dirty="0" smtClean="0"/>
              <a:t>Differential Priorities: Online Courses vs. Programs</a:t>
            </a:r>
            <a:endParaRPr lang="en-US" sz="3000" dirty="0"/>
          </a:p>
        </p:txBody>
      </p:sp>
    </p:spTree>
    <p:extLst>
      <p:ext uri="{BB962C8B-B14F-4D97-AF65-F5344CB8AC3E}">
        <p14:creationId xmlns:p14="http://schemas.microsoft.com/office/powerpoint/2010/main" val="28123544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955775849"/>
              </p:ext>
            </p:extLst>
          </p:nvPr>
        </p:nvGraphicFramePr>
        <p:xfrm>
          <a:off x="346344" y="648470"/>
          <a:ext cx="8480174" cy="37392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4457" y="94472"/>
            <a:ext cx="8973452" cy="553998"/>
          </a:xfrm>
          <a:prstGeom prst="rect">
            <a:avLst/>
          </a:prstGeom>
          <a:noFill/>
        </p:spPr>
        <p:txBody>
          <a:bodyPr wrap="square" rtlCol="0">
            <a:spAutoFit/>
          </a:bodyPr>
          <a:lstStyle/>
          <a:p>
            <a:pPr algn="ctr"/>
            <a:r>
              <a:rPr lang="en-US" sz="3000" dirty="0" smtClean="0"/>
              <a:t>COO Perceptions of Online vs. On-Ground Results</a:t>
            </a:r>
            <a:endParaRPr lang="en-US" sz="3000" dirty="0"/>
          </a:p>
        </p:txBody>
      </p:sp>
    </p:spTree>
    <p:extLst>
      <p:ext uri="{BB962C8B-B14F-4D97-AF65-F5344CB8AC3E}">
        <p14:creationId xmlns:p14="http://schemas.microsoft.com/office/powerpoint/2010/main" val="831258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352108627"/>
              </p:ext>
            </p:extLst>
          </p:nvPr>
        </p:nvGraphicFramePr>
        <p:xfrm>
          <a:off x="254000" y="971550"/>
          <a:ext cx="8735391" cy="3458158"/>
        </p:xfrm>
        <a:graphic>
          <a:graphicData uri="http://schemas.openxmlformats.org/drawingml/2006/chart">
            <c:chart xmlns:c="http://schemas.openxmlformats.org/drawingml/2006/chart" xmlns:r="http://schemas.openxmlformats.org/officeDocument/2006/relationships" r:id="rId3"/>
          </a:graphicData>
        </a:graphic>
      </p:graphicFrame>
      <p:sp>
        <p:nvSpPr>
          <p:cNvPr id="4" name="Right Brace 3"/>
          <p:cNvSpPr/>
          <p:nvPr/>
        </p:nvSpPr>
        <p:spPr>
          <a:xfrm rot="16200000">
            <a:off x="3855661" y="-342733"/>
            <a:ext cx="675119" cy="4129719"/>
          </a:xfrm>
          <a:prstGeom prst="rightBrace">
            <a:avLst>
              <a:gd name="adj1" fmla="val 0"/>
              <a:gd name="adj2" fmla="val 51108"/>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 name="TextBox 5"/>
          <p:cNvSpPr txBox="1"/>
          <p:nvPr/>
        </p:nvSpPr>
        <p:spPr>
          <a:xfrm>
            <a:off x="0" y="167951"/>
            <a:ext cx="9144000" cy="523220"/>
          </a:xfrm>
          <a:prstGeom prst="rect">
            <a:avLst/>
          </a:prstGeom>
          <a:noFill/>
        </p:spPr>
        <p:txBody>
          <a:bodyPr wrap="square" rtlCol="0">
            <a:spAutoFit/>
          </a:bodyPr>
          <a:lstStyle/>
          <a:p>
            <a:r>
              <a:rPr lang="en-US" sz="2800" dirty="0" smtClean="0"/>
              <a:t>Some Trends Transcend the Models – e.g. Centralization</a:t>
            </a:r>
            <a:endParaRPr lang="en-US" sz="2800" dirty="0"/>
          </a:p>
        </p:txBody>
      </p:sp>
    </p:spTree>
    <p:extLst>
      <p:ext uri="{BB962C8B-B14F-4D97-AF65-F5344CB8AC3E}">
        <p14:creationId xmlns:p14="http://schemas.microsoft.com/office/powerpoint/2010/main" val="5615504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284"/>
            <a:ext cx="8229600" cy="857250"/>
          </a:xfrm>
        </p:spPr>
        <p:txBody>
          <a:bodyPr/>
          <a:lstStyle/>
          <a:p>
            <a:r>
              <a:rPr lang="en-US" sz="3200" dirty="0" smtClean="0"/>
              <a:t>What We’ve Learned From CHLOE 3</a:t>
            </a:r>
            <a:endParaRPr lang="en-US" sz="3200" dirty="0"/>
          </a:p>
        </p:txBody>
      </p:sp>
      <p:sp>
        <p:nvSpPr>
          <p:cNvPr id="3" name="Content Placeholder 2"/>
          <p:cNvSpPr>
            <a:spLocks noGrp="1"/>
          </p:cNvSpPr>
          <p:nvPr>
            <p:ph idx="1"/>
          </p:nvPr>
        </p:nvSpPr>
        <p:spPr>
          <a:xfrm>
            <a:off x="457200" y="1454151"/>
            <a:ext cx="8229600" cy="2736850"/>
          </a:xfrm>
          <a:ln>
            <a:noFill/>
          </a:ln>
        </p:spPr>
        <p:txBody>
          <a:bodyPr/>
          <a:lstStyle/>
          <a:p>
            <a:pPr marL="457200" indent="-457200">
              <a:buFont typeface="Arial"/>
              <a:buChar char="•"/>
            </a:pPr>
            <a:r>
              <a:rPr lang="en-US" sz="2800" dirty="0"/>
              <a:t>Models for Online Learning Success</a:t>
            </a:r>
          </a:p>
          <a:p>
            <a:pPr marL="457200" indent="-457200">
              <a:buFont typeface="Arial"/>
              <a:buChar char="•"/>
            </a:pPr>
            <a:r>
              <a:rPr lang="en-US" sz="2800" dirty="0" smtClean="0">
                <a:solidFill>
                  <a:srgbClr val="FF0000"/>
                </a:solidFill>
              </a:rPr>
              <a:t>Leadership</a:t>
            </a:r>
          </a:p>
          <a:p>
            <a:pPr marL="457200" indent="-457200">
              <a:buFont typeface="Arial"/>
              <a:buChar char="•"/>
            </a:pPr>
            <a:r>
              <a:rPr lang="en-US" sz="2800" dirty="0"/>
              <a:t>Innovation</a:t>
            </a:r>
          </a:p>
          <a:p>
            <a:pPr marL="457200" indent="-457200">
              <a:buFont typeface="Arial"/>
              <a:buChar char="•"/>
            </a:pPr>
            <a:r>
              <a:rPr lang="en-US" sz="2800" dirty="0" smtClean="0"/>
              <a:t>Blended </a:t>
            </a:r>
            <a:r>
              <a:rPr lang="en-US" sz="2800" dirty="0"/>
              <a:t>vs. Fully </a:t>
            </a:r>
            <a:r>
              <a:rPr lang="en-US" sz="2800" dirty="0" smtClean="0"/>
              <a:t>Online</a:t>
            </a:r>
          </a:p>
          <a:p>
            <a:pPr marL="457200" indent="-457200">
              <a:buFont typeface="Arial"/>
              <a:buChar char="•"/>
            </a:pPr>
            <a:r>
              <a:rPr lang="en-US" sz="2800" dirty="0" smtClean="0"/>
              <a:t>The Quality Assurance </a:t>
            </a:r>
            <a:r>
              <a:rPr lang="en-US" sz="2800" i="1" dirty="0" smtClean="0"/>
              <a:t>Process</a:t>
            </a:r>
            <a:endParaRPr lang="en-US" sz="2800" dirty="0" smtClean="0"/>
          </a:p>
        </p:txBody>
      </p:sp>
    </p:spTree>
    <p:extLst>
      <p:ext uri="{BB962C8B-B14F-4D97-AF65-F5344CB8AC3E}">
        <p14:creationId xmlns:p14="http://schemas.microsoft.com/office/powerpoint/2010/main" val="23445997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449525955"/>
              </p:ext>
            </p:extLst>
          </p:nvPr>
        </p:nvGraphicFramePr>
        <p:xfrm>
          <a:off x="881601" y="876299"/>
          <a:ext cx="7483125" cy="356187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26177" y="1060191"/>
            <a:ext cx="273926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n w="12700">
                  <a:solidFill>
                    <a:schemeClr val="tx2">
                      <a:satMod val="155000"/>
                    </a:schemeClr>
                  </a:solidFill>
                  <a:prstDash val="solid"/>
                </a:ln>
                <a:solidFill>
                  <a:srgbClr val="000000"/>
                </a:solidFill>
              </a:rPr>
              <a:t>97 New COO Positions in 280 Institutions = 35%</a:t>
            </a:r>
            <a:endParaRPr lang="en-US" dirty="0">
              <a:solidFill>
                <a:srgbClr val="000000"/>
              </a:solidFill>
            </a:endParaRPr>
          </a:p>
        </p:txBody>
      </p:sp>
      <p:sp>
        <p:nvSpPr>
          <p:cNvPr id="4" name="TextBox 3"/>
          <p:cNvSpPr txBox="1"/>
          <p:nvPr/>
        </p:nvSpPr>
        <p:spPr>
          <a:xfrm>
            <a:off x="222585" y="0"/>
            <a:ext cx="8746293" cy="892552"/>
          </a:xfrm>
          <a:prstGeom prst="rect">
            <a:avLst/>
          </a:prstGeom>
          <a:noFill/>
        </p:spPr>
        <p:txBody>
          <a:bodyPr wrap="square" rtlCol="0">
            <a:spAutoFit/>
          </a:bodyPr>
          <a:lstStyle/>
          <a:p>
            <a:pPr algn="ctr"/>
            <a:r>
              <a:rPr lang="en-US" sz="2800" dirty="0" smtClean="0"/>
              <a:t>Chief Online Officer Positions on the Rise –</a:t>
            </a:r>
          </a:p>
          <a:p>
            <a:pPr algn="ctr"/>
            <a:r>
              <a:rPr lang="en-US" sz="2400" dirty="0" smtClean="0"/>
              <a:t>Newly Created COOs in the past 10 Years</a:t>
            </a:r>
            <a:endParaRPr lang="en-US" sz="2400" dirty="0"/>
          </a:p>
        </p:txBody>
      </p:sp>
    </p:spTree>
    <p:extLst>
      <p:ext uri="{BB962C8B-B14F-4D97-AF65-F5344CB8AC3E}">
        <p14:creationId xmlns:p14="http://schemas.microsoft.com/office/powerpoint/2010/main" val="9582575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76300"/>
          </a:xfrm>
          <a:ln>
            <a:noFill/>
          </a:ln>
        </p:spPr>
        <p:txBody>
          <a:bodyPr/>
          <a:lstStyle/>
          <a:p>
            <a:r>
              <a:rPr lang="en-US" dirty="0" smtClean="0">
                <a:ln w="12700">
                  <a:solidFill>
                    <a:schemeClr val="tx2">
                      <a:satMod val="155000"/>
                    </a:schemeClr>
                  </a:solidFill>
                  <a:prstDash val="solid"/>
                </a:ln>
                <a:solidFill>
                  <a:srgbClr val="000000"/>
                </a:solidFill>
              </a:rPr>
              <a:t>Chief Online Officer Roles</a:t>
            </a:r>
            <a:endParaRPr lang="en-US" dirty="0">
              <a:ln w="12700">
                <a:solidFill>
                  <a:schemeClr val="tx2">
                    <a:satMod val="155000"/>
                  </a:schemeClr>
                </a:solidFill>
                <a:prstDash val="solid"/>
              </a:ln>
              <a:solidFill>
                <a:srgbClr val="000000"/>
              </a:solidFill>
            </a:endParaRPr>
          </a:p>
        </p:txBody>
      </p:sp>
      <p:sp>
        <p:nvSpPr>
          <p:cNvPr id="4" name="Rectangle 3"/>
          <p:cNvSpPr/>
          <p:nvPr/>
        </p:nvSpPr>
        <p:spPr>
          <a:xfrm>
            <a:off x="430695" y="728329"/>
            <a:ext cx="8448299" cy="4031873"/>
          </a:xfrm>
          <a:prstGeom prst="rect">
            <a:avLst/>
          </a:prstGeom>
          <a:solidFill>
            <a:srgbClr val="FFFFFF"/>
          </a:solidFill>
        </p:spPr>
        <p:txBody>
          <a:bodyPr wrap="square">
            <a:spAutoFit/>
          </a:bodyPr>
          <a:lstStyle/>
          <a:p>
            <a:r>
              <a:rPr lang="en-US" sz="2400" dirty="0" smtClean="0"/>
              <a:t>More than </a:t>
            </a:r>
            <a:r>
              <a:rPr lang="en-US" sz="2800" dirty="0" smtClean="0"/>
              <a:t>90% </a:t>
            </a:r>
            <a:r>
              <a:rPr lang="en-US" sz="2400" dirty="0" smtClean="0"/>
              <a:t>lead </a:t>
            </a:r>
            <a:r>
              <a:rPr lang="en-US" sz="2400" dirty="0"/>
              <a:t>or </a:t>
            </a:r>
            <a:r>
              <a:rPr lang="en-US" sz="2400" dirty="0" smtClean="0"/>
              <a:t>share responsibility </a:t>
            </a:r>
            <a:r>
              <a:rPr lang="en-US" sz="2400" dirty="0"/>
              <a:t>for the following online </a:t>
            </a:r>
            <a:r>
              <a:rPr lang="en-US" sz="2400" dirty="0" smtClean="0"/>
              <a:t>issues:</a:t>
            </a:r>
            <a:endParaRPr lang="en-US" sz="2400" dirty="0"/>
          </a:p>
          <a:p>
            <a:pPr lvl="8"/>
            <a:r>
              <a:rPr lang="en-US" sz="2000" dirty="0" smtClean="0">
                <a:solidFill>
                  <a:srgbClr val="000000"/>
                </a:solidFill>
              </a:rPr>
              <a:t>					    Percent with</a:t>
            </a:r>
          </a:p>
          <a:p>
            <a:pPr lvl="8"/>
            <a:r>
              <a:rPr lang="en-US" sz="2000" dirty="0" smtClean="0">
                <a:solidFill>
                  <a:srgbClr val="000000"/>
                </a:solidFill>
              </a:rPr>
              <a:t>					</a:t>
            </a:r>
            <a:r>
              <a:rPr lang="en-US" sz="2000" u="sng" dirty="0" smtClean="0">
                <a:solidFill>
                  <a:srgbClr val="000000"/>
                </a:solidFill>
              </a:rPr>
              <a:t>Lead Responsibility</a:t>
            </a:r>
          </a:p>
          <a:p>
            <a:pPr lvl="3"/>
            <a:r>
              <a:rPr lang="en-US" sz="2000" dirty="0" smtClean="0">
                <a:solidFill>
                  <a:srgbClr val="000000"/>
                </a:solidFill>
              </a:rPr>
              <a:t>Online </a:t>
            </a:r>
            <a:r>
              <a:rPr lang="en-US" sz="2000" dirty="0">
                <a:solidFill>
                  <a:srgbClr val="000000"/>
                </a:solidFill>
              </a:rPr>
              <a:t>Faculty Training </a:t>
            </a:r>
            <a:r>
              <a:rPr lang="en-US" sz="2000" dirty="0" smtClean="0">
                <a:solidFill>
                  <a:srgbClr val="000000"/>
                </a:solidFill>
              </a:rPr>
              <a:t>							66%</a:t>
            </a:r>
          </a:p>
          <a:p>
            <a:pPr lvl="3"/>
            <a:r>
              <a:rPr lang="en-US" sz="2000" dirty="0" smtClean="0">
                <a:solidFill>
                  <a:srgbClr val="000000"/>
                </a:solidFill>
              </a:rPr>
              <a:t>Instructional </a:t>
            </a:r>
            <a:r>
              <a:rPr lang="en-US" sz="2000" dirty="0">
                <a:solidFill>
                  <a:srgbClr val="000000"/>
                </a:solidFill>
              </a:rPr>
              <a:t>Design for Online Courses </a:t>
            </a:r>
            <a:r>
              <a:rPr lang="en-US" sz="2000" dirty="0" smtClean="0">
                <a:solidFill>
                  <a:srgbClr val="000000"/>
                </a:solidFill>
              </a:rPr>
              <a:t>			65%</a:t>
            </a:r>
          </a:p>
          <a:p>
            <a:pPr lvl="3"/>
            <a:r>
              <a:rPr lang="en-US" sz="2000" dirty="0" smtClean="0">
                <a:solidFill>
                  <a:srgbClr val="000000"/>
                </a:solidFill>
              </a:rPr>
              <a:t>Coordination </a:t>
            </a:r>
            <a:r>
              <a:rPr lang="en-US" sz="2000" dirty="0">
                <a:solidFill>
                  <a:srgbClr val="000000"/>
                </a:solidFill>
              </a:rPr>
              <a:t>with Academic Units </a:t>
            </a:r>
            <a:r>
              <a:rPr lang="en-US" sz="2000" dirty="0" smtClean="0">
                <a:solidFill>
                  <a:srgbClr val="000000"/>
                </a:solidFill>
              </a:rPr>
              <a:t>				61%</a:t>
            </a:r>
          </a:p>
          <a:p>
            <a:pPr lvl="3"/>
            <a:r>
              <a:rPr lang="en-US" sz="2000" dirty="0" smtClean="0">
                <a:solidFill>
                  <a:srgbClr val="000000"/>
                </a:solidFill>
              </a:rPr>
              <a:t>Online </a:t>
            </a:r>
            <a:r>
              <a:rPr lang="en-US" sz="2000" dirty="0">
                <a:solidFill>
                  <a:srgbClr val="000000"/>
                </a:solidFill>
              </a:rPr>
              <a:t>Policy Development </a:t>
            </a:r>
            <a:r>
              <a:rPr lang="en-US" sz="2000" dirty="0" smtClean="0">
                <a:solidFill>
                  <a:srgbClr val="000000"/>
                </a:solidFill>
              </a:rPr>
              <a:t>						58%</a:t>
            </a:r>
          </a:p>
          <a:p>
            <a:pPr lvl="3"/>
            <a:r>
              <a:rPr lang="en-US" sz="2000" dirty="0" smtClean="0">
                <a:solidFill>
                  <a:srgbClr val="000000"/>
                </a:solidFill>
              </a:rPr>
              <a:t>Online </a:t>
            </a:r>
            <a:r>
              <a:rPr lang="en-US" sz="2000" dirty="0">
                <a:solidFill>
                  <a:srgbClr val="000000"/>
                </a:solidFill>
              </a:rPr>
              <a:t>Quality Assurance </a:t>
            </a:r>
            <a:r>
              <a:rPr lang="en-US" sz="2000" dirty="0" smtClean="0">
                <a:solidFill>
                  <a:srgbClr val="000000"/>
                </a:solidFill>
              </a:rPr>
              <a:t>						56%</a:t>
            </a:r>
          </a:p>
          <a:p>
            <a:pPr lvl="3"/>
            <a:r>
              <a:rPr lang="en-US" sz="2000" dirty="0" smtClean="0">
                <a:solidFill>
                  <a:srgbClr val="000000"/>
                </a:solidFill>
              </a:rPr>
              <a:t>Online </a:t>
            </a:r>
            <a:r>
              <a:rPr lang="en-US" sz="2000" dirty="0">
                <a:solidFill>
                  <a:srgbClr val="000000"/>
                </a:solidFill>
              </a:rPr>
              <a:t>Course Development </a:t>
            </a:r>
            <a:r>
              <a:rPr lang="en-US" sz="2000" dirty="0" smtClean="0">
                <a:solidFill>
                  <a:srgbClr val="000000"/>
                </a:solidFill>
              </a:rPr>
              <a:t>					51%</a:t>
            </a:r>
          </a:p>
          <a:p>
            <a:pPr lvl="3"/>
            <a:r>
              <a:rPr lang="en-US" sz="2000" dirty="0" smtClean="0">
                <a:solidFill>
                  <a:srgbClr val="000000"/>
                </a:solidFill>
              </a:rPr>
              <a:t>Strategic </a:t>
            </a:r>
            <a:r>
              <a:rPr lang="en-US" sz="2000" dirty="0">
                <a:solidFill>
                  <a:srgbClr val="000000"/>
                </a:solidFill>
              </a:rPr>
              <a:t>Planning </a:t>
            </a:r>
            <a:r>
              <a:rPr lang="en-US" sz="2000" dirty="0" smtClean="0">
                <a:solidFill>
                  <a:srgbClr val="000000"/>
                </a:solidFill>
              </a:rPr>
              <a:t>								43%</a:t>
            </a:r>
            <a:endParaRPr lang="en-US" sz="2000" dirty="0">
              <a:solidFill>
                <a:srgbClr val="000000"/>
              </a:solidFill>
            </a:endParaRPr>
          </a:p>
          <a:p>
            <a:pPr marL="342900" indent="-342900">
              <a:buFont typeface="Arial"/>
              <a:buChar char="•"/>
            </a:pPr>
            <a:endParaRPr lang="en-US" sz="2400" dirty="0">
              <a:latin typeface="Calibri"/>
              <a:cs typeface="Calibri"/>
            </a:endParaRPr>
          </a:p>
        </p:txBody>
      </p:sp>
    </p:spTree>
    <p:extLst>
      <p:ext uri="{BB962C8B-B14F-4D97-AF65-F5344CB8AC3E}">
        <p14:creationId xmlns:p14="http://schemas.microsoft.com/office/powerpoint/2010/main" val="9466423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76300"/>
          </a:xfrm>
          <a:ln>
            <a:noFill/>
          </a:ln>
        </p:spPr>
        <p:txBody>
          <a:bodyPr/>
          <a:lstStyle/>
          <a:p>
            <a:r>
              <a:rPr lang="en-US" dirty="0" smtClean="0">
                <a:ln w="12700">
                  <a:solidFill>
                    <a:schemeClr val="tx2">
                      <a:satMod val="155000"/>
                    </a:schemeClr>
                  </a:solidFill>
                  <a:prstDash val="solid"/>
                </a:ln>
                <a:solidFill>
                  <a:srgbClr val="000000"/>
                </a:solidFill>
              </a:rPr>
              <a:t>More Chief </a:t>
            </a:r>
            <a:r>
              <a:rPr lang="en-US" dirty="0">
                <a:ln w="12700">
                  <a:solidFill>
                    <a:schemeClr val="tx2">
                      <a:satMod val="155000"/>
                    </a:schemeClr>
                  </a:solidFill>
                  <a:prstDash val="solid"/>
                </a:ln>
                <a:solidFill>
                  <a:srgbClr val="000000"/>
                </a:solidFill>
              </a:rPr>
              <a:t>Online Officer Roles</a:t>
            </a:r>
            <a:endParaRPr lang="en-US"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4" name="Rectangle 3"/>
          <p:cNvSpPr/>
          <p:nvPr/>
        </p:nvSpPr>
        <p:spPr>
          <a:xfrm>
            <a:off x="3148579" y="776772"/>
            <a:ext cx="5226643"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solidFill>
                  <a:srgbClr val="000000"/>
                </a:solidFill>
              </a:rPr>
              <a:t>External </a:t>
            </a:r>
            <a:r>
              <a:rPr lang="en-US" dirty="0">
                <a:solidFill>
                  <a:srgbClr val="000000"/>
                </a:solidFill>
              </a:rPr>
              <a:t>Representation </a:t>
            </a:r>
            <a:r>
              <a:rPr lang="en-US" dirty="0" smtClean="0">
                <a:solidFill>
                  <a:srgbClr val="000000"/>
                </a:solidFill>
              </a:rPr>
              <a:t>				48</a:t>
            </a:r>
            <a:r>
              <a:rPr lang="en-US" dirty="0">
                <a:solidFill>
                  <a:srgbClr val="000000"/>
                </a:solidFill>
              </a:rPr>
              <a:t>% </a:t>
            </a:r>
            <a:r>
              <a:rPr lang="en-US" dirty="0" smtClean="0">
                <a:solidFill>
                  <a:srgbClr val="000000"/>
                </a:solidFill>
              </a:rPr>
              <a:t>lead</a:t>
            </a:r>
            <a:endParaRPr lang="en-US" dirty="0">
              <a:solidFill>
                <a:srgbClr val="000000"/>
              </a:solidFill>
            </a:endParaRPr>
          </a:p>
          <a:p>
            <a:r>
              <a:rPr lang="en-US" dirty="0">
                <a:solidFill>
                  <a:srgbClr val="000000"/>
                </a:solidFill>
              </a:rPr>
              <a:t>Budgeting Online Functions </a:t>
            </a:r>
            <a:r>
              <a:rPr lang="en-US" dirty="0" smtClean="0">
                <a:solidFill>
                  <a:srgbClr val="000000"/>
                </a:solidFill>
              </a:rPr>
              <a:t>			46%</a:t>
            </a:r>
            <a:endParaRPr lang="en-US" dirty="0">
              <a:solidFill>
                <a:srgbClr val="000000"/>
              </a:solidFill>
            </a:endParaRPr>
          </a:p>
          <a:p>
            <a:r>
              <a:rPr lang="en-US" dirty="0">
                <a:solidFill>
                  <a:srgbClr val="000000"/>
                </a:solidFill>
              </a:rPr>
              <a:t>LMS Support/Administration </a:t>
            </a:r>
            <a:r>
              <a:rPr lang="en-US" dirty="0" smtClean="0">
                <a:solidFill>
                  <a:srgbClr val="000000"/>
                </a:solidFill>
              </a:rPr>
              <a:t>			46%</a:t>
            </a:r>
            <a:endParaRPr lang="en-US" dirty="0">
              <a:solidFill>
                <a:srgbClr val="000000"/>
              </a:solidFill>
            </a:endParaRPr>
          </a:p>
          <a:p>
            <a:r>
              <a:rPr lang="en-US" dirty="0">
                <a:solidFill>
                  <a:srgbClr val="000000"/>
                </a:solidFill>
              </a:rPr>
              <a:t>Regulatory Compliance </a:t>
            </a:r>
            <a:r>
              <a:rPr lang="en-US" dirty="0" smtClean="0">
                <a:solidFill>
                  <a:srgbClr val="000000"/>
                </a:solidFill>
              </a:rPr>
              <a:t>				46%</a:t>
            </a:r>
            <a:endParaRPr lang="en-US" dirty="0">
              <a:solidFill>
                <a:srgbClr val="000000"/>
              </a:solidFill>
            </a:endParaRPr>
          </a:p>
          <a:p>
            <a:r>
              <a:rPr lang="en-US" dirty="0">
                <a:solidFill>
                  <a:srgbClr val="000000"/>
                </a:solidFill>
              </a:rPr>
              <a:t>Contracting with External Providers </a:t>
            </a:r>
            <a:r>
              <a:rPr lang="en-US" dirty="0" smtClean="0">
                <a:solidFill>
                  <a:srgbClr val="000000"/>
                </a:solidFill>
              </a:rPr>
              <a:t>	41%</a:t>
            </a:r>
            <a:endParaRPr lang="en-US" dirty="0">
              <a:solidFill>
                <a:srgbClr val="000000"/>
              </a:solidFill>
            </a:endParaRPr>
          </a:p>
          <a:p>
            <a:r>
              <a:rPr lang="en-US" dirty="0">
                <a:solidFill>
                  <a:srgbClr val="000000"/>
                </a:solidFill>
              </a:rPr>
              <a:t>Orientation of Online Students </a:t>
            </a:r>
            <a:r>
              <a:rPr lang="en-US" dirty="0" smtClean="0">
                <a:solidFill>
                  <a:srgbClr val="000000"/>
                </a:solidFill>
              </a:rPr>
              <a:t>		40%</a:t>
            </a:r>
            <a:endParaRPr lang="en-US" dirty="0">
              <a:solidFill>
                <a:srgbClr val="000000"/>
              </a:solidFill>
            </a:endParaRPr>
          </a:p>
          <a:p>
            <a:r>
              <a:rPr lang="en-US" dirty="0">
                <a:solidFill>
                  <a:srgbClr val="000000"/>
                </a:solidFill>
              </a:rPr>
              <a:t>Selection of LMS and Online Tools </a:t>
            </a:r>
            <a:r>
              <a:rPr lang="en-US" dirty="0" smtClean="0">
                <a:solidFill>
                  <a:srgbClr val="000000"/>
                </a:solidFill>
              </a:rPr>
              <a:t>		39%</a:t>
            </a:r>
            <a:endParaRPr lang="en-US" dirty="0">
              <a:solidFill>
                <a:srgbClr val="000000"/>
              </a:solidFill>
            </a:endParaRPr>
          </a:p>
          <a:p>
            <a:r>
              <a:rPr lang="en-US" dirty="0">
                <a:solidFill>
                  <a:srgbClr val="000000"/>
                </a:solidFill>
              </a:rPr>
              <a:t>Data Gathering and Reporting </a:t>
            </a:r>
            <a:r>
              <a:rPr lang="en-US" dirty="0" smtClean="0">
                <a:solidFill>
                  <a:srgbClr val="000000"/>
                </a:solidFill>
              </a:rPr>
              <a:t>			34%</a:t>
            </a:r>
            <a:endParaRPr lang="en-US" dirty="0">
              <a:solidFill>
                <a:srgbClr val="000000"/>
              </a:solidFill>
            </a:endParaRPr>
          </a:p>
          <a:p>
            <a:r>
              <a:rPr lang="en-US" dirty="0">
                <a:solidFill>
                  <a:srgbClr val="000000"/>
                </a:solidFill>
              </a:rPr>
              <a:t>Online Support Services </a:t>
            </a:r>
            <a:r>
              <a:rPr lang="en-US" dirty="0" smtClean="0">
                <a:solidFill>
                  <a:srgbClr val="000000"/>
                </a:solidFill>
              </a:rPr>
              <a:t>				31%</a:t>
            </a:r>
            <a:endParaRPr lang="en-US" dirty="0">
              <a:solidFill>
                <a:srgbClr val="000000"/>
              </a:solidFill>
            </a:endParaRPr>
          </a:p>
          <a:p>
            <a:r>
              <a:rPr lang="en-US" dirty="0">
                <a:solidFill>
                  <a:srgbClr val="000000"/>
                </a:solidFill>
              </a:rPr>
              <a:t>Online Program Development </a:t>
            </a:r>
            <a:r>
              <a:rPr lang="en-US" dirty="0" smtClean="0">
                <a:solidFill>
                  <a:srgbClr val="000000"/>
                </a:solidFill>
              </a:rPr>
              <a:t>			29%</a:t>
            </a:r>
            <a:endParaRPr lang="en-US" dirty="0">
              <a:solidFill>
                <a:srgbClr val="000000"/>
              </a:solidFill>
            </a:endParaRPr>
          </a:p>
          <a:p>
            <a:r>
              <a:rPr lang="en-US" dirty="0">
                <a:solidFill>
                  <a:srgbClr val="000000"/>
                </a:solidFill>
              </a:rPr>
              <a:t>Online Technical Support </a:t>
            </a:r>
            <a:r>
              <a:rPr lang="en-US" dirty="0" smtClean="0">
                <a:solidFill>
                  <a:srgbClr val="000000"/>
                </a:solidFill>
              </a:rPr>
              <a:t>				27%</a:t>
            </a:r>
            <a:endParaRPr lang="en-US" dirty="0">
              <a:solidFill>
                <a:srgbClr val="000000"/>
              </a:solidFill>
            </a:endParaRPr>
          </a:p>
          <a:p>
            <a:r>
              <a:rPr lang="en-US" dirty="0">
                <a:solidFill>
                  <a:srgbClr val="000000"/>
                </a:solidFill>
              </a:rPr>
              <a:t>Accessibility </a:t>
            </a:r>
            <a:r>
              <a:rPr lang="en-US" dirty="0" smtClean="0">
                <a:solidFill>
                  <a:srgbClr val="000000"/>
                </a:solidFill>
              </a:rPr>
              <a:t>							22%</a:t>
            </a:r>
            <a:endParaRPr lang="en-US" dirty="0">
              <a:solidFill>
                <a:srgbClr val="000000"/>
              </a:solidFill>
            </a:endParaRPr>
          </a:p>
        </p:txBody>
      </p:sp>
      <p:sp>
        <p:nvSpPr>
          <p:cNvPr id="3" name="TextBox 2"/>
          <p:cNvSpPr txBox="1"/>
          <p:nvPr/>
        </p:nvSpPr>
        <p:spPr>
          <a:xfrm>
            <a:off x="514268" y="876300"/>
            <a:ext cx="2287968" cy="1569660"/>
          </a:xfrm>
          <a:prstGeom prst="rect">
            <a:avLst/>
          </a:prstGeom>
          <a:noFill/>
        </p:spPr>
        <p:txBody>
          <a:bodyPr wrap="square" rtlCol="0">
            <a:spAutoFit/>
          </a:bodyPr>
          <a:lstStyle/>
          <a:p>
            <a:r>
              <a:rPr lang="en-US" dirty="0"/>
              <a:t>More than</a:t>
            </a:r>
            <a:r>
              <a:rPr lang="en-US" sz="2400" dirty="0"/>
              <a:t> 75% </a:t>
            </a:r>
            <a:r>
              <a:rPr lang="en-US" dirty="0"/>
              <a:t>also lead or share responsibility for the </a:t>
            </a:r>
            <a:r>
              <a:rPr lang="en-US" dirty="0" smtClean="0"/>
              <a:t>these </a:t>
            </a:r>
            <a:r>
              <a:rPr lang="en-US" dirty="0"/>
              <a:t>online issues:</a:t>
            </a:r>
          </a:p>
        </p:txBody>
      </p:sp>
    </p:spTree>
    <p:extLst>
      <p:ext uri="{BB962C8B-B14F-4D97-AF65-F5344CB8AC3E}">
        <p14:creationId xmlns:p14="http://schemas.microsoft.com/office/powerpoint/2010/main" val="19643173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76300"/>
          </a:xfrm>
          <a:ln>
            <a:noFill/>
          </a:ln>
        </p:spPr>
        <p:txBody>
          <a:bodyPr/>
          <a:lstStyle/>
          <a:p>
            <a:r>
              <a:rPr lang="en-US" sz="3200" dirty="0" smtClean="0">
                <a:ln w="12700">
                  <a:solidFill>
                    <a:schemeClr val="tx2">
                      <a:satMod val="155000"/>
                    </a:schemeClr>
                  </a:solidFill>
                  <a:prstDash val="solid"/>
                </a:ln>
                <a:solidFill>
                  <a:srgbClr val="000000"/>
                </a:solidFill>
              </a:rPr>
              <a:t>Dedicated Online Committees or Councils</a:t>
            </a:r>
            <a:endParaRPr lang="en-US" sz="3200" dirty="0">
              <a:ln w="12700">
                <a:solidFill>
                  <a:schemeClr val="tx2">
                    <a:satMod val="155000"/>
                  </a:schemeClr>
                </a:solidFill>
                <a:prstDash val="solid"/>
              </a:ln>
              <a:solidFill>
                <a:srgbClr val="000000"/>
              </a:solidFill>
            </a:endParaRPr>
          </a:p>
        </p:txBody>
      </p:sp>
      <p:graphicFrame>
        <p:nvGraphicFramePr>
          <p:cNvPr id="4" name="Chart 3"/>
          <p:cNvGraphicFramePr/>
          <p:nvPr>
            <p:extLst>
              <p:ext uri="{D42A27DB-BD31-4B8C-83A1-F6EECF244321}">
                <p14:modId xmlns:p14="http://schemas.microsoft.com/office/powerpoint/2010/main" val="3037293133"/>
              </p:ext>
            </p:extLst>
          </p:nvPr>
        </p:nvGraphicFramePr>
        <p:xfrm>
          <a:off x="472409" y="698008"/>
          <a:ext cx="8112718" cy="37421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66124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713792"/>
          </a:xfrm>
          <a:ln>
            <a:noFill/>
          </a:ln>
        </p:spPr>
        <p:txBody>
          <a:bodyPr/>
          <a:lstStyle/>
          <a:p>
            <a:r>
              <a:rPr lang="en-US" dirty="0" smtClean="0">
                <a:ln w="12700">
                  <a:solidFill>
                    <a:schemeClr val="tx2">
                      <a:satMod val="155000"/>
                    </a:schemeClr>
                  </a:solidFill>
                  <a:prstDash val="solid"/>
                </a:ln>
                <a:solidFill>
                  <a:srgbClr val="000000"/>
                </a:solidFill>
              </a:rPr>
              <a:t>Standing Online Committees and Councils</a:t>
            </a:r>
            <a:endParaRPr lang="en-US" dirty="0">
              <a:ln w="12700">
                <a:solidFill>
                  <a:schemeClr val="tx2">
                    <a:satMod val="155000"/>
                  </a:schemeClr>
                </a:solidFill>
                <a:prstDash val="solid"/>
              </a:ln>
              <a:solidFill>
                <a:srgbClr val="000000"/>
              </a:solidFill>
            </a:endParaRPr>
          </a:p>
        </p:txBody>
      </p:sp>
      <p:sp>
        <p:nvSpPr>
          <p:cNvPr id="4" name="Rectangle 3"/>
          <p:cNvSpPr/>
          <p:nvPr/>
        </p:nvSpPr>
        <p:spPr>
          <a:xfrm>
            <a:off x="430695" y="606406"/>
            <a:ext cx="8353841" cy="3862596"/>
          </a:xfrm>
          <a:prstGeom prst="rect">
            <a:avLst/>
          </a:prstGeom>
          <a:solidFill>
            <a:srgbClr val="FFFFFF"/>
          </a:solidFill>
        </p:spPr>
        <p:txBody>
          <a:bodyPr wrap="square">
            <a:spAutoFit/>
          </a:bodyPr>
          <a:lstStyle/>
          <a:p>
            <a:pPr marL="342900" indent="-342900">
              <a:spcBef>
                <a:spcPts val="600"/>
              </a:spcBef>
              <a:buFont typeface="Arial"/>
              <a:buChar char="•"/>
            </a:pPr>
            <a:r>
              <a:rPr lang="en-US" sz="2000" dirty="0" smtClean="0"/>
              <a:t>Role </a:t>
            </a:r>
            <a:r>
              <a:rPr lang="en-US" sz="2000" i="1" dirty="0"/>
              <a:t>is advisory </a:t>
            </a:r>
            <a:r>
              <a:rPr lang="en-US" sz="2000" dirty="0"/>
              <a:t>rather than </a:t>
            </a:r>
            <a:r>
              <a:rPr lang="en-US" sz="2000" i="1" dirty="0" smtClean="0"/>
              <a:t>determinative</a:t>
            </a:r>
            <a:r>
              <a:rPr lang="en-US" sz="2000" dirty="0" smtClean="0"/>
              <a:t> in most cases</a:t>
            </a:r>
            <a:endParaRPr lang="en-US" sz="2000" i="1" dirty="0"/>
          </a:p>
          <a:p>
            <a:pPr marL="342900" indent="-342900">
              <a:spcBef>
                <a:spcPts val="600"/>
              </a:spcBef>
              <a:buFont typeface="Arial"/>
              <a:buChar char="•"/>
            </a:pPr>
            <a:r>
              <a:rPr lang="en-US" sz="2000" dirty="0" smtClean="0"/>
              <a:t>The 4 </a:t>
            </a:r>
            <a:r>
              <a:rPr lang="en-US" sz="2000" dirty="0"/>
              <a:t>most commonly cited issues they address: </a:t>
            </a:r>
          </a:p>
          <a:p>
            <a:pPr marL="914400" lvl="1" indent="-457200">
              <a:spcBef>
                <a:spcPts val="600"/>
              </a:spcBef>
              <a:buFont typeface="+mj-lt"/>
              <a:buAutoNum type="arabicPeriod"/>
            </a:pPr>
            <a:r>
              <a:rPr lang="en-US" sz="2000" dirty="0">
                <a:solidFill>
                  <a:srgbClr val="000000"/>
                </a:solidFill>
              </a:rPr>
              <a:t>Setting online policies (22% determinative)</a:t>
            </a:r>
          </a:p>
          <a:p>
            <a:pPr marL="914400" lvl="1" indent="-457200">
              <a:spcBef>
                <a:spcPts val="600"/>
              </a:spcBef>
              <a:buFont typeface="+mj-lt"/>
              <a:buAutoNum type="arabicPeriod"/>
            </a:pPr>
            <a:r>
              <a:rPr lang="en-US" sz="2000" dirty="0">
                <a:solidFill>
                  <a:srgbClr val="000000"/>
                </a:solidFill>
              </a:rPr>
              <a:t>Strategic planning for online learning (12%)</a:t>
            </a:r>
          </a:p>
          <a:p>
            <a:pPr marL="914400" lvl="1" indent="-457200">
              <a:spcBef>
                <a:spcPts val="600"/>
              </a:spcBef>
              <a:buFont typeface="+mj-lt"/>
              <a:buAutoNum type="arabicPeriod"/>
            </a:pPr>
            <a:r>
              <a:rPr lang="en-US" sz="2000" dirty="0">
                <a:solidFill>
                  <a:srgbClr val="000000"/>
                </a:solidFill>
              </a:rPr>
              <a:t>Coordination across programs and schools (7%)</a:t>
            </a:r>
          </a:p>
          <a:p>
            <a:pPr marL="914400" lvl="1" indent="-457200">
              <a:spcBef>
                <a:spcPts val="600"/>
              </a:spcBef>
              <a:buFont typeface="+mj-lt"/>
              <a:buAutoNum type="arabicPeriod"/>
            </a:pPr>
            <a:r>
              <a:rPr lang="en-US" sz="2000" dirty="0">
                <a:solidFill>
                  <a:srgbClr val="000000"/>
                </a:solidFill>
              </a:rPr>
              <a:t>Technology acquisition (5%)</a:t>
            </a:r>
          </a:p>
          <a:p>
            <a:pPr marL="342900" indent="-342900">
              <a:spcBef>
                <a:spcPts val="600"/>
              </a:spcBef>
              <a:buFont typeface="Arial"/>
              <a:buChar char="•"/>
            </a:pPr>
            <a:r>
              <a:rPr lang="en-US" sz="2000" dirty="0" smtClean="0"/>
              <a:t>Chief </a:t>
            </a:r>
            <a:r>
              <a:rPr lang="en-US" sz="2000" dirty="0"/>
              <a:t>Online Officers work closely with the committee. </a:t>
            </a:r>
            <a:endParaRPr lang="en-US" sz="2000" dirty="0" smtClean="0"/>
          </a:p>
          <a:p>
            <a:pPr marL="800100" lvl="1" indent="-342900">
              <a:spcBef>
                <a:spcPts val="600"/>
              </a:spcBef>
              <a:buFont typeface="Arial"/>
              <a:buChar char="•"/>
            </a:pPr>
            <a:r>
              <a:rPr lang="en-US" sz="2000" dirty="0" smtClean="0"/>
              <a:t>The </a:t>
            </a:r>
            <a:r>
              <a:rPr lang="en-US" sz="2000" dirty="0"/>
              <a:t>COO chairs or co-chairs 60% of the time, </a:t>
            </a:r>
            <a:endParaRPr lang="en-US" sz="2000" dirty="0" smtClean="0"/>
          </a:p>
          <a:p>
            <a:pPr marL="800100" lvl="1" indent="-342900">
              <a:spcBef>
                <a:spcPts val="600"/>
              </a:spcBef>
              <a:buFont typeface="Arial"/>
              <a:buChar char="•"/>
            </a:pPr>
            <a:r>
              <a:rPr lang="en-US" sz="2000" dirty="0" smtClean="0"/>
              <a:t>The COO serves </a:t>
            </a:r>
            <a:r>
              <a:rPr lang="en-US" sz="2000" dirty="0"/>
              <a:t>as a member in a third of the remaining </a:t>
            </a:r>
            <a:r>
              <a:rPr lang="en-US" sz="2000" dirty="0" smtClean="0"/>
              <a:t>cases </a:t>
            </a:r>
          </a:p>
          <a:p>
            <a:pPr marL="800100" lvl="1" indent="-342900">
              <a:spcBef>
                <a:spcPts val="600"/>
              </a:spcBef>
              <a:buFont typeface="Arial"/>
              <a:buChar char="•"/>
            </a:pPr>
            <a:r>
              <a:rPr lang="en-US" sz="2000" dirty="0" smtClean="0"/>
              <a:t>Several </a:t>
            </a:r>
            <a:r>
              <a:rPr lang="en-US" sz="2000" dirty="0"/>
              <a:t>COOs report to their committee </a:t>
            </a:r>
            <a:endParaRPr lang="en-US" sz="2000" dirty="0" smtClean="0"/>
          </a:p>
        </p:txBody>
      </p:sp>
    </p:spTree>
    <p:extLst>
      <p:ext uri="{BB962C8B-B14F-4D97-AF65-F5344CB8AC3E}">
        <p14:creationId xmlns:p14="http://schemas.microsoft.com/office/powerpoint/2010/main" val="5128303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457200" y="62363"/>
            <a:ext cx="8229600" cy="683878"/>
          </a:xfrm>
        </p:spPr>
        <p:txBody>
          <a:bodyPr/>
          <a:lstStyle/>
          <a:p>
            <a:r>
              <a:rPr lang="en-US" sz="2800" dirty="0" smtClean="0">
                <a:latin typeface="Calibri" charset="0"/>
              </a:rPr>
              <a:t>Comments from Chief Online Officers</a:t>
            </a:r>
            <a:endParaRPr lang="en-US" sz="2800" dirty="0">
              <a:latin typeface="Calibri" charset="0"/>
            </a:endParaRPr>
          </a:p>
        </p:txBody>
      </p:sp>
      <p:sp>
        <p:nvSpPr>
          <p:cNvPr id="6146" name="Content Placeholder 2"/>
          <p:cNvSpPr>
            <a:spLocks noGrp="1"/>
          </p:cNvSpPr>
          <p:nvPr>
            <p:ph idx="1"/>
          </p:nvPr>
        </p:nvSpPr>
        <p:spPr>
          <a:xfrm>
            <a:off x="457200" y="746241"/>
            <a:ext cx="8229600" cy="3678837"/>
          </a:xfrm>
        </p:spPr>
        <p:txBody>
          <a:bodyPr/>
          <a:lstStyle/>
          <a:p>
            <a:r>
              <a:rPr lang="en-US" sz="2000" dirty="0" smtClean="0"/>
              <a:t>“</a:t>
            </a:r>
            <a:r>
              <a:rPr lang="en-US" sz="2000" i="1" dirty="0"/>
              <a:t>A variety of committees address various online issues, concerns and needs</a:t>
            </a:r>
            <a:r>
              <a:rPr lang="en-US" sz="2000" dirty="0"/>
              <a:t>.</a:t>
            </a:r>
            <a:endParaRPr lang="en-US" sz="2000" dirty="0" smtClean="0"/>
          </a:p>
          <a:p>
            <a:endParaRPr lang="en-US" sz="1600" dirty="0"/>
          </a:p>
          <a:p>
            <a:r>
              <a:rPr lang="en-US" sz="2000" dirty="0" smtClean="0"/>
              <a:t>“</a:t>
            </a:r>
            <a:r>
              <a:rPr lang="en-US" sz="2000" i="1" dirty="0" smtClean="0"/>
              <a:t>No </a:t>
            </a:r>
            <a:r>
              <a:rPr lang="en-US" sz="2000" i="1" dirty="0"/>
              <a:t>centralized committee yet, but we are planning to form one in the next year or so.  Also may plan to hire an official COO. Currently there are various academic departments that have their own committees to discuss matters related to their own online courses and degree programs</a:t>
            </a:r>
            <a:r>
              <a:rPr lang="en-US" sz="2000" dirty="0" smtClean="0"/>
              <a:t>.” </a:t>
            </a:r>
          </a:p>
          <a:p>
            <a:endParaRPr lang="en-US" sz="1600" dirty="0" smtClean="0"/>
          </a:p>
          <a:p>
            <a:r>
              <a:rPr lang="en-US" sz="2000" dirty="0" smtClean="0"/>
              <a:t>“[An online committee] </a:t>
            </a:r>
            <a:r>
              <a:rPr lang="en-US" sz="2000" i="1" dirty="0"/>
              <a:t>was disbanded over four years ago, new president would like it </a:t>
            </a:r>
            <a:r>
              <a:rPr lang="en-US" sz="2000" i="1" dirty="0" smtClean="0"/>
              <a:t>back</a:t>
            </a:r>
            <a:r>
              <a:rPr lang="en-US" sz="2000" dirty="0" smtClean="0"/>
              <a:t>.” </a:t>
            </a:r>
          </a:p>
          <a:p>
            <a:r>
              <a:rPr lang="en-US" sz="2000" dirty="0" smtClean="0"/>
              <a:t>” </a:t>
            </a:r>
            <a:endParaRPr lang="en-US" sz="2000" dirty="0">
              <a:latin typeface="Calibri" charset="0"/>
            </a:endParaRPr>
          </a:p>
        </p:txBody>
      </p:sp>
    </p:spTree>
    <p:extLst>
      <p:ext uri="{BB962C8B-B14F-4D97-AF65-F5344CB8AC3E}">
        <p14:creationId xmlns:p14="http://schemas.microsoft.com/office/powerpoint/2010/main" val="16680648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457200" y="130172"/>
            <a:ext cx="8229600" cy="652196"/>
          </a:xfrm>
        </p:spPr>
        <p:txBody>
          <a:bodyPr/>
          <a:lstStyle/>
          <a:p>
            <a:r>
              <a:rPr lang="en-US" dirty="0" smtClean="0">
                <a:solidFill>
                  <a:srgbClr val="000000"/>
                </a:solidFill>
                <a:latin typeface="Calibri" charset="0"/>
              </a:rPr>
              <a:t>The CHLOE Surv</a:t>
            </a:r>
            <a:r>
              <a:rPr lang="en-US" dirty="0" smtClean="0">
                <a:latin typeface="Calibri" charset="0"/>
              </a:rPr>
              <a:t>ey</a:t>
            </a:r>
            <a:endParaRPr lang="en-US" dirty="0">
              <a:latin typeface="Calibri" charset="0"/>
            </a:endParaRPr>
          </a:p>
        </p:txBody>
      </p:sp>
      <p:sp>
        <p:nvSpPr>
          <p:cNvPr id="6146" name="Content Placeholder 2"/>
          <p:cNvSpPr>
            <a:spLocks noGrp="1"/>
          </p:cNvSpPr>
          <p:nvPr>
            <p:ph idx="1"/>
          </p:nvPr>
        </p:nvSpPr>
        <p:spPr>
          <a:xfrm>
            <a:off x="457200" y="805045"/>
            <a:ext cx="8229600" cy="3469629"/>
          </a:xfrm>
        </p:spPr>
        <p:txBody>
          <a:bodyPr/>
          <a:lstStyle/>
          <a:p>
            <a:pPr marL="171450" indent="-171450">
              <a:spcBef>
                <a:spcPts val="600"/>
              </a:spcBef>
              <a:spcAft>
                <a:spcPts val="600"/>
              </a:spcAft>
              <a:buFont typeface="Arial"/>
              <a:buChar char="•"/>
            </a:pPr>
            <a:r>
              <a:rPr lang="en-US" sz="2200" dirty="0" smtClean="0"/>
              <a:t>A partnership: Quality Matters and </a:t>
            </a:r>
            <a:r>
              <a:rPr lang="en-US" sz="2200" dirty="0" err="1" smtClean="0"/>
              <a:t>Eduventures</a:t>
            </a:r>
            <a:r>
              <a:rPr lang="en-US" sz="2200" dirty="0" smtClean="0"/>
              <a:t> Research</a:t>
            </a:r>
          </a:p>
          <a:p>
            <a:pPr marL="171450" indent="-171450">
              <a:spcBef>
                <a:spcPts val="600"/>
              </a:spcBef>
              <a:spcAft>
                <a:spcPts val="600"/>
              </a:spcAft>
              <a:buFont typeface="Arial"/>
              <a:buChar char="•"/>
            </a:pPr>
            <a:r>
              <a:rPr lang="en-US" sz="2200" dirty="0" smtClean="0"/>
              <a:t>Co</a:t>
            </a:r>
            <a:r>
              <a:rPr lang="en-US" sz="2200" dirty="0"/>
              <a:t>-</a:t>
            </a:r>
            <a:r>
              <a:rPr lang="en-US" sz="2200" dirty="0" smtClean="0"/>
              <a:t>Directors:</a:t>
            </a:r>
            <a:endParaRPr lang="en-US" sz="2200" dirty="0"/>
          </a:p>
          <a:p>
            <a:pPr marL="628650" lvl="1" indent="-171450">
              <a:spcBef>
                <a:spcPts val="600"/>
              </a:spcBef>
              <a:spcAft>
                <a:spcPts val="600"/>
              </a:spcAft>
              <a:buFont typeface="Arial"/>
              <a:buChar char="•"/>
            </a:pPr>
            <a:r>
              <a:rPr lang="en-US" sz="2200" dirty="0"/>
              <a:t>Richard Garrett, Chief Research Officer, </a:t>
            </a:r>
            <a:r>
              <a:rPr lang="en-US" sz="2200" dirty="0" err="1"/>
              <a:t>Eduventures</a:t>
            </a:r>
            <a:r>
              <a:rPr lang="en-US" sz="2200" dirty="0"/>
              <a:t> Research</a:t>
            </a:r>
          </a:p>
          <a:p>
            <a:pPr marL="628650" lvl="1" indent="-171450">
              <a:spcBef>
                <a:spcPts val="600"/>
              </a:spcBef>
              <a:spcAft>
                <a:spcPts val="600"/>
              </a:spcAft>
              <a:buFont typeface="Arial"/>
              <a:buChar char="•"/>
            </a:pPr>
            <a:r>
              <a:rPr lang="en-US" sz="2200" dirty="0"/>
              <a:t>Ron Legon, Executive Director Emeritus &amp; Senior Adviser for Knowledge Initiatives, Quality </a:t>
            </a:r>
            <a:r>
              <a:rPr lang="en-US" sz="2200" dirty="0" smtClean="0"/>
              <a:t>Matters</a:t>
            </a:r>
          </a:p>
          <a:p>
            <a:pPr marL="354330" indent="-171450">
              <a:spcBef>
                <a:spcPts val="600"/>
              </a:spcBef>
              <a:spcAft>
                <a:spcPts val="600"/>
              </a:spcAft>
              <a:buFont typeface="Arial"/>
              <a:buChar char="•"/>
            </a:pPr>
            <a:r>
              <a:rPr lang="en-US" sz="2200" dirty="0" smtClean="0"/>
              <a:t>Contributing Editor: </a:t>
            </a:r>
          </a:p>
          <a:p>
            <a:pPr marL="628650" lvl="1" indent="-171450">
              <a:spcBef>
                <a:spcPts val="600"/>
              </a:spcBef>
              <a:spcAft>
                <a:spcPts val="600"/>
              </a:spcAft>
              <a:buFont typeface="Arial"/>
              <a:buChar char="•"/>
            </a:pPr>
            <a:r>
              <a:rPr lang="en-US" sz="2200" dirty="0" smtClean="0"/>
              <a:t>Eric </a:t>
            </a:r>
            <a:r>
              <a:rPr lang="en-US" sz="2200" dirty="0" err="1" smtClean="0"/>
              <a:t>Fredericksen</a:t>
            </a:r>
            <a:r>
              <a:rPr lang="en-US" sz="2200" dirty="0" smtClean="0"/>
              <a:t>, University of Rochester</a:t>
            </a:r>
            <a:endParaRPr lang="en-US" sz="2200" dirty="0"/>
          </a:p>
          <a:p>
            <a:endParaRPr lang="en-US"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284"/>
            <a:ext cx="8229600" cy="857250"/>
          </a:xfrm>
        </p:spPr>
        <p:txBody>
          <a:bodyPr/>
          <a:lstStyle/>
          <a:p>
            <a:r>
              <a:rPr lang="en-US" sz="3200" dirty="0" smtClean="0"/>
              <a:t>What We’ve Learned From CHLOE 3</a:t>
            </a:r>
            <a:endParaRPr lang="en-US" sz="3200" dirty="0"/>
          </a:p>
        </p:txBody>
      </p:sp>
      <p:sp>
        <p:nvSpPr>
          <p:cNvPr id="3" name="Content Placeholder 2"/>
          <p:cNvSpPr>
            <a:spLocks noGrp="1"/>
          </p:cNvSpPr>
          <p:nvPr>
            <p:ph idx="1"/>
          </p:nvPr>
        </p:nvSpPr>
        <p:spPr>
          <a:xfrm>
            <a:off x="457200" y="1454151"/>
            <a:ext cx="8229600" cy="2736850"/>
          </a:xfrm>
        </p:spPr>
        <p:txBody>
          <a:bodyPr/>
          <a:lstStyle/>
          <a:p>
            <a:pPr marL="457200" indent="-457200">
              <a:buFont typeface="Arial"/>
              <a:buChar char="•"/>
            </a:pPr>
            <a:r>
              <a:rPr lang="en-US" sz="2800" dirty="0"/>
              <a:t>Models for Online Learning Success</a:t>
            </a:r>
          </a:p>
          <a:p>
            <a:pPr marL="457200" indent="-457200">
              <a:buFont typeface="Arial"/>
              <a:buChar char="•"/>
            </a:pPr>
            <a:r>
              <a:rPr lang="en-US" sz="2800" dirty="0" smtClean="0"/>
              <a:t>Leadership</a:t>
            </a:r>
          </a:p>
          <a:p>
            <a:pPr marL="457200" indent="-457200">
              <a:buFont typeface="Arial"/>
              <a:buChar char="•"/>
            </a:pPr>
            <a:r>
              <a:rPr lang="en-US" sz="2800" dirty="0" smtClean="0">
                <a:solidFill>
                  <a:srgbClr val="FF0000"/>
                </a:solidFill>
              </a:rPr>
              <a:t>Course/Program Design and Innovation</a:t>
            </a:r>
            <a:endParaRPr lang="en-US" sz="2800" dirty="0">
              <a:solidFill>
                <a:srgbClr val="FF0000"/>
              </a:solidFill>
            </a:endParaRPr>
          </a:p>
          <a:p>
            <a:pPr marL="457200" indent="-457200">
              <a:buFont typeface="Arial"/>
              <a:buChar char="•"/>
            </a:pPr>
            <a:r>
              <a:rPr lang="en-US" sz="2800" dirty="0" smtClean="0"/>
              <a:t>Blended </a:t>
            </a:r>
            <a:r>
              <a:rPr lang="en-US" sz="2800" dirty="0"/>
              <a:t>vs. Fully </a:t>
            </a:r>
            <a:r>
              <a:rPr lang="en-US" sz="2800" dirty="0" smtClean="0"/>
              <a:t>Online</a:t>
            </a:r>
          </a:p>
          <a:p>
            <a:pPr marL="457200" indent="-457200">
              <a:buFont typeface="Arial"/>
              <a:buChar char="•"/>
            </a:pPr>
            <a:r>
              <a:rPr lang="en-US" sz="2800" dirty="0" smtClean="0"/>
              <a:t>The Quality Assurance </a:t>
            </a:r>
            <a:r>
              <a:rPr lang="en-US" sz="2800" i="1" dirty="0" smtClean="0"/>
              <a:t>Process</a:t>
            </a:r>
            <a:endParaRPr lang="en-US" sz="2800" dirty="0" smtClean="0"/>
          </a:p>
        </p:txBody>
      </p:sp>
    </p:spTree>
    <p:extLst>
      <p:ext uri="{BB962C8B-B14F-4D97-AF65-F5344CB8AC3E}">
        <p14:creationId xmlns:p14="http://schemas.microsoft.com/office/powerpoint/2010/main" val="474817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7119" y="0"/>
            <a:ext cx="8851039" cy="910807"/>
          </a:xfrm>
        </p:spPr>
        <p:txBody>
          <a:bodyPr/>
          <a:lstStyle/>
          <a:p>
            <a:r>
              <a:rPr lang="en-US" sz="2800" dirty="0" smtClean="0">
                <a:solidFill>
                  <a:srgbClr val="000000"/>
                </a:solidFill>
              </a:rPr>
              <a:t>Online Student Performance vs. On Ground Students – </a:t>
            </a:r>
            <a:br>
              <a:rPr lang="en-US" sz="2800" dirty="0" smtClean="0">
                <a:solidFill>
                  <a:srgbClr val="000000"/>
                </a:solidFill>
              </a:rPr>
            </a:br>
            <a:r>
              <a:rPr lang="en-US" sz="2800" dirty="0" smtClean="0">
                <a:solidFill>
                  <a:srgbClr val="000000"/>
                </a:solidFill>
              </a:rPr>
              <a:t>with and without course design support</a:t>
            </a:r>
            <a:endParaRPr lang="en-US" sz="2800" dirty="0">
              <a:solidFill>
                <a:srgbClr val="000000"/>
              </a:solidFill>
            </a:endParaRPr>
          </a:p>
        </p:txBody>
      </p:sp>
      <p:graphicFrame>
        <p:nvGraphicFramePr>
          <p:cNvPr id="2" name="Chart 1"/>
          <p:cNvGraphicFramePr/>
          <p:nvPr>
            <p:extLst>
              <p:ext uri="{D42A27DB-BD31-4B8C-83A1-F6EECF244321}">
                <p14:modId xmlns:p14="http://schemas.microsoft.com/office/powerpoint/2010/main" val="3154423709"/>
              </p:ext>
            </p:extLst>
          </p:nvPr>
        </p:nvGraphicFramePr>
        <p:xfrm>
          <a:off x="379705" y="759334"/>
          <a:ext cx="8457968" cy="35610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02666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958" y="35523"/>
            <a:ext cx="8484428" cy="910807"/>
          </a:xfrm>
        </p:spPr>
        <p:txBody>
          <a:bodyPr/>
          <a:lstStyle/>
          <a:p>
            <a:r>
              <a:rPr lang="en-US" sz="2800" dirty="0" smtClean="0">
                <a:solidFill>
                  <a:srgbClr val="000000"/>
                </a:solidFill>
              </a:rPr>
              <a:t>Chief Online Officer comments on absence of</a:t>
            </a:r>
            <a:r>
              <a:rPr lang="en-US" sz="2800" dirty="0">
                <a:solidFill>
                  <a:srgbClr val="000000"/>
                </a:solidFill>
              </a:rPr>
              <a:t/>
            </a:r>
            <a:br>
              <a:rPr lang="en-US" sz="2800" dirty="0">
                <a:solidFill>
                  <a:srgbClr val="000000"/>
                </a:solidFill>
              </a:rPr>
            </a:br>
            <a:r>
              <a:rPr lang="en-US" sz="2800" dirty="0" smtClean="0">
                <a:solidFill>
                  <a:srgbClr val="000000"/>
                </a:solidFill>
              </a:rPr>
              <a:t>required use of instructional design expertise</a:t>
            </a:r>
            <a:endParaRPr lang="en-US" sz="2800" dirty="0">
              <a:solidFill>
                <a:srgbClr val="000000"/>
              </a:solidFill>
            </a:endParaRPr>
          </a:p>
        </p:txBody>
      </p:sp>
      <p:sp>
        <p:nvSpPr>
          <p:cNvPr id="7" name="Rectangle 6"/>
          <p:cNvSpPr/>
          <p:nvPr/>
        </p:nvSpPr>
        <p:spPr>
          <a:xfrm>
            <a:off x="104745" y="946330"/>
            <a:ext cx="9204557" cy="3600986"/>
          </a:xfrm>
          <a:prstGeom prst="rect">
            <a:avLst/>
          </a:prstGeom>
        </p:spPr>
        <p:txBody>
          <a:bodyPr wrap="square">
            <a:spAutoFit/>
          </a:bodyPr>
          <a:lstStyle/>
          <a:p>
            <a:r>
              <a:rPr lang="en-US" sz="2000" b="1" dirty="0" smtClean="0"/>
              <a:t>“</a:t>
            </a:r>
            <a:r>
              <a:rPr lang="en-US" sz="2000" i="1" dirty="0" smtClean="0"/>
              <a:t>Lack </a:t>
            </a:r>
            <a:r>
              <a:rPr lang="en-US" sz="2000" i="1" dirty="0"/>
              <a:t>of faculty buy-in due to the customary practice of developing face-to-</a:t>
            </a:r>
            <a:r>
              <a:rPr lang="en-US" sz="2000" i="1" dirty="0" smtClean="0"/>
              <a:t>face </a:t>
            </a:r>
            <a:r>
              <a:rPr lang="en-US" sz="2000" dirty="0" smtClean="0"/>
              <a:t>[courses]</a:t>
            </a:r>
            <a:r>
              <a:rPr lang="en-US" sz="2000" i="1" dirty="0" smtClean="0"/>
              <a:t> </a:t>
            </a:r>
            <a:r>
              <a:rPr lang="en-US" sz="2000" i="1" dirty="0"/>
              <a:t>without ID </a:t>
            </a:r>
            <a:r>
              <a:rPr lang="en-US" sz="2000" i="1" dirty="0" smtClean="0"/>
              <a:t>support</a:t>
            </a:r>
            <a:r>
              <a:rPr lang="en-US" sz="2000" dirty="0" smtClean="0"/>
              <a:t>.”</a:t>
            </a:r>
          </a:p>
          <a:p>
            <a:endParaRPr lang="en-US" sz="1200" i="1" dirty="0" smtClean="0"/>
          </a:p>
          <a:p>
            <a:r>
              <a:rPr lang="en-US" sz="2000" i="1" dirty="0" smtClean="0"/>
              <a:t>“It </a:t>
            </a:r>
            <a:r>
              <a:rPr lang="en-US" sz="2000" i="1" dirty="0"/>
              <a:t>just hasn't been the culture here.  That is changing slowly</a:t>
            </a:r>
            <a:r>
              <a:rPr lang="en-US" sz="2000" i="1" dirty="0" smtClean="0"/>
              <a:t>.</a:t>
            </a:r>
            <a:r>
              <a:rPr lang="en-US" sz="2000" dirty="0" smtClean="0"/>
              <a:t>”</a:t>
            </a:r>
          </a:p>
          <a:p>
            <a:endParaRPr lang="en-US" sz="1200" i="1" dirty="0"/>
          </a:p>
          <a:p>
            <a:r>
              <a:rPr lang="en-US" sz="2000" dirty="0" smtClean="0"/>
              <a:t>“</a:t>
            </a:r>
            <a:r>
              <a:rPr lang="en-US" sz="2000" i="1" dirty="0" smtClean="0"/>
              <a:t>Collective </a:t>
            </a:r>
            <a:r>
              <a:rPr lang="en-US" sz="2000" i="1" dirty="0"/>
              <a:t>Bargaining Agreement. Poorly designed courses are their choice</a:t>
            </a:r>
            <a:r>
              <a:rPr lang="en-US" sz="2000" i="1" dirty="0" smtClean="0"/>
              <a:t>.</a:t>
            </a:r>
            <a:r>
              <a:rPr lang="en-US" sz="2000" dirty="0" smtClean="0"/>
              <a:t>”</a:t>
            </a:r>
          </a:p>
          <a:p>
            <a:endParaRPr lang="en-US" sz="1200" i="1" dirty="0"/>
          </a:p>
          <a:p>
            <a:r>
              <a:rPr lang="en-US" sz="2000" dirty="0" smtClean="0"/>
              <a:t>“</a:t>
            </a:r>
            <a:r>
              <a:rPr lang="en-US" sz="2000" i="1" dirty="0" smtClean="0"/>
              <a:t>Institution</a:t>
            </a:r>
            <a:r>
              <a:rPr lang="en-US" sz="2000" i="1" dirty="0"/>
              <a:t>-wide perspective that instructional design is just LMS button-pushing that could be done by student workers, if there was a budget for additional student workers for this task</a:t>
            </a:r>
            <a:r>
              <a:rPr lang="en-US" sz="2000" i="1" dirty="0" smtClean="0"/>
              <a:t>.</a:t>
            </a:r>
            <a:r>
              <a:rPr lang="en-US" sz="2000" dirty="0" smtClean="0"/>
              <a:t>”</a:t>
            </a:r>
            <a:r>
              <a:rPr lang="en-US" sz="2000" i="1" dirty="0" smtClean="0"/>
              <a:t> </a:t>
            </a:r>
          </a:p>
          <a:p>
            <a:endParaRPr lang="en-US" sz="1200" dirty="0" smtClean="0"/>
          </a:p>
          <a:p>
            <a:r>
              <a:rPr lang="en-US" sz="2000" dirty="0" smtClean="0"/>
              <a:t>“[We] </a:t>
            </a:r>
            <a:r>
              <a:rPr lang="en-US" sz="2000" i="1" dirty="0" smtClean="0"/>
              <a:t>have </a:t>
            </a:r>
            <a:r>
              <a:rPr lang="en-US" sz="2000" i="1" dirty="0"/>
              <a:t>one Instructional Designer supporting 300+ </a:t>
            </a:r>
            <a:r>
              <a:rPr lang="en-US" sz="2000" i="1" dirty="0" smtClean="0"/>
              <a:t>faculty</a:t>
            </a:r>
            <a:r>
              <a:rPr lang="en-US" sz="2000" dirty="0" smtClean="0"/>
              <a:t>.” </a:t>
            </a:r>
            <a:r>
              <a:rPr lang="en-US" sz="2000" i="1" dirty="0" smtClean="0"/>
              <a:t> </a:t>
            </a:r>
          </a:p>
          <a:p>
            <a:endParaRPr lang="en-US" sz="2000" dirty="0" smtClean="0"/>
          </a:p>
        </p:txBody>
      </p:sp>
    </p:spTree>
    <p:extLst>
      <p:ext uri="{BB962C8B-B14F-4D97-AF65-F5344CB8AC3E}">
        <p14:creationId xmlns:p14="http://schemas.microsoft.com/office/powerpoint/2010/main" val="38262298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p:cNvGraphicFramePr>
          <p:nvPr>
            <p:extLst>
              <p:ext uri="{D42A27DB-BD31-4B8C-83A1-F6EECF244321}">
                <p14:modId xmlns:p14="http://schemas.microsoft.com/office/powerpoint/2010/main" val="2040081810"/>
              </p:ext>
            </p:extLst>
          </p:nvPr>
        </p:nvGraphicFramePr>
        <p:xfrm>
          <a:off x="851790" y="722201"/>
          <a:ext cx="7440420" cy="36340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484716" y="1017696"/>
            <a:ext cx="3617629" cy="5847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t>Are we at risk of an oversupply of online programs?</a:t>
            </a:r>
            <a:endParaRPr lang="en-US" sz="1600" dirty="0"/>
          </a:p>
        </p:txBody>
      </p:sp>
      <p:sp>
        <p:nvSpPr>
          <p:cNvPr id="3" name="TextBox 2"/>
          <p:cNvSpPr txBox="1"/>
          <p:nvPr/>
        </p:nvSpPr>
        <p:spPr>
          <a:xfrm>
            <a:off x="0" y="3459"/>
            <a:ext cx="9143999" cy="553998"/>
          </a:xfrm>
          <a:prstGeom prst="rect">
            <a:avLst/>
          </a:prstGeom>
          <a:noFill/>
        </p:spPr>
        <p:txBody>
          <a:bodyPr wrap="square" rtlCol="0">
            <a:spAutoFit/>
          </a:bodyPr>
          <a:lstStyle/>
          <a:p>
            <a:pPr algn="ctr"/>
            <a:r>
              <a:rPr lang="en-US" sz="3000" dirty="0"/>
              <a:t>P</a:t>
            </a:r>
            <a:r>
              <a:rPr lang="en-US" sz="3000" dirty="0" smtClean="0"/>
              <a:t>rogram Creation is Outpacing Enrollment </a:t>
            </a:r>
            <a:r>
              <a:rPr lang="en-US" sz="3000" dirty="0"/>
              <a:t>G</a:t>
            </a:r>
            <a:r>
              <a:rPr lang="en-US" sz="3000" dirty="0" smtClean="0"/>
              <a:t>rowth</a:t>
            </a:r>
            <a:endParaRPr lang="en-US" sz="3000" dirty="0"/>
          </a:p>
        </p:txBody>
      </p:sp>
    </p:spTree>
    <p:extLst>
      <p:ext uri="{BB962C8B-B14F-4D97-AF65-F5344CB8AC3E}">
        <p14:creationId xmlns:p14="http://schemas.microsoft.com/office/powerpoint/2010/main" val="796208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0" y="0"/>
            <a:ext cx="9144000" cy="876300"/>
          </a:xfrm>
        </p:spPr>
        <p:txBody>
          <a:bodyPr/>
          <a:lstStyle/>
          <a:p>
            <a:r>
              <a:rPr lang="en-US" dirty="0" smtClean="0">
                <a:ln w="12700">
                  <a:solidFill>
                    <a:schemeClr val="tx2">
                      <a:satMod val="155000"/>
                    </a:schemeClr>
                  </a:solidFill>
                  <a:prstDash val="solid"/>
                </a:ln>
                <a:solidFill>
                  <a:srgbClr val="000000"/>
                </a:solidFill>
              </a:rPr>
              <a:t>Similar Patterns of Student Interaction </a:t>
            </a:r>
            <a:endParaRPr lang="en-US" dirty="0">
              <a:ln w="12700">
                <a:solidFill>
                  <a:schemeClr val="tx2">
                    <a:satMod val="155000"/>
                  </a:schemeClr>
                </a:solidFill>
                <a:prstDash val="solid"/>
              </a:ln>
              <a:solidFill>
                <a:srgbClr val="000000"/>
              </a:solidFill>
            </a:endParaRPr>
          </a:p>
        </p:txBody>
      </p:sp>
      <p:graphicFrame>
        <p:nvGraphicFramePr>
          <p:cNvPr id="2" name="Chart 1"/>
          <p:cNvGraphicFramePr/>
          <p:nvPr>
            <p:extLst>
              <p:ext uri="{D42A27DB-BD31-4B8C-83A1-F6EECF244321}">
                <p14:modId xmlns:p14="http://schemas.microsoft.com/office/powerpoint/2010/main" val="2243529227"/>
              </p:ext>
            </p:extLst>
          </p:nvPr>
        </p:nvGraphicFramePr>
        <p:xfrm>
          <a:off x="497417" y="709082"/>
          <a:ext cx="8540750" cy="36681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14692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21076" y="5381"/>
            <a:ext cx="9144000" cy="785719"/>
          </a:xfrm>
        </p:spPr>
        <p:txBody>
          <a:bodyPr/>
          <a:lstStyle/>
          <a:p>
            <a:r>
              <a:rPr lang="en-US" sz="2800" dirty="0" smtClean="0">
                <a:solidFill>
                  <a:srgbClr val="000000"/>
                </a:solidFill>
              </a:rPr>
              <a:t>Online Pedagogy: How Traditional? How Innovative?</a:t>
            </a:r>
            <a:endParaRPr lang="en-US" sz="2800" dirty="0">
              <a:solidFill>
                <a:srgbClr val="000000"/>
              </a:solidFill>
            </a:endParaRPr>
          </a:p>
        </p:txBody>
      </p:sp>
      <p:graphicFrame>
        <p:nvGraphicFramePr>
          <p:cNvPr id="2" name="Chart 1"/>
          <p:cNvGraphicFramePr/>
          <p:nvPr>
            <p:extLst>
              <p:ext uri="{D42A27DB-BD31-4B8C-83A1-F6EECF244321}">
                <p14:modId xmlns:p14="http://schemas.microsoft.com/office/powerpoint/2010/main" val="54301899"/>
              </p:ext>
            </p:extLst>
          </p:nvPr>
        </p:nvGraphicFramePr>
        <p:xfrm>
          <a:off x="0" y="691658"/>
          <a:ext cx="9022924" cy="373042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753568" y="1877102"/>
            <a:ext cx="1025059" cy="276999"/>
          </a:xfrm>
          <a:prstGeom prst="rect">
            <a:avLst/>
          </a:prstGeom>
          <a:noFill/>
        </p:spPr>
        <p:txBody>
          <a:bodyPr wrap="square" rtlCol="0">
            <a:spAutoFit/>
          </a:bodyPr>
          <a:lstStyle/>
          <a:p>
            <a:r>
              <a:rPr lang="en-US" sz="1200" b="1" dirty="0" smtClean="0">
                <a:solidFill>
                  <a:srgbClr val="FF0000"/>
                </a:solidFill>
              </a:rPr>
              <a:t>Small= 18%</a:t>
            </a:r>
            <a:endParaRPr lang="en-US" sz="1200" b="1" dirty="0">
              <a:solidFill>
                <a:srgbClr val="FF0000"/>
              </a:solidFill>
            </a:endParaRPr>
          </a:p>
        </p:txBody>
      </p:sp>
      <p:sp>
        <p:nvSpPr>
          <p:cNvPr id="7" name="TextBox 6"/>
          <p:cNvSpPr txBox="1"/>
          <p:nvPr/>
        </p:nvSpPr>
        <p:spPr>
          <a:xfrm>
            <a:off x="5666585" y="2795618"/>
            <a:ext cx="1025059" cy="276999"/>
          </a:xfrm>
          <a:prstGeom prst="rect">
            <a:avLst/>
          </a:prstGeom>
          <a:noFill/>
        </p:spPr>
        <p:txBody>
          <a:bodyPr wrap="square" rtlCol="0">
            <a:spAutoFit/>
          </a:bodyPr>
          <a:lstStyle/>
          <a:p>
            <a:r>
              <a:rPr lang="en-US" sz="1200" b="1" dirty="0" smtClean="0"/>
              <a:t>Large= 64%</a:t>
            </a:r>
            <a:endParaRPr lang="en-US" sz="1200" b="1" dirty="0"/>
          </a:p>
        </p:txBody>
      </p:sp>
      <p:sp>
        <p:nvSpPr>
          <p:cNvPr id="11" name="TextBox 10"/>
          <p:cNvSpPr txBox="1"/>
          <p:nvPr/>
        </p:nvSpPr>
        <p:spPr>
          <a:xfrm>
            <a:off x="4909803" y="2590471"/>
            <a:ext cx="1025059" cy="276999"/>
          </a:xfrm>
          <a:prstGeom prst="rect">
            <a:avLst/>
          </a:prstGeom>
          <a:noFill/>
        </p:spPr>
        <p:txBody>
          <a:bodyPr wrap="square" rtlCol="0">
            <a:spAutoFit/>
          </a:bodyPr>
          <a:lstStyle/>
          <a:p>
            <a:r>
              <a:rPr lang="en-US" sz="1200" b="1" dirty="0" smtClean="0"/>
              <a:t>Large= 47%</a:t>
            </a:r>
            <a:endParaRPr lang="en-US" sz="1200" b="1" dirty="0"/>
          </a:p>
        </p:txBody>
      </p:sp>
      <p:sp>
        <p:nvSpPr>
          <p:cNvPr id="14" name="TextBox 13"/>
          <p:cNvSpPr txBox="1"/>
          <p:nvPr/>
        </p:nvSpPr>
        <p:spPr>
          <a:xfrm>
            <a:off x="4778627" y="2323834"/>
            <a:ext cx="1025059" cy="276999"/>
          </a:xfrm>
          <a:prstGeom prst="rect">
            <a:avLst/>
          </a:prstGeom>
          <a:noFill/>
        </p:spPr>
        <p:txBody>
          <a:bodyPr wrap="square" rtlCol="0">
            <a:spAutoFit/>
          </a:bodyPr>
          <a:lstStyle/>
          <a:p>
            <a:r>
              <a:rPr lang="en-US" sz="1200" b="1" dirty="0" smtClean="0"/>
              <a:t>Large= 39%</a:t>
            </a:r>
            <a:endParaRPr lang="en-US" sz="1200" b="1" dirty="0"/>
          </a:p>
        </p:txBody>
      </p:sp>
      <p:sp>
        <p:nvSpPr>
          <p:cNvPr id="17" name="TextBox 16"/>
          <p:cNvSpPr txBox="1"/>
          <p:nvPr/>
        </p:nvSpPr>
        <p:spPr>
          <a:xfrm>
            <a:off x="3241038" y="1132845"/>
            <a:ext cx="1025059" cy="276999"/>
          </a:xfrm>
          <a:prstGeom prst="rect">
            <a:avLst/>
          </a:prstGeom>
          <a:noFill/>
        </p:spPr>
        <p:txBody>
          <a:bodyPr wrap="square" rtlCol="0">
            <a:spAutoFit/>
          </a:bodyPr>
          <a:lstStyle/>
          <a:p>
            <a:r>
              <a:rPr lang="en-US" sz="1200" b="1" dirty="0" smtClean="0"/>
              <a:t>Large= 11%</a:t>
            </a:r>
            <a:endParaRPr lang="en-US" sz="1200" b="1" dirty="0"/>
          </a:p>
        </p:txBody>
      </p:sp>
      <p:sp>
        <p:nvSpPr>
          <p:cNvPr id="18" name="TextBox 17"/>
          <p:cNvSpPr txBox="1"/>
          <p:nvPr/>
        </p:nvSpPr>
        <p:spPr>
          <a:xfrm>
            <a:off x="3371635" y="1409844"/>
            <a:ext cx="1025059" cy="276999"/>
          </a:xfrm>
          <a:prstGeom prst="rect">
            <a:avLst/>
          </a:prstGeom>
          <a:noFill/>
        </p:spPr>
        <p:txBody>
          <a:bodyPr wrap="square" rtlCol="0">
            <a:spAutoFit/>
          </a:bodyPr>
          <a:lstStyle/>
          <a:p>
            <a:r>
              <a:rPr lang="en-US" sz="1200" b="1" dirty="0" smtClean="0"/>
              <a:t>Large= 17%</a:t>
            </a:r>
            <a:endParaRPr lang="en-US" sz="1200" b="1" dirty="0"/>
          </a:p>
        </p:txBody>
      </p:sp>
    </p:spTree>
    <p:extLst>
      <p:ext uri="{BB962C8B-B14F-4D97-AF65-F5344CB8AC3E}">
        <p14:creationId xmlns:p14="http://schemas.microsoft.com/office/powerpoint/2010/main" val="408101600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67385" y="155439"/>
            <a:ext cx="8667721" cy="524049"/>
          </a:xfrm>
        </p:spPr>
        <p:txBody>
          <a:bodyPr/>
          <a:lstStyle/>
          <a:p>
            <a:pPr algn="ctr"/>
            <a:r>
              <a:rPr lang="en-US" sz="2800" dirty="0" smtClean="0"/>
              <a:t>Who’s Investing in Alternative Credentials?</a:t>
            </a:r>
            <a:endParaRPr lang="en-US" sz="2800"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884473265"/>
              </p:ext>
            </p:extLst>
          </p:nvPr>
        </p:nvGraphicFramePr>
        <p:xfrm>
          <a:off x="267385" y="560693"/>
          <a:ext cx="8759347" cy="4089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71050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160795714"/>
              </p:ext>
            </p:extLst>
          </p:nvPr>
        </p:nvGraphicFramePr>
        <p:xfrm>
          <a:off x="254000" y="695740"/>
          <a:ext cx="8647043" cy="371624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0"/>
            <a:ext cx="9144000" cy="584776"/>
          </a:xfrm>
          <a:prstGeom prst="rect">
            <a:avLst/>
          </a:prstGeom>
          <a:noFill/>
        </p:spPr>
        <p:txBody>
          <a:bodyPr wrap="square" rtlCol="0">
            <a:spAutoFit/>
          </a:bodyPr>
          <a:lstStyle/>
          <a:p>
            <a:pPr algn="ctr"/>
            <a:r>
              <a:rPr lang="en-US" sz="3200" dirty="0" smtClean="0"/>
              <a:t>Varying Level </a:t>
            </a:r>
            <a:r>
              <a:rPr lang="en-US" sz="3200" dirty="0" smtClean="0"/>
              <a:t>of Commitment to </a:t>
            </a:r>
            <a:r>
              <a:rPr lang="en-US" sz="3200" dirty="0" smtClean="0"/>
              <a:t>Major Change</a:t>
            </a:r>
            <a:endParaRPr lang="en-US" sz="3200" dirty="0"/>
          </a:p>
        </p:txBody>
      </p:sp>
    </p:spTree>
    <p:extLst>
      <p:ext uri="{BB962C8B-B14F-4D97-AF65-F5344CB8AC3E}">
        <p14:creationId xmlns:p14="http://schemas.microsoft.com/office/powerpoint/2010/main" val="40736254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706" y="798610"/>
            <a:ext cx="8942690" cy="3547918"/>
          </a:xfrm>
        </p:spPr>
        <p:txBody>
          <a:bodyPr/>
          <a:lstStyle/>
          <a:p>
            <a:pPr algn="l"/>
            <a:r>
              <a:rPr lang="en-US" sz="2800" dirty="0" smtClean="0">
                <a:solidFill>
                  <a:srgbClr val="000000"/>
                </a:solidFill>
              </a:rPr>
              <a:t/>
            </a:r>
            <a:br>
              <a:rPr lang="en-US" sz="2800" dirty="0" smtClean="0">
                <a:solidFill>
                  <a:srgbClr val="000000"/>
                </a:solidFill>
              </a:rPr>
            </a:br>
            <a:endParaRPr lang="en-US" sz="2400" dirty="0">
              <a:solidFill>
                <a:srgbClr val="000000"/>
              </a:solidFill>
            </a:endParaRPr>
          </a:p>
        </p:txBody>
      </p:sp>
      <p:sp>
        <p:nvSpPr>
          <p:cNvPr id="3" name="Subtitle 2"/>
          <p:cNvSpPr>
            <a:spLocks noGrp="1"/>
          </p:cNvSpPr>
          <p:nvPr>
            <p:ph type="subTitle" idx="1"/>
          </p:nvPr>
        </p:nvSpPr>
        <p:spPr>
          <a:xfrm>
            <a:off x="248771" y="929529"/>
            <a:ext cx="8680827" cy="3299170"/>
          </a:xfrm>
        </p:spPr>
        <p:txBody>
          <a:bodyPr/>
          <a:lstStyle/>
          <a:p>
            <a:pPr marL="342900" indent="-342900" algn="l">
              <a:buFont typeface="Arial"/>
              <a:buChar char="•"/>
            </a:pPr>
            <a:r>
              <a:rPr lang="en-US" dirty="0">
                <a:solidFill>
                  <a:srgbClr val="000000"/>
                </a:solidFill>
              </a:rPr>
              <a:t>O</a:t>
            </a:r>
            <a:r>
              <a:rPr lang="en-US" dirty="0" smtClean="0">
                <a:solidFill>
                  <a:srgbClr val="000000"/>
                </a:solidFill>
              </a:rPr>
              <a:t>nly </a:t>
            </a:r>
            <a:r>
              <a:rPr lang="en-US" dirty="0">
                <a:solidFill>
                  <a:srgbClr val="000000"/>
                </a:solidFill>
              </a:rPr>
              <a:t>3 </a:t>
            </a:r>
            <a:r>
              <a:rPr lang="en-US" dirty="0" smtClean="0">
                <a:solidFill>
                  <a:srgbClr val="000000"/>
                </a:solidFill>
              </a:rPr>
              <a:t>of 280 chief online officer titles directly reference </a:t>
            </a:r>
            <a:r>
              <a:rPr lang="en-US" dirty="0">
                <a:solidFill>
                  <a:srgbClr val="000000"/>
                </a:solidFill>
              </a:rPr>
              <a:t>i</a:t>
            </a:r>
            <a:r>
              <a:rPr lang="en-US" dirty="0" smtClean="0">
                <a:solidFill>
                  <a:srgbClr val="000000"/>
                </a:solidFill>
              </a:rPr>
              <a:t>nnovation: </a:t>
            </a:r>
            <a:endParaRPr lang="en-US" dirty="0">
              <a:solidFill>
                <a:srgbClr val="000000"/>
              </a:solidFill>
              <a:latin typeface="Lucida Grande"/>
              <a:ea typeface="Lucida Grande"/>
              <a:cs typeface="Lucida Grande"/>
            </a:endParaRPr>
          </a:p>
          <a:p>
            <a:pPr marL="742950" lvl="1" indent="-285750" algn="l">
              <a:buFont typeface="Arial"/>
              <a:buChar char="•"/>
            </a:pPr>
            <a:r>
              <a:rPr lang="en-US" sz="2000" dirty="0" smtClean="0">
                <a:solidFill>
                  <a:srgbClr val="000000"/>
                </a:solidFill>
                <a:latin typeface="Lucida Grande"/>
                <a:ea typeface="Lucida Grande"/>
                <a:cs typeface="Lucida Grande"/>
              </a:rPr>
              <a:t>Executive </a:t>
            </a:r>
            <a:r>
              <a:rPr lang="en-US" sz="2000" dirty="0">
                <a:solidFill>
                  <a:srgbClr val="000000"/>
                </a:solidFill>
                <a:latin typeface="Lucida Grande"/>
                <a:ea typeface="Lucida Grande"/>
                <a:cs typeface="Lucida Grande"/>
              </a:rPr>
              <a:t>Director of the Center for Instructional Innovation and Technology </a:t>
            </a:r>
            <a:r>
              <a:rPr lang="en-US" sz="2000" dirty="0" smtClean="0">
                <a:solidFill>
                  <a:srgbClr val="000000"/>
                </a:solidFill>
                <a:latin typeface="Lucida Grande"/>
                <a:ea typeface="Lucida Grande"/>
                <a:cs typeface="Lucida Grande"/>
              </a:rPr>
              <a:t>Services</a:t>
            </a:r>
            <a:br>
              <a:rPr lang="en-US" sz="2000" dirty="0" smtClean="0">
                <a:solidFill>
                  <a:srgbClr val="000000"/>
                </a:solidFill>
                <a:latin typeface="Lucida Grande"/>
                <a:ea typeface="Lucida Grande"/>
                <a:cs typeface="Lucida Grande"/>
              </a:rPr>
            </a:br>
            <a:endParaRPr lang="en-US" sz="2000" dirty="0" smtClean="0">
              <a:solidFill>
                <a:srgbClr val="000000"/>
              </a:solidFill>
              <a:latin typeface="Lucida Grande"/>
              <a:ea typeface="Lucida Grande"/>
              <a:cs typeface="Lucida Grande"/>
            </a:endParaRPr>
          </a:p>
          <a:p>
            <a:pPr marL="742950" lvl="1" indent="-285750" algn="l">
              <a:buFont typeface="Arial"/>
              <a:buChar char="•"/>
            </a:pPr>
            <a:r>
              <a:rPr lang="en-US" sz="2000" dirty="0" smtClean="0">
                <a:solidFill>
                  <a:srgbClr val="000000"/>
                </a:solidFill>
                <a:latin typeface="Lucida Grande"/>
                <a:ea typeface="Lucida Grande"/>
                <a:cs typeface="Lucida Grande"/>
              </a:rPr>
              <a:t>Director, Center for Academic Innovation</a:t>
            </a:r>
            <a:br>
              <a:rPr lang="en-US" sz="2000" dirty="0" smtClean="0">
                <a:solidFill>
                  <a:srgbClr val="000000"/>
                </a:solidFill>
                <a:latin typeface="Lucida Grande"/>
                <a:ea typeface="Lucida Grande"/>
                <a:cs typeface="Lucida Grande"/>
              </a:rPr>
            </a:br>
            <a:endParaRPr lang="en-US" sz="2000" dirty="0" smtClean="0">
              <a:solidFill>
                <a:srgbClr val="000000"/>
              </a:solidFill>
              <a:latin typeface="Lucida Grande"/>
              <a:ea typeface="Lucida Grande"/>
              <a:cs typeface="Lucida Grande"/>
            </a:endParaRPr>
          </a:p>
          <a:p>
            <a:pPr marL="742950" lvl="1" indent="-285750" algn="l">
              <a:buFont typeface="Arial"/>
              <a:buChar char="•"/>
            </a:pPr>
            <a:r>
              <a:rPr lang="en-US" sz="2000" dirty="0" smtClean="0">
                <a:solidFill>
                  <a:srgbClr val="000000"/>
                </a:solidFill>
                <a:latin typeface="Lucida Grande"/>
                <a:ea typeface="Lucida Grande"/>
                <a:cs typeface="Lucida Grande"/>
              </a:rPr>
              <a:t>Associate Director, Pedagogical Innovation</a:t>
            </a:r>
          </a:p>
          <a:p>
            <a:pPr marL="285750" indent="-285750" algn="l">
              <a:buFont typeface="Arial"/>
              <a:buChar char="•"/>
            </a:pPr>
            <a:endParaRPr lang="en-US" sz="2000" dirty="0" smtClean="0">
              <a:solidFill>
                <a:srgbClr val="000000"/>
              </a:solidFill>
              <a:latin typeface="Lucida Grande"/>
              <a:ea typeface="Lucida Grande"/>
              <a:cs typeface="Lucida Grande"/>
            </a:endParaRPr>
          </a:p>
          <a:p>
            <a:pPr marL="285750" indent="-285750" algn="l">
              <a:buFont typeface="Arial"/>
              <a:buChar char="•"/>
            </a:pPr>
            <a:endParaRPr lang="en-US" sz="1800" dirty="0" smtClean="0">
              <a:solidFill>
                <a:srgbClr val="000000"/>
              </a:solidFill>
              <a:latin typeface="Lucida Grande"/>
              <a:ea typeface="Lucida Grande"/>
              <a:cs typeface="Lucida Grande"/>
            </a:endParaRPr>
          </a:p>
          <a:p>
            <a:pPr algn="l"/>
            <a:endParaRPr lang="en-US" sz="1800" dirty="0"/>
          </a:p>
        </p:txBody>
      </p:sp>
      <p:sp>
        <p:nvSpPr>
          <p:cNvPr id="4" name="TextBox 3"/>
          <p:cNvSpPr txBox="1"/>
          <p:nvPr/>
        </p:nvSpPr>
        <p:spPr>
          <a:xfrm>
            <a:off x="248771" y="104736"/>
            <a:ext cx="8680827" cy="523220"/>
          </a:xfrm>
          <a:prstGeom prst="rect">
            <a:avLst/>
          </a:prstGeom>
          <a:noFill/>
        </p:spPr>
        <p:txBody>
          <a:bodyPr wrap="square" rtlCol="0">
            <a:spAutoFit/>
          </a:bodyPr>
          <a:lstStyle/>
          <a:p>
            <a:pPr algn="ctr"/>
            <a:r>
              <a:rPr lang="en-US" sz="2800" dirty="0" smtClean="0"/>
              <a:t>Are Chief Online Officers Focused on Innovation?</a:t>
            </a:r>
            <a:endParaRPr lang="en-US" sz="2800" dirty="0"/>
          </a:p>
        </p:txBody>
      </p:sp>
    </p:spTree>
    <p:extLst>
      <p:ext uri="{BB962C8B-B14F-4D97-AF65-F5344CB8AC3E}">
        <p14:creationId xmlns:p14="http://schemas.microsoft.com/office/powerpoint/2010/main" val="5908737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284"/>
            <a:ext cx="8229600" cy="857250"/>
          </a:xfrm>
        </p:spPr>
        <p:txBody>
          <a:bodyPr/>
          <a:lstStyle/>
          <a:p>
            <a:r>
              <a:rPr lang="en-US" sz="3200" dirty="0" smtClean="0"/>
              <a:t>What We’ve Learned From CHLOE 3</a:t>
            </a:r>
            <a:endParaRPr lang="en-US" sz="3200" dirty="0"/>
          </a:p>
        </p:txBody>
      </p:sp>
      <p:sp>
        <p:nvSpPr>
          <p:cNvPr id="3" name="Content Placeholder 2"/>
          <p:cNvSpPr>
            <a:spLocks noGrp="1"/>
          </p:cNvSpPr>
          <p:nvPr>
            <p:ph idx="1"/>
          </p:nvPr>
        </p:nvSpPr>
        <p:spPr>
          <a:xfrm>
            <a:off x="457200" y="1441059"/>
            <a:ext cx="8229600" cy="2736850"/>
          </a:xfrm>
        </p:spPr>
        <p:txBody>
          <a:bodyPr/>
          <a:lstStyle/>
          <a:p>
            <a:pPr marL="457200" indent="-457200">
              <a:buFont typeface="Arial"/>
              <a:buChar char="•"/>
            </a:pPr>
            <a:r>
              <a:rPr lang="en-US" sz="2800" dirty="0"/>
              <a:t>Models for Online Learning Success</a:t>
            </a:r>
          </a:p>
          <a:p>
            <a:pPr marL="457200" indent="-457200">
              <a:buFont typeface="Arial"/>
              <a:buChar char="•"/>
            </a:pPr>
            <a:r>
              <a:rPr lang="en-US" sz="2800" dirty="0" smtClean="0"/>
              <a:t>Leadership</a:t>
            </a:r>
          </a:p>
          <a:p>
            <a:pPr marL="457200" indent="-457200">
              <a:buFont typeface="Arial"/>
              <a:buChar char="•"/>
            </a:pPr>
            <a:r>
              <a:rPr lang="en-US" sz="2800" dirty="0"/>
              <a:t>Innovation</a:t>
            </a:r>
          </a:p>
          <a:p>
            <a:pPr marL="457200" indent="-457200">
              <a:buFont typeface="Arial"/>
              <a:buChar char="•"/>
            </a:pPr>
            <a:r>
              <a:rPr lang="en-US" sz="2800" dirty="0" smtClean="0">
                <a:solidFill>
                  <a:srgbClr val="FF0000"/>
                </a:solidFill>
              </a:rPr>
              <a:t>Blended </a:t>
            </a:r>
            <a:r>
              <a:rPr lang="en-US" sz="2800" dirty="0">
                <a:solidFill>
                  <a:srgbClr val="FF0000"/>
                </a:solidFill>
              </a:rPr>
              <a:t>vs. Fully </a:t>
            </a:r>
            <a:r>
              <a:rPr lang="en-US" sz="2800" dirty="0" smtClean="0">
                <a:solidFill>
                  <a:srgbClr val="FF0000"/>
                </a:solidFill>
              </a:rPr>
              <a:t>Online</a:t>
            </a:r>
          </a:p>
          <a:p>
            <a:pPr marL="457200" indent="-457200">
              <a:buFont typeface="Arial"/>
              <a:buChar char="•"/>
            </a:pPr>
            <a:r>
              <a:rPr lang="en-US" sz="2800" dirty="0" smtClean="0"/>
              <a:t>The Quality Assurance </a:t>
            </a:r>
            <a:r>
              <a:rPr lang="en-US" sz="2800" i="1" dirty="0" smtClean="0"/>
              <a:t>Process</a:t>
            </a:r>
            <a:endParaRPr lang="en-US" sz="2800" dirty="0" smtClean="0"/>
          </a:p>
        </p:txBody>
      </p:sp>
    </p:spTree>
    <p:extLst>
      <p:ext uri="{BB962C8B-B14F-4D97-AF65-F5344CB8AC3E}">
        <p14:creationId xmlns:p14="http://schemas.microsoft.com/office/powerpoint/2010/main" val="32199067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15" y="266235"/>
            <a:ext cx="8996585" cy="844953"/>
          </a:xfrm>
        </p:spPr>
        <p:txBody>
          <a:bodyPr/>
          <a:lstStyle/>
          <a:p>
            <a:r>
              <a:rPr lang="en-US" sz="3200" b="1" dirty="0"/>
              <a:t>CHLOE = “The </a:t>
            </a:r>
            <a:r>
              <a:rPr lang="en-US" sz="3200" u="sng" dirty="0">
                <a:solidFill>
                  <a:srgbClr val="FF0000"/>
                </a:solidFill>
              </a:rPr>
              <a:t>Ch</a:t>
            </a:r>
            <a:r>
              <a:rPr lang="en-US" sz="3200" dirty="0">
                <a:solidFill>
                  <a:srgbClr val="000000"/>
                </a:solidFill>
              </a:rPr>
              <a:t>anging</a:t>
            </a:r>
            <a:r>
              <a:rPr lang="en-US" sz="3200" dirty="0"/>
              <a:t> </a:t>
            </a:r>
            <a:r>
              <a:rPr lang="en-US" sz="3200" u="sng" dirty="0">
                <a:solidFill>
                  <a:srgbClr val="FF0000"/>
                </a:solidFill>
              </a:rPr>
              <a:t>L</a:t>
            </a:r>
            <a:r>
              <a:rPr lang="en-US" sz="3200" dirty="0">
                <a:solidFill>
                  <a:srgbClr val="000000"/>
                </a:solidFill>
              </a:rPr>
              <a:t>andscape </a:t>
            </a:r>
            <a:r>
              <a:rPr lang="en-US" sz="3200" dirty="0" smtClean="0">
                <a:solidFill>
                  <a:srgbClr val="000000"/>
                </a:solidFill>
              </a:rPr>
              <a:t/>
            </a:r>
            <a:br>
              <a:rPr lang="en-US" sz="3200" dirty="0" smtClean="0">
                <a:solidFill>
                  <a:srgbClr val="000000"/>
                </a:solidFill>
              </a:rPr>
            </a:br>
            <a:r>
              <a:rPr lang="en-US" sz="3200" dirty="0" smtClean="0">
                <a:solidFill>
                  <a:srgbClr val="000000"/>
                </a:solidFill>
              </a:rPr>
              <a:t>of </a:t>
            </a:r>
            <a:r>
              <a:rPr lang="en-US" sz="3200" u="sng" dirty="0">
                <a:solidFill>
                  <a:srgbClr val="FF0000"/>
                </a:solidFill>
              </a:rPr>
              <a:t>O</a:t>
            </a:r>
            <a:r>
              <a:rPr lang="en-US" sz="3200" dirty="0">
                <a:solidFill>
                  <a:srgbClr val="000000"/>
                </a:solidFill>
              </a:rPr>
              <a:t>nline</a:t>
            </a:r>
            <a:r>
              <a:rPr lang="en-US" sz="3200" dirty="0"/>
              <a:t> </a:t>
            </a:r>
            <a:r>
              <a:rPr lang="en-US" sz="3200" u="sng" dirty="0">
                <a:solidFill>
                  <a:srgbClr val="FF0000"/>
                </a:solidFill>
              </a:rPr>
              <a:t>E</a:t>
            </a:r>
            <a:r>
              <a:rPr lang="en-US" sz="3200" dirty="0">
                <a:solidFill>
                  <a:srgbClr val="000000"/>
                </a:solidFill>
              </a:rPr>
              <a:t>ducation” </a:t>
            </a:r>
            <a:r>
              <a:rPr lang="en-US" sz="3200" dirty="0"/>
              <a:t/>
            </a:r>
            <a:br>
              <a:rPr lang="en-US" sz="3200" dirty="0"/>
            </a:br>
            <a:endParaRPr lang="en-US" sz="3200" dirty="0"/>
          </a:p>
        </p:txBody>
      </p:sp>
      <p:sp>
        <p:nvSpPr>
          <p:cNvPr id="3" name="Content Placeholder 2"/>
          <p:cNvSpPr>
            <a:spLocks noGrp="1"/>
          </p:cNvSpPr>
          <p:nvPr>
            <p:ph idx="1"/>
          </p:nvPr>
        </p:nvSpPr>
        <p:spPr>
          <a:xfrm>
            <a:off x="457200" y="1111188"/>
            <a:ext cx="5491083" cy="3228117"/>
          </a:xfrm>
        </p:spPr>
        <p:txBody>
          <a:bodyPr/>
          <a:lstStyle/>
          <a:p>
            <a:pPr marL="342900" indent="-342900">
              <a:buFont typeface="Arial"/>
              <a:buChar char="•"/>
            </a:pPr>
            <a:r>
              <a:rPr lang="en-US" sz="2000" dirty="0" smtClean="0"/>
              <a:t>Based </a:t>
            </a:r>
            <a:r>
              <a:rPr lang="en-US" sz="2000" dirty="0"/>
              <a:t>on mainstreaming of online learning, and emergence of online learning leaders</a:t>
            </a:r>
          </a:p>
          <a:p>
            <a:pPr marL="342900" indent="-342900">
              <a:buFont typeface="Arial"/>
              <a:buChar char="•"/>
            </a:pPr>
            <a:endParaRPr lang="en-US" sz="1000" dirty="0"/>
          </a:p>
          <a:p>
            <a:pPr marL="342900" indent="-342900">
              <a:buFont typeface="Arial"/>
              <a:buChar char="•"/>
            </a:pPr>
            <a:r>
              <a:rPr lang="en-US" sz="2000" dirty="0"/>
              <a:t>An annual survey of chief online officers (280 in 2018) – in all higher ed. sectors</a:t>
            </a:r>
          </a:p>
          <a:p>
            <a:endParaRPr lang="en-US" sz="1000" dirty="0"/>
          </a:p>
          <a:p>
            <a:pPr marL="342900" indent="-342900">
              <a:buFont typeface="Arial"/>
              <a:buChar char="•"/>
            </a:pPr>
            <a:r>
              <a:rPr lang="en-US" sz="2000" dirty="0"/>
              <a:t>An opportunity to compare institutional policies, practices, and priorities</a:t>
            </a:r>
          </a:p>
          <a:p>
            <a:pPr marL="0" indent="0">
              <a:buNone/>
            </a:pPr>
            <a:endParaRPr lang="en-US" sz="1000" dirty="0"/>
          </a:p>
          <a:p>
            <a:pPr marL="342900" indent="-342900">
              <a:buFont typeface="Arial"/>
              <a:buChar char="•"/>
            </a:pPr>
            <a:r>
              <a:rPr lang="en-US" sz="2000" dirty="0"/>
              <a:t>Free, </a:t>
            </a:r>
            <a:r>
              <a:rPr lang="en-US" sz="2000" dirty="0" smtClean="0"/>
              <a:t>downloadable, </a:t>
            </a:r>
            <a:r>
              <a:rPr lang="en-US" sz="2000" dirty="0"/>
              <a:t>annual reports </a:t>
            </a:r>
          </a:p>
          <a:p>
            <a:endParaRPr lang="en-US" sz="2000" dirty="0"/>
          </a:p>
        </p:txBody>
      </p:sp>
      <p:pic>
        <p:nvPicPr>
          <p:cNvPr id="4" name="Picture 3" descr="Screen Shot 2018-09-29 at 12.10.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782" y="987422"/>
            <a:ext cx="2484018" cy="3351883"/>
          </a:xfrm>
          <a:prstGeom prst="rect">
            <a:avLst/>
          </a:prstGeom>
        </p:spPr>
      </p:pic>
    </p:spTree>
    <p:extLst>
      <p:ext uri="{BB962C8B-B14F-4D97-AF65-F5344CB8AC3E}">
        <p14:creationId xmlns:p14="http://schemas.microsoft.com/office/powerpoint/2010/main" val="34509621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69330345"/>
              </p:ext>
            </p:extLst>
          </p:nvPr>
        </p:nvGraphicFramePr>
        <p:xfrm>
          <a:off x="265044" y="699614"/>
          <a:ext cx="8613932" cy="37300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3961" y="104969"/>
            <a:ext cx="9060039" cy="523220"/>
          </a:xfrm>
          <a:prstGeom prst="rect">
            <a:avLst/>
          </a:prstGeom>
          <a:noFill/>
        </p:spPr>
        <p:txBody>
          <a:bodyPr wrap="square" rtlCol="0">
            <a:spAutoFit/>
          </a:bodyPr>
          <a:lstStyle/>
          <a:p>
            <a:r>
              <a:rPr lang="en-US" sz="2800" dirty="0" smtClean="0"/>
              <a:t>All Sectors Prioritize Fully Online over Blended Courses </a:t>
            </a:r>
            <a:endParaRPr lang="en-US" sz="2800" dirty="0"/>
          </a:p>
        </p:txBody>
      </p:sp>
    </p:spTree>
    <p:extLst>
      <p:ext uri="{BB962C8B-B14F-4D97-AF65-F5344CB8AC3E}">
        <p14:creationId xmlns:p14="http://schemas.microsoft.com/office/powerpoint/2010/main" val="4525348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0" y="84407"/>
            <a:ext cx="8933684" cy="675382"/>
          </a:xfrm>
        </p:spPr>
        <p:txBody>
          <a:bodyPr/>
          <a:lstStyle/>
          <a:p>
            <a:r>
              <a:rPr lang="en-US" sz="2600" dirty="0" smtClean="0">
                <a:solidFill>
                  <a:srgbClr val="000000"/>
                </a:solidFill>
              </a:rPr>
              <a:t>What proportion of </a:t>
            </a:r>
            <a:r>
              <a:rPr lang="en-US" sz="2600" u="sng" dirty="0" smtClean="0">
                <a:solidFill>
                  <a:srgbClr val="000000"/>
                </a:solidFill>
              </a:rPr>
              <a:t>all</a:t>
            </a:r>
            <a:r>
              <a:rPr lang="en-US" sz="2600" dirty="0" smtClean="0">
                <a:solidFill>
                  <a:srgbClr val="000000"/>
                </a:solidFill>
              </a:rPr>
              <a:t> courses are fully </a:t>
            </a:r>
            <a:r>
              <a:rPr lang="en-US" sz="2600" dirty="0">
                <a:solidFill>
                  <a:srgbClr val="000000"/>
                </a:solidFill>
              </a:rPr>
              <a:t>o</a:t>
            </a:r>
            <a:r>
              <a:rPr lang="en-US" sz="2600" dirty="0" smtClean="0">
                <a:solidFill>
                  <a:srgbClr val="000000"/>
                </a:solidFill>
              </a:rPr>
              <a:t>nline or blended?</a:t>
            </a:r>
            <a:endParaRPr lang="en-US" sz="2600" dirty="0">
              <a:solidFill>
                <a:srgbClr val="000000"/>
              </a:solidFill>
            </a:endParaRPr>
          </a:p>
        </p:txBody>
      </p:sp>
      <p:graphicFrame>
        <p:nvGraphicFramePr>
          <p:cNvPr id="4" name="Chart 3"/>
          <p:cNvGraphicFramePr/>
          <p:nvPr>
            <p:extLst>
              <p:ext uri="{D42A27DB-BD31-4B8C-83A1-F6EECF244321}">
                <p14:modId xmlns:p14="http://schemas.microsoft.com/office/powerpoint/2010/main" val="531742163"/>
              </p:ext>
            </p:extLst>
          </p:nvPr>
        </p:nvGraphicFramePr>
        <p:xfrm>
          <a:off x="445056" y="759788"/>
          <a:ext cx="8325577" cy="3636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49576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641"/>
            <a:ext cx="7772400" cy="910807"/>
          </a:xfrm>
        </p:spPr>
        <p:txBody>
          <a:bodyPr/>
          <a:lstStyle/>
          <a:p>
            <a:r>
              <a:rPr lang="en-US" sz="2800" dirty="0" smtClean="0">
                <a:solidFill>
                  <a:schemeClr val="tx1"/>
                </a:solidFill>
              </a:rPr>
              <a:t>How Common Are Face-to-Face Sessions in Online Courses?</a:t>
            </a:r>
            <a:endParaRPr lang="en-US" sz="2800" dirty="0">
              <a:solidFill>
                <a:schemeClr val="tx1"/>
              </a:solidFill>
            </a:endParaRPr>
          </a:p>
        </p:txBody>
      </p:sp>
      <p:graphicFrame>
        <p:nvGraphicFramePr>
          <p:cNvPr id="4" name="Chart 3"/>
          <p:cNvGraphicFramePr/>
          <p:nvPr>
            <p:extLst>
              <p:ext uri="{D42A27DB-BD31-4B8C-83A1-F6EECF244321}">
                <p14:modId xmlns:p14="http://schemas.microsoft.com/office/powerpoint/2010/main" val="1175349479"/>
              </p:ext>
            </p:extLst>
          </p:nvPr>
        </p:nvGraphicFramePr>
        <p:xfrm>
          <a:off x="277091" y="865908"/>
          <a:ext cx="8705273" cy="35646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704653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587205994"/>
              </p:ext>
            </p:extLst>
          </p:nvPr>
        </p:nvGraphicFramePr>
        <p:xfrm>
          <a:off x="200539" y="663083"/>
          <a:ext cx="8687503" cy="384646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22310" y="872180"/>
            <a:ext cx="301018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Projected Program Growth (1-3 years): Fully Online v. Blended Programs</a:t>
            </a:r>
            <a:endParaRPr lang="en-US" dirty="0"/>
          </a:p>
        </p:txBody>
      </p:sp>
      <p:sp>
        <p:nvSpPr>
          <p:cNvPr id="5" name="TextBox 4"/>
          <p:cNvSpPr txBox="1"/>
          <p:nvPr/>
        </p:nvSpPr>
        <p:spPr>
          <a:xfrm>
            <a:off x="200539" y="115466"/>
            <a:ext cx="8807619" cy="492443"/>
          </a:xfrm>
          <a:prstGeom prst="rect">
            <a:avLst/>
          </a:prstGeom>
          <a:noFill/>
        </p:spPr>
        <p:txBody>
          <a:bodyPr wrap="square" rtlCol="0">
            <a:spAutoFit/>
          </a:bodyPr>
          <a:lstStyle/>
          <a:p>
            <a:pPr algn="ctr"/>
            <a:r>
              <a:rPr lang="en-US" sz="2600" dirty="0" smtClean="0"/>
              <a:t>Tilt toward </a:t>
            </a:r>
            <a:r>
              <a:rPr lang="en-US" sz="2600" dirty="0"/>
              <a:t>f</a:t>
            </a:r>
            <a:r>
              <a:rPr lang="en-US" sz="2600" dirty="0" smtClean="0"/>
              <a:t>ully </a:t>
            </a:r>
            <a:r>
              <a:rPr lang="en-US" sz="2600" dirty="0"/>
              <a:t>o</a:t>
            </a:r>
            <a:r>
              <a:rPr lang="en-US" sz="2600" dirty="0" smtClean="0"/>
              <a:t>nline over blended is likely to increase </a:t>
            </a:r>
            <a:endParaRPr lang="en-US" sz="2600" dirty="0"/>
          </a:p>
        </p:txBody>
      </p:sp>
    </p:spTree>
    <p:extLst>
      <p:ext uri="{BB962C8B-B14F-4D97-AF65-F5344CB8AC3E}">
        <p14:creationId xmlns:p14="http://schemas.microsoft.com/office/powerpoint/2010/main" val="10475454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689" y="154710"/>
            <a:ext cx="9028248" cy="747909"/>
          </a:xfrm>
        </p:spPr>
        <p:txBody>
          <a:bodyPr/>
          <a:lstStyle/>
          <a:p>
            <a:pPr algn="ctr"/>
            <a:r>
              <a:rPr lang="en-US" dirty="0" smtClean="0">
                <a:ln w="12700">
                  <a:solidFill>
                    <a:schemeClr val="tx2">
                      <a:satMod val="155000"/>
                    </a:schemeClr>
                  </a:solidFill>
                  <a:prstDash val="solid"/>
                </a:ln>
                <a:solidFill>
                  <a:srgbClr val="000000"/>
                </a:solidFill>
              </a:rPr>
              <a:t>Largest adult undergrad markets by age (</a:t>
            </a:r>
            <a:r>
              <a:rPr lang="en-US" sz="2000" dirty="0" smtClean="0">
                <a:ln w="12700">
                  <a:solidFill>
                    <a:schemeClr val="tx2">
                      <a:satMod val="155000"/>
                    </a:schemeClr>
                  </a:solidFill>
                  <a:prstDash val="solid"/>
                </a:ln>
                <a:solidFill>
                  <a:srgbClr val="000000"/>
                </a:solidFill>
              </a:rPr>
              <a:t>22-24, 25-34</a:t>
            </a:r>
            <a:r>
              <a:rPr lang="en-US" dirty="0" smtClean="0">
                <a:ln w="12700">
                  <a:solidFill>
                    <a:schemeClr val="tx2">
                      <a:satMod val="155000"/>
                    </a:schemeClr>
                  </a:solidFill>
                  <a:prstDash val="solid"/>
                </a:ln>
                <a:solidFill>
                  <a:srgbClr val="000000"/>
                </a:solidFill>
              </a:rPr>
              <a:t>) exhibit quite low preference for fully online; blended now dominant</a:t>
            </a:r>
            <a:endParaRPr lang="en-US" dirty="0">
              <a:ln w="12700">
                <a:solidFill>
                  <a:schemeClr val="tx2">
                    <a:satMod val="155000"/>
                  </a:schemeClr>
                </a:solidFill>
                <a:prstDash val="solid"/>
              </a:ln>
              <a:solidFill>
                <a:srgbClr val="000000"/>
              </a:solidFill>
            </a:endParaRPr>
          </a:p>
        </p:txBody>
      </p:sp>
      <p:graphicFrame>
        <p:nvGraphicFramePr>
          <p:cNvPr id="8" name="Content Placeholder 7"/>
          <p:cNvGraphicFramePr>
            <a:graphicFrameLocks noGrp="1"/>
          </p:cNvGraphicFramePr>
          <p:nvPr>
            <p:ph sz="quarter" idx="13"/>
            <p:extLst>
              <p:ext uri="{D42A27DB-BD31-4B8C-83A1-F6EECF244321}">
                <p14:modId xmlns:p14="http://schemas.microsoft.com/office/powerpoint/2010/main" val="2284570063"/>
              </p:ext>
            </p:extLst>
          </p:nvPr>
        </p:nvGraphicFramePr>
        <p:xfrm>
          <a:off x="254466" y="903349"/>
          <a:ext cx="8387081" cy="353685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621534" y="4227778"/>
            <a:ext cx="5250826" cy="230832"/>
          </a:xfrm>
          <a:prstGeom prst="rect">
            <a:avLst/>
          </a:prstGeom>
          <a:noFill/>
        </p:spPr>
        <p:txBody>
          <a:bodyPr wrap="square" rtlCol="0">
            <a:spAutoFit/>
          </a:bodyPr>
          <a:lstStyle/>
          <a:p>
            <a:r>
              <a:rPr lang="en-US" sz="900" dirty="0" smtClean="0"/>
              <a:t>Source: Eduventures 2017 survey of about 860 adult prospective undergraduate students. </a:t>
            </a:r>
            <a:endParaRPr lang="en-US" sz="900" dirty="0"/>
          </a:p>
        </p:txBody>
      </p:sp>
    </p:spTree>
    <p:extLst>
      <p:ext uri="{BB962C8B-B14F-4D97-AF65-F5344CB8AC3E}">
        <p14:creationId xmlns:p14="http://schemas.microsoft.com/office/powerpoint/2010/main" val="376903227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rgbClr val="999B9C"/>
                </a:solidFill>
                <a:latin typeface="Arial"/>
                <a:ea typeface="Arial"/>
                <a:cs typeface="Arial"/>
                <a:sym typeface="Arial"/>
              </a:rPr>
              <a:t>35</a:t>
            </a:fld>
            <a:endParaRPr lang="en-US" sz="900" b="0" i="0" u="none" strike="noStrike" cap="none" dirty="0">
              <a:solidFill>
                <a:srgbClr val="999B9C"/>
              </a:solidFill>
              <a:latin typeface="Arial"/>
              <a:ea typeface="Arial"/>
              <a:cs typeface="Arial"/>
              <a:sym typeface="Arial"/>
            </a:endParaRPr>
          </a:p>
        </p:txBody>
      </p:sp>
      <p:sp>
        <p:nvSpPr>
          <p:cNvPr id="3" name="Text Placeholder 2"/>
          <p:cNvSpPr>
            <a:spLocks noGrp="1"/>
          </p:cNvSpPr>
          <p:nvPr>
            <p:ph type="body" idx="1"/>
          </p:nvPr>
        </p:nvSpPr>
        <p:spPr>
          <a:xfrm>
            <a:off x="281495" y="155439"/>
            <a:ext cx="8705105" cy="747909"/>
          </a:xfrm>
        </p:spPr>
        <p:txBody>
          <a:bodyPr/>
          <a:lstStyle/>
          <a:p>
            <a:pPr algn="ctr"/>
            <a:r>
              <a:rPr lang="en-US" dirty="0" smtClean="0">
                <a:ln w="12700">
                  <a:solidFill>
                    <a:schemeClr val="tx2">
                      <a:satMod val="155000"/>
                    </a:schemeClr>
                  </a:solidFill>
                  <a:prstDash val="solid"/>
                </a:ln>
                <a:solidFill>
                  <a:srgbClr val="000000"/>
                </a:solidFill>
              </a:rPr>
              <a:t>Among graduate prospects, online preference somewhat lower compared to undergrad. Again, blended out in front</a:t>
            </a:r>
            <a:r>
              <a:rPr lang="en-US" b="1" dirty="0" smtClean="0">
                <a:ln w="12700">
                  <a:solidFill>
                    <a:schemeClr val="tx2">
                      <a:satMod val="155000"/>
                    </a:schemeClr>
                  </a:solidFill>
                  <a:prstDash val="solid"/>
                </a:ln>
                <a:solidFill>
                  <a:srgbClr val="000000"/>
                </a:solidFill>
              </a:rPr>
              <a:t>.</a:t>
            </a:r>
            <a:endParaRPr lang="en-US" b="1" dirty="0">
              <a:ln w="12700">
                <a:solidFill>
                  <a:schemeClr val="tx2">
                    <a:satMod val="155000"/>
                  </a:schemeClr>
                </a:solidFill>
                <a:prstDash val="solid"/>
              </a:ln>
              <a:solidFill>
                <a:srgbClr val="000000"/>
              </a:solidFill>
            </a:endParaRPr>
          </a:p>
        </p:txBody>
      </p:sp>
      <p:graphicFrame>
        <p:nvGraphicFramePr>
          <p:cNvPr id="8" name="Content Placeholder 7"/>
          <p:cNvGraphicFramePr>
            <a:graphicFrameLocks noGrp="1"/>
          </p:cNvGraphicFramePr>
          <p:nvPr>
            <p:ph sz="quarter" idx="13"/>
            <p:extLst>
              <p:ext uri="{D42A27DB-BD31-4B8C-83A1-F6EECF244321}">
                <p14:modId xmlns:p14="http://schemas.microsoft.com/office/powerpoint/2010/main" val="1302013877"/>
              </p:ext>
            </p:extLst>
          </p:nvPr>
        </p:nvGraphicFramePr>
        <p:xfrm>
          <a:off x="307941" y="986590"/>
          <a:ext cx="8678659" cy="343262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03237" y="4197837"/>
            <a:ext cx="4890398" cy="230832"/>
          </a:xfrm>
          <a:prstGeom prst="rect">
            <a:avLst/>
          </a:prstGeom>
          <a:noFill/>
        </p:spPr>
        <p:txBody>
          <a:bodyPr wrap="square" rtlCol="0">
            <a:spAutoFit/>
          </a:bodyPr>
          <a:lstStyle/>
          <a:p>
            <a:r>
              <a:rPr lang="en-US" sz="900" dirty="0" smtClean="0"/>
              <a:t>Source: Eduventures 2017 survey of over 1,300 adult prospective graduate students. </a:t>
            </a:r>
            <a:endParaRPr lang="en-US" sz="900" dirty="0"/>
          </a:p>
        </p:txBody>
      </p:sp>
    </p:spTree>
    <p:extLst>
      <p:ext uri="{BB962C8B-B14F-4D97-AF65-F5344CB8AC3E}">
        <p14:creationId xmlns:p14="http://schemas.microsoft.com/office/powerpoint/2010/main" val="28624193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284"/>
            <a:ext cx="8229600" cy="857250"/>
          </a:xfrm>
        </p:spPr>
        <p:txBody>
          <a:bodyPr/>
          <a:lstStyle/>
          <a:p>
            <a:r>
              <a:rPr lang="en-US" sz="3200" dirty="0" smtClean="0"/>
              <a:t>What We’ve Learned From CHLOE 3</a:t>
            </a:r>
            <a:endParaRPr lang="en-US" sz="3200" dirty="0"/>
          </a:p>
        </p:txBody>
      </p:sp>
      <p:sp>
        <p:nvSpPr>
          <p:cNvPr id="3" name="Content Placeholder 2"/>
          <p:cNvSpPr>
            <a:spLocks noGrp="1"/>
          </p:cNvSpPr>
          <p:nvPr>
            <p:ph idx="1"/>
          </p:nvPr>
        </p:nvSpPr>
        <p:spPr>
          <a:xfrm>
            <a:off x="457200" y="1454151"/>
            <a:ext cx="8229600" cy="2736850"/>
          </a:xfrm>
        </p:spPr>
        <p:txBody>
          <a:bodyPr/>
          <a:lstStyle/>
          <a:p>
            <a:pPr marL="457200" indent="-457200">
              <a:buFont typeface="Arial"/>
              <a:buChar char="•"/>
            </a:pPr>
            <a:r>
              <a:rPr lang="en-US" sz="2800" dirty="0"/>
              <a:t>Models for Online Learning Success</a:t>
            </a:r>
          </a:p>
          <a:p>
            <a:pPr marL="457200" indent="-457200">
              <a:buFont typeface="Arial"/>
              <a:buChar char="•"/>
            </a:pPr>
            <a:r>
              <a:rPr lang="en-US" sz="2800" dirty="0" smtClean="0"/>
              <a:t>Leadership</a:t>
            </a:r>
          </a:p>
          <a:p>
            <a:pPr marL="457200" indent="-457200">
              <a:buFont typeface="Arial"/>
              <a:buChar char="•"/>
            </a:pPr>
            <a:r>
              <a:rPr lang="en-US" sz="2800" dirty="0"/>
              <a:t>Innovation</a:t>
            </a:r>
          </a:p>
          <a:p>
            <a:pPr marL="457200" indent="-457200">
              <a:buFont typeface="Arial"/>
              <a:buChar char="•"/>
            </a:pPr>
            <a:r>
              <a:rPr lang="en-US" sz="2800" dirty="0" smtClean="0"/>
              <a:t>Blended </a:t>
            </a:r>
            <a:r>
              <a:rPr lang="en-US" sz="2800" dirty="0"/>
              <a:t>vs. Fully </a:t>
            </a:r>
            <a:r>
              <a:rPr lang="en-US" sz="2800" dirty="0" smtClean="0"/>
              <a:t>Online</a:t>
            </a:r>
          </a:p>
          <a:p>
            <a:pPr marL="457200" indent="-457200">
              <a:buFont typeface="Arial"/>
              <a:buChar char="•"/>
            </a:pPr>
            <a:r>
              <a:rPr lang="en-US" sz="2800" dirty="0" smtClean="0">
                <a:solidFill>
                  <a:srgbClr val="FF0000"/>
                </a:solidFill>
              </a:rPr>
              <a:t>The Quality Assurance </a:t>
            </a:r>
            <a:r>
              <a:rPr lang="en-US" sz="2800" i="1" dirty="0" smtClean="0">
                <a:solidFill>
                  <a:srgbClr val="FF0000"/>
                </a:solidFill>
              </a:rPr>
              <a:t>Process</a:t>
            </a:r>
            <a:endParaRPr lang="en-US" sz="2800" dirty="0" smtClean="0">
              <a:solidFill>
                <a:srgbClr val="FF0000"/>
              </a:solidFill>
            </a:endParaRPr>
          </a:p>
        </p:txBody>
      </p:sp>
    </p:spTree>
    <p:extLst>
      <p:ext uri="{BB962C8B-B14F-4D97-AF65-F5344CB8AC3E}">
        <p14:creationId xmlns:p14="http://schemas.microsoft.com/office/powerpoint/2010/main" val="106621701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867" y="0"/>
            <a:ext cx="7772400" cy="910807"/>
          </a:xfrm>
        </p:spPr>
        <p:txBody>
          <a:bodyPr/>
          <a:lstStyle/>
          <a:p>
            <a:r>
              <a:rPr lang="en-US" sz="2800" dirty="0" smtClean="0">
                <a:solidFill>
                  <a:srgbClr val="000000"/>
                </a:solidFill>
              </a:rPr>
              <a:t>Chief Online Officer Comments on Quality Assurance Challenges</a:t>
            </a:r>
            <a:endParaRPr lang="en-US" sz="2800" dirty="0">
              <a:solidFill>
                <a:srgbClr val="000000"/>
              </a:solidFill>
            </a:endParaRPr>
          </a:p>
        </p:txBody>
      </p:sp>
      <p:sp>
        <p:nvSpPr>
          <p:cNvPr id="3" name="Subtitle 2"/>
          <p:cNvSpPr>
            <a:spLocks noGrp="1"/>
          </p:cNvSpPr>
          <p:nvPr>
            <p:ph type="subTitle" idx="1"/>
          </p:nvPr>
        </p:nvSpPr>
        <p:spPr>
          <a:xfrm>
            <a:off x="91653" y="926778"/>
            <a:ext cx="8916505" cy="631104"/>
          </a:xfrm>
        </p:spPr>
        <p:txBody>
          <a:bodyPr/>
          <a:lstStyle/>
          <a:p>
            <a:pPr algn="l"/>
            <a:r>
              <a:rPr lang="en-US" sz="2000" dirty="0" smtClean="0">
                <a:solidFill>
                  <a:srgbClr val="000000"/>
                </a:solidFill>
              </a:rPr>
              <a:t>“</a:t>
            </a:r>
            <a:r>
              <a:rPr lang="en-US" sz="2000" i="1" dirty="0" smtClean="0">
                <a:solidFill>
                  <a:srgbClr val="000000"/>
                </a:solidFill>
              </a:rPr>
              <a:t>Mandatory </a:t>
            </a:r>
            <a:r>
              <a:rPr lang="en-US" sz="2000" i="1" dirty="0">
                <a:solidFill>
                  <a:srgbClr val="000000"/>
                </a:solidFill>
              </a:rPr>
              <a:t>faculty development is almost impossible for various reasons: 1) it's extremely difficult to gather faculty together due to their varying schedules; and 2) everyone has different knowledge/skill levels so often a large group/mandatory sessions are </a:t>
            </a:r>
            <a:r>
              <a:rPr lang="en-US" sz="2000" i="1" dirty="0" smtClean="0">
                <a:solidFill>
                  <a:srgbClr val="000000"/>
                </a:solidFill>
              </a:rPr>
              <a:t>ineffective</a:t>
            </a:r>
            <a:r>
              <a:rPr lang="en-US" sz="2000" b="1" dirty="0" smtClean="0">
                <a:solidFill>
                  <a:srgbClr val="000000"/>
                </a:solidFill>
              </a:rPr>
              <a:t>.”</a:t>
            </a:r>
            <a:r>
              <a:rPr lang="en-US" sz="2000" dirty="0" smtClean="0">
                <a:solidFill>
                  <a:srgbClr val="000000"/>
                </a:solidFill>
              </a:rPr>
              <a:t> </a:t>
            </a:r>
          </a:p>
          <a:p>
            <a:pPr algn="l"/>
            <a:endParaRPr lang="en-US" sz="2000" dirty="0">
              <a:solidFill>
                <a:srgbClr val="000000"/>
              </a:solidFill>
            </a:endParaRPr>
          </a:p>
          <a:p>
            <a:pPr algn="l"/>
            <a:r>
              <a:rPr lang="en-US" sz="2000" dirty="0" smtClean="0">
                <a:solidFill>
                  <a:srgbClr val="000000"/>
                </a:solidFill>
              </a:rPr>
              <a:t>“</a:t>
            </a:r>
            <a:r>
              <a:rPr lang="en-US" sz="2000" i="1" dirty="0" smtClean="0">
                <a:solidFill>
                  <a:srgbClr val="000000"/>
                </a:solidFill>
              </a:rPr>
              <a:t>Depends </a:t>
            </a:r>
            <a:r>
              <a:rPr lang="en-US" sz="2000" i="1" dirty="0">
                <a:solidFill>
                  <a:srgbClr val="000000"/>
                </a:solidFill>
              </a:rPr>
              <a:t>on whether it is fully online program and from which department. Online courses in fully online programs get reviewed internally more often than individual courses which may </a:t>
            </a:r>
            <a:r>
              <a:rPr lang="en-US" sz="2000" i="1" dirty="0" smtClean="0">
                <a:solidFill>
                  <a:srgbClr val="000000"/>
                </a:solidFill>
              </a:rPr>
              <a:t>never be.</a:t>
            </a:r>
            <a:r>
              <a:rPr lang="en-US" sz="2000" dirty="0" smtClean="0">
                <a:solidFill>
                  <a:srgbClr val="000000"/>
                </a:solidFill>
              </a:rPr>
              <a:t>”</a:t>
            </a:r>
            <a:r>
              <a:rPr lang="en-US" sz="2000" i="1" dirty="0" smtClean="0">
                <a:solidFill>
                  <a:srgbClr val="000000"/>
                </a:solidFill>
              </a:rPr>
              <a:t> </a:t>
            </a:r>
            <a:endParaRPr lang="en-US" sz="2000" i="1" dirty="0">
              <a:solidFill>
                <a:srgbClr val="000000"/>
              </a:solidFill>
            </a:endParaRPr>
          </a:p>
        </p:txBody>
      </p:sp>
    </p:spTree>
    <p:extLst>
      <p:ext uri="{BB962C8B-B14F-4D97-AF65-F5344CB8AC3E}">
        <p14:creationId xmlns:p14="http://schemas.microsoft.com/office/powerpoint/2010/main" val="304148435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403" y="676245"/>
            <a:ext cx="4449990" cy="3477875"/>
          </a:xfrm>
          <a:prstGeom prst="rect">
            <a:avLst/>
          </a:prstGeom>
          <a:solidFill>
            <a:srgbClr val="FFFFFF"/>
          </a:solidFill>
        </p:spPr>
        <p:txBody>
          <a:bodyPr wrap="square" numCol="1">
            <a:spAutoFit/>
          </a:bodyPr>
          <a:lstStyle/>
          <a:p>
            <a:pPr marL="342900" indent="-342900">
              <a:spcBef>
                <a:spcPts val="600"/>
              </a:spcBef>
              <a:buFont typeface="Arial"/>
              <a:buChar char="•"/>
            </a:pPr>
            <a:r>
              <a:rPr lang="en-US" sz="2000" dirty="0" smtClean="0">
                <a:solidFill>
                  <a:srgbClr val="000000"/>
                </a:solidFill>
              </a:rPr>
              <a:t>CHLOE 1 &amp; 2 focused on </a:t>
            </a:r>
            <a:r>
              <a:rPr lang="en-US" sz="2000" i="1" dirty="0" smtClean="0">
                <a:solidFill>
                  <a:srgbClr val="000000"/>
                </a:solidFill>
              </a:rPr>
              <a:t>adoption of standards</a:t>
            </a:r>
            <a:r>
              <a:rPr lang="en-US" sz="2000" dirty="0" smtClean="0">
                <a:solidFill>
                  <a:srgbClr val="000000"/>
                </a:solidFill>
              </a:rPr>
              <a:t> for online quality </a:t>
            </a:r>
          </a:p>
          <a:p>
            <a:pPr marL="342900" indent="-342900">
              <a:spcBef>
                <a:spcPts val="600"/>
              </a:spcBef>
              <a:buFont typeface="Arial"/>
              <a:buChar char="•"/>
            </a:pPr>
            <a:r>
              <a:rPr lang="en-US" sz="2000" dirty="0" smtClean="0">
                <a:solidFill>
                  <a:srgbClr val="000000"/>
                </a:solidFill>
              </a:rPr>
              <a:t>Results showed rates of adoption for some or all programs:</a:t>
            </a:r>
            <a:br>
              <a:rPr lang="en-US" sz="2000" dirty="0" smtClean="0">
                <a:solidFill>
                  <a:srgbClr val="000000"/>
                </a:solidFill>
              </a:rPr>
            </a:br>
            <a:r>
              <a:rPr lang="en-US" sz="1000" dirty="0" smtClean="0">
                <a:solidFill>
                  <a:srgbClr val="000000"/>
                </a:solidFill>
              </a:rPr>
              <a:t>     </a:t>
            </a:r>
            <a:endParaRPr lang="en-US" sz="2000" dirty="0" smtClean="0">
              <a:solidFill>
                <a:srgbClr val="000000"/>
              </a:solidFill>
            </a:endParaRPr>
          </a:p>
          <a:p>
            <a:pPr marL="914400" lvl="1" indent="-457200">
              <a:spcBef>
                <a:spcPts val="600"/>
              </a:spcBef>
              <a:buFont typeface="Arial"/>
              <a:buChar char="•"/>
            </a:pPr>
            <a:r>
              <a:rPr lang="en-US" sz="2000" dirty="0">
                <a:solidFill>
                  <a:srgbClr val="000000"/>
                </a:solidFill>
              </a:rPr>
              <a:t>Faculty Development (82%)</a:t>
            </a:r>
          </a:p>
          <a:p>
            <a:pPr marL="914400" lvl="1" indent="-457200">
              <a:spcBef>
                <a:spcPts val="600"/>
              </a:spcBef>
              <a:buFont typeface="Arial"/>
              <a:buChar char="•"/>
            </a:pPr>
            <a:r>
              <a:rPr lang="en-US" sz="2000" dirty="0" smtClean="0">
                <a:solidFill>
                  <a:srgbClr val="000000"/>
                </a:solidFill>
              </a:rPr>
              <a:t>Course Design (82%)</a:t>
            </a:r>
          </a:p>
          <a:p>
            <a:pPr marL="914400" lvl="1" indent="-457200">
              <a:spcBef>
                <a:spcPts val="600"/>
              </a:spcBef>
              <a:buFont typeface="Arial"/>
              <a:buChar char="•"/>
            </a:pPr>
            <a:r>
              <a:rPr lang="en-US" sz="2000" dirty="0" smtClean="0">
                <a:solidFill>
                  <a:srgbClr val="000000"/>
                </a:solidFill>
              </a:rPr>
              <a:t>Program Design (82%)</a:t>
            </a:r>
          </a:p>
          <a:p>
            <a:pPr marL="914400" lvl="1" indent="-457200">
              <a:spcBef>
                <a:spcPts val="600"/>
              </a:spcBef>
              <a:buFont typeface="Arial"/>
              <a:buChar char="•"/>
            </a:pPr>
            <a:r>
              <a:rPr lang="en-US" sz="2000" dirty="0" smtClean="0">
                <a:solidFill>
                  <a:srgbClr val="000000"/>
                </a:solidFill>
              </a:rPr>
              <a:t>Student Outcomes (70%)</a:t>
            </a:r>
            <a:endParaRPr lang="en-US" sz="2000" dirty="0">
              <a:solidFill>
                <a:srgbClr val="000000"/>
              </a:solidFill>
            </a:endParaRPr>
          </a:p>
          <a:p>
            <a:pPr marL="914400" lvl="1" indent="-457200">
              <a:spcBef>
                <a:spcPts val="600"/>
              </a:spcBef>
              <a:buFont typeface="Arial"/>
              <a:buChar char="•"/>
            </a:pPr>
            <a:r>
              <a:rPr lang="en-US" sz="2000" dirty="0" smtClean="0">
                <a:solidFill>
                  <a:srgbClr val="000000"/>
                </a:solidFill>
              </a:rPr>
              <a:t>Support Services</a:t>
            </a:r>
            <a:r>
              <a:rPr lang="en-US" sz="2000" dirty="0">
                <a:solidFill>
                  <a:srgbClr val="000000"/>
                </a:solidFill>
              </a:rPr>
              <a:t> </a:t>
            </a:r>
            <a:r>
              <a:rPr lang="en-US" sz="2000" dirty="0" smtClean="0">
                <a:solidFill>
                  <a:srgbClr val="000000"/>
                </a:solidFill>
              </a:rPr>
              <a:t>(50%)</a:t>
            </a:r>
          </a:p>
        </p:txBody>
      </p:sp>
      <p:sp>
        <p:nvSpPr>
          <p:cNvPr id="3" name="TextBox 2"/>
          <p:cNvSpPr txBox="1"/>
          <p:nvPr/>
        </p:nvSpPr>
        <p:spPr>
          <a:xfrm>
            <a:off x="4670393" y="676245"/>
            <a:ext cx="4376526" cy="2985433"/>
          </a:xfrm>
          <a:prstGeom prst="rect">
            <a:avLst/>
          </a:prstGeom>
          <a:solidFill>
            <a:schemeClr val="bg1"/>
          </a:solidFill>
        </p:spPr>
        <p:txBody>
          <a:bodyPr wrap="square" rtlCol="0">
            <a:spAutoFit/>
          </a:bodyPr>
          <a:lstStyle/>
          <a:p>
            <a:pPr marL="342900" indent="-342900">
              <a:spcBef>
                <a:spcPts val="600"/>
              </a:spcBef>
              <a:buFont typeface="Arial"/>
              <a:buChar char="•"/>
            </a:pPr>
            <a:r>
              <a:rPr lang="en-US" sz="2000" dirty="0" smtClean="0">
                <a:solidFill>
                  <a:srgbClr val="000000"/>
                </a:solidFill>
              </a:rPr>
              <a:t>CHLOE </a:t>
            </a:r>
            <a:r>
              <a:rPr lang="en-US" sz="2000" dirty="0">
                <a:solidFill>
                  <a:srgbClr val="000000"/>
                </a:solidFill>
              </a:rPr>
              <a:t>3 looked at the </a:t>
            </a:r>
            <a:r>
              <a:rPr lang="en-US" sz="2000" dirty="0" smtClean="0">
                <a:solidFill>
                  <a:srgbClr val="000000"/>
                </a:solidFill>
              </a:rPr>
              <a:t>QA </a:t>
            </a:r>
            <a:r>
              <a:rPr lang="en-US" sz="2000" i="1" dirty="0" smtClean="0">
                <a:solidFill>
                  <a:srgbClr val="000000"/>
                </a:solidFill>
              </a:rPr>
              <a:t>process</a:t>
            </a:r>
            <a:r>
              <a:rPr lang="en-US" sz="2000" dirty="0" smtClean="0">
                <a:solidFill>
                  <a:srgbClr val="000000"/>
                </a:solidFill>
              </a:rPr>
              <a:t>:</a:t>
            </a:r>
            <a:endParaRPr lang="en-US" sz="2000" dirty="0">
              <a:solidFill>
                <a:srgbClr val="000000"/>
              </a:solidFill>
            </a:endParaRPr>
          </a:p>
          <a:p>
            <a:pPr marL="800100" lvl="1" indent="-342900">
              <a:spcBef>
                <a:spcPts val="600"/>
              </a:spcBef>
              <a:buFont typeface="Arial"/>
              <a:buChar char="•"/>
            </a:pPr>
            <a:r>
              <a:rPr lang="en-US" sz="2000" dirty="0">
                <a:solidFill>
                  <a:srgbClr val="000000"/>
                </a:solidFill>
              </a:rPr>
              <a:t>Sources of Standards</a:t>
            </a:r>
          </a:p>
          <a:p>
            <a:pPr marL="800100" lvl="1" indent="-342900">
              <a:spcBef>
                <a:spcPts val="600"/>
              </a:spcBef>
              <a:buFont typeface="Arial"/>
              <a:buChar char="•"/>
            </a:pPr>
            <a:r>
              <a:rPr lang="en-US" sz="2000" dirty="0">
                <a:solidFill>
                  <a:srgbClr val="000000"/>
                </a:solidFill>
              </a:rPr>
              <a:t>Management of Reviews</a:t>
            </a:r>
          </a:p>
          <a:p>
            <a:pPr marL="800100" lvl="1" indent="-342900">
              <a:spcBef>
                <a:spcPts val="600"/>
              </a:spcBef>
              <a:buFont typeface="Arial"/>
              <a:buChar char="•"/>
            </a:pPr>
            <a:r>
              <a:rPr lang="en-US" sz="2000" dirty="0">
                <a:solidFill>
                  <a:srgbClr val="000000"/>
                </a:solidFill>
              </a:rPr>
              <a:t>Internal vs. External Review</a:t>
            </a:r>
          </a:p>
          <a:p>
            <a:pPr marL="800100" lvl="1" indent="-342900">
              <a:spcBef>
                <a:spcPts val="600"/>
              </a:spcBef>
              <a:buFont typeface="Arial"/>
              <a:buChar char="•"/>
            </a:pPr>
            <a:r>
              <a:rPr lang="en-US" sz="2000" dirty="0">
                <a:solidFill>
                  <a:srgbClr val="000000"/>
                </a:solidFill>
              </a:rPr>
              <a:t>Adoption of </a:t>
            </a:r>
            <a:r>
              <a:rPr lang="en-US" sz="2000" dirty="0" smtClean="0">
                <a:solidFill>
                  <a:srgbClr val="000000"/>
                </a:solidFill>
              </a:rPr>
              <a:t>QA Reforms</a:t>
            </a:r>
          </a:p>
          <a:p>
            <a:pPr marL="800100" lvl="1" indent="-342900">
              <a:spcBef>
                <a:spcPts val="600"/>
              </a:spcBef>
              <a:buFont typeface="Arial"/>
              <a:buChar char="•"/>
            </a:pPr>
            <a:r>
              <a:rPr lang="en-US" sz="2000" dirty="0" smtClean="0">
                <a:solidFill>
                  <a:srgbClr val="000000"/>
                </a:solidFill>
              </a:rPr>
              <a:t>Verification &amp; Re-Review</a:t>
            </a:r>
          </a:p>
          <a:p>
            <a:pPr marL="800100" lvl="1" indent="-342900">
              <a:spcBef>
                <a:spcPts val="600"/>
              </a:spcBef>
              <a:buFont typeface="Arial"/>
              <a:buChar char="•"/>
            </a:pPr>
            <a:endParaRPr lang="en-US" dirty="0">
              <a:solidFill>
                <a:srgbClr val="000000"/>
              </a:solidFill>
            </a:endParaRPr>
          </a:p>
        </p:txBody>
      </p:sp>
      <p:sp>
        <p:nvSpPr>
          <p:cNvPr id="6" name="TextBox 5"/>
          <p:cNvSpPr txBox="1"/>
          <p:nvPr/>
        </p:nvSpPr>
        <p:spPr>
          <a:xfrm>
            <a:off x="125943" y="94472"/>
            <a:ext cx="8774042" cy="584776"/>
          </a:xfrm>
          <a:prstGeom prst="rect">
            <a:avLst/>
          </a:prstGeom>
          <a:noFill/>
        </p:spPr>
        <p:txBody>
          <a:bodyPr wrap="square" rtlCol="0">
            <a:spAutoFit/>
          </a:bodyPr>
          <a:lstStyle/>
          <a:p>
            <a:pPr algn="ctr"/>
            <a:r>
              <a:rPr lang="en-US" sz="3200" dirty="0" smtClean="0"/>
              <a:t>The Quality Assurance Process</a:t>
            </a:r>
            <a:endParaRPr lang="en-US" sz="3200" dirty="0"/>
          </a:p>
        </p:txBody>
      </p:sp>
    </p:spTree>
    <p:extLst>
      <p:ext uri="{BB962C8B-B14F-4D97-AF65-F5344CB8AC3E}">
        <p14:creationId xmlns:p14="http://schemas.microsoft.com/office/powerpoint/2010/main" val="427930899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99536"/>
            <a:ext cx="7772400" cy="631104"/>
          </a:xfrm>
        </p:spPr>
        <p:txBody>
          <a:bodyPr/>
          <a:lstStyle/>
          <a:p>
            <a:r>
              <a:rPr lang="en-US" dirty="0" smtClean="0">
                <a:solidFill>
                  <a:srgbClr val="000000"/>
                </a:solidFill>
              </a:rPr>
              <a:t>Institutional Neglect of Post-Graduation Outcomes</a:t>
            </a:r>
            <a:endParaRPr lang="en-US" dirty="0">
              <a:solidFill>
                <a:srgbClr val="000000"/>
              </a:solidFill>
            </a:endParaRPr>
          </a:p>
        </p:txBody>
      </p:sp>
      <p:graphicFrame>
        <p:nvGraphicFramePr>
          <p:cNvPr id="2" name="Chart 1"/>
          <p:cNvGraphicFramePr/>
          <p:nvPr>
            <p:extLst>
              <p:ext uri="{D42A27DB-BD31-4B8C-83A1-F6EECF244321}">
                <p14:modId xmlns:p14="http://schemas.microsoft.com/office/powerpoint/2010/main" val="1427498684"/>
              </p:ext>
            </p:extLst>
          </p:nvPr>
        </p:nvGraphicFramePr>
        <p:xfrm>
          <a:off x="377544" y="595021"/>
          <a:ext cx="8614866" cy="3859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95768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0000"/>
                </a:solidFill>
              </a:rPr>
              <a:t>CHLOE Survey Participation</a:t>
            </a:r>
            <a:endParaRPr lang="en-US" sz="3200" dirty="0">
              <a:solidFill>
                <a:srgbClr val="0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8855185"/>
              </p:ext>
            </p:extLst>
          </p:nvPr>
        </p:nvGraphicFramePr>
        <p:xfrm>
          <a:off x="264426" y="887475"/>
          <a:ext cx="4089995" cy="3545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231899060"/>
              </p:ext>
            </p:extLst>
          </p:nvPr>
        </p:nvGraphicFramePr>
        <p:xfrm>
          <a:off x="4699000" y="887475"/>
          <a:ext cx="4495800" cy="3545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60685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527694876"/>
              </p:ext>
            </p:extLst>
          </p:nvPr>
        </p:nvGraphicFramePr>
        <p:xfrm>
          <a:off x="369071" y="724289"/>
          <a:ext cx="8369223" cy="369492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69071" y="73479"/>
            <a:ext cx="8467942" cy="584776"/>
          </a:xfrm>
          <a:prstGeom prst="rect">
            <a:avLst/>
          </a:prstGeom>
          <a:noFill/>
        </p:spPr>
        <p:txBody>
          <a:bodyPr wrap="square" rtlCol="0">
            <a:spAutoFit/>
          </a:bodyPr>
          <a:lstStyle/>
          <a:p>
            <a:pPr algn="ctr"/>
            <a:r>
              <a:rPr lang="en-US" sz="3200" dirty="0" smtClean="0"/>
              <a:t>Where do </a:t>
            </a:r>
            <a:r>
              <a:rPr lang="en-US" sz="3200" dirty="0"/>
              <a:t>s</a:t>
            </a:r>
            <a:r>
              <a:rPr lang="en-US" sz="3200" dirty="0" smtClean="0"/>
              <a:t>chools </a:t>
            </a:r>
            <a:r>
              <a:rPr lang="en-US" sz="3200" dirty="0"/>
              <a:t>t</a:t>
            </a:r>
            <a:r>
              <a:rPr lang="en-US" sz="3200" dirty="0" smtClean="0"/>
              <a:t>urn </a:t>
            </a:r>
            <a:r>
              <a:rPr lang="en-US" sz="3200" dirty="0"/>
              <a:t>f</a:t>
            </a:r>
            <a:r>
              <a:rPr lang="en-US" sz="3200" dirty="0" smtClean="0"/>
              <a:t>or </a:t>
            </a:r>
            <a:r>
              <a:rPr lang="en-US" sz="3200" dirty="0"/>
              <a:t>q</a:t>
            </a:r>
            <a:r>
              <a:rPr lang="en-US" sz="3200" dirty="0" smtClean="0"/>
              <a:t>uality </a:t>
            </a:r>
            <a:r>
              <a:rPr lang="en-US" sz="3200" dirty="0"/>
              <a:t>s</a:t>
            </a:r>
            <a:r>
              <a:rPr lang="en-US" sz="3200" dirty="0" smtClean="0"/>
              <a:t>tandards?</a:t>
            </a:r>
            <a:endParaRPr lang="en-US" sz="3200" dirty="0"/>
          </a:p>
        </p:txBody>
      </p:sp>
    </p:spTree>
    <p:extLst>
      <p:ext uri="{BB962C8B-B14F-4D97-AF65-F5344CB8AC3E}">
        <p14:creationId xmlns:p14="http://schemas.microsoft.com/office/powerpoint/2010/main" val="39019719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414343028"/>
              </p:ext>
            </p:extLst>
          </p:nvPr>
        </p:nvGraphicFramePr>
        <p:xfrm>
          <a:off x="378795" y="766277"/>
          <a:ext cx="8522888" cy="36319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64455" y="227668"/>
            <a:ext cx="8437228" cy="553998"/>
          </a:xfrm>
          <a:prstGeom prst="rect">
            <a:avLst/>
          </a:prstGeom>
          <a:noFill/>
        </p:spPr>
        <p:txBody>
          <a:bodyPr wrap="square" rtlCol="0">
            <a:spAutoFit/>
          </a:bodyPr>
          <a:lstStyle/>
          <a:p>
            <a:pPr algn="ctr"/>
            <a:r>
              <a:rPr lang="en-US" sz="3000" dirty="0" smtClean="0"/>
              <a:t>Who participates in quality assurance </a:t>
            </a:r>
            <a:r>
              <a:rPr lang="en-US" sz="3000" dirty="0"/>
              <a:t>r</a:t>
            </a:r>
            <a:r>
              <a:rPr lang="en-US" sz="3000" dirty="0" smtClean="0"/>
              <a:t>eviews?</a:t>
            </a:r>
            <a:endParaRPr lang="en-US" sz="3000" dirty="0"/>
          </a:p>
        </p:txBody>
      </p:sp>
    </p:spTree>
    <p:extLst>
      <p:ext uri="{BB962C8B-B14F-4D97-AF65-F5344CB8AC3E}">
        <p14:creationId xmlns:p14="http://schemas.microsoft.com/office/powerpoint/2010/main" val="141017685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918778745"/>
              </p:ext>
            </p:extLst>
          </p:nvPr>
        </p:nvGraphicFramePr>
        <p:xfrm>
          <a:off x="256244" y="673419"/>
          <a:ext cx="8634298" cy="37352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6244" y="83976"/>
            <a:ext cx="8538788" cy="584776"/>
          </a:xfrm>
          <a:prstGeom prst="rect">
            <a:avLst/>
          </a:prstGeom>
          <a:noFill/>
        </p:spPr>
        <p:txBody>
          <a:bodyPr wrap="square" rtlCol="0">
            <a:spAutoFit/>
          </a:bodyPr>
          <a:lstStyle/>
          <a:p>
            <a:pPr algn="ctr"/>
            <a:r>
              <a:rPr lang="en-US" sz="3200" dirty="0" smtClean="0"/>
              <a:t>Are QA reforms </a:t>
            </a:r>
            <a:r>
              <a:rPr lang="en-US" sz="3200" dirty="0"/>
              <a:t>m</a:t>
            </a:r>
            <a:r>
              <a:rPr lang="en-US" sz="3200" dirty="0" smtClean="0"/>
              <a:t>andated or voluntary?</a:t>
            </a:r>
            <a:endParaRPr lang="en-US" sz="3200" dirty="0"/>
          </a:p>
        </p:txBody>
      </p:sp>
    </p:spTree>
    <p:extLst>
      <p:ext uri="{BB962C8B-B14F-4D97-AF65-F5344CB8AC3E}">
        <p14:creationId xmlns:p14="http://schemas.microsoft.com/office/powerpoint/2010/main" val="270281956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867" y="0"/>
            <a:ext cx="7772400" cy="910807"/>
          </a:xfrm>
        </p:spPr>
        <p:txBody>
          <a:bodyPr/>
          <a:lstStyle/>
          <a:p>
            <a:r>
              <a:rPr lang="en-US" sz="2800" dirty="0" smtClean="0">
                <a:solidFill>
                  <a:srgbClr val="000000"/>
                </a:solidFill>
              </a:rPr>
              <a:t>Chief Online Officer Comments on follow-through in quality assurance reviews</a:t>
            </a:r>
            <a:endParaRPr lang="en-US" sz="2800" dirty="0">
              <a:solidFill>
                <a:srgbClr val="000000"/>
              </a:solidFill>
            </a:endParaRPr>
          </a:p>
        </p:txBody>
      </p:sp>
      <p:sp>
        <p:nvSpPr>
          <p:cNvPr id="3" name="Subtitle 2"/>
          <p:cNvSpPr>
            <a:spLocks noGrp="1"/>
          </p:cNvSpPr>
          <p:nvPr>
            <p:ph type="subTitle" idx="1"/>
          </p:nvPr>
        </p:nvSpPr>
        <p:spPr>
          <a:xfrm>
            <a:off x="91653" y="926777"/>
            <a:ext cx="8916505" cy="3485209"/>
          </a:xfrm>
        </p:spPr>
        <p:txBody>
          <a:bodyPr/>
          <a:lstStyle/>
          <a:p>
            <a:pPr algn="l"/>
            <a:r>
              <a:rPr lang="en-US" sz="2000" dirty="0" smtClean="0">
                <a:solidFill>
                  <a:srgbClr val="000000"/>
                </a:solidFill>
              </a:rPr>
              <a:t>“</a:t>
            </a:r>
            <a:r>
              <a:rPr lang="en-US" sz="2000" i="1" dirty="0">
                <a:solidFill>
                  <a:srgbClr val="000000"/>
                </a:solidFill>
              </a:rPr>
              <a:t>One </a:t>
            </a:r>
            <a:r>
              <a:rPr lang="en-US" sz="2000" i="1" dirty="0" smtClean="0">
                <a:solidFill>
                  <a:srgbClr val="000000"/>
                </a:solidFill>
              </a:rPr>
              <a:t>college </a:t>
            </a:r>
            <a:r>
              <a:rPr lang="en-US" sz="2000" i="1" dirty="0">
                <a:solidFill>
                  <a:srgbClr val="000000"/>
                </a:solidFill>
              </a:rPr>
              <a:t>within the </a:t>
            </a:r>
            <a:r>
              <a:rPr lang="en-US" sz="2000" i="1" dirty="0" smtClean="0">
                <a:solidFill>
                  <a:srgbClr val="000000"/>
                </a:solidFill>
              </a:rPr>
              <a:t>university complies </a:t>
            </a:r>
            <a:r>
              <a:rPr lang="en-US" sz="2000" i="1" dirty="0">
                <a:solidFill>
                  <a:srgbClr val="000000"/>
                </a:solidFill>
              </a:rPr>
              <a:t>fully</a:t>
            </a:r>
            <a:r>
              <a:rPr lang="en-US" sz="2000" i="1" dirty="0" smtClean="0">
                <a:solidFill>
                  <a:srgbClr val="000000"/>
                </a:solidFill>
              </a:rPr>
              <a:t>/is </a:t>
            </a:r>
            <a:r>
              <a:rPr lang="en-US" sz="2000" i="1" dirty="0">
                <a:solidFill>
                  <a:srgbClr val="000000"/>
                </a:solidFill>
              </a:rPr>
              <a:t>mandated to obtain feedback and make adjustments based on feedback.  The other </a:t>
            </a:r>
            <a:r>
              <a:rPr lang="en-US" sz="2000" i="1" dirty="0" smtClean="0">
                <a:solidFill>
                  <a:srgbClr val="000000"/>
                </a:solidFill>
              </a:rPr>
              <a:t>schools </a:t>
            </a:r>
            <a:r>
              <a:rPr lang="en-US" sz="2000" i="1" dirty="0">
                <a:solidFill>
                  <a:srgbClr val="000000"/>
                </a:solidFill>
              </a:rPr>
              <a:t>are not fully on-board, but are beginning to come on-</a:t>
            </a:r>
            <a:r>
              <a:rPr lang="en-US" sz="2000" i="1" dirty="0" smtClean="0">
                <a:solidFill>
                  <a:srgbClr val="000000"/>
                </a:solidFill>
              </a:rPr>
              <a:t>board.</a:t>
            </a:r>
            <a:r>
              <a:rPr lang="en-US" sz="2000" b="1" dirty="0" smtClean="0">
                <a:solidFill>
                  <a:srgbClr val="000000"/>
                </a:solidFill>
              </a:rPr>
              <a:t>”</a:t>
            </a:r>
            <a:r>
              <a:rPr lang="en-US" sz="2000" dirty="0" smtClean="0">
                <a:solidFill>
                  <a:srgbClr val="000000"/>
                </a:solidFill>
              </a:rPr>
              <a:t> </a:t>
            </a:r>
          </a:p>
          <a:p>
            <a:pPr algn="l"/>
            <a:endParaRPr lang="en-US" sz="1200" dirty="0" smtClean="0">
              <a:solidFill>
                <a:srgbClr val="000000"/>
              </a:solidFill>
            </a:endParaRPr>
          </a:p>
          <a:p>
            <a:pPr algn="l"/>
            <a:r>
              <a:rPr lang="en-US" sz="2000" dirty="0" smtClean="0">
                <a:solidFill>
                  <a:srgbClr val="000000"/>
                </a:solidFill>
              </a:rPr>
              <a:t>“[It] </a:t>
            </a:r>
            <a:r>
              <a:rPr lang="en-US" sz="2000" i="1" dirty="0" smtClean="0">
                <a:solidFill>
                  <a:srgbClr val="000000"/>
                </a:solidFill>
              </a:rPr>
              <a:t>depends </a:t>
            </a:r>
            <a:r>
              <a:rPr lang="en-US" sz="2000" i="1" dirty="0">
                <a:solidFill>
                  <a:srgbClr val="000000"/>
                </a:solidFill>
              </a:rPr>
              <a:t>upon how much a Dean requires faculty to develop and holds them accountable to meeting student learning </a:t>
            </a:r>
            <a:r>
              <a:rPr lang="en-US" sz="2000" i="1" dirty="0" smtClean="0">
                <a:solidFill>
                  <a:srgbClr val="000000"/>
                </a:solidFill>
              </a:rPr>
              <a:t>outcomes.</a:t>
            </a:r>
            <a:r>
              <a:rPr lang="en-US" sz="2000" dirty="0" smtClean="0">
                <a:solidFill>
                  <a:srgbClr val="000000"/>
                </a:solidFill>
              </a:rPr>
              <a:t>”</a:t>
            </a:r>
          </a:p>
          <a:p>
            <a:pPr algn="l"/>
            <a:endParaRPr lang="en-US" sz="1200" dirty="0" smtClean="0">
              <a:solidFill>
                <a:srgbClr val="000000"/>
              </a:solidFill>
            </a:endParaRPr>
          </a:p>
          <a:p>
            <a:pPr algn="l"/>
            <a:r>
              <a:rPr lang="en-US" sz="2000" dirty="0" smtClean="0">
                <a:solidFill>
                  <a:srgbClr val="000000"/>
                </a:solidFill>
              </a:rPr>
              <a:t>“</a:t>
            </a:r>
            <a:r>
              <a:rPr lang="en-US" sz="2000" i="1" dirty="0" smtClean="0">
                <a:solidFill>
                  <a:srgbClr val="000000"/>
                </a:solidFill>
              </a:rPr>
              <a:t>Depends </a:t>
            </a:r>
            <a:r>
              <a:rPr lang="en-US" sz="2000" i="1" dirty="0">
                <a:solidFill>
                  <a:srgbClr val="000000"/>
                </a:solidFill>
              </a:rPr>
              <a:t>on the individual academic unit</a:t>
            </a:r>
            <a:r>
              <a:rPr lang="en-US" sz="2000" i="1" dirty="0" smtClean="0">
                <a:solidFill>
                  <a:srgbClr val="000000"/>
                </a:solidFill>
              </a:rPr>
              <a:t>.</a:t>
            </a:r>
            <a:r>
              <a:rPr lang="en-US" sz="2000" dirty="0" smtClean="0">
                <a:solidFill>
                  <a:srgbClr val="000000"/>
                </a:solidFill>
              </a:rPr>
              <a:t>”</a:t>
            </a:r>
            <a:r>
              <a:rPr lang="en-US" sz="2000" i="1" dirty="0" smtClean="0">
                <a:solidFill>
                  <a:srgbClr val="000000"/>
                </a:solidFill>
              </a:rPr>
              <a:t> </a:t>
            </a:r>
          </a:p>
          <a:p>
            <a:pPr algn="l"/>
            <a:endParaRPr lang="en-US" sz="1200" i="1" dirty="0" smtClean="0">
              <a:solidFill>
                <a:srgbClr val="000000"/>
              </a:solidFill>
            </a:endParaRPr>
          </a:p>
          <a:p>
            <a:pPr algn="l"/>
            <a:r>
              <a:rPr lang="en-US" sz="2000" i="1" dirty="0" smtClean="0">
                <a:solidFill>
                  <a:srgbClr val="000000"/>
                </a:solidFill>
              </a:rPr>
              <a:t>“If </a:t>
            </a:r>
            <a:r>
              <a:rPr lang="en-US" sz="2000" i="1" dirty="0">
                <a:solidFill>
                  <a:srgbClr val="000000"/>
                </a:solidFill>
              </a:rPr>
              <a:t>student evaluations reflect a potentially unsatisfactory course experience, academic staff will re-review course design</a:t>
            </a:r>
            <a:r>
              <a:rPr lang="en-US" sz="2000" i="1" dirty="0" smtClean="0">
                <a:solidFill>
                  <a:srgbClr val="000000"/>
                </a:solidFill>
              </a:rPr>
              <a:t>.’ </a:t>
            </a:r>
            <a:endParaRPr lang="en-US" sz="2000" i="1" dirty="0">
              <a:solidFill>
                <a:srgbClr val="000000"/>
              </a:solidFill>
            </a:endParaRPr>
          </a:p>
        </p:txBody>
      </p:sp>
    </p:spTree>
    <p:extLst>
      <p:ext uri="{BB962C8B-B14F-4D97-AF65-F5344CB8AC3E}">
        <p14:creationId xmlns:p14="http://schemas.microsoft.com/office/powerpoint/2010/main" val="8678818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Your Questions and Comments</a:t>
            </a:r>
            <a:endParaRPr lang="en-US" sz="3200" dirty="0"/>
          </a:p>
        </p:txBody>
      </p:sp>
      <p:sp>
        <p:nvSpPr>
          <p:cNvPr id="3" name="Subtitle 2"/>
          <p:cNvSpPr>
            <a:spLocks noGrp="1"/>
          </p:cNvSpPr>
          <p:nvPr>
            <p:ph type="subTitle" idx="1"/>
          </p:nvPr>
        </p:nvSpPr>
        <p:spPr/>
        <p:txBody>
          <a:bodyPr/>
          <a:lstStyle/>
          <a:p>
            <a:r>
              <a:rPr lang="en-US" dirty="0" smtClean="0"/>
              <a:t>Thank You!</a:t>
            </a:r>
            <a:endParaRPr lang="en-US" dirty="0"/>
          </a:p>
        </p:txBody>
      </p:sp>
    </p:spTree>
    <p:extLst>
      <p:ext uri="{BB962C8B-B14F-4D97-AF65-F5344CB8AC3E}">
        <p14:creationId xmlns:p14="http://schemas.microsoft.com/office/powerpoint/2010/main" val="59202475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221" y="1097299"/>
            <a:ext cx="7772400" cy="657242"/>
          </a:xfrm>
        </p:spPr>
        <p:txBody>
          <a:bodyPr/>
          <a:lstStyle/>
          <a:p>
            <a:r>
              <a:rPr lang="en-US" sz="2400" dirty="0" smtClean="0">
                <a:solidFill>
                  <a:srgbClr val="FFFFFF"/>
                </a:solidFill>
              </a:rPr>
              <a:t>CHLOE 3 Co-Directors</a:t>
            </a:r>
            <a:br>
              <a:rPr lang="en-US" sz="2400" dirty="0" smtClean="0">
                <a:solidFill>
                  <a:srgbClr val="FFFFFF"/>
                </a:solidFill>
              </a:rPr>
            </a:br>
            <a:r>
              <a:rPr lang="en-US" sz="2400" dirty="0" smtClean="0">
                <a:solidFill>
                  <a:srgbClr val="FFFFFF"/>
                </a:solidFill>
              </a:rPr>
              <a:t>    </a:t>
            </a:r>
            <a:r>
              <a:rPr lang="en-US" sz="1800" dirty="0" smtClean="0">
                <a:solidFill>
                  <a:srgbClr val="FFFFFF"/>
                </a:solidFill>
              </a:rPr>
              <a:t>					</a:t>
            </a:r>
            <a:endParaRPr lang="en-US" sz="2400" dirty="0">
              <a:solidFill>
                <a:srgbClr val="FFFFFF"/>
              </a:solidFill>
            </a:endParaRPr>
          </a:p>
        </p:txBody>
      </p:sp>
      <p:sp>
        <p:nvSpPr>
          <p:cNvPr id="3" name="Subtitle 2"/>
          <p:cNvSpPr>
            <a:spLocks noGrp="1"/>
          </p:cNvSpPr>
          <p:nvPr>
            <p:ph type="subTitle" idx="1"/>
          </p:nvPr>
        </p:nvSpPr>
        <p:spPr>
          <a:xfrm>
            <a:off x="0" y="12826"/>
            <a:ext cx="4429001" cy="4416882"/>
          </a:xfrm>
          <a:noFill/>
        </p:spPr>
        <p:txBody>
          <a:bodyPr/>
          <a:lstStyle/>
          <a:p>
            <a:r>
              <a:rPr lang="en-US" sz="2000" b="1" dirty="0" smtClean="0">
                <a:solidFill>
                  <a:schemeClr val="tx1"/>
                </a:solidFill>
              </a:rPr>
              <a:t>Ron Legon</a:t>
            </a:r>
            <a:r>
              <a:rPr lang="en-US" sz="2000" dirty="0" smtClean="0">
                <a:solidFill>
                  <a:schemeClr val="tx1"/>
                </a:solidFill>
              </a:rPr>
              <a:t> </a:t>
            </a:r>
          </a:p>
          <a:p>
            <a:r>
              <a:rPr lang="en-US" sz="1800" dirty="0" smtClean="0">
                <a:solidFill>
                  <a:schemeClr val="tx1"/>
                </a:solidFill>
              </a:rPr>
              <a:t>Executive Director Emeritus </a:t>
            </a:r>
          </a:p>
          <a:p>
            <a:r>
              <a:rPr lang="en-US" sz="1800" dirty="0" smtClean="0">
                <a:solidFill>
                  <a:schemeClr val="tx1"/>
                </a:solidFill>
              </a:rPr>
              <a:t>Quality Matters</a:t>
            </a:r>
            <a:endParaRPr lang="en-US" sz="1800" dirty="0" smtClean="0">
              <a:solidFill>
                <a:schemeClr val="tx1"/>
              </a:solidFill>
              <a:hlinkClick r:id="rId3"/>
            </a:endParaRPr>
          </a:p>
          <a:p>
            <a:r>
              <a:rPr lang="en-US" sz="1600" dirty="0" smtClean="0">
                <a:solidFill>
                  <a:srgbClr val="FFFFFF"/>
                </a:solidFill>
                <a:hlinkClick r:id="rId3"/>
              </a:rPr>
              <a:t>rlegon</a:t>
            </a:r>
            <a:r>
              <a:rPr lang="en-US" sz="1600" dirty="0">
                <a:solidFill>
                  <a:srgbClr val="FFFFFF"/>
                </a:solidFill>
                <a:hlinkClick r:id="rId3"/>
              </a:rPr>
              <a:t>@</a:t>
            </a:r>
            <a:r>
              <a:rPr lang="en-US" sz="1600" dirty="0" smtClean="0">
                <a:solidFill>
                  <a:srgbClr val="FFFFFF"/>
                </a:solidFill>
                <a:hlinkClick r:id="rId3"/>
              </a:rPr>
              <a:t>qualitymatters.org</a:t>
            </a:r>
            <a:endParaRPr lang="en-US" sz="1600" dirty="0" smtClean="0">
              <a:solidFill>
                <a:srgbClr val="FFFFFF"/>
              </a:solidFill>
            </a:endParaRPr>
          </a:p>
          <a:p>
            <a:endParaRPr lang="en-US" sz="1000" dirty="0" smtClean="0">
              <a:solidFill>
                <a:srgbClr val="FFFFFF"/>
              </a:solidFill>
            </a:endParaRPr>
          </a:p>
          <a:p>
            <a:r>
              <a:rPr lang="en-US" sz="2000" b="1" dirty="0" smtClean="0">
                <a:solidFill>
                  <a:srgbClr val="000000"/>
                </a:solidFill>
              </a:rPr>
              <a:t>Eric </a:t>
            </a:r>
            <a:r>
              <a:rPr lang="en-US" sz="2000" b="1" dirty="0" err="1" smtClean="0">
                <a:solidFill>
                  <a:srgbClr val="000000"/>
                </a:solidFill>
              </a:rPr>
              <a:t>Fredericksen</a:t>
            </a:r>
            <a:endParaRPr lang="en-US" sz="2000" b="1" dirty="0" smtClean="0">
              <a:solidFill>
                <a:srgbClr val="000000"/>
              </a:solidFill>
            </a:endParaRPr>
          </a:p>
          <a:p>
            <a:r>
              <a:rPr lang="en-US" sz="1800" dirty="0">
                <a:solidFill>
                  <a:srgbClr val="000000"/>
                </a:solidFill>
              </a:rPr>
              <a:t>Associate </a:t>
            </a:r>
            <a:r>
              <a:rPr lang="en-US" sz="1800" dirty="0" smtClean="0">
                <a:solidFill>
                  <a:srgbClr val="000000"/>
                </a:solidFill>
              </a:rPr>
              <a:t>VP for </a:t>
            </a:r>
            <a:r>
              <a:rPr lang="en-US" sz="1800" dirty="0">
                <a:solidFill>
                  <a:srgbClr val="000000"/>
                </a:solidFill>
              </a:rPr>
              <a:t>Online </a:t>
            </a:r>
            <a:r>
              <a:rPr lang="en-US" sz="1800" dirty="0" smtClean="0">
                <a:solidFill>
                  <a:srgbClr val="000000"/>
                </a:solidFill>
              </a:rPr>
              <a:t>Learning</a:t>
            </a:r>
          </a:p>
          <a:p>
            <a:r>
              <a:rPr lang="en-US" sz="1800" dirty="0" smtClean="0">
                <a:solidFill>
                  <a:srgbClr val="000000"/>
                </a:solidFill>
              </a:rPr>
              <a:t>University of Rochester</a:t>
            </a:r>
          </a:p>
          <a:p>
            <a:r>
              <a:rPr lang="en-US" sz="1600" dirty="0">
                <a:solidFill>
                  <a:srgbClr val="000000"/>
                </a:solidFill>
                <a:hlinkClick r:id="rId4"/>
              </a:rPr>
              <a:t>e</a:t>
            </a:r>
            <a:r>
              <a:rPr lang="en-US" sz="1600" dirty="0" smtClean="0">
                <a:solidFill>
                  <a:srgbClr val="000000"/>
                </a:solidFill>
                <a:hlinkClick r:id="rId4"/>
              </a:rPr>
              <a:t>ric.fredericksen@rochester.edu</a:t>
            </a:r>
            <a:r>
              <a:rPr lang="en-US" sz="1600" dirty="0" smtClean="0">
                <a:solidFill>
                  <a:srgbClr val="000000"/>
                </a:solidFill>
              </a:rPr>
              <a:t> </a:t>
            </a:r>
          </a:p>
          <a:p>
            <a:endParaRPr lang="en-US" sz="1000" b="1" dirty="0" smtClean="0">
              <a:solidFill>
                <a:srgbClr val="000000"/>
              </a:solidFill>
            </a:endParaRPr>
          </a:p>
          <a:p>
            <a:r>
              <a:rPr lang="en-US" sz="2000" b="1" dirty="0" smtClean="0">
                <a:solidFill>
                  <a:srgbClr val="000000"/>
                </a:solidFill>
              </a:rPr>
              <a:t>Richard Garrett</a:t>
            </a:r>
            <a:r>
              <a:rPr lang="en-US" sz="2000" dirty="0" smtClean="0">
                <a:solidFill>
                  <a:srgbClr val="000000"/>
                </a:solidFill>
              </a:rPr>
              <a:t> </a:t>
            </a:r>
          </a:p>
          <a:p>
            <a:r>
              <a:rPr lang="en-US" sz="1800" dirty="0" smtClean="0">
                <a:solidFill>
                  <a:srgbClr val="000000"/>
                </a:solidFill>
              </a:rPr>
              <a:t>Chief Research Officer</a:t>
            </a:r>
          </a:p>
          <a:p>
            <a:r>
              <a:rPr lang="en-US" sz="1800" dirty="0" err="1" smtClean="0">
                <a:solidFill>
                  <a:srgbClr val="000000"/>
                </a:solidFill>
              </a:rPr>
              <a:t>Eduventures</a:t>
            </a:r>
            <a:r>
              <a:rPr lang="en-US" sz="1800" dirty="0" smtClean="0">
                <a:solidFill>
                  <a:srgbClr val="000000"/>
                </a:solidFill>
              </a:rPr>
              <a:t> and NRCCUA</a:t>
            </a:r>
            <a:endParaRPr lang="en-US" sz="1800" dirty="0">
              <a:solidFill>
                <a:srgbClr val="000000"/>
              </a:solidFill>
            </a:endParaRPr>
          </a:p>
          <a:p>
            <a:r>
              <a:rPr lang="en-US" sz="1600" dirty="0" err="1" smtClean="0">
                <a:solidFill>
                  <a:srgbClr val="FFFFFF"/>
                </a:solidFill>
                <a:hlinkClick r:id="rId5"/>
              </a:rPr>
              <a:t>rgarrett</a:t>
            </a:r>
            <a:r>
              <a:rPr lang="en-US" sz="1600" dirty="0" err="1">
                <a:solidFill>
                  <a:srgbClr val="FFFFFF"/>
                </a:solidFill>
                <a:hlinkClick r:id="rId5"/>
              </a:rPr>
              <a:t>@eduventures.com</a:t>
            </a:r>
            <a:endParaRPr lang="en-US" sz="2000" dirty="0">
              <a:solidFill>
                <a:srgbClr val="FFFFFF"/>
              </a:solidFill>
            </a:endParaRPr>
          </a:p>
          <a:p>
            <a:r>
              <a:rPr lang="en-US" sz="2000" dirty="0" smtClean="0">
                <a:solidFill>
                  <a:srgbClr val="FFFF00"/>
                </a:solidFill>
              </a:rPr>
              <a:t>	</a:t>
            </a:r>
            <a:endParaRPr lang="en-US" sz="2000" dirty="0">
              <a:solidFill>
                <a:srgbClr val="FFFF00"/>
              </a:solidFill>
            </a:endParaRPr>
          </a:p>
        </p:txBody>
      </p:sp>
      <p:pic>
        <p:nvPicPr>
          <p:cNvPr id="6" name="Picture 5">
            <a:hlinkClick r:id="rId6"/>
          </p:cNvPr>
          <p:cNvPicPr>
            <a:picLocks noChangeAspect="1"/>
          </p:cNvPicPr>
          <p:nvPr/>
        </p:nvPicPr>
        <p:blipFill rotWithShape="1">
          <a:blip r:embed="rId7"/>
          <a:srcRect b="7866"/>
          <a:stretch/>
        </p:blipFill>
        <p:spPr>
          <a:xfrm>
            <a:off x="5301035" y="1265250"/>
            <a:ext cx="2753339" cy="758572"/>
          </a:xfrm>
          <a:prstGeom prst="rect">
            <a:avLst/>
          </a:prstGeom>
        </p:spPr>
        <p:style>
          <a:lnRef idx="2">
            <a:schemeClr val="dk1"/>
          </a:lnRef>
          <a:fillRef idx="1">
            <a:schemeClr val="lt1"/>
          </a:fillRef>
          <a:effectRef idx="0">
            <a:schemeClr val="dk1"/>
          </a:effectRef>
          <a:fontRef idx="minor">
            <a:schemeClr val="dk1"/>
          </a:fontRef>
        </p:style>
      </p:pic>
      <p:pic>
        <p:nvPicPr>
          <p:cNvPr id="7" name="Picture 6">
            <a:hlinkClick r:id="rId8"/>
          </p:cNvPr>
          <p:cNvPicPr>
            <a:picLocks noChangeAspect="1"/>
          </p:cNvPicPr>
          <p:nvPr/>
        </p:nvPicPr>
        <p:blipFill>
          <a:blip r:embed="rId9"/>
          <a:stretch>
            <a:fillRect/>
          </a:stretch>
        </p:blipFill>
        <p:spPr>
          <a:xfrm>
            <a:off x="5574717" y="2673403"/>
            <a:ext cx="2205976" cy="561456"/>
          </a:xfrm>
          <a:prstGeom prst="rect">
            <a:avLst/>
          </a:prstGeom>
        </p:spPr>
        <p:style>
          <a:lnRef idx="2">
            <a:schemeClr val="dk1"/>
          </a:lnRef>
          <a:fillRef idx="1">
            <a:schemeClr val="lt1"/>
          </a:fillRef>
          <a:effectRef idx="0">
            <a:schemeClr val="dk1"/>
          </a:effectRef>
          <a:fontRef idx="minor">
            <a:schemeClr val="dk1"/>
          </a:fontRef>
        </p:style>
      </p:pic>
      <p:pic>
        <p:nvPicPr>
          <p:cNvPr id="8" name="Picture 7">
            <a:hlinkClick r:id="rId10"/>
          </p:cNvPr>
          <p:cNvPicPr>
            <a:picLocks noChangeAspect="1"/>
          </p:cNvPicPr>
          <p:nvPr/>
        </p:nvPicPr>
        <p:blipFill>
          <a:blip r:embed="rId11"/>
          <a:stretch>
            <a:fillRect/>
          </a:stretch>
        </p:blipFill>
        <p:spPr>
          <a:xfrm>
            <a:off x="5574717" y="3363658"/>
            <a:ext cx="2205976" cy="600879"/>
          </a:xfrm>
          <a:prstGeom prst="rect">
            <a:avLst/>
          </a:prstGeom>
        </p:spPr>
        <p:style>
          <a:lnRef idx="2">
            <a:schemeClr val="dk1"/>
          </a:lnRef>
          <a:fillRef idx="1">
            <a:schemeClr val="lt1"/>
          </a:fillRef>
          <a:effectRef idx="0">
            <a:schemeClr val="dk1"/>
          </a:effectRef>
          <a:fontRef idx="minor">
            <a:schemeClr val="dk1"/>
          </a:fontRef>
        </p:style>
      </p:pic>
      <p:sp>
        <p:nvSpPr>
          <p:cNvPr id="4" name="TextBox 3"/>
          <p:cNvSpPr txBox="1"/>
          <p:nvPr/>
        </p:nvSpPr>
        <p:spPr>
          <a:xfrm>
            <a:off x="6081157" y="741329"/>
            <a:ext cx="1193096" cy="369332"/>
          </a:xfrm>
          <a:prstGeom prst="rect">
            <a:avLst/>
          </a:prstGeom>
          <a:noFill/>
        </p:spPr>
        <p:txBody>
          <a:bodyPr wrap="square" rtlCol="0">
            <a:spAutoFit/>
          </a:bodyPr>
          <a:lstStyle/>
          <a:p>
            <a:pPr algn="ctr"/>
            <a:r>
              <a:rPr lang="en-US" b="1" dirty="0" smtClean="0">
                <a:solidFill>
                  <a:srgbClr val="000000"/>
                </a:solidFill>
              </a:rPr>
              <a:t>Platinum</a:t>
            </a:r>
            <a:endParaRPr lang="en-US" b="1" dirty="0">
              <a:solidFill>
                <a:srgbClr val="000000"/>
              </a:solidFill>
            </a:endParaRPr>
          </a:p>
        </p:txBody>
      </p:sp>
      <p:sp>
        <p:nvSpPr>
          <p:cNvPr id="13" name="TextBox 12"/>
          <p:cNvSpPr txBox="1"/>
          <p:nvPr/>
        </p:nvSpPr>
        <p:spPr>
          <a:xfrm>
            <a:off x="6081157" y="2199102"/>
            <a:ext cx="1193096" cy="369332"/>
          </a:xfrm>
          <a:prstGeom prst="rect">
            <a:avLst/>
          </a:prstGeom>
          <a:noFill/>
        </p:spPr>
        <p:txBody>
          <a:bodyPr wrap="square" rtlCol="0">
            <a:spAutoFit/>
          </a:bodyPr>
          <a:lstStyle/>
          <a:p>
            <a:pPr algn="ctr"/>
            <a:r>
              <a:rPr lang="en-US" b="1" dirty="0" smtClean="0">
                <a:solidFill>
                  <a:srgbClr val="000000"/>
                </a:solidFill>
              </a:rPr>
              <a:t>Gold</a:t>
            </a:r>
            <a:endParaRPr lang="en-US" b="1" dirty="0">
              <a:solidFill>
                <a:srgbClr val="000000"/>
              </a:solidFill>
            </a:endParaRPr>
          </a:p>
        </p:txBody>
      </p:sp>
      <p:sp>
        <p:nvSpPr>
          <p:cNvPr id="5" name="TextBox 4"/>
          <p:cNvSpPr txBox="1"/>
          <p:nvPr/>
        </p:nvSpPr>
        <p:spPr>
          <a:xfrm>
            <a:off x="4785841" y="65311"/>
            <a:ext cx="3799286" cy="461665"/>
          </a:xfrm>
          <a:prstGeom prst="rect">
            <a:avLst/>
          </a:prstGeom>
          <a:noFill/>
        </p:spPr>
        <p:txBody>
          <a:bodyPr wrap="square" rtlCol="0">
            <a:spAutoFit/>
          </a:bodyPr>
          <a:lstStyle/>
          <a:p>
            <a:pPr algn="ctr"/>
            <a:r>
              <a:rPr lang="en-US" sz="2400" b="1" dirty="0" smtClean="0">
                <a:solidFill>
                  <a:srgbClr val="000000"/>
                </a:solidFill>
              </a:rPr>
              <a:t>CHLOE 3 SPONSORS</a:t>
            </a:r>
            <a:endParaRPr lang="en-US" sz="2400" b="1" dirty="0">
              <a:solidFill>
                <a:srgbClr val="000000"/>
              </a:solidFill>
            </a:endParaRPr>
          </a:p>
        </p:txBody>
      </p:sp>
    </p:spTree>
    <p:extLst>
      <p:ext uri="{BB962C8B-B14F-4D97-AF65-F5344CB8AC3E}">
        <p14:creationId xmlns:p14="http://schemas.microsoft.com/office/powerpoint/2010/main" val="6378992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636"/>
            <a:ext cx="8229600" cy="658091"/>
          </a:xfrm>
        </p:spPr>
        <p:txBody>
          <a:bodyPr/>
          <a:lstStyle/>
          <a:p>
            <a:r>
              <a:rPr lang="en-US" sz="3200" dirty="0" smtClean="0"/>
              <a:t>What We’ve Learned From CHLOE 3</a:t>
            </a:r>
            <a:br>
              <a:rPr lang="en-US" sz="3200" dirty="0" smtClean="0"/>
            </a:br>
            <a:endParaRPr lang="en-US" sz="3200" dirty="0"/>
          </a:p>
        </p:txBody>
      </p:sp>
      <p:sp>
        <p:nvSpPr>
          <p:cNvPr id="3" name="Content Placeholder 2"/>
          <p:cNvSpPr>
            <a:spLocks noGrp="1"/>
          </p:cNvSpPr>
          <p:nvPr>
            <p:ph idx="1"/>
          </p:nvPr>
        </p:nvSpPr>
        <p:spPr>
          <a:xfrm>
            <a:off x="457200" y="1454151"/>
            <a:ext cx="8229600" cy="2736850"/>
          </a:xfrm>
        </p:spPr>
        <p:txBody>
          <a:bodyPr/>
          <a:lstStyle/>
          <a:p>
            <a:pPr marL="457200" indent="-457200">
              <a:buFont typeface="Arial"/>
              <a:buChar char="•"/>
            </a:pPr>
            <a:r>
              <a:rPr lang="en-US" sz="2800" dirty="0">
                <a:solidFill>
                  <a:srgbClr val="FF0000"/>
                </a:solidFill>
              </a:rPr>
              <a:t>Models for Online Learning Success</a:t>
            </a:r>
          </a:p>
          <a:p>
            <a:pPr marL="457200" indent="-457200">
              <a:buFont typeface="Arial"/>
              <a:buChar char="•"/>
            </a:pPr>
            <a:r>
              <a:rPr lang="en-US" sz="2800" dirty="0" smtClean="0"/>
              <a:t>Leadership</a:t>
            </a:r>
          </a:p>
          <a:p>
            <a:pPr marL="457200" indent="-457200">
              <a:buFont typeface="Arial"/>
              <a:buChar char="•"/>
            </a:pPr>
            <a:r>
              <a:rPr lang="en-US" sz="2800" dirty="0"/>
              <a:t>Innovation</a:t>
            </a:r>
          </a:p>
          <a:p>
            <a:pPr marL="457200" indent="-457200">
              <a:buFont typeface="Arial"/>
              <a:buChar char="•"/>
            </a:pPr>
            <a:r>
              <a:rPr lang="en-US" sz="2800" dirty="0" smtClean="0"/>
              <a:t>Blended </a:t>
            </a:r>
            <a:r>
              <a:rPr lang="en-US" sz="2800" dirty="0"/>
              <a:t>vs. Fully </a:t>
            </a:r>
            <a:r>
              <a:rPr lang="en-US" sz="2800" dirty="0" smtClean="0"/>
              <a:t>Online</a:t>
            </a:r>
          </a:p>
          <a:p>
            <a:pPr marL="457200" indent="-457200">
              <a:buFont typeface="Arial"/>
              <a:buChar char="•"/>
            </a:pPr>
            <a:r>
              <a:rPr lang="en-US" sz="2800" dirty="0" smtClean="0"/>
              <a:t>The Quality Assurance </a:t>
            </a:r>
            <a:r>
              <a:rPr lang="en-US" sz="2800" i="1" dirty="0" smtClean="0"/>
              <a:t>Process</a:t>
            </a:r>
            <a:endParaRPr lang="en-US" sz="2800" dirty="0" smtClean="0"/>
          </a:p>
        </p:txBody>
      </p:sp>
    </p:spTree>
    <p:extLst>
      <p:ext uri="{BB962C8B-B14F-4D97-AF65-F5344CB8AC3E}">
        <p14:creationId xmlns:p14="http://schemas.microsoft.com/office/powerpoint/2010/main" val="5617633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172"/>
            <a:ext cx="8229600" cy="686212"/>
          </a:xfrm>
        </p:spPr>
        <p:txBody>
          <a:bodyPr/>
          <a:lstStyle/>
          <a:p>
            <a:r>
              <a:rPr lang="en-US" sz="3200" dirty="0" smtClean="0">
                <a:solidFill>
                  <a:srgbClr val="000000"/>
                </a:solidFill>
              </a:rPr>
              <a:t>Models Emerging From CHLOE Data</a:t>
            </a:r>
            <a:endParaRPr lang="en-US" sz="3200" dirty="0">
              <a:solidFill>
                <a:srgbClr val="000000"/>
              </a:solidFill>
            </a:endParaRPr>
          </a:p>
        </p:txBody>
      </p:sp>
      <p:sp>
        <p:nvSpPr>
          <p:cNvPr id="3" name="Content Placeholder 2"/>
          <p:cNvSpPr>
            <a:spLocks noGrp="1"/>
          </p:cNvSpPr>
          <p:nvPr>
            <p:ph idx="1"/>
          </p:nvPr>
        </p:nvSpPr>
        <p:spPr>
          <a:xfrm>
            <a:off x="457200" y="987422"/>
            <a:ext cx="8229600" cy="3082925"/>
          </a:xfrm>
        </p:spPr>
        <p:txBody>
          <a:bodyPr/>
          <a:lstStyle/>
          <a:p>
            <a:pPr>
              <a:buFont typeface="+mj-lt"/>
              <a:buAutoNum type="alphaUcPeriod"/>
            </a:pPr>
            <a:r>
              <a:rPr lang="en-US" sz="2400" dirty="0" smtClean="0">
                <a:latin typeface="Calibri"/>
                <a:cs typeface="Calibri"/>
              </a:rPr>
              <a:t>36 </a:t>
            </a:r>
            <a:r>
              <a:rPr lang="en-US" sz="2400" dirty="0">
                <a:latin typeface="Calibri"/>
                <a:cs typeface="Calibri"/>
              </a:rPr>
              <a:t>Enterprise-Level Programs (&gt;7,500 </a:t>
            </a:r>
            <a:r>
              <a:rPr lang="en-US" sz="2400" dirty="0" smtClean="0">
                <a:latin typeface="Calibri"/>
                <a:cs typeface="Calibri"/>
              </a:rPr>
              <a:t>online students)</a:t>
            </a:r>
          </a:p>
          <a:p>
            <a:pPr marL="365760" lvl="2" indent="0" algn="ctr">
              <a:buNone/>
            </a:pPr>
            <a:r>
              <a:rPr lang="en-US" sz="2000" dirty="0" smtClean="0">
                <a:latin typeface="Calibri"/>
                <a:cs typeface="Calibri"/>
              </a:rPr>
              <a:t>@150 Nationwide with 38% of all online enrollment in 2016  </a:t>
            </a:r>
          </a:p>
          <a:p>
            <a:pPr>
              <a:buFont typeface="+mj-lt"/>
              <a:buAutoNum type="alphaUcPeriod"/>
            </a:pPr>
            <a:r>
              <a:rPr lang="en-US" sz="2400" dirty="0" smtClean="0">
                <a:latin typeface="Calibri"/>
                <a:cs typeface="Calibri"/>
              </a:rPr>
              <a:t>36 Mid</a:t>
            </a:r>
            <a:r>
              <a:rPr lang="en-US" sz="2400" dirty="0">
                <a:latin typeface="Calibri"/>
                <a:cs typeface="Calibri"/>
              </a:rPr>
              <a:t>-Sized Public Universities (1,000 – 7,500 </a:t>
            </a:r>
            <a:r>
              <a:rPr lang="en-US" sz="2400" dirty="0" smtClean="0">
                <a:latin typeface="Calibri"/>
                <a:cs typeface="Calibri"/>
              </a:rPr>
              <a:t>students)</a:t>
            </a:r>
            <a:br>
              <a:rPr lang="en-US" sz="2400" dirty="0" smtClean="0">
                <a:latin typeface="Calibri"/>
                <a:cs typeface="Calibri"/>
              </a:rPr>
            </a:br>
            <a:r>
              <a:rPr lang="en-US" sz="1000" dirty="0" smtClean="0">
                <a:latin typeface="Calibri"/>
                <a:cs typeface="Calibri"/>
              </a:rPr>
              <a:t> </a:t>
            </a:r>
            <a:endParaRPr lang="en-US" sz="2400" dirty="0" smtClean="0">
              <a:latin typeface="Calibri"/>
              <a:cs typeface="Calibri"/>
            </a:endParaRPr>
          </a:p>
          <a:p>
            <a:pPr>
              <a:buFont typeface="+mj-lt"/>
              <a:buAutoNum type="alphaUcPeriod"/>
            </a:pPr>
            <a:r>
              <a:rPr lang="en-US" sz="2400" dirty="0" smtClean="0">
                <a:latin typeface="Calibri"/>
                <a:cs typeface="Calibri"/>
              </a:rPr>
              <a:t>33 Mid-Sized Private Non-Profit Universities (1,000 – 7,500)</a:t>
            </a:r>
            <a:br>
              <a:rPr lang="en-US" sz="2400" dirty="0" smtClean="0">
                <a:latin typeface="Calibri"/>
                <a:cs typeface="Calibri"/>
              </a:rPr>
            </a:br>
            <a:r>
              <a:rPr lang="en-US" sz="1000" dirty="0" smtClean="0">
                <a:latin typeface="Calibri"/>
                <a:cs typeface="Calibri"/>
              </a:rPr>
              <a:t>      </a:t>
            </a:r>
            <a:endParaRPr lang="en-US" sz="1000" dirty="0">
              <a:latin typeface="Calibri"/>
              <a:cs typeface="Calibri"/>
            </a:endParaRPr>
          </a:p>
          <a:p>
            <a:pPr>
              <a:buFont typeface="+mj-lt"/>
              <a:buAutoNum type="alphaUcPeriod"/>
            </a:pPr>
            <a:r>
              <a:rPr lang="en-US" sz="2400" dirty="0" smtClean="0">
                <a:latin typeface="Calibri"/>
                <a:cs typeface="Calibri"/>
              </a:rPr>
              <a:t>73 </a:t>
            </a:r>
            <a:r>
              <a:rPr lang="en-US" sz="2400" dirty="0">
                <a:latin typeface="Calibri"/>
                <a:cs typeface="Calibri"/>
              </a:rPr>
              <a:t>Community Colleges (&lt; 7,500 </a:t>
            </a:r>
            <a:r>
              <a:rPr lang="en-US" sz="2400" dirty="0" smtClean="0">
                <a:latin typeface="Calibri"/>
                <a:cs typeface="Calibri"/>
              </a:rPr>
              <a:t>students)</a:t>
            </a:r>
            <a:br>
              <a:rPr lang="en-US" sz="2400" dirty="0" smtClean="0">
                <a:latin typeface="Calibri"/>
                <a:cs typeface="Calibri"/>
              </a:rPr>
            </a:br>
            <a:r>
              <a:rPr lang="en-US" sz="1000" dirty="0" smtClean="0">
                <a:latin typeface="Calibri"/>
                <a:cs typeface="Calibri"/>
              </a:rPr>
              <a:t> </a:t>
            </a:r>
            <a:endParaRPr lang="en-US" sz="2400" dirty="0" smtClean="0">
              <a:latin typeface="Calibri"/>
              <a:cs typeface="Calibri"/>
            </a:endParaRPr>
          </a:p>
          <a:p>
            <a:pPr>
              <a:buFont typeface="+mj-lt"/>
              <a:buAutoNum type="alphaUcPeriod"/>
            </a:pPr>
            <a:r>
              <a:rPr lang="en-US" sz="2400" dirty="0" smtClean="0">
                <a:latin typeface="Calibri"/>
                <a:cs typeface="Calibri"/>
              </a:rPr>
              <a:t>94 Public and Private Low Online Enrollment (&gt;1,000)</a:t>
            </a:r>
            <a:endParaRPr lang="en-US" sz="2400" dirty="0">
              <a:latin typeface="Calibri"/>
              <a:cs typeface="Calibri"/>
            </a:endParaRPr>
          </a:p>
          <a:p>
            <a:endParaRPr lang="en-US" dirty="0"/>
          </a:p>
        </p:txBody>
      </p:sp>
    </p:spTree>
    <p:extLst>
      <p:ext uri="{BB962C8B-B14F-4D97-AF65-F5344CB8AC3E}">
        <p14:creationId xmlns:p14="http://schemas.microsoft.com/office/powerpoint/2010/main" val="10646113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0000"/>
                </a:solidFill>
              </a:rPr>
              <a:t>Why Models?</a:t>
            </a:r>
            <a:endParaRPr lang="en-US" sz="3200" dirty="0">
              <a:solidFill>
                <a:srgbClr val="000000"/>
              </a:solidFill>
            </a:endParaRPr>
          </a:p>
        </p:txBody>
      </p:sp>
      <p:sp>
        <p:nvSpPr>
          <p:cNvPr id="3" name="Content Placeholder 2"/>
          <p:cNvSpPr>
            <a:spLocks noGrp="1"/>
          </p:cNvSpPr>
          <p:nvPr>
            <p:ph idx="1"/>
          </p:nvPr>
        </p:nvSpPr>
        <p:spPr/>
        <p:txBody>
          <a:bodyPr/>
          <a:lstStyle/>
          <a:p>
            <a:pPr marL="342900" indent="-342900">
              <a:buFont typeface="Arial"/>
              <a:buChar char="•"/>
            </a:pPr>
            <a:r>
              <a:rPr lang="en-US" sz="2400" dirty="0" smtClean="0">
                <a:latin typeface="Calibri"/>
                <a:cs typeface="Calibri"/>
              </a:rPr>
              <a:t>Reveal alternative </a:t>
            </a:r>
            <a:r>
              <a:rPr lang="en-US" sz="2400" dirty="0">
                <a:latin typeface="Calibri"/>
                <a:cs typeface="Calibri"/>
              </a:rPr>
              <a:t>approaches to online learning</a:t>
            </a:r>
            <a:br>
              <a:rPr lang="en-US" sz="2400" dirty="0">
                <a:latin typeface="Calibri"/>
                <a:cs typeface="Calibri"/>
              </a:rPr>
            </a:br>
            <a:endParaRPr lang="en-US" sz="2400" dirty="0">
              <a:latin typeface="Calibri"/>
              <a:cs typeface="Calibri"/>
            </a:endParaRPr>
          </a:p>
          <a:p>
            <a:pPr marL="342900" indent="-342900">
              <a:buFont typeface="Arial"/>
              <a:buChar char="•"/>
            </a:pPr>
            <a:r>
              <a:rPr lang="en-US" sz="2400" dirty="0">
                <a:latin typeface="Calibri"/>
                <a:cs typeface="Calibri"/>
              </a:rPr>
              <a:t>Focus attention on causes and motives behind specific characteristics, </a:t>
            </a:r>
            <a:r>
              <a:rPr lang="en-US" sz="2400" dirty="0" smtClean="0">
                <a:latin typeface="Calibri"/>
                <a:cs typeface="Calibri"/>
              </a:rPr>
              <a:t>practices, policies, and strategies</a:t>
            </a:r>
            <a:br>
              <a:rPr lang="en-US" sz="2400" dirty="0" smtClean="0">
                <a:latin typeface="Calibri"/>
                <a:cs typeface="Calibri"/>
              </a:rPr>
            </a:br>
            <a:endParaRPr lang="en-US" sz="2400" dirty="0" smtClean="0">
              <a:latin typeface="Calibri"/>
              <a:cs typeface="Calibri"/>
            </a:endParaRPr>
          </a:p>
          <a:p>
            <a:pPr marL="342900" indent="-342900">
              <a:buFont typeface="Arial"/>
              <a:buChar char="•"/>
            </a:pPr>
            <a:r>
              <a:rPr lang="en-US" sz="2400" dirty="0" smtClean="0">
                <a:latin typeface="Calibri"/>
                <a:cs typeface="Calibri"/>
              </a:rPr>
              <a:t>Establish benchmarks </a:t>
            </a:r>
            <a:r>
              <a:rPr lang="en-US" sz="2400" dirty="0">
                <a:latin typeface="Calibri"/>
                <a:cs typeface="Calibri"/>
              </a:rPr>
              <a:t>for like institutions to assess their own </a:t>
            </a:r>
            <a:r>
              <a:rPr lang="en-US" sz="2400" dirty="0" smtClean="0">
                <a:latin typeface="Calibri"/>
                <a:cs typeface="Calibri"/>
              </a:rPr>
              <a:t>practices, policies, and strategies </a:t>
            </a:r>
            <a:endParaRPr lang="en-US" sz="2400" dirty="0">
              <a:latin typeface="Calibri"/>
              <a:cs typeface="Calibri"/>
            </a:endParaRPr>
          </a:p>
          <a:p>
            <a:endParaRPr lang="en-US" dirty="0"/>
          </a:p>
        </p:txBody>
      </p:sp>
    </p:spTree>
    <p:extLst>
      <p:ext uri="{BB962C8B-B14F-4D97-AF65-F5344CB8AC3E}">
        <p14:creationId xmlns:p14="http://schemas.microsoft.com/office/powerpoint/2010/main" val="18492111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983494705"/>
              </p:ext>
            </p:extLst>
          </p:nvPr>
        </p:nvGraphicFramePr>
        <p:xfrm>
          <a:off x="301347" y="731903"/>
          <a:ext cx="8502291" cy="367681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770448" y="2260288"/>
            <a:ext cx="462783" cy="369332"/>
          </a:xfrm>
          <a:prstGeom prst="rect">
            <a:avLst/>
          </a:prstGeom>
          <a:noFill/>
        </p:spPr>
        <p:txBody>
          <a:bodyPr wrap="square" rtlCol="0">
            <a:spAutoFit/>
          </a:bodyPr>
          <a:lstStyle/>
          <a:p>
            <a:r>
              <a:rPr lang="en-US" dirty="0" smtClean="0"/>
              <a:t>60</a:t>
            </a:r>
            <a:endParaRPr lang="en-US" dirty="0"/>
          </a:p>
        </p:txBody>
      </p:sp>
      <p:sp>
        <p:nvSpPr>
          <p:cNvPr id="5" name="TextBox 4"/>
          <p:cNvSpPr txBox="1"/>
          <p:nvPr/>
        </p:nvSpPr>
        <p:spPr>
          <a:xfrm>
            <a:off x="4380295" y="3185929"/>
            <a:ext cx="473545" cy="376715"/>
          </a:xfrm>
          <a:prstGeom prst="rect">
            <a:avLst/>
          </a:prstGeom>
          <a:noFill/>
        </p:spPr>
        <p:txBody>
          <a:bodyPr wrap="square" rtlCol="0">
            <a:spAutoFit/>
          </a:bodyPr>
          <a:lstStyle/>
          <a:p>
            <a:r>
              <a:rPr lang="en-US" dirty="0" smtClean="0"/>
              <a:t>18</a:t>
            </a:r>
            <a:endParaRPr lang="en-US" dirty="0"/>
          </a:p>
        </p:txBody>
      </p:sp>
      <p:sp>
        <p:nvSpPr>
          <p:cNvPr id="6" name="TextBox 5"/>
          <p:cNvSpPr txBox="1"/>
          <p:nvPr/>
        </p:nvSpPr>
        <p:spPr>
          <a:xfrm>
            <a:off x="5074944" y="2931702"/>
            <a:ext cx="3728694" cy="12618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Average Students per Program</a:t>
            </a:r>
          </a:p>
          <a:p>
            <a:r>
              <a:rPr lang="en-US" sz="1000" dirty="0" smtClean="0"/>
              <a:t>    </a:t>
            </a:r>
          </a:p>
          <a:p>
            <a:r>
              <a:rPr lang="en-US" sz="1000" dirty="0"/>
              <a:t> </a:t>
            </a:r>
            <a:r>
              <a:rPr lang="en-US" sz="1000" dirty="0" smtClean="0"/>
              <a:t>       </a:t>
            </a:r>
            <a:r>
              <a:rPr lang="en-US" sz="1600" dirty="0" smtClean="0"/>
              <a:t>Enterprise= 355 (SD 871)</a:t>
            </a:r>
          </a:p>
          <a:p>
            <a:r>
              <a:rPr lang="en-US" sz="1600" dirty="0" smtClean="0"/>
              <a:t>     Regional Public= 93 (SD 159)</a:t>
            </a:r>
          </a:p>
          <a:p>
            <a:r>
              <a:rPr lang="en-US" sz="1600" dirty="0" smtClean="0"/>
              <a:t>     Community Colleges= 200 (SD 301)</a:t>
            </a:r>
            <a:endParaRPr lang="en-US" sz="1600" dirty="0"/>
          </a:p>
        </p:txBody>
      </p:sp>
      <p:sp>
        <p:nvSpPr>
          <p:cNvPr id="8" name="TextBox 7"/>
          <p:cNvSpPr txBox="1"/>
          <p:nvPr/>
        </p:nvSpPr>
        <p:spPr>
          <a:xfrm>
            <a:off x="136438" y="73479"/>
            <a:ext cx="8868500" cy="584776"/>
          </a:xfrm>
          <a:prstGeom prst="rect">
            <a:avLst/>
          </a:prstGeom>
          <a:noFill/>
        </p:spPr>
        <p:txBody>
          <a:bodyPr wrap="square" rtlCol="0">
            <a:spAutoFit/>
          </a:bodyPr>
          <a:lstStyle/>
          <a:p>
            <a:pPr algn="ctr"/>
            <a:r>
              <a:rPr lang="en-US" sz="3200" dirty="0" smtClean="0"/>
              <a:t>Wide Disparities on Breadth of Online Programs</a:t>
            </a:r>
            <a:endParaRPr lang="en-US" sz="3200" dirty="0"/>
          </a:p>
        </p:txBody>
      </p:sp>
    </p:spTree>
    <p:extLst>
      <p:ext uri="{BB962C8B-B14F-4D97-AF65-F5344CB8AC3E}">
        <p14:creationId xmlns:p14="http://schemas.microsoft.com/office/powerpoint/2010/main" val="33951445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929195660"/>
              </p:ext>
            </p:extLst>
          </p:nvPr>
        </p:nvGraphicFramePr>
        <p:xfrm>
          <a:off x="143566" y="706783"/>
          <a:ext cx="8735392" cy="374391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3566" y="94472"/>
            <a:ext cx="8735392" cy="553998"/>
          </a:xfrm>
          <a:prstGeom prst="rect">
            <a:avLst/>
          </a:prstGeom>
          <a:noFill/>
        </p:spPr>
        <p:txBody>
          <a:bodyPr wrap="square" rtlCol="0">
            <a:spAutoFit/>
          </a:bodyPr>
          <a:lstStyle/>
          <a:p>
            <a:pPr algn="ctr"/>
            <a:r>
              <a:rPr lang="en-US" sz="3000" dirty="0" smtClean="0"/>
              <a:t>Different Perspectives on Sources of  Competition </a:t>
            </a:r>
            <a:endParaRPr lang="en-US" sz="3000" dirty="0"/>
          </a:p>
        </p:txBody>
      </p:sp>
    </p:spTree>
    <p:extLst>
      <p:ext uri="{BB962C8B-B14F-4D97-AF65-F5344CB8AC3E}">
        <p14:creationId xmlns:p14="http://schemas.microsoft.com/office/powerpoint/2010/main" val="37492862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QM-Connect-Conf-template-widescreen (1)">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QM-Connect-Conf-template-widescreen" id="{DCF90062-B146-EA4A-99DD-AB3B08203A78}" vid="{DC186110-2801-374E-93CE-FA99F35F1C02}"/>
    </a:ext>
  </a:extLst>
</a:theme>
</file>

<file path=ppt/theme/theme2.xml><?xml version="1.0" encoding="utf-8"?>
<a:theme xmlns:a="http://schemas.openxmlformats.org/drawingml/2006/main" name="New Section or Closing">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QM-Connect-Conf-template-widescreen" id="{DCF90062-B146-EA4A-99DD-AB3B08203A78}" vid="{A49D63E5-F275-4040-9FA3-10728E234279}"/>
    </a:ext>
  </a:extLst>
</a:theme>
</file>

<file path=ppt/theme/theme3.xml><?xml version="1.0" encoding="utf-8"?>
<a:theme xmlns:a="http://schemas.openxmlformats.org/drawingml/2006/main" name="QM Regional Content Slides">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QM-Connect-Conf-template-widescreen" id="{DCF90062-B146-EA4A-99DD-AB3B08203A78}" vid="{FEDCABF1-1C4B-5247-A4B2-03DF3804974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QM-Connect-Conf-template-widescreen (1).potx</Template>
  <TotalTime>17457</TotalTime>
  <Words>1454</Words>
  <Application>Microsoft Macintosh PowerPoint</Application>
  <PresentationFormat>On-screen Show (16:9)</PresentationFormat>
  <Paragraphs>274</Paragraphs>
  <Slides>45</Slides>
  <Notes>19</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QM-Connect-Conf-template-widescreen (1)</vt:lpstr>
      <vt:lpstr>New Section or Closing</vt:lpstr>
      <vt:lpstr>QM Regional Content Slides</vt:lpstr>
      <vt:lpstr>CHLOE 3 – Beyond the Numbers</vt:lpstr>
      <vt:lpstr>The CHLOE Survey</vt:lpstr>
      <vt:lpstr>CHLOE = “The Changing Landscape  of Online Education”  </vt:lpstr>
      <vt:lpstr>CHLOE Survey Participation</vt:lpstr>
      <vt:lpstr>What We’ve Learned From CHLOE 3 </vt:lpstr>
      <vt:lpstr>Models Emerging From CHLOE Data</vt:lpstr>
      <vt:lpstr>Why Models?</vt:lpstr>
      <vt:lpstr>PowerPoint Presentation</vt:lpstr>
      <vt:lpstr>PowerPoint Presentation</vt:lpstr>
      <vt:lpstr>PowerPoint Presentation</vt:lpstr>
      <vt:lpstr>PowerPoint Presentation</vt:lpstr>
      <vt:lpstr>PowerPoint Presentation</vt:lpstr>
      <vt:lpstr>What We’ve Learned From CHLOE 3</vt:lpstr>
      <vt:lpstr>PowerPoint Presentation</vt:lpstr>
      <vt:lpstr>Chief Online Officer Roles</vt:lpstr>
      <vt:lpstr>More Chief Online Officer Roles</vt:lpstr>
      <vt:lpstr>Dedicated Online Committees or Councils</vt:lpstr>
      <vt:lpstr>Standing Online Committees and Councils</vt:lpstr>
      <vt:lpstr>Comments from Chief Online Officers</vt:lpstr>
      <vt:lpstr>What We’ve Learned From CHLOE 3</vt:lpstr>
      <vt:lpstr>Online Student Performance vs. On Ground Students –  with and without course design support</vt:lpstr>
      <vt:lpstr>Chief Online Officer comments on absence of required use of instructional design expertise</vt:lpstr>
      <vt:lpstr>PowerPoint Presentation</vt:lpstr>
      <vt:lpstr>Similar Patterns of Student Interaction </vt:lpstr>
      <vt:lpstr>Online Pedagogy: How Traditional? How Innovative?</vt:lpstr>
      <vt:lpstr>PowerPoint Presentation</vt:lpstr>
      <vt:lpstr>PowerPoint Presentation</vt:lpstr>
      <vt:lpstr> </vt:lpstr>
      <vt:lpstr>What We’ve Learned From CHLOE 3</vt:lpstr>
      <vt:lpstr>PowerPoint Presentation</vt:lpstr>
      <vt:lpstr>What proportion of all courses are fully online or blended?</vt:lpstr>
      <vt:lpstr>How Common Are Face-to-Face Sessions in Online Courses?</vt:lpstr>
      <vt:lpstr>PowerPoint Presentation</vt:lpstr>
      <vt:lpstr>PowerPoint Presentation</vt:lpstr>
      <vt:lpstr>PowerPoint Presentation</vt:lpstr>
      <vt:lpstr>What We’ve Learned From CHLOE 3</vt:lpstr>
      <vt:lpstr>Chief Online Officer Comments on Quality Assurance Challenges</vt:lpstr>
      <vt:lpstr>PowerPoint Presentation</vt:lpstr>
      <vt:lpstr>PowerPoint Presentation</vt:lpstr>
      <vt:lpstr>PowerPoint Presentation</vt:lpstr>
      <vt:lpstr>PowerPoint Presentation</vt:lpstr>
      <vt:lpstr>PowerPoint Presentation</vt:lpstr>
      <vt:lpstr>Chief Online Officer Comments on follow-through in quality assurance reviews</vt:lpstr>
      <vt:lpstr>Your Questions and Comments</vt:lpstr>
      <vt:lpstr>CHLOE 3 Co-Directors          </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Regulation, Compliance — Oh My!”</dc:title>
  <dc:subject/>
  <dc:creator>Microsoft Office User</dc:creator>
  <cp:keywords/>
  <dc:description/>
  <cp:lastModifiedBy>Ronald Legon</cp:lastModifiedBy>
  <cp:revision>57</cp:revision>
  <dcterms:created xsi:type="dcterms:W3CDTF">2017-08-28T18:25:43Z</dcterms:created>
  <dcterms:modified xsi:type="dcterms:W3CDTF">2018-10-23T23:13:22Z</dcterms:modified>
  <cp:category/>
</cp:coreProperties>
</file>