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charts/chart1.xml" ContentType="application/vnd.openxmlformats-officedocument.drawingml.chart+xml"/>
  <Override PartName="/ppt/theme/themeOverride1.xml" ContentType="application/vnd.openxmlformats-officedocument.themeOverr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87" r:id="rId2"/>
    <p:sldMasterId id="2147483662" r:id="rId3"/>
    <p:sldMasterId id="2147483676" r:id="rId4"/>
  </p:sldMasterIdLst>
  <p:notesMasterIdLst>
    <p:notesMasterId r:id="rId39"/>
  </p:notesMasterIdLst>
  <p:handoutMasterIdLst>
    <p:handoutMasterId r:id="rId40"/>
  </p:handoutMasterIdLst>
  <p:sldIdLst>
    <p:sldId id="262" r:id="rId5"/>
    <p:sldId id="687" r:id="rId6"/>
    <p:sldId id="693" r:id="rId7"/>
    <p:sldId id="689" r:id="rId8"/>
    <p:sldId id="712" r:id="rId9"/>
    <p:sldId id="702" r:id="rId10"/>
    <p:sldId id="707" r:id="rId11"/>
    <p:sldId id="708" r:id="rId12"/>
    <p:sldId id="709" r:id="rId13"/>
    <p:sldId id="703" r:id="rId14"/>
    <p:sldId id="681" r:id="rId15"/>
    <p:sldId id="682" r:id="rId16"/>
    <p:sldId id="674" r:id="rId17"/>
    <p:sldId id="675" r:id="rId18"/>
    <p:sldId id="685" r:id="rId19"/>
    <p:sldId id="686" r:id="rId20"/>
    <p:sldId id="676" r:id="rId21"/>
    <p:sldId id="677" r:id="rId22"/>
    <p:sldId id="678" r:id="rId23"/>
    <p:sldId id="679" r:id="rId24"/>
    <p:sldId id="680" r:id="rId25"/>
    <p:sldId id="704" r:id="rId26"/>
    <p:sldId id="694" r:id="rId27"/>
    <p:sldId id="695" r:id="rId28"/>
    <p:sldId id="696" r:id="rId29"/>
    <p:sldId id="697" r:id="rId30"/>
    <p:sldId id="698" r:id="rId31"/>
    <p:sldId id="699" r:id="rId32"/>
    <p:sldId id="700" r:id="rId33"/>
    <p:sldId id="701" r:id="rId34"/>
    <p:sldId id="705" r:id="rId35"/>
    <p:sldId id="690" r:id="rId36"/>
    <p:sldId id="706" r:id="rId37"/>
    <p:sldId id="710" r:id="rId3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7" autoAdjust="0"/>
    <p:restoredTop sz="97273" autoAdjust="0"/>
  </p:normalViewPr>
  <p:slideViewPr>
    <p:cSldViewPr snapToGrid="0" snapToObjects="1">
      <p:cViewPr varScale="1">
        <p:scale>
          <a:sx n="110" d="100"/>
          <a:sy n="110" d="100"/>
        </p:scale>
        <p:origin x="-480" y="-96"/>
      </p:cViewPr>
      <p:guideLst>
        <p:guide orient="horz" pos="1620"/>
        <p:guide pos="2880"/>
      </p:guideLst>
    </p:cSldViewPr>
  </p:slideViewPr>
  <p:notesTextViewPr>
    <p:cViewPr>
      <p:scale>
        <a:sx n="100" d="100"/>
        <a:sy n="100" d="100"/>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CHLOE SAMPLE</a:t>
            </a:r>
          </a:p>
        </c:rich>
      </c:tx>
      <c:layout>
        <c:manualLayout>
          <c:xMode val="edge"/>
          <c:yMode val="edge"/>
          <c:x val="0.374289155411832"/>
          <c:y val="0.0"/>
        </c:manualLayout>
      </c:layout>
      <c:overlay val="0"/>
    </c:title>
    <c:autoTitleDeleted val="0"/>
    <c:plotArea>
      <c:layout>
        <c:manualLayout>
          <c:layoutTarget val="inner"/>
          <c:xMode val="edge"/>
          <c:yMode val="edge"/>
          <c:x val="0.317688283047965"/>
          <c:y val="0.108713510767111"/>
          <c:w val="0.633821500736698"/>
          <c:h val="0.845696952459584"/>
        </c:manualLayout>
      </c:layout>
      <c:barChart>
        <c:barDir val="bar"/>
        <c:grouping val="clustered"/>
        <c:varyColors val="0"/>
        <c:ser>
          <c:idx val="0"/>
          <c:order val="0"/>
          <c:tx>
            <c:strRef>
              <c:f>Sheet1!$B$1</c:f>
              <c:strCache>
                <c:ptCount val="1"/>
                <c:pt idx="0">
                  <c:v>CHLOE SAMPLE</c:v>
                </c:pt>
              </c:strCache>
            </c:strRef>
          </c:tx>
          <c:spPr>
            <a:solidFill>
              <a:srgbClr val="3366FF"/>
            </a:solidFill>
            <a:ln w="101600"/>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Other</c:v>
                </c:pt>
                <c:pt idx="1">
                  <c:v>Chief Information Officer</c:v>
                </c:pt>
                <c:pt idx="2">
                  <c:v>Dean/Director of Continuing Ed</c:v>
                </c:pt>
                <c:pt idx="3">
                  <c:v>President</c:v>
                </c:pt>
                <c:pt idx="4">
                  <c:v>Intermediate Academic Officer</c:v>
                </c:pt>
                <c:pt idx="5">
                  <c:v>Chief Academic Officer</c:v>
                </c:pt>
              </c:strCache>
            </c:strRef>
          </c:cat>
          <c:val>
            <c:numRef>
              <c:f>Sheet1!$B$2:$B$7</c:f>
              <c:numCache>
                <c:formatCode>0%</c:formatCode>
                <c:ptCount val="6"/>
                <c:pt idx="0">
                  <c:v>0.08</c:v>
                </c:pt>
                <c:pt idx="1">
                  <c:v>0.05</c:v>
                </c:pt>
                <c:pt idx="2">
                  <c:v>0.07</c:v>
                </c:pt>
                <c:pt idx="3">
                  <c:v>0.11</c:v>
                </c:pt>
                <c:pt idx="4">
                  <c:v>0.11</c:v>
                </c:pt>
                <c:pt idx="5">
                  <c:v>0.57</c:v>
                </c:pt>
              </c:numCache>
            </c:numRef>
          </c:val>
          <c:extLst xmlns:c16r2="http://schemas.microsoft.com/office/drawing/2015/06/chart">
            <c:ext xmlns:c16="http://schemas.microsoft.com/office/drawing/2014/chart" uri="{C3380CC4-5D6E-409C-BE32-E72D297353CC}">
              <c16:uniqueId val="{00000000-2E87-134E-ABD6-532C6B475B89}"/>
            </c:ext>
          </c:extLst>
        </c:ser>
        <c:dLbls>
          <c:showLegendKey val="0"/>
          <c:showVal val="0"/>
          <c:showCatName val="0"/>
          <c:showSerName val="0"/>
          <c:showPercent val="0"/>
          <c:showBubbleSize val="0"/>
        </c:dLbls>
        <c:gapWidth val="150"/>
        <c:axId val="-2137848792"/>
        <c:axId val="-2125074104"/>
      </c:barChart>
      <c:catAx>
        <c:axId val="-2137848792"/>
        <c:scaling>
          <c:orientation val="minMax"/>
        </c:scaling>
        <c:delete val="0"/>
        <c:axPos val="l"/>
        <c:numFmt formatCode="General" sourceLinked="0"/>
        <c:majorTickMark val="out"/>
        <c:minorTickMark val="none"/>
        <c:tickLblPos val="nextTo"/>
        <c:txPr>
          <a:bodyPr/>
          <a:lstStyle/>
          <a:p>
            <a:pPr>
              <a:defRPr sz="1600"/>
            </a:pPr>
            <a:endParaRPr lang="en-US"/>
          </a:p>
        </c:txPr>
        <c:crossAx val="-2125074104"/>
        <c:crosses val="autoZero"/>
        <c:auto val="1"/>
        <c:lblAlgn val="ctr"/>
        <c:lblOffset val="100"/>
        <c:noMultiLvlLbl val="0"/>
      </c:catAx>
      <c:valAx>
        <c:axId val="-2125074104"/>
        <c:scaling>
          <c:orientation val="minMax"/>
        </c:scaling>
        <c:delete val="1"/>
        <c:axPos val="b"/>
        <c:numFmt formatCode="0%" sourceLinked="1"/>
        <c:majorTickMark val="out"/>
        <c:minorTickMark val="none"/>
        <c:tickLblPos val="nextTo"/>
        <c:crossAx val="-2137848792"/>
        <c:crosses val="autoZero"/>
        <c:crossBetween val="between"/>
      </c:valAx>
    </c:plotArea>
    <c:plotVisOnly val="1"/>
    <c:dispBlanksAs val="gap"/>
    <c:showDLblsOverMax val="0"/>
  </c:chart>
  <c:txPr>
    <a:bodyPr/>
    <a:lstStyle/>
    <a:p>
      <a:pPr>
        <a:defRPr sz="1800">
          <a:solidFill>
            <a:schemeClr val="tx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0.0"/>
          <c:y val="0.00110122691924065"/>
          <c:w val="1.0"/>
          <c:h val="0.998435900970669"/>
        </c:manualLayout>
      </c:layout>
      <c:barChart>
        <c:barDir val="col"/>
        <c:grouping val="clustered"/>
        <c:varyColors val="0"/>
        <c:ser>
          <c:idx val="0"/>
          <c:order val="0"/>
          <c:tx>
            <c:strRef>
              <c:f>Sheet1!$A$2</c:f>
              <c:strCache>
                <c:ptCount val="1"/>
                <c:pt idx="0">
                  <c:v>Major investment</c:v>
                </c:pt>
              </c:strCache>
            </c:strRef>
          </c:tx>
          <c:spPr>
            <a:solidFill>
              <a:srgbClr val="0000FF"/>
            </a:solidFill>
          </c:spPr>
          <c:invertIfNegative val="0"/>
          <c:dLbls>
            <c:spPr>
              <a:noFill/>
              <a:ln>
                <a:noFill/>
              </a:ln>
              <a:effectLst/>
            </c:spPr>
            <c:txPr>
              <a:bodyPr wrap="square" lIns="38100" tIns="19050" rIns="38100" bIns="19050" anchor="ctr">
                <a:spAutoFit/>
              </a:bodyPr>
              <a:lstStyle/>
              <a:p>
                <a:pPr>
                  <a:defRPr b="1">
                    <a:solidFill>
                      <a:srgbClr val="0033CC"/>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c:v>
                </c:pt>
                <c:pt idx="1">
                  <c:v>Low Enrollment</c:v>
                </c:pt>
                <c:pt idx="2">
                  <c:v>Regional 4Y Public</c:v>
                </c:pt>
                <c:pt idx="3">
                  <c:v>Regional 4Y Private</c:v>
                </c:pt>
                <c:pt idx="4">
                  <c:v>Enterprise</c:v>
                </c:pt>
              </c:strCache>
            </c:strRef>
          </c:cat>
          <c:val>
            <c:numRef>
              <c:f>Sheet1!$B$2:$F$2</c:f>
              <c:numCache>
                <c:formatCode>0%</c:formatCode>
                <c:ptCount val="5"/>
                <c:pt idx="0">
                  <c:v>0.0</c:v>
                </c:pt>
                <c:pt idx="1">
                  <c:v>0.04</c:v>
                </c:pt>
                <c:pt idx="2">
                  <c:v>0.0</c:v>
                </c:pt>
                <c:pt idx="3">
                  <c:v>0.09</c:v>
                </c:pt>
                <c:pt idx="4">
                  <c:v>0.03</c:v>
                </c:pt>
              </c:numCache>
            </c:numRef>
          </c:val>
          <c:extLst xmlns:c16r2="http://schemas.microsoft.com/office/drawing/2015/06/chart">
            <c:ext xmlns:c16="http://schemas.microsoft.com/office/drawing/2014/chart" uri="{C3380CC4-5D6E-409C-BE32-E72D297353CC}">
              <c16:uniqueId val="{00000000-CDD1-4754-8FF9-1BA1AE825851}"/>
            </c:ext>
          </c:extLst>
        </c:ser>
        <c:ser>
          <c:idx val="1"/>
          <c:order val="1"/>
          <c:tx>
            <c:strRef>
              <c:f>Sheet1!$A$3</c:f>
              <c:strCache>
                <c:ptCount val="1"/>
                <c:pt idx="0">
                  <c:v>Some investment</c:v>
                </c:pt>
              </c:strCache>
            </c:strRef>
          </c:tx>
          <c:spPr>
            <a:solidFill>
              <a:srgbClr val="008000"/>
            </a:solidFill>
          </c:spPr>
          <c:invertIfNegative val="0"/>
          <c:dLbls>
            <c:spPr>
              <a:noFill/>
              <a:ln>
                <a:noFill/>
              </a:ln>
              <a:effectLst/>
            </c:spPr>
            <c:txPr>
              <a:bodyPr wrap="square" lIns="38100" tIns="19050" rIns="38100" bIns="19050" anchor="ctr">
                <a:spAutoFit/>
              </a:bodyPr>
              <a:lstStyle/>
              <a:p>
                <a:pPr>
                  <a:defRPr b="1">
                    <a:solidFill>
                      <a:srgbClr val="008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c:v>
                </c:pt>
                <c:pt idx="1">
                  <c:v>Low Enrollment</c:v>
                </c:pt>
                <c:pt idx="2">
                  <c:v>Regional 4Y Public</c:v>
                </c:pt>
                <c:pt idx="3">
                  <c:v>Regional 4Y Private</c:v>
                </c:pt>
                <c:pt idx="4">
                  <c:v>Enterprise</c:v>
                </c:pt>
              </c:strCache>
            </c:strRef>
          </c:cat>
          <c:val>
            <c:numRef>
              <c:f>Sheet1!$B$3:$F$3</c:f>
              <c:numCache>
                <c:formatCode>0%</c:formatCode>
                <c:ptCount val="5"/>
                <c:pt idx="0">
                  <c:v>0.21</c:v>
                </c:pt>
                <c:pt idx="1">
                  <c:v>0.16</c:v>
                </c:pt>
                <c:pt idx="2">
                  <c:v>0.28</c:v>
                </c:pt>
                <c:pt idx="3">
                  <c:v>0.36</c:v>
                </c:pt>
                <c:pt idx="4">
                  <c:v>0.56</c:v>
                </c:pt>
              </c:numCache>
            </c:numRef>
          </c:val>
          <c:extLst xmlns:c16r2="http://schemas.microsoft.com/office/drawing/2015/06/chart">
            <c:ext xmlns:c16="http://schemas.microsoft.com/office/drawing/2014/chart" uri="{C3380CC4-5D6E-409C-BE32-E72D297353CC}">
              <c16:uniqueId val="{00000001-CDD1-4754-8FF9-1BA1AE825851}"/>
            </c:ext>
          </c:extLst>
        </c:ser>
        <c:ser>
          <c:idx val="2"/>
          <c:order val="2"/>
          <c:tx>
            <c:strRef>
              <c:f>Sheet1!$A$4</c:f>
              <c:strCache>
                <c:ptCount val="1"/>
                <c:pt idx="0">
                  <c:v>Experimenting, but no investment</c:v>
                </c:pt>
              </c:strCache>
            </c:strRef>
          </c:tx>
          <c:spPr>
            <a:solidFill>
              <a:srgbClr val="FF0000"/>
            </a:solidFill>
          </c:spPr>
          <c:invertIfNegative val="0"/>
          <c:dLbls>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c:v>
                </c:pt>
                <c:pt idx="1">
                  <c:v>Low Enrollment</c:v>
                </c:pt>
                <c:pt idx="2">
                  <c:v>Regional 4Y Public</c:v>
                </c:pt>
                <c:pt idx="3">
                  <c:v>Regional 4Y Private</c:v>
                </c:pt>
                <c:pt idx="4">
                  <c:v>Enterprise</c:v>
                </c:pt>
              </c:strCache>
            </c:strRef>
          </c:cat>
          <c:val>
            <c:numRef>
              <c:f>Sheet1!$B$4:$F$4</c:f>
              <c:numCache>
                <c:formatCode>0%</c:formatCode>
                <c:ptCount val="5"/>
                <c:pt idx="0">
                  <c:v>0.17</c:v>
                </c:pt>
                <c:pt idx="1">
                  <c:v>0.12</c:v>
                </c:pt>
                <c:pt idx="2">
                  <c:v>0.22</c:v>
                </c:pt>
                <c:pt idx="3">
                  <c:v>0.15</c:v>
                </c:pt>
                <c:pt idx="4">
                  <c:v>0.19</c:v>
                </c:pt>
              </c:numCache>
            </c:numRef>
          </c:val>
          <c:extLst xmlns:c16r2="http://schemas.microsoft.com/office/drawing/2015/06/chart">
            <c:ext xmlns:c16="http://schemas.microsoft.com/office/drawing/2014/chart" uri="{C3380CC4-5D6E-409C-BE32-E72D297353CC}">
              <c16:uniqueId val="{00000002-CDD1-4754-8FF9-1BA1AE825851}"/>
            </c:ext>
          </c:extLst>
        </c:ser>
        <c:ser>
          <c:idx val="3"/>
          <c:order val="3"/>
          <c:tx>
            <c:strRef>
              <c:f>Sheet1!$A$5</c:f>
              <c:strCache>
                <c:ptCount val="1"/>
                <c:pt idx="0">
                  <c:v>Some interest but no investment</c:v>
                </c:pt>
              </c:strCache>
            </c:strRef>
          </c:tx>
          <c:spPr>
            <a:solidFill>
              <a:srgbClr val="F9F3D7">
                <a:lumMod val="25000"/>
              </a:srgbClr>
            </a:solidFill>
          </c:spPr>
          <c:invertIfNegative val="0"/>
          <c:dLbls>
            <c:spPr>
              <a:noFill/>
              <a:ln>
                <a:noFill/>
              </a:ln>
              <a:effectLst/>
            </c:spPr>
            <c:txPr>
              <a:bodyPr wrap="square" lIns="38100" tIns="19050" rIns="38100" bIns="19050" anchor="ctr">
                <a:spAutoFit/>
              </a:bodyPr>
              <a:lstStyle/>
              <a:p>
                <a:pPr>
                  <a:defRPr b="1">
                    <a:solidFill>
                      <a:schemeClr val="accent6">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c:v>
                </c:pt>
                <c:pt idx="1">
                  <c:v>Low Enrollment</c:v>
                </c:pt>
                <c:pt idx="2">
                  <c:v>Regional 4Y Public</c:v>
                </c:pt>
                <c:pt idx="3">
                  <c:v>Regional 4Y Private</c:v>
                </c:pt>
                <c:pt idx="4">
                  <c:v>Enterprise</c:v>
                </c:pt>
              </c:strCache>
            </c:strRef>
          </c:cat>
          <c:val>
            <c:numRef>
              <c:f>Sheet1!$B$5:$F$5</c:f>
              <c:numCache>
                <c:formatCode>0%</c:formatCode>
                <c:ptCount val="5"/>
                <c:pt idx="0">
                  <c:v>0.33</c:v>
                </c:pt>
                <c:pt idx="1">
                  <c:v>0.35</c:v>
                </c:pt>
                <c:pt idx="2">
                  <c:v>0.36</c:v>
                </c:pt>
                <c:pt idx="3">
                  <c:v>0.27</c:v>
                </c:pt>
                <c:pt idx="4">
                  <c:v>0.14</c:v>
                </c:pt>
              </c:numCache>
            </c:numRef>
          </c:val>
          <c:extLst xmlns:c16r2="http://schemas.microsoft.com/office/drawing/2015/06/chart">
            <c:ext xmlns:c16="http://schemas.microsoft.com/office/drawing/2014/chart" uri="{C3380CC4-5D6E-409C-BE32-E72D297353CC}">
              <c16:uniqueId val="{00000003-CDD1-4754-8FF9-1BA1AE825851}"/>
            </c:ext>
          </c:extLst>
        </c:ser>
        <c:ser>
          <c:idx val="4"/>
          <c:order val="4"/>
          <c:tx>
            <c:strRef>
              <c:f>Sheet1!$A$6</c:f>
              <c:strCache>
                <c:ptCount val="1"/>
                <c:pt idx="0">
                  <c:v>No current interest</c:v>
                </c:pt>
              </c:strCache>
            </c:strRef>
          </c:tx>
          <c:spPr>
            <a:solidFill>
              <a:srgbClr val="FF6600"/>
            </a:solidFill>
          </c:spPr>
          <c:invertIfNegative val="0"/>
          <c:dLbls>
            <c:spPr>
              <a:noFill/>
              <a:ln>
                <a:noFill/>
              </a:ln>
              <a:effectLst/>
            </c:spPr>
            <c:txPr>
              <a:bodyPr wrap="square" lIns="38100" tIns="19050" rIns="38100" bIns="19050" anchor="ctr">
                <a:spAutoFit/>
              </a:bodyPr>
              <a:lstStyle/>
              <a:p>
                <a:pPr>
                  <a:defRPr b="1">
                    <a:solidFill>
                      <a:srgbClr val="FF66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c:v>
                </c:pt>
                <c:pt idx="1">
                  <c:v>Low Enrollment</c:v>
                </c:pt>
                <c:pt idx="2">
                  <c:v>Regional 4Y Public</c:v>
                </c:pt>
                <c:pt idx="3">
                  <c:v>Regional 4Y Private</c:v>
                </c:pt>
                <c:pt idx="4">
                  <c:v>Enterprise</c:v>
                </c:pt>
              </c:strCache>
            </c:strRef>
          </c:cat>
          <c:val>
            <c:numRef>
              <c:f>Sheet1!$B$6:$F$6</c:f>
              <c:numCache>
                <c:formatCode>0%</c:formatCode>
                <c:ptCount val="5"/>
                <c:pt idx="0">
                  <c:v>0.29</c:v>
                </c:pt>
                <c:pt idx="1">
                  <c:v>0.32</c:v>
                </c:pt>
                <c:pt idx="2">
                  <c:v>0.14</c:v>
                </c:pt>
                <c:pt idx="3">
                  <c:v>0.12</c:v>
                </c:pt>
                <c:pt idx="4">
                  <c:v>0.08</c:v>
                </c:pt>
              </c:numCache>
            </c:numRef>
          </c:val>
          <c:extLst xmlns:c16r2="http://schemas.microsoft.com/office/drawing/2015/06/chart">
            <c:ext xmlns:c16="http://schemas.microsoft.com/office/drawing/2014/chart" uri="{C3380CC4-5D6E-409C-BE32-E72D297353CC}">
              <c16:uniqueId val="{00000004-CDD1-4754-8FF9-1BA1AE825851}"/>
            </c:ext>
          </c:extLst>
        </c:ser>
        <c:dLbls>
          <c:showLegendKey val="0"/>
          <c:showVal val="0"/>
          <c:showCatName val="0"/>
          <c:showSerName val="0"/>
          <c:showPercent val="0"/>
          <c:showBubbleSize val="0"/>
        </c:dLbls>
        <c:gapWidth val="150"/>
        <c:axId val="-2092446936"/>
        <c:axId val="-2092460168"/>
      </c:barChart>
      <c:catAx>
        <c:axId val="-2092446936"/>
        <c:scaling>
          <c:orientation val="minMax"/>
        </c:scaling>
        <c:delete val="1"/>
        <c:axPos val="b"/>
        <c:numFmt formatCode="General" sourceLinked="0"/>
        <c:majorTickMark val="out"/>
        <c:minorTickMark val="none"/>
        <c:tickLblPos val="nextTo"/>
        <c:crossAx val="-2092460168"/>
        <c:crosses val="autoZero"/>
        <c:auto val="1"/>
        <c:lblAlgn val="ctr"/>
        <c:lblOffset val="100"/>
        <c:noMultiLvlLbl val="0"/>
      </c:catAx>
      <c:valAx>
        <c:axId val="-2092460168"/>
        <c:scaling>
          <c:orientation val="minMax"/>
        </c:scaling>
        <c:delete val="1"/>
        <c:axPos val="l"/>
        <c:numFmt formatCode="0%" sourceLinked="1"/>
        <c:majorTickMark val="out"/>
        <c:minorTickMark val="none"/>
        <c:tickLblPos val="nextTo"/>
        <c:crossAx val="-2092446936"/>
        <c:crosses val="autoZero"/>
        <c:crossBetween val="between"/>
      </c:valAx>
    </c:plotArea>
    <c:plotVisOnly val="1"/>
    <c:dispBlanksAs val="gap"/>
    <c:showDLblsOverMax val="0"/>
  </c:chart>
  <c:txPr>
    <a:bodyPr/>
    <a:lstStyle/>
    <a:p>
      <a:pPr>
        <a:defRPr sz="10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6904228644457"/>
          <c:y val="0.0436507936507936"/>
          <c:w val="0.628209929150748"/>
          <c:h val="0.956349183020246"/>
        </c:manualLayout>
      </c:layout>
      <c:barChart>
        <c:barDir val="bar"/>
        <c:grouping val="clustered"/>
        <c:varyColors val="0"/>
        <c:ser>
          <c:idx val="0"/>
          <c:order val="0"/>
          <c:tx>
            <c:strRef>
              <c:f>Sheet1!$C$1</c:f>
              <c:strCache>
                <c:ptCount val="1"/>
                <c:pt idx="0">
                  <c:v>Public 2Y</c:v>
                </c:pt>
              </c:strCache>
            </c:strRef>
          </c:tx>
          <c:spPr>
            <a:solidFill>
              <a:sysClr val="windowText" lastClr="0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Sheet1!$C$2</c:f>
              <c:numCache>
                <c:formatCode>0%</c:formatCode>
                <c:ptCount val="1"/>
                <c:pt idx="0">
                  <c:v>0.77</c:v>
                </c:pt>
              </c:numCache>
            </c:numRef>
          </c:val>
          <c:extLst xmlns:c16r2="http://schemas.microsoft.com/office/drawing/2015/06/chart">
            <c:ext xmlns:c16="http://schemas.microsoft.com/office/drawing/2014/chart" uri="{C3380CC4-5D6E-409C-BE32-E72D297353CC}">
              <c16:uniqueId val="{00000000-53CD-CB4A-B37C-A0B59E5B831E}"/>
            </c:ext>
          </c:extLst>
        </c:ser>
        <c:ser>
          <c:idx val="1"/>
          <c:order val="1"/>
          <c:tx>
            <c:strRef>
              <c:f>Sheet1!$D$1</c:f>
              <c:strCache>
                <c:ptCount val="1"/>
                <c:pt idx="0">
                  <c:v>Public 4Y</c:v>
                </c:pt>
              </c:strCache>
            </c:strRef>
          </c:tx>
          <c:spPr>
            <a:solidFill>
              <a:srgbClr val="FF66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Sheet1!$D$2</c:f>
              <c:numCache>
                <c:formatCode>0%</c:formatCode>
                <c:ptCount val="1"/>
                <c:pt idx="0">
                  <c:v>0.63</c:v>
                </c:pt>
              </c:numCache>
            </c:numRef>
          </c:val>
          <c:extLst xmlns:c16r2="http://schemas.microsoft.com/office/drawing/2015/06/chart">
            <c:ext xmlns:c16="http://schemas.microsoft.com/office/drawing/2014/chart" uri="{C3380CC4-5D6E-409C-BE32-E72D297353CC}">
              <c16:uniqueId val="{00000001-53CD-CB4A-B37C-A0B59E5B831E}"/>
            </c:ext>
          </c:extLst>
        </c:ser>
        <c:ser>
          <c:idx val="2"/>
          <c:order val="2"/>
          <c:tx>
            <c:strRef>
              <c:f>Sheet1!$E$1</c:f>
              <c:strCache>
                <c:ptCount val="1"/>
                <c:pt idx="0">
                  <c:v>Private 4Y</c:v>
                </c:pt>
              </c:strCache>
            </c:strRef>
          </c:tx>
          <c:spPr>
            <a:solidFill>
              <a:srgbClr val="A58B00">
                <a:lumMod val="75000"/>
              </a:srgb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Sheet1!$E$2</c:f>
              <c:numCache>
                <c:formatCode>0%</c:formatCode>
                <c:ptCount val="1"/>
                <c:pt idx="0">
                  <c:v>0.56</c:v>
                </c:pt>
              </c:numCache>
            </c:numRef>
          </c:val>
          <c:extLst xmlns:c16r2="http://schemas.microsoft.com/office/drawing/2015/06/chart">
            <c:ext xmlns:c16="http://schemas.microsoft.com/office/drawing/2014/chart" uri="{C3380CC4-5D6E-409C-BE32-E72D297353CC}">
              <c16:uniqueId val="{00000002-53CD-CB4A-B37C-A0B59E5B831E}"/>
            </c:ext>
          </c:extLst>
        </c:ser>
        <c:ser>
          <c:idx val="3"/>
          <c:order val="3"/>
          <c:tx>
            <c:strRef>
              <c:f>Sheet1!$F$1</c:f>
              <c:strCache>
                <c:ptCount val="1"/>
                <c:pt idx="0">
                  <c:v>Enterprise-Level</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Sheet1!$F$2</c:f>
              <c:numCache>
                <c:formatCode>0%</c:formatCode>
                <c:ptCount val="1"/>
                <c:pt idx="0">
                  <c:v>0.72</c:v>
                </c:pt>
              </c:numCache>
            </c:numRef>
          </c:val>
          <c:extLst xmlns:c16r2="http://schemas.microsoft.com/office/drawing/2015/06/chart">
            <c:ext xmlns:c16="http://schemas.microsoft.com/office/drawing/2014/chart" uri="{C3380CC4-5D6E-409C-BE32-E72D297353CC}">
              <c16:uniqueId val="{00000003-53CD-CB4A-B37C-A0B59E5B831E}"/>
            </c:ext>
          </c:extLst>
        </c:ser>
        <c:ser>
          <c:idx val="4"/>
          <c:order val="4"/>
          <c:tx>
            <c:strRef>
              <c:f>Sheet1!$H$1</c:f>
              <c:strCache>
                <c:ptCount val="1"/>
                <c:pt idx="0">
                  <c:v>Mid-sized Regional Publics</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Sheet1!$H$2</c:f>
              <c:numCache>
                <c:formatCode>0%</c:formatCode>
                <c:ptCount val="1"/>
                <c:pt idx="0">
                  <c:v>0.6</c:v>
                </c:pt>
              </c:numCache>
            </c:numRef>
          </c:val>
          <c:extLst xmlns:c16r2="http://schemas.microsoft.com/office/drawing/2015/06/chart">
            <c:ext xmlns:c16="http://schemas.microsoft.com/office/drawing/2014/chart" uri="{C3380CC4-5D6E-409C-BE32-E72D297353CC}">
              <c16:uniqueId val="{00000004-53CD-CB4A-B37C-A0B59E5B831E}"/>
            </c:ext>
          </c:extLst>
        </c:ser>
        <c:ser>
          <c:idx val="6"/>
          <c:order val="5"/>
          <c:tx>
            <c:strRef>
              <c:f>Sheet1!$I$1</c:f>
              <c:strCache>
                <c:ptCount val="1"/>
                <c:pt idx="0">
                  <c:v>Low Enrollment</c:v>
                </c:pt>
              </c:strCache>
            </c:strRef>
          </c:tx>
          <c:spPr>
            <a:solidFill>
              <a:srgbClr val="0000FF"/>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c:f>
              <c:numCache>
                <c:formatCode>0%</c:formatCode>
                <c:ptCount val="1"/>
                <c:pt idx="0">
                  <c:v>0.62</c:v>
                </c:pt>
              </c:numCache>
            </c:numRef>
          </c:cat>
          <c:val>
            <c:numRef>
              <c:f>Sheet1!$I$2</c:f>
              <c:numCache>
                <c:formatCode>0%</c:formatCode>
                <c:ptCount val="1"/>
                <c:pt idx="0">
                  <c:v>0.54</c:v>
                </c:pt>
              </c:numCache>
            </c:numRef>
          </c:val>
          <c:extLst xmlns:c16r2="http://schemas.microsoft.com/office/drawing/2015/06/chart">
            <c:ext xmlns:c16="http://schemas.microsoft.com/office/drawing/2014/chart" uri="{C3380CC4-5D6E-409C-BE32-E72D297353CC}">
              <c16:uniqueId val="{00000005-53CD-CB4A-B37C-A0B59E5B831E}"/>
            </c:ext>
          </c:extLst>
        </c:ser>
        <c:dLbls>
          <c:showLegendKey val="0"/>
          <c:showVal val="0"/>
          <c:showCatName val="0"/>
          <c:showSerName val="0"/>
          <c:showPercent val="0"/>
          <c:showBubbleSize val="0"/>
        </c:dLbls>
        <c:gapWidth val="150"/>
        <c:axId val="-2085437768"/>
        <c:axId val="-2085440808"/>
      </c:barChart>
      <c:catAx>
        <c:axId val="-2085437768"/>
        <c:scaling>
          <c:orientation val="minMax"/>
        </c:scaling>
        <c:delete val="1"/>
        <c:axPos val="l"/>
        <c:numFmt formatCode="0%" sourceLinked="1"/>
        <c:majorTickMark val="out"/>
        <c:minorTickMark val="none"/>
        <c:tickLblPos val="nextTo"/>
        <c:crossAx val="-2085440808"/>
        <c:crosses val="autoZero"/>
        <c:auto val="1"/>
        <c:lblAlgn val="ctr"/>
        <c:lblOffset val="100"/>
        <c:noMultiLvlLbl val="0"/>
      </c:catAx>
      <c:valAx>
        <c:axId val="-2085440808"/>
        <c:scaling>
          <c:orientation val="minMax"/>
        </c:scaling>
        <c:delete val="1"/>
        <c:axPos val="b"/>
        <c:numFmt formatCode="0%" sourceLinked="1"/>
        <c:majorTickMark val="out"/>
        <c:minorTickMark val="none"/>
        <c:tickLblPos val="nextTo"/>
        <c:crossAx val="-2085437768"/>
        <c:crosses val="autoZero"/>
        <c:crossBetween val="between"/>
      </c:valAx>
      <c:spPr>
        <a:noFill/>
      </c:spPr>
    </c:plotArea>
    <c:legend>
      <c:legendPos val="r"/>
      <c:layout>
        <c:manualLayout>
          <c:xMode val="edge"/>
          <c:yMode val="edge"/>
          <c:x val="0.0"/>
          <c:y val="0.126055744939314"/>
          <c:w val="0.323789511727142"/>
          <c:h val="0.782084172893469"/>
        </c:manualLayout>
      </c:layout>
      <c:overlay val="0"/>
      <c:txPr>
        <a:bodyPr/>
        <a:lstStyle/>
        <a:p>
          <a:pPr>
            <a:defRPr sz="1600"/>
          </a:pPr>
          <a:endParaRPr lang="en-US"/>
        </a:p>
      </c:txPr>
    </c:legend>
    <c:plotVisOnly val="1"/>
    <c:dispBlanksAs val="gap"/>
    <c:showDLblsOverMax val="0"/>
  </c:chart>
  <c:txPr>
    <a:bodyPr/>
    <a:lstStyle/>
    <a:p>
      <a:pPr>
        <a:defRPr sz="2000">
          <a:solidFill>
            <a:schemeClr val="tx1"/>
          </a:solidFill>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7345344949221"/>
          <c:y val="0.146875"/>
          <c:w val="0.631864505392389"/>
          <c:h val="0.728541830708661"/>
        </c:manualLayout>
      </c:layout>
      <c:barChart>
        <c:barDir val="bar"/>
        <c:grouping val="clustered"/>
        <c:varyColors val="0"/>
        <c:ser>
          <c:idx val="0"/>
          <c:order val="0"/>
          <c:tx>
            <c:strRef>
              <c:f>Sheet1!$B$1</c:f>
              <c:strCache>
                <c:ptCount val="1"/>
                <c:pt idx="0">
                  <c:v>Public 2Y</c:v>
                </c:pt>
              </c:strCache>
            </c:strRef>
          </c:tx>
          <c:spPr>
            <a:solidFill>
              <a:srgbClr val="3366FF"/>
            </a:solidFill>
            <a:ln>
              <a:solidFill>
                <a:srgbClr val="008000"/>
              </a:solidFill>
            </a:ln>
          </c:spPr>
          <c:invertIfNegative val="0"/>
          <c:cat>
            <c:strRef>
              <c:f>Sheet1!$A$2:$A$7</c:f>
              <c:strCache>
                <c:ptCount val="6"/>
                <c:pt idx="0">
                  <c:v>Fully Online Institution</c:v>
                </c:pt>
                <c:pt idx="1">
                  <c:v>Overarching online campus</c:v>
                </c:pt>
                <c:pt idx="2">
                  <c:v>Continuing Education Control</c:v>
                </c:pt>
                <c:pt idx="3">
                  <c:v>Academics Distributed/Support Centralized</c:v>
                </c:pt>
                <c:pt idx="4">
                  <c:v>Distributed across academic units</c:v>
                </c:pt>
                <c:pt idx="5">
                  <c:v>Wide Variation </c:v>
                </c:pt>
              </c:strCache>
            </c:strRef>
          </c:cat>
          <c:val>
            <c:numRef>
              <c:f>Sheet1!$B$2:$B$7</c:f>
              <c:numCache>
                <c:formatCode>0%</c:formatCode>
                <c:ptCount val="6"/>
                <c:pt idx="0">
                  <c:v>0.01315789473684</c:v>
                </c:pt>
                <c:pt idx="1">
                  <c:v>0.07894736842105</c:v>
                </c:pt>
                <c:pt idx="2">
                  <c:v>0.01315789473684</c:v>
                </c:pt>
                <c:pt idx="3">
                  <c:v>0.5657894736842</c:v>
                </c:pt>
                <c:pt idx="4">
                  <c:v>0.1973684210526</c:v>
                </c:pt>
                <c:pt idx="5">
                  <c:v>0.02631578947368</c:v>
                </c:pt>
              </c:numCache>
            </c:numRef>
          </c:val>
          <c:extLst xmlns:c16r2="http://schemas.microsoft.com/office/drawing/2015/06/chart">
            <c:ext xmlns:c16="http://schemas.microsoft.com/office/drawing/2014/chart" uri="{C3380CC4-5D6E-409C-BE32-E72D297353CC}">
              <c16:uniqueId val="{00000000-CA52-8D4D-811F-07FF7610BDEB}"/>
            </c:ext>
          </c:extLst>
        </c:ser>
        <c:ser>
          <c:idx val="1"/>
          <c:order val="1"/>
          <c:tx>
            <c:strRef>
              <c:f>Sheet1!$C$1</c:f>
              <c:strCache>
                <c:ptCount val="1"/>
                <c:pt idx="0">
                  <c:v>Public 4Y</c:v>
                </c:pt>
              </c:strCache>
            </c:strRef>
          </c:tx>
          <c:spPr>
            <a:solidFill>
              <a:srgbClr val="FF0000"/>
            </a:solidFill>
            <a:ln>
              <a:solidFill>
                <a:srgbClr val="FF0000"/>
              </a:solidFill>
            </a:ln>
          </c:spPr>
          <c:invertIfNegative val="0"/>
          <c:cat>
            <c:strRef>
              <c:f>Sheet1!$A$2:$A$7</c:f>
              <c:strCache>
                <c:ptCount val="6"/>
                <c:pt idx="0">
                  <c:v>Fully Online Institution</c:v>
                </c:pt>
                <c:pt idx="1">
                  <c:v>Overarching online campus</c:v>
                </c:pt>
                <c:pt idx="2">
                  <c:v>Continuing Education Control</c:v>
                </c:pt>
                <c:pt idx="3">
                  <c:v>Academics Distributed/Support Centralized</c:v>
                </c:pt>
                <c:pt idx="4">
                  <c:v>Distributed across academic units</c:v>
                </c:pt>
                <c:pt idx="5">
                  <c:v>Wide Variation </c:v>
                </c:pt>
              </c:strCache>
            </c:strRef>
          </c:cat>
          <c:val>
            <c:numRef>
              <c:f>Sheet1!$C$2:$C$7</c:f>
              <c:numCache>
                <c:formatCode>0%</c:formatCode>
                <c:ptCount val="6"/>
                <c:pt idx="0">
                  <c:v>0.03333333333333</c:v>
                </c:pt>
                <c:pt idx="1">
                  <c:v>0.06666666666667</c:v>
                </c:pt>
                <c:pt idx="2">
                  <c:v>0.1</c:v>
                </c:pt>
                <c:pt idx="3">
                  <c:v>0.5</c:v>
                </c:pt>
                <c:pt idx="4">
                  <c:v>0.1333333333333</c:v>
                </c:pt>
                <c:pt idx="5">
                  <c:v>0.1</c:v>
                </c:pt>
              </c:numCache>
            </c:numRef>
          </c:val>
          <c:extLst xmlns:c16r2="http://schemas.microsoft.com/office/drawing/2015/06/chart">
            <c:ext xmlns:c16="http://schemas.microsoft.com/office/drawing/2014/chart" uri="{C3380CC4-5D6E-409C-BE32-E72D297353CC}">
              <c16:uniqueId val="{00000001-CA52-8D4D-811F-07FF7610BDEB}"/>
            </c:ext>
          </c:extLst>
        </c:ser>
        <c:ser>
          <c:idx val="2"/>
          <c:order val="2"/>
          <c:tx>
            <c:strRef>
              <c:f>Sheet1!$D$1</c:f>
              <c:strCache>
                <c:ptCount val="1"/>
                <c:pt idx="0">
                  <c:v>Private Nonprofit 4Y</c:v>
                </c:pt>
              </c:strCache>
            </c:strRef>
          </c:tx>
          <c:spPr>
            <a:solidFill>
              <a:srgbClr val="008000"/>
            </a:solidFill>
          </c:spPr>
          <c:invertIfNegative val="0"/>
          <c:cat>
            <c:strRef>
              <c:f>Sheet1!$A$2:$A$7</c:f>
              <c:strCache>
                <c:ptCount val="6"/>
                <c:pt idx="0">
                  <c:v>Fully Online Institution</c:v>
                </c:pt>
                <c:pt idx="1">
                  <c:v>Overarching online campus</c:v>
                </c:pt>
                <c:pt idx="2">
                  <c:v>Continuing Education Control</c:v>
                </c:pt>
                <c:pt idx="3">
                  <c:v>Academics Distributed/Support Centralized</c:v>
                </c:pt>
                <c:pt idx="4">
                  <c:v>Distributed across academic units</c:v>
                </c:pt>
                <c:pt idx="5">
                  <c:v>Wide Variation </c:v>
                </c:pt>
              </c:strCache>
            </c:strRef>
          </c:cat>
          <c:val>
            <c:numRef>
              <c:f>Sheet1!$D$2:$D$7</c:f>
              <c:numCache>
                <c:formatCode>0%</c:formatCode>
                <c:ptCount val="6"/>
                <c:pt idx="0">
                  <c:v>0.02040816326531</c:v>
                </c:pt>
                <c:pt idx="1">
                  <c:v>0.1428571428571</c:v>
                </c:pt>
                <c:pt idx="2">
                  <c:v>0.1632653061224</c:v>
                </c:pt>
                <c:pt idx="3">
                  <c:v>0.3265306122449</c:v>
                </c:pt>
                <c:pt idx="4">
                  <c:v>0.1632653061224</c:v>
                </c:pt>
                <c:pt idx="5">
                  <c:v>0.1122448979592</c:v>
                </c:pt>
              </c:numCache>
            </c:numRef>
          </c:val>
          <c:extLst xmlns:c16r2="http://schemas.microsoft.com/office/drawing/2015/06/chart">
            <c:ext xmlns:c16="http://schemas.microsoft.com/office/drawing/2014/chart" uri="{C3380CC4-5D6E-409C-BE32-E72D297353CC}">
              <c16:uniqueId val="{00000002-CA52-8D4D-811F-07FF7610BDEB}"/>
            </c:ext>
          </c:extLst>
        </c:ser>
        <c:dLbls>
          <c:showLegendKey val="0"/>
          <c:showVal val="0"/>
          <c:showCatName val="0"/>
          <c:showSerName val="0"/>
          <c:showPercent val="0"/>
          <c:showBubbleSize val="0"/>
        </c:dLbls>
        <c:gapWidth val="150"/>
        <c:axId val="-2084269352"/>
        <c:axId val="-2132296040"/>
      </c:barChart>
      <c:catAx>
        <c:axId val="-2084269352"/>
        <c:scaling>
          <c:orientation val="minMax"/>
        </c:scaling>
        <c:delete val="0"/>
        <c:axPos val="l"/>
        <c:numFmt formatCode="General" sourceLinked="0"/>
        <c:majorTickMark val="out"/>
        <c:minorTickMark val="none"/>
        <c:tickLblPos val="nextTo"/>
        <c:txPr>
          <a:bodyPr/>
          <a:lstStyle/>
          <a:p>
            <a:pPr>
              <a:defRPr sz="1600"/>
            </a:pPr>
            <a:endParaRPr lang="en-US"/>
          </a:p>
        </c:txPr>
        <c:crossAx val="-2132296040"/>
        <c:crosses val="autoZero"/>
        <c:auto val="1"/>
        <c:lblAlgn val="ctr"/>
        <c:lblOffset val="100"/>
        <c:noMultiLvlLbl val="0"/>
      </c:catAx>
      <c:valAx>
        <c:axId val="-2132296040"/>
        <c:scaling>
          <c:orientation val="minMax"/>
        </c:scaling>
        <c:delete val="0"/>
        <c:axPos val="b"/>
        <c:majorGridlines/>
        <c:numFmt formatCode="0%" sourceLinked="1"/>
        <c:majorTickMark val="out"/>
        <c:minorTickMark val="none"/>
        <c:tickLblPos val="nextTo"/>
        <c:crossAx val="-2084269352"/>
        <c:crosses val="autoZero"/>
        <c:crossBetween val="between"/>
      </c:valAx>
    </c:plotArea>
    <c:legend>
      <c:legendPos val="r"/>
      <c:layout>
        <c:manualLayout>
          <c:xMode val="edge"/>
          <c:yMode val="edge"/>
          <c:x val="0.0858399867148293"/>
          <c:y val="0.0055220915674079"/>
          <c:w val="0.896210899728761"/>
          <c:h val="0.103306840551181"/>
        </c:manualLayout>
      </c:layout>
      <c:overlay val="0"/>
    </c:legend>
    <c:plotVisOnly val="1"/>
    <c:dispBlanksAs val="gap"/>
    <c:showDLblsOverMax val="0"/>
  </c:chart>
  <c:txPr>
    <a:bodyPr/>
    <a:lstStyle/>
    <a:p>
      <a:pPr>
        <a:defRPr sz="18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00524709077762033"/>
          <c:y val="0.0"/>
          <c:w val="0.998687785554583"/>
          <c:h val="1.0"/>
        </c:manualLayout>
      </c:layout>
      <c:barChart>
        <c:barDir val="col"/>
        <c:grouping val="clustered"/>
        <c:varyColors val="0"/>
        <c:ser>
          <c:idx val="0"/>
          <c:order val="0"/>
          <c:tx>
            <c:strRef>
              <c:f>Sheet1!$A$2</c:f>
              <c:strCache>
                <c:ptCount val="1"/>
                <c:pt idx="0">
                  <c:v>From nearby competitors</c:v>
                </c:pt>
              </c:strCache>
            </c:strRef>
          </c:tx>
          <c:spPr>
            <a:solidFill>
              <a:srgbClr val="0000FF"/>
            </a:solidFill>
          </c:spPr>
          <c:invertIfNegative val="0"/>
          <c:dLbls>
            <c:spPr>
              <a:noFill/>
              <a:ln>
                <a:noFill/>
              </a:ln>
              <a:effectLst/>
            </c:spPr>
            <c:txPr>
              <a:bodyPr/>
              <a:lstStyle/>
              <a:p>
                <a:pPr>
                  <a:defRPr sz="1400" b="1">
                    <a:solidFill>
                      <a:srgbClr val="0033CC"/>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Community Colleges</c:v>
                </c:pt>
                <c:pt idx="1">
                  <c:v>Low Enrollment</c:v>
                </c:pt>
                <c:pt idx="2">
                  <c:v>Regional 4Y Public</c:v>
                </c:pt>
                <c:pt idx="3">
                  <c:v>Regional 4Y Private</c:v>
                </c:pt>
                <c:pt idx="4">
                  <c:v>Enterprise Programs</c:v>
                </c:pt>
              </c:strCache>
            </c:strRef>
          </c:cat>
          <c:val>
            <c:numRef>
              <c:f>Sheet1!$B$2:$F$2</c:f>
              <c:numCache>
                <c:formatCode>0%</c:formatCode>
                <c:ptCount val="5"/>
                <c:pt idx="0">
                  <c:v>0.46</c:v>
                </c:pt>
                <c:pt idx="1">
                  <c:v>0.36</c:v>
                </c:pt>
                <c:pt idx="2">
                  <c:v>0.13</c:v>
                </c:pt>
                <c:pt idx="3">
                  <c:v>0.21</c:v>
                </c:pt>
                <c:pt idx="4">
                  <c:v>0.1</c:v>
                </c:pt>
              </c:numCache>
            </c:numRef>
          </c:val>
          <c:extLst xmlns:c16r2="http://schemas.microsoft.com/office/drawing/2015/06/chart">
            <c:ext xmlns:c16="http://schemas.microsoft.com/office/drawing/2014/chart" uri="{C3380CC4-5D6E-409C-BE32-E72D297353CC}">
              <c16:uniqueId val="{00000000-7264-44ED-B92A-FBCF31A8C74F}"/>
            </c:ext>
          </c:extLst>
        </c:ser>
        <c:ser>
          <c:idx val="1"/>
          <c:order val="1"/>
          <c:tx>
            <c:strRef>
              <c:f>Sheet1!$A$3</c:f>
              <c:strCache>
                <c:ptCount val="1"/>
                <c:pt idx="0">
                  <c:v>From regional competitors</c:v>
                </c:pt>
              </c:strCache>
            </c:strRef>
          </c:tx>
          <c:spPr>
            <a:solidFill>
              <a:srgbClr val="008000"/>
            </a:solidFill>
          </c:spPr>
          <c:invertIfNegative val="0"/>
          <c:dLbls>
            <c:spPr>
              <a:noFill/>
              <a:ln>
                <a:noFill/>
              </a:ln>
              <a:effectLst/>
            </c:spPr>
            <c:txPr>
              <a:bodyPr/>
              <a:lstStyle/>
              <a:p>
                <a:pPr>
                  <a:defRPr sz="1400" b="1">
                    <a:solidFill>
                      <a:srgbClr val="008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Community Colleges</c:v>
                </c:pt>
                <c:pt idx="1">
                  <c:v>Low Enrollment</c:v>
                </c:pt>
                <c:pt idx="2">
                  <c:v>Regional 4Y Public</c:v>
                </c:pt>
                <c:pt idx="3">
                  <c:v>Regional 4Y Private</c:v>
                </c:pt>
                <c:pt idx="4">
                  <c:v>Enterprise Programs</c:v>
                </c:pt>
              </c:strCache>
            </c:strRef>
          </c:cat>
          <c:val>
            <c:numRef>
              <c:f>Sheet1!$B$3:$F$3</c:f>
              <c:numCache>
                <c:formatCode>0%</c:formatCode>
                <c:ptCount val="5"/>
                <c:pt idx="0">
                  <c:v>0.34</c:v>
                </c:pt>
                <c:pt idx="1">
                  <c:v>0.38</c:v>
                </c:pt>
                <c:pt idx="2">
                  <c:v>0.6</c:v>
                </c:pt>
                <c:pt idx="3">
                  <c:v>0.29</c:v>
                </c:pt>
                <c:pt idx="4">
                  <c:v>0.3</c:v>
                </c:pt>
              </c:numCache>
            </c:numRef>
          </c:val>
          <c:extLst xmlns:c16r2="http://schemas.microsoft.com/office/drawing/2015/06/chart">
            <c:ext xmlns:c16="http://schemas.microsoft.com/office/drawing/2014/chart" uri="{C3380CC4-5D6E-409C-BE32-E72D297353CC}">
              <c16:uniqueId val="{00000001-7264-44ED-B92A-FBCF31A8C74F}"/>
            </c:ext>
          </c:extLst>
        </c:ser>
        <c:ser>
          <c:idx val="2"/>
          <c:order val="2"/>
          <c:tx>
            <c:strRef>
              <c:f>Sheet1!$A$4</c:f>
              <c:strCache>
                <c:ptCount val="1"/>
                <c:pt idx="0">
                  <c:v>From national competitors</c:v>
                </c:pt>
              </c:strCache>
            </c:strRef>
          </c:tx>
          <c:spPr>
            <a:solidFill>
              <a:srgbClr val="FF0000"/>
            </a:solidFill>
          </c:spPr>
          <c:invertIfNegative val="0"/>
          <c:dLbls>
            <c:spPr>
              <a:noFill/>
              <a:ln>
                <a:noFill/>
              </a:ln>
              <a:effectLst/>
            </c:spPr>
            <c:txPr>
              <a:bodyPr/>
              <a:lstStyle/>
              <a:p>
                <a:pPr>
                  <a:defRPr sz="1400" b="1">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Community Colleges</c:v>
                </c:pt>
                <c:pt idx="1">
                  <c:v>Low Enrollment</c:v>
                </c:pt>
                <c:pt idx="2">
                  <c:v>Regional 4Y Public</c:v>
                </c:pt>
                <c:pt idx="3">
                  <c:v>Regional 4Y Private</c:v>
                </c:pt>
                <c:pt idx="4">
                  <c:v>Enterprise Programs</c:v>
                </c:pt>
              </c:strCache>
            </c:strRef>
          </c:cat>
          <c:val>
            <c:numRef>
              <c:f>Sheet1!$B$4:$F$4</c:f>
              <c:numCache>
                <c:formatCode>0%</c:formatCode>
                <c:ptCount val="5"/>
                <c:pt idx="0">
                  <c:v>0.2</c:v>
                </c:pt>
                <c:pt idx="1">
                  <c:v>0.27</c:v>
                </c:pt>
                <c:pt idx="2">
                  <c:v>0.27</c:v>
                </c:pt>
                <c:pt idx="3">
                  <c:v>0.5</c:v>
                </c:pt>
                <c:pt idx="4">
                  <c:v>0.6</c:v>
                </c:pt>
              </c:numCache>
            </c:numRef>
          </c:val>
          <c:extLst xmlns:c16r2="http://schemas.microsoft.com/office/drawing/2015/06/chart">
            <c:ext xmlns:c16="http://schemas.microsoft.com/office/drawing/2014/chart" uri="{C3380CC4-5D6E-409C-BE32-E72D297353CC}">
              <c16:uniqueId val="{00000002-7264-44ED-B92A-FBCF31A8C74F}"/>
            </c:ext>
          </c:extLst>
        </c:ser>
        <c:dLbls>
          <c:showLegendKey val="0"/>
          <c:showVal val="0"/>
          <c:showCatName val="0"/>
          <c:showSerName val="0"/>
          <c:showPercent val="0"/>
          <c:showBubbleSize val="0"/>
        </c:dLbls>
        <c:gapWidth val="150"/>
        <c:axId val="-2084478632"/>
        <c:axId val="-2084456824"/>
      </c:barChart>
      <c:catAx>
        <c:axId val="-2084478632"/>
        <c:scaling>
          <c:orientation val="minMax"/>
        </c:scaling>
        <c:delete val="1"/>
        <c:axPos val="b"/>
        <c:numFmt formatCode="General" sourceLinked="0"/>
        <c:majorTickMark val="out"/>
        <c:minorTickMark val="none"/>
        <c:tickLblPos val="nextTo"/>
        <c:crossAx val="-2084456824"/>
        <c:crosses val="autoZero"/>
        <c:auto val="1"/>
        <c:lblAlgn val="ctr"/>
        <c:lblOffset val="100"/>
        <c:noMultiLvlLbl val="0"/>
      </c:catAx>
      <c:valAx>
        <c:axId val="-2084456824"/>
        <c:scaling>
          <c:orientation val="minMax"/>
        </c:scaling>
        <c:delete val="1"/>
        <c:axPos val="l"/>
        <c:numFmt formatCode="0%" sourceLinked="1"/>
        <c:majorTickMark val="out"/>
        <c:minorTickMark val="none"/>
        <c:tickLblPos val="nextTo"/>
        <c:crossAx val="-2084478632"/>
        <c:crosses val="autoZero"/>
        <c:crossBetween val="between"/>
      </c:valAx>
      <c:spPr>
        <a:noFill/>
        <a:ln>
          <a:noFill/>
        </a:ln>
      </c:spPr>
    </c:plotArea>
    <c:plotVisOnly val="1"/>
    <c:dispBlanksAs val="gap"/>
    <c:showDLblsOverMax val="0"/>
  </c:chart>
  <c:spPr>
    <a:noFill/>
    <a:ln>
      <a:noFill/>
    </a:ln>
  </c:spPr>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0.0188797754447361"/>
          <c:y val="0.000975538962499031"/>
          <c:w val="0.981120201384519"/>
          <c:h val="0.798586997868327"/>
        </c:manualLayout>
      </c:layout>
      <c:barChart>
        <c:barDir val="col"/>
        <c:grouping val="clustered"/>
        <c:varyColors val="0"/>
        <c:ser>
          <c:idx val="0"/>
          <c:order val="0"/>
          <c:tx>
            <c:strRef>
              <c:f>Sheet1!$B$1</c:f>
              <c:strCache>
                <c:ptCount val="1"/>
                <c:pt idx="0">
                  <c:v>Partly Online Students</c:v>
                </c:pt>
              </c:strCache>
            </c:strRef>
          </c:tx>
          <c:spPr>
            <a:solidFill>
              <a:srgbClr val="008000"/>
            </a:solidFill>
          </c:spPr>
          <c:invertIfNegative val="0"/>
          <c:dLbls>
            <c:dLbl>
              <c:idx val="0"/>
              <c:layout>
                <c:manualLayout>
                  <c:x val="0.0"/>
                  <c:y val="0.15057811239580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BF7-4E3D-8EEA-800381072155}"/>
                </c:ext>
                <c:ext xmlns:c15="http://schemas.microsoft.com/office/drawing/2012/chart" uri="{CE6537A1-D6FC-4f65-9D91-7224C49458BB}"/>
              </c:extLst>
            </c:dLbl>
            <c:dLbl>
              <c:idx val="1"/>
              <c:layout>
                <c:manualLayout>
                  <c:x val="0.0"/>
                  <c:y val="0.12906695348211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BF7-4E3D-8EEA-800381072155}"/>
                </c:ext>
                <c:ext xmlns:c15="http://schemas.microsoft.com/office/drawing/2012/chart" uri="{CE6537A1-D6FC-4f65-9D91-7224C49458BB}"/>
              </c:extLst>
            </c:dLbl>
            <c:dLbl>
              <c:idx val="2"/>
              <c:layout>
                <c:manualLayout>
                  <c:x val="-0.00343229792345976"/>
                  <c:y val="0.12906695348211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BF7-4E3D-8EEA-800381072155}"/>
                </c:ext>
                <c:ext xmlns:c15="http://schemas.microsoft.com/office/drawing/2012/chart" uri="{CE6537A1-D6FC-4f65-9D91-7224C49458BB}"/>
              </c:extLst>
            </c:dLbl>
            <c:dLbl>
              <c:idx val="3"/>
              <c:layout>
                <c:manualLayout>
                  <c:x val="0.0"/>
                  <c:y val="0.1452003226673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BF7-4E3D-8EEA-800381072155}"/>
                </c:ext>
                <c:ext xmlns:c15="http://schemas.microsoft.com/office/drawing/2012/chart" uri="{CE6537A1-D6FC-4f65-9D91-7224C49458BB}"/>
              </c:extLst>
            </c:dLbl>
            <c:dLbl>
              <c:idx val="4"/>
              <c:layout>
                <c:manualLayout>
                  <c:x val="-0.00171614896172988"/>
                  <c:y val="0.1344447432105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BF7-4E3D-8EEA-800381072155}"/>
                </c:ext>
                <c:ext xmlns:c15="http://schemas.microsoft.com/office/drawing/2012/chart" uri="{CE6537A1-D6FC-4f65-9D91-7224C49458BB}"/>
              </c:extLst>
            </c:dLbl>
            <c:spPr>
              <a:noFill/>
              <a:ln>
                <a:noFill/>
              </a:ln>
              <a:effectLst/>
            </c:spPr>
            <c:txPr>
              <a:bodyPr/>
              <a:lstStyle/>
              <a:p>
                <a:pPr>
                  <a:defRPr sz="1400">
                    <a:solidFill>
                      <a:srgbClr val="FFFFFF"/>
                    </a:solidFill>
                    <a:latin typeface="+mj-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Community College</c:v>
                </c:pt>
                <c:pt idx="1">
                  <c:v>Low Enrollment 4Y</c:v>
                </c:pt>
                <c:pt idx="2">
                  <c:v>Regional 4Y Public</c:v>
                </c:pt>
                <c:pt idx="3">
                  <c:v>Regional 4Y Private</c:v>
                </c:pt>
                <c:pt idx="4">
                  <c:v>Enterprise</c:v>
                </c:pt>
              </c:strCache>
            </c:strRef>
          </c:cat>
          <c:val>
            <c:numRef>
              <c:f>Sheet1!$B$2:$B$6</c:f>
              <c:numCache>
                <c:formatCode>0%</c:formatCode>
                <c:ptCount val="5"/>
                <c:pt idx="0">
                  <c:v>0.62</c:v>
                </c:pt>
                <c:pt idx="1">
                  <c:v>0.76</c:v>
                </c:pt>
                <c:pt idx="2">
                  <c:v>0.69</c:v>
                </c:pt>
                <c:pt idx="3">
                  <c:v>0.42</c:v>
                </c:pt>
                <c:pt idx="4">
                  <c:v>0.55</c:v>
                </c:pt>
              </c:numCache>
            </c:numRef>
          </c:val>
          <c:extLst xmlns:c16r2="http://schemas.microsoft.com/office/drawing/2015/06/chart">
            <c:ext xmlns:c16="http://schemas.microsoft.com/office/drawing/2014/chart" uri="{C3380CC4-5D6E-409C-BE32-E72D297353CC}">
              <c16:uniqueId val="{00000005-2BF7-4E3D-8EEA-800381072155}"/>
            </c:ext>
          </c:extLst>
        </c:ser>
        <c:ser>
          <c:idx val="1"/>
          <c:order val="1"/>
          <c:tx>
            <c:strRef>
              <c:f>Sheet1!$C$1</c:f>
              <c:strCache>
                <c:ptCount val="1"/>
                <c:pt idx="0">
                  <c:v>Online Only Students</c:v>
                </c:pt>
              </c:strCache>
            </c:strRef>
          </c:tx>
          <c:spPr>
            <a:solidFill>
              <a:srgbClr val="FF0000"/>
            </a:solidFill>
          </c:spPr>
          <c:invertIfNegative val="0"/>
          <c:dLbls>
            <c:dLbl>
              <c:idx val="0"/>
              <c:layout>
                <c:manualLayout>
                  <c:x val="-1.57311837545468E-17"/>
                  <c:y val="0.15057811239580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BF7-4E3D-8EEA-800381072155}"/>
                </c:ext>
                <c:ext xmlns:c15="http://schemas.microsoft.com/office/drawing/2012/chart" uri="{CE6537A1-D6FC-4f65-9D91-7224C49458BB}"/>
              </c:extLst>
            </c:dLbl>
            <c:dLbl>
              <c:idx val="1"/>
              <c:layout>
                <c:manualLayout>
                  <c:x val="0.0"/>
                  <c:y val="0.1559559021242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BF7-4E3D-8EEA-800381072155}"/>
                </c:ext>
                <c:ext xmlns:c15="http://schemas.microsoft.com/office/drawing/2012/chart" uri="{CE6537A1-D6FC-4f65-9D91-7224C49458BB}"/>
              </c:extLst>
            </c:dLbl>
            <c:dLbl>
              <c:idx val="2"/>
              <c:layout>
                <c:manualLayout>
                  <c:x val="0.0"/>
                  <c:y val="0.1452003226673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BF7-4E3D-8EEA-800381072155}"/>
                </c:ext>
                <c:ext xmlns:c15="http://schemas.microsoft.com/office/drawing/2012/chart" uri="{CE6537A1-D6FC-4f65-9D91-7224C49458BB}"/>
              </c:extLst>
            </c:dLbl>
            <c:dLbl>
              <c:idx val="3"/>
              <c:layout>
                <c:manualLayout>
                  <c:x val="0.0"/>
                  <c:y val="0.16133369185264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BF7-4E3D-8EEA-800381072155}"/>
                </c:ext>
                <c:ext xmlns:c15="http://schemas.microsoft.com/office/drawing/2012/chart" uri="{CE6537A1-D6FC-4f65-9D91-7224C49458BB}"/>
              </c:extLst>
            </c:dLbl>
            <c:dLbl>
              <c:idx val="4"/>
              <c:layout>
                <c:manualLayout>
                  <c:x val="-0.00343243305329926"/>
                  <c:y val="0.1452003226673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BF7-4E3D-8EEA-800381072155}"/>
                </c:ext>
                <c:ext xmlns:c15="http://schemas.microsoft.com/office/drawing/2012/chart" uri="{CE6537A1-D6FC-4f65-9D91-7224C49458BB}"/>
              </c:extLst>
            </c:dLbl>
            <c:spPr>
              <a:noFill/>
              <a:ln>
                <a:noFill/>
              </a:ln>
              <a:effectLst/>
            </c:spPr>
            <c:txPr>
              <a:bodyPr/>
              <a:lstStyle/>
              <a:p>
                <a:pPr>
                  <a:defRPr sz="1400">
                    <a:solidFill>
                      <a:schemeClr val="bg1"/>
                    </a:solidFill>
                    <a:latin typeface="+mj-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Community College</c:v>
                </c:pt>
                <c:pt idx="1">
                  <c:v>Low Enrollment 4Y</c:v>
                </c:pt>
                <c:pt idx="2">
                  <c:v>Regional 4Y Public</c:v>
                </c:pt>
                <c:pt idx="3">
                  <c:v>Regional 4Y Private</c:v>
                </c:pt>
                <c:pt idx="4">
                  <c:v>Enterprise</c:v>
                </c:pt>
              </c:strCache>
            </c:strRef>
          </c:cat>
          <c:val>
            <c:numRef>
              <c:f>Sheet1!$C$2:$C$6</c:f>
              <c:numCache>
                <c:formatCode>0%</c:formatCode>
                <c:ptCount val="5"/>
                <c:pt idx="0">
                  <c:v>0.38</c:v>
                </c:pt>
                <c:pt idx="1">
                  <c:v>0.24</c:v>
                </c:pt>
                <c:pt idx="2">
                  <c:v>0.31</c:v>
                </c:pt>
                <c:pt idx="3">
                  <c:v>0.58</c:v>
                </c:pt>
                <c:pt idx="4">
                  <c:v>0.45</c:v>
                </c:pt>
              </c:numCache>
            </c:numRef>
          </c:val>
          <c:extLst xmlns:c16r2="http://schemas.microsoft.com/office/drawing/2015/06/chart">
            <c:ext xmlns:c16="http://schemas.microsoft.com/office/drawing/2014/chart" uri="{C3380CC4-5D6E-409C-BE32-E72D297353CC}">
              <c16:uniqueId val="{0000000B-2BF7-4E3D-8EEA-800381072155}"/>
            </c:ext>
          </c:extLst>
        </c:ser>
        <c:dLbls>
          <c:showLegendKey val="0"/>
          <c:showVal val="0"/>
          <c:showCatName val="0"/>
          <c:showSerName val="0"/>
          <c:showPercent val="0"/>
          <c:showBubbleSize val="0"/>
        </c:dLbls>
        <c:gapWidth val="150"/>
        <c:axId val="-2084420488"/>
        <c:axId val="-2084417448"/>
      </c:barChart>
      <c:catAx>
        <c:axId val="-2084420488"/>
        <c:scaling>
          <c:orientation val="minMax"/>
        </c:scaling>
        <c:delete val="1"/>
        <c:axPos val="b"/>
        <c:numFmt formatCode="General" sourceLinked="0"/>
        <c:majorTickMark val="out"/>
        <c:minorTickMark val="none"/>
        <c:tickLblPos val="nextTo"/>
        <c:crossAx val="-2084417448"/>
        <c:crosses val="autoZero"/>
        <c:auto val="1"/>
        <c:lblAlgn val="ctr"/>
        <c:lblOffset val="100"/>
        <c:noMultiLvlLbl val="0"/>
      </c:catAx>
      <c:valAx>
        <c:axId val="-2084417448"/>
        <c:scaling>
          <c:orientation val="minMax"/>
        </c:scaling>
        <c:delete val="1"/>
        <c:axPos val="l"/>
        <c:numFmt formatCode="0%" sourceLinked="1"/>
        <c:majorTickMark val="out"/>
        <c:minorTickMark val="none"/>
        <c:tickLblPos val="nextTo"/>
        <c:crossAx val="-208442048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0.0180960309476734"/>
          <c:y val="0.0"/>
          <c:w val="0.981903969052327"/>
          <c:h val="1.0"/>
        </c:manualLayout>
      </c:layout>
      <c:barChart>
        <c:barDir val="col"/>
        <c:grouping val="clustered"/>
        <c:varyColors val="0"/>
        <c:ser>
          <c:idx val="0"/>
          <c:order val="0"/>
          <c:tx>
            <c:strRef>
              <c:f>Sheet1!$B$1</c:f>
              <c:strCache>
                <c:ptCount val="1"/>
                <c:pt idx="0">
                  <c:v>Undergraduate</c:v>
                </c:pt>
              </c:strCache>
            </c:strRef>
          </c:tx>
          <c:spPr>
            <a:solidFill>
              <a:srgbClr val="008000"/>
            </a:solidFill>
          </c:spPr>
          <c:invertIfNegative val="0"/>
          <c:dLbls>
            <c:dLbl>
              <c:idx val="0"/>
              <c:layout>
                <c:manualLayout>
                  <c:x val="0.0"/>
                  <c:y val="0.16273159122683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D6A-4F63-9CB8-E2834AEA6DB3}"/>
                </c:ext>
                <c:ext xmlns:c15="http://schemas.microsoft.com/office/drawing/2012/chart" uri="{CE6537A1-D6FC-4f65-9D91-7224C49458BB}">
                  <c15:layout/>
                </c:ext>
              </c:extLst>
            </c:dLbl>
            <c:dLbl>
              <c:idx val="1"/>
              <c:layout>
                <c:manualLayout>
                  <c:x val="0.0"/>
                  <c:y val="0.17083201518506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D6A-4F63-9CB8-E2834AEA6DB3}"/>
                </c:ext>
                <c:ext xmlns:c15="http://schemas.microsoft.com/office/drawing/2012/chart" uri="{CE6537A1-D6FC-4f65-9D91-7224C49458BB}">
                  <c15:layout/>
                </c:ext>
              </c:extLst>
            </c:dLbl>
            <c:dLbl>
              <c:idx val="2"/>
              <c:layout>
                <c:manualLayout>
                  <c:x val="0.0"/>
                  <c:y val="0.16450490351154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D6A-4F63-9CB8-E2834AEA6DB3}"/>
                </c:ext>
                <c:ext xmlns:c15="http://schemas.microsoft.com/office/drawing/2012/chart" uri="{CE6537A1-D6FC-4f65-9D91-7224C49458BB}">
                  <c15:layout/>
                </c:ext>
              </c:extLst>
            </c:dLbl>
            <c:dLbl>
              <c:idx val="3"/>
              <c:layout>
                <c:manualLayout>
                  <c:x val="-0.00171983833519662"/>
                  <c:y val="0.15185068016450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D6A-4F63-9CB8-E2834AEA6DB3}"/>
                </c:ext>
                <c:ext xmlns:c15="http://schemas.microsoft.com/office/drawing/2012/chart" uri="{CE6537A1-D6FC-4f65-9D91-7224C49458BB}">
                  <c15:layout/>
                </c:ext>
              </c:extLst>
            </c:dLbl>
            <c:dLbl>
              <c:idx val="4"/>
              <c:layout>
                <c:manualLayout>
                  <c:x val="0.0"/>
                  <c:y val="0.1834862385321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D6A-4F63-9CB8-E2834AEA6DB3}"/>
                </c:ex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Community College</c:v>
                </c:pt>
                <c:pt idx="1">
                  <c:v>Low Enrollment 4Y</c:v>
                </c:pt>
                <c:pt idx="2">
                  <c:v>Regional 4Y Public</c:v>
                </c:pt>
                <c:pt idx="3">
                  <c:v>Regional 4Y Private</c:v>
                </c:pt>
                <c:pt idx="4">
                  <c:v>Enterprise</c:v>
                </c:pt>
              </c:strCache>
            </c:strRef>
          </c:cat>
          <c:val>
            <c:numRef>
              <c:f>Sheet1!$B$2:$B$6</c:f>
              <c:numCache>
                <c:formatCode>0%</c:formatCode>
                <c:ptCount val="5"/>
                <c:pt idx="0">
                  <c:v>1.0</c:v>
                </c:pt>
                <c:pt idx="1">
                  <c:v>0.72</c:v>
                </c:pt>
                <c:pt idx="2">
                  <c:v>0.77</c:v>
                </c:pt>
                <c:pt idx="3">
                  <c:v>0.45</c:v>
                </c:pt>
                <c:pt idx="4">
                  <c:v>0.8</c:v>
                </c:pt>
              </c:numCache>
            </c:numRef>
          </c:val>
          <c:extLst xmlns:c16r2="http://schemas.microsoft.com/office/drawing/2015/06/chart">
            <c:ext xmlns:c16="http://schemas.microsoft.com/office/drawing/2014/chart" uri="{C3380CC4-5D6E-409C-BE32-E72D297353CC}">
              <c16:uniqueId val="{00000005-4D6A-4F63-9CB8-E2834AEA6DB3}"/>
            </c:ext>
          </c:extLst>
        </c:ser>
        <c:ser>
          <c:idx val="1"/>
          <c:order val="1"/>
          <c:tx>
            <c:strRef>
              <c:f>Sheet1!$C$1</c:f>
              <c:strCache>
                <c:ptCount val="1"/>
                <c:pt idx="0">
                  <c:v>Graduate</c:v>
                </c:pt>
              </c:strCache>
            </c:strRef>
          </c:tx>
          <c:spPr>
            <a:solidFill>
              <a:srgbClr val="FF0000"/>
            </a:solidFill>
          </c:spPr>
          <c:invertIfNegative val="0"/>
          <c:dLbls>
            <c:dLbl>
              <c:idx val="0"/>
              <c:delete val="1"/>
              <c:extLst xmlns:c16r2="http://schemas.microsoft.com/office/drawing/2015/06/chart">
                <c:ext xmlns:c16="http://schemas.microsoft.com/office/drawing/2014/chart" uri="{C3380CC4-5D6E-409C-BE32-E72D297353CC}">
                  <c16:uniqueId val="{00000006-4D6A-4F63-9CB8-E2834AEA6DB3}"/>
                </c:ext>
                <c:ext xmlns:c15="http://schemas.microsoft.com/office/drawing/2012/chart" uri="{CE6537A1-D6FC-4f65-9D91-7224C49458BB}"/>
              </c:extLst>
            </c:dLbl>
            <c:dLbl>
              <c:idx val="1"/>
              <c:layout>
                <c:manualLayout>
                  <c:x val="-0.00343967667039298"/>
                  <c:y val="0.15185068016450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D6A-4F63-9CB8-E2834AEA6DB3}"/>
                </c:ext>
                <c:ext xmlns:c15="http://schemas.microsoft.com/office/drawing/2012/chart" uri="{CE6537A1-D6FC-4f65-9D91-7224C49458BB}">
                  <c15:layout/>
                </c:ext>
              </c:extLst>
            </c:dLbl>
            <c:dLbl>
              <c:idx val="2"/>
              <c:layout>
                <c:manualLayout>
                  <c:x val="-0.00343967667039305"/>
                  <c:y val="0.15185068016450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D6A-4F63-9CB8-E2834AEA6DB3}"/>
                </c:ext>
                <c:ext xmlns:c15="http://schemas.microsoft.com/office/drawing/2012/chart" uri="{CE6537A1-D6FC-4f65-9D91-7224C49458BB}">
                  <c15:layout/>
                </c:ext>
              </c:extLst>
            </c:dLbl>
            <c:dLbl>
              <c:idx val="3"/>
              <c:layout>
                <c:manualLayout>
                  <c:x val="-0.00171983833519649"/>
                  <c:y val="0.18981335020563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D6A-4F63-9CB8-E2834AEA6DB3}"/>
                </c:ext>
                <c:ext xmlns:c15="http://schemas.microsoft.com/office/drawing/2012/chart" uri="{CE6537A1-D6FC-4f65-9D91-7224C49458BB}">
                  <c15:layout/>
                </c:ext>
              </c:extLst>
            </c:dLbl>
            <c:dLbl>
              <c:idx val="4"/>
              <c:layout>
                <c:manualLayout>
                  <c:x val="-0.00171983833519649"/>
                  <c:y val="0.15185068016450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D6A-4F63-9CB8-E2834AEA6DB3}"/>
                </c:ext>
                <c:ext xmlns:c15="http://schemas.microsoft.com/office/drawing/2012/chart" uri="{CE6537A1-D6FC-4f65-9D91-7224C49458BB}">
                  <c15:layout/>
                </c:ext>
              </c:extLst>
            </c:dLbl>
            <c:spPr>
              <a:noFill/>
              <a:ln>
                <a:noFill/>
              </a:ln>
              <a:effectLst/>
            </c:spPr>
            <c:txPr>
              <a:bodyPr/>
              <a:lstStyle/>
              <a:p>
                <a:pPr>
                  <a:defRPr sz="1400">
                    <a:solidFill>
                      <a:srgbClr val="FFFFFF"/>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Community College</c:v>
                </c:pt>
                <c:pt idx="1">
                  <c:v>Low Enrollment 4Y</c:v>
                </c:pt>
                <c:pt idx="2">
                  <c:v>Regional 4Y Public</c:v>
                </c:pt>
                <c:pt idx="3">
                  <c:v>Regional 4Y Private</c:v>
                </c:pt>
                <c:pt idx="4">
                  <c:v>Enterprise</c:v>
                </c:pt>
              </c:strCache>
            </c:strRef>
          </c:cat>
          <c:val>
            <c:numRef>
              <c:f>Sheet1!$C$2:$C$6</c:f>
              <c:numCache>
                <c:formatCode>0%</c:formatCode>
                <c:ptCount val="5"/>
                <c:pt idx="0">
                  <c:v>0.0</c:v>
                </c:pt>
                <c:pt idx="1">
                  <c:v>0.28</c:v>
                </c:pt>
                <c:pt idx="2">
                  <c:v>0.23</c:v>
                </c:pt>
                <c:pt idx="3">
                  <c:v>0.55</c:v>
                </c:pt>
                <c:pt idx="4">
                  <c:v>0.2</c:v>
                </c:pt>
              </c:numCache>
            </c:numRef>
          </c:val>
          <c:extLst xmlns:c16r2="http://schemas.microsoft.com/office/drawing/2015/06/chart">
            <c:ext xmlns:c16="http://schemas.microsoft.com/office/drawing/2014/chart" uri="{C3380CC4-5D6E-409C-BE32-E72D297353CC}">
              <c16:uniqueId val="{0000000B-4D6A-4F63-9CB8-E2834AEA6DB3}"/>
            </c:ext>
          </c:extLst>
        </c:ser>
        <c:dLbls>
          <c:showLegendKey val="0"/>
          <c:showVal val="0"/>
          <c:showCatName val="0"/>
          <c:showSerName val="0"/>
          <c:showPercent val="0"/>
          <c:showBubbleSize val="0"/>
        </c:dLbls>
        <c:gapWidth val="150"/>
        <c:axId val="-2084475032"/>
        <c:axId val="-2084471992"/>
      </c:barChart>
      <c:catAx>
        <c:axId val="-2084475032"/>
        <c:scaling>
          <c:orientation val="minMax"/>
        </c:scaling>
        <c:delete val="1"/>
        <c:axPos val="b"/>
        <c:numFmt formatCode="General" sourceLinked="0"/>
        <c:majorTickMark val="out"/>
        <c:minorTickMark val="none"/>
        <c:tickLblPos val="nextTo"/>
        <c:crossAx val="-2084471992"/>
        <c:crosses val="autoZero"/>
        <c:auto val="1"/>
        <c:lblAlgn val="ctr"/>
        <c:lblOffset val="100"/>
        <c:noMultiLvlLbl val="0"/>
      </c:catAx>
      <c:valAx>
        <c:axId val="-2084471992"/>
        <c:scaling>
          <c:orientation val="minMax"/>
        </c:scaling>
        <c:delete val="1"/>
        <c:axPos val="l"/>
        <c:numFmt formatCode="0%" sourceLinked="1"/>
        <c:majorTickMark val="out"/>
        <c:minorTickMark val="none"/>
        <c:tickLblPos val="nextTo"/>
        <c:crossAx val="-2084475032"/>
        <c:crosses val="autoZero"/>
        <c:crossBetween val="between"/>
      </c:valAx>
    </c:plotArea>
    <c:plotVisOnly val="1"/>
    <c:dispBlanksAs val="gap"/>
    <c:showDLblsOverMax val="0"/>
  </c:chart>
  <c:txPr>
    <a:bodyPr/>
    <a:lstStyle/>
    <a:p>
      <a:pPr>
        <a:defRPr>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99154272391E-6"/>
          <c:y val="0.0"/>
          <c:w val="0.999995990084573"/>
          <c:h val="0.982840646463991"/>
        </c:manualLayout>
      </c:layout>
      <c:barChart>
        <c:barDir val="col"/>
        <c:grouping val="clustered"/>
        <c:varyColors val="0"/>
        <c:ser>
          <c:idx val="0"/>
          <c:order val="0"/>
          <c:tx>
            <c:strRef>
              <c:f>Sheet1!$A$2</c:f>
              <c:strCache>
                <c:ptCount val="1"/>
                <c:pt idx="0">
                  <c:v>Online Better than On Ground</c:v>
                </c:pt>
              </c:strCache>
            </c:strRef>
          </c:tx>
          <c:spPr>
            <a:solidFill>
              <a:srgbClr val="0000FF"/>
            </a:solidFill>
          </c:spPr>
          <c:invertIfNegative val="0"/>
          <c:dLbls>
            <c:spPr>
              <a:noFill/>
              <a:ln>
                <a:noFill/>
              </a:ln>
              <a:effectLst/>
            </c:spPr>
            <c:txPr>
              <a:bodyPr/>
              <a:lstStyle/>
              <a:p>
                <a:pPr>
                  <a:defRPr sz="1400" b="1">
                    <a:solidFill>
                      <a:srgbClr val="0033CC"/>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Colleges</c:v>
                </c:pt>
                <c:pt idx="1">
                  <c:v>4Y Low Enrollment </c:v>
                </c:pt>
                <c:pt idx="2">
                  <c:v>Regional 4Y Public</c:v>
                </c:pt>
                <c:pt idx="3">
                  <c:v>Regional 4Y Private</c:v>
                </c:pt>
                <c:pt idx="4">
                  <c:v>Enterprise</c:v>
                </c:pt>
              </c:strCache>
            </c:strRef>
          </c:cat>
          <c:val>
            <c:numRef>
              <c:f>Sheet1!$B$2:$F$2</c:f>
              <c:numCache>
                <c:formatCode>0%</c:formatCode>
                <c:ptCount val="5"/>
                <c:pt idx="0">
                  <c:v>0.03</c:v>
                </c:pt>
                <c:pt idx="1">
                  <c:v>0.24</c:v>
                </c:pt>
                <c:pt idx="2">
                  <c:v>0.13</c:v>
                </c:pt>
                <c:pt idx="3">
                  <c:v>0.25</c:v>
                </c:pt>
                <c:pt idx="4">
                  <c:v>0.11</c:v>
                </c:pt>
              </c:numCache>
            </c:numRef>
          </c:val>
          <c:extLst xmlns:c16r2="http://schemas.microsoft.com/office/drawing/2015/06/chart">
            <c:ext xmlns:c16="http://schemas.microsoft.com/office/drawing/2014/chart" uri="{C3380CC4-5D6E-409C-BE32-E72D297353CC}">
              <c16:uniqueId val="{00000000-F322-4E4B-A0FE-96BA8324AA6A}"/>
            </c:ext>
          </c:extLst>
        </c:ser>
        <c:ser>
          <c:idx val="1"/>
          <c:order val="1"/>
          <c:tx>
            <c:strRef>
              <c:f>Sheet1!$A$3</c:f>
              <c:strCache>
                <c:ptCount val="1"/>
                <c:pt idx="0">
                  <c:v>Online &amp; On Ground About the Same</c:v>
                </c:pt>
              </c:strCache>
            </c:strRef>
          </c:tx>
          <c:spPr>
            <a:solidFill>
              <a:srgbClr val="008000"/>
            </a:solidFill>
          </c:spPr>
          <c:invertIfNegative val="0"/>
          <c:dLbls>
            <c:spPr>
              <a:noFill/>
              <a:ln>
                <a:noFill/>
              </a:ln>
              <a:effectLst/>
            </c:spPr>
            <c:txPr>
              <a:bodyPr/>
              <a:lstStyle/>
              <a:p>
                <a:pPr>
                  <a:defRPr sz="1400" b="1">
                    <a:solidFill>
                      <a:srgbClr val="008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Colleges</c:v>
                </c:pt>
                <c:pt idx="1">
                  <c:v>4Y Low Enrollment </c:v>
                </c:pt>
                <c:pt idx="2">
                  <c:v>Regional 4Y Public</c:v>
                </c:pt>
                <c:pt idx="3">
                  <c:v>Regional 4Y Private</c:v>
                </c:pt>
                <c:pt idx="4">
                  <c:v>Enterprise</c:v>
                </c:pt>
              </c:strCache>
            </c:strRef>
          </c:cat>
          <c:val>
            <c:numRef>
              <c:f>Sheet1!$B$3:$F$3</c:f>
              <c:numCache>
                <c:formatCode>0%</c:formatCode>
                <c:ptCount val="5"/>
                <c:pt idx="0">
                  <c:v>0.4</c:v>
                </c:pt>
                <c:pt idx="1">
                  <c:v>0.6</c:v>
                </c:pt>
                <c:pt idx="2">
                  <c:v>0.81</c:v>
                </c:pt>
                <c:pt idx="3">
                  <c:v>0.44</c:v>
                </c:pt>
                <c:pt idx="4">
                  <c:v>0.74</c:v>
                </c:pt>
              </c:numCache>
            </c:numRef>
          </c:val>
          <c:extLst xmlns:c16r2="http://schemas.microsoft.com/office/drawing/2015/06/chart">
            <c:ext xmlns:c16="http://schemas.microsoft.com/office/drawing/2014/chart" uri="{C3380CC4-5D6E-409C-BE32-E72D297353CC}">
              <c16:uniqueId val="{00000001-F322-4E4B-A0FE-96BA8324AA6A}"/>
            </c:ext>
          </c:extLst>
        </c:ser>
        <c:ser>
          <c:idx val="2"/>
          <c:order val="2"/>
          <c:tx>
            <c:strRef>
              <c:f>Sheet1!$A$4</c:f>
              <c:strCache>
                <c:ptCount val="1"/>
                <c:pt idx="0">
                  <c:v>Online Worse than On Ground</c:v>
                </c:pt>
              </c:strCache>
            </c:strRef>
          </c:tx>
          <c:spPr>
            <a:solidFill>
              <a:srgbClr val="FF0000"/>
            </a:solidFill>
          </c:spPr>
          <c:invertIfNegative val="0"/>
          <c:dLbls>
            <c:spPr>
              <a:noFill/>
              <a:ln>
                <a:noFill/>
              </a:ln>
              <a:effectLst/>
            </c:spPr>
            <c:txPr>
              <a:bodyPr/>
              <a:lstStyle/>
              <a:p>
                <a:pPr>
                  <a:defRPr sz="1400" b="1">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Colleges</c:v>
                </c:pt>
                <c:pt idx="1">
                  <c:v>4Y Low Enrollment </c:v>
                </c:pt>
                <c:pt idx="2">
                  <c:v>Regional 4Y Public</c:v>
                </c:pt>
                <c:pt idx="3">
                  <c:v>Regional 4Y Private</c:v>
                </c:pt>
                <c:pt idx="4">
                  <c:v>Enterprise</c:v>
                </c:pt>
              </c:strCache>
            </c:strRef>
          </c:cat>
          <c:val>
            <c:numRef>
              <c:f>Sheet1!$B$4:$F$4</c:f>
              <c:numCache>
                <c:formatCode>0%</c:formatCode>
                <c:ptCount val="5"/>
                <c:pt idx="0">
                  <c:v>0.56</c:v>
                </c:pt>
                <c:pt idx="1">
                  <c:v>0.17</c:v>
                </c:pt>
                <c:pt idx="2">
                  <c:v>0.06</c:v>
                </c:pt>
                <c:pt idx="3">
                  <c:v>0.31</c:v>
                </c:pt>
                <c:pt idx="4">
                  <c:v>0.16</c:v>
                </c:pt>
              </c:numCache>
            </c:numRef>
          </c:val>
          <c:extLst xmlns:c16r2="http://schemas.microsoft.com/office/drawing/2015/06/chart">
            <c:ext xmlns:c16="http://schemas.microsoft.com/office/drawing/2014/chart" uri="{C3380CC4-5D6E-409C-BE32-E72D297353CC}">
              <c16:uniqueId val="{00000002-F322-4E4B-A0FE-96BA8324AA6A}"/>
            </c:ext>
          </c:extLst>
        </c:ser>
        <c:dLbls>
          <c:showLegendKey val="0"/>
          <c:showVal val="0"/>
          <c:showCatName val="0"/>
          <c:showSerName val="0"/>
          <c:showPercent val="0"/>
          <c:showBubbleSize val="0"/>
        </c:dLbls>
        <c:gapWidth val="150"/>
        <c:axId val="-2132846264"/>
        <c:axId val="-2132887160"/>
      </c:barChart>
      <c:catAx>
        <c:axId val="-2132846264"/>
        <c:scaling>
          <c:orientation val="minMax"/>
        </c:scaling>
        <c:delete val="1"/>
        <c:axPos val="b"/>
        <c:numFmt formatCode="General" sourceLinked="0"/>
        <c:majorTickMark val="out"/>
        <c:minorTickMark val="none"/>
        <c:tickLblPos val="nextTo"/>
        <c:crossAx val="-2132887160"/>
        <c:crosses val="autoZero"/>
        <c:auto val="1"/>
        <c:lblAlgn val="ctr"/>
        <c:lblOffset val="100"/>
        <c:noMultiLvlLbl val="0"/>
      </c:catAx>
      <c:valAx>
        <c:axId val="-2132887160"/>
        <c:scaling>
          <c:orientation val="minMax"/>
        </c:scaling>
        <c:delete val="1"/>
        <c:axPos val="l"/>
        <c:numFmt formatCode="0%" sourceLinked="1"/>
        <c:majorTickMark val="out"/>
        <c:minorTickMark val="none"/>
        <c:tickLblPos val="nextTo"/>
        <c:crossAx val="-2132846264"/>
        <c:crosses val="autoZero"/>
        <c:crossBetween val="between"/>
      </c:valAx>
      <c:spPr>
        <a:noFill/>
        <a:ln>
          <a:noFill/>
        </a:ln>
      </c:spPr>
    </c:plotArea>
    <c:plotVisOnly val="1"/>
    <c:dispBlanksAs val="gap"/>
    <c:showDLblsOverMax val="0"/>
  </c:chart>
  <c:spPr>
    <a:noFill/>
    <a:ln>
      <a:noFill/>
    </a:ln>
  </c:spPr>
  <c:txPr>
    <a:bodyPr/>
    <a:lstStyle/>
    <a:p>
      <a:pPr>
        <a:defRPr sz="10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0.000565683052936786"/>
          <c:y val="0.141216092672255"/>
          <c:w val="0.999080478517918"/>
          <c:h val="0.858419574123658"/>
        </c:manualLayout>
      </c:layout>
      <c:barChart>
        <c:barDir val="col"/>
        <c:grouping val="clustered"/>
        <c:varyColors val="0"/>
        <c:ser>
          <c:idx val="0"/>
          <c:order val="0"/>
          <c:tx>
            <c:strRef>
              <c:f>Sheet1!$A$2</c:f>
              <c:strCache>
                <c:ptCount val="1"/>
                <c:pt idx="0">
                  <c:v>Optional ID Support or None</c:v>
                </c:pt>
              </c:strCache>
            </c:strRef>
          </c:tx>
          <c:spPr>
            <a:solidFill>
              <a:srgbClr val="0000FF"/>
            </a:solidFill>
          </c:spPr>
          <c:invertIfNegative val="0"/>
          <c:dLbls>
            <c:spPr>
              <a:noFill/>
              <a:ln>
                <a:noFill/>
              </a:ln>
              <a:effectLst/>
            </c:spPr>
            <c:txPr>
              <a:bodyPr/>
              <a:lstStyle/>
              <a:p>
                <a:pPr>
                  <a:defRPr sz="1600" b="1">
                    <a:solidFill>
                      <a:srgbClr val="0033CC"/>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c:v>
                </c:pt>
                <c:pt idx="1">
                  <c:v>Low Enrollment 4Y</c:v>
                </c:pt>
                <c:pt idx="2">
                  <c:v>Regional 4Y Public</c:v>
                </c:pt>
                <c:pt idx="3">
                  <c:v>Regional 4Y Private</c:v>
                </c:pt>
                <c:pt idx="4">
                  <c:v>Enterprise</c:v>
                </c:pt>
              </c:strCache>
            </c:strRef>
          </c:cat>
          <c:val>
            <c:numRef>
              <c:f>Sheet1!$B$2:$F$2</c:f>
              <c:numCache>
                <c:formatCode>0%</c:formatCode>
                <c:ptCount val="5"/>
                <c:pt idx="0">
                  <c:v>0.67</c:v>
                </c:pt>
                <c:pt idx="1">
                  <c:v>0.41</c:v>
                </c:pt>
                <c:pt idx="2">
                  <c:v>0.53</c:v>
                </c:pt>
                <c:pt idx="3">
                  <c:v>0.48</c:v>
                </c:pt>
                <c:pt idx="4">
                  <c:v>0.28</c:v>
                </c:pt>
              </c:numCache>
            </c:numRef>
          </c:val>
          <c:extLst xmlns:c16r2="http://schemas.microsoft.com/office/drawing/2015/06/chart">
            <c:ext xmlns:c16="http://schemas.microsoft.com/office/drawing/2014/chart" uri="{C3380CC4-5D6E-409C-BE32-E72D297353CC}">
              <c16:uniqueId val="{00000000-7A8C-400A-B639-950B31C1F036}"/>
            </c:ext>
          </c:extLst>
        </c:ser>
        <c:ser>
          <c:idx val="1"/>
          <c:order val="1"/>
          <c:tx>
            <c:strRef>
              <c:f>Sheet1!$A$3</c:f>
              <c:strCache>
                <c:ptCount val="1"/>
                <c:pt idx="0">
                  <c:v>Required ID or Team Support</c:v>
                </c:pt>
              </c:strCache>
            </c:strRef>
          </c:tx>
          <c:spPr>
            <a:solidFill>
              <a:srgbClr val="FF0000"/>
            </a:solidFill>
          </c:spPr>
          <c:invertIfNegative val="0"/>
          <c:dLbls>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c:v>
                </c:pt>
                <c:pt idx="1">
                  <c:v>Low Enrollment 4Y</c:v>
                </c:pt>
                <c:pt idx="2">
                  <c:v>Regional 4Y Public</c:v>
                </c:pt>
                <c:pt idx="3">
                  <c:v>Regional 4Y Private</c:v>
                </c:pt>
                <c:pt idx="4">
                  <c:v>Enterprise</c:v>
                </c:pt>
              </c:strCache>
            </c:strRef>
          </c:cat>
          <c:val>
            <c:numRef>
              <c:f>Sheet1!$B$3:$F$3</c:f>
              <c:numCache>
                <c:formatCode>0%</c:formatCode>
                <c:ptCount val="5"/>
                <c:pt idx="0">
                  <c:v>0.23</c:v>
                </c:pt>
                <c:pt idx="1">
                  <c:v>0.4</c:v>
                </c:pt>
                <c:pt idx="2">
                  <c:v>0.25</c:v>
                </c:pt>
                <c:pt idx="3">
                  <c:v>0.39</c:v>
                </c:pt>
                <c:pt idx="4">
                  <c:v>0.42</c:v>
                </c:pt>
              </c:numCache>
            </c:numRef>
          </c:val>
          <c:extLst xmlns:c16r2="http://schemas.microsoft.com/office/drawing/2015/06/chart">
            <c:ext xmlns:c16="http://schemas.microsoft.com/office/drawing/2014/chart" uri="{C3380CC4-5D6E-409C-BE32-E72D297353CC}">
              <c16:uniqueId val="{00000001-7A8C-400A-B639-950B31C1F036}"/>
            </c:ext>
          </c:extLst>
        </c:ser>
        <c:ser>
          <c:idx val="2"/>
          <c:order val="2"/>
          <c:tx>
            <c:strRef>
              <c:f>Sheet1!$A$4</c:f>
              <c:strCache>
                <c:ptCount val="1"/>
                <c:pt idx="0">
                  <c:v>Wide Variation</c:v>
                </c:pt>
              </c:strCache>
            </c:strRef>
          </c:tx>
          <c:spPr>
            <a:solidFill>
              <a:srgbClr val="008000"/>
            </a:solidFill>
          </c:spPr>
          <c:invertIfNegative val="0"/>
          <c:dLbls>
            <c:spPr>
              <a:noFill/>
              <a:ln>
                <a:noFill/>
              </a:ln>
              <a:effectLst/>
            </c:spPr>
            <c:txPr>
              <a:bodyPr/>
              <a:lstStyle/>
              <a:p>
                <a:pPr>
                  <a:defRPr sz="1600" b="1">
                    <a:solidFill>
                      <a:srgbClr val="008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Community College</c:v>
                </c:pt>
                <c:pt idx="1">
                  <c:v>Low Enrollment 4Y</c:v>
                </c:pt>
                <c:pt idx="2">
                  <c:v>Regional 4Y Public</c:v>
                </c:pt>
                <c:pt idx="3">
                  <c:v>Regional 4Y Private</c:v>
                </c:pt>
                <c:pt idx="4">
                  <c:v>Enterprise</c:v>
                </c:pt>
              </c:strCache>
            </c:strRef>
          </c:cat>
          <c:val>
            <c:numRef>
              <c:f>Sheet1!$B$4:$F$4</c:f>
              <c:numCache>
                <c:formatCode>0%</c:formatCode>
                <c:ptCount val="5"/>
                <c:pt idx="0">
                  <c:v>0.02739726027397</c:v>
                </c:pt>
                <c:pt idx="1">
                  <c:v>0.15</c:v>
                </c:pt>
                <c:pt idx="2">
                  <c:v>0.14</c:v>
                </c:pt>
                <c:pt idx="3">
                  <c:v>0.06</c:v>
                </c:pt>
                <c:pt idx="4">
                  <c:v>0.17</c:v>
                </c:pt>
              </c:numCache>
            </c:numRef>
          </c:val>
          <c:extLst xmlns:c16r2="http://schemas.microsoft.com/office/drawing/2015/06/chart">
            <c:ext xmlns:c16="http://schemas.microsoft.com/office/drawing/2014/chart" uri="{C3380CC4-5D6E-409C-BE32-E72D297353CC}">
              <c16:uniqueId val="{00000002-7A8C-400A-B639-950B31C1F036}"/>
            </c:ext>
          </c:extLst>
        </c:ser>
        <c:dLbls>
          <c:showLegendKey val="0"/>
          <c:showVal val="0"/>
          <c:showCatName val="0"/>
          <c:showSerName val="0"/>
          <c:showPercent val="0"/>
          <c:showBubbleSize val="0"/>
        </c:dLbls>
        <c:gapWidth val="150"/>
        <c:axId val="-2130034360"/>
        <c:axId val="-2129756856"/>
      </c:barChart>
      <c:catAx>
        <c:axId val="-2130034360"/>
        <c:scaling>
          <c:orientation val="minMax"/>
        </c:scaling>
        <c:delete val="1"/>
        <c:axPos val="b"/>
        <c:numFmt formatCode="General" sourceLinked="0"/>
        <c:majorTickMark val="out"/>
        <c:minorTickMark val="none"/>
        <c:tickLblPos val="nextTo"/>
        <c:crossAx val="-2129756856"/>
        <c:crosses val="autoZero"/>
        <c:auto val="1"/>
        <c:lblAlgn val="ctr"/>
        <c:lblOffset val="100"/>
        <c:noMultiLvlLbl val="0"/>
      </c:catAx>
      <c:valAx>
        <c:axId val="-2129756856"/>
        <c:scaling>
          <c:orientation val="minMax"/>
        </c:scaling>
        <c:delete val="1"/>
        <c:axPos val="l"/>
        <c:numFmt formatCode="0%" sourceLinked="1"/>
        <c:majorTickMark val="out"/>
        <c:minorTickMark val="none"/>
        <c:tickLblPos val="nextTo"/>
        <c:crossAx val="-2130034360"/>
        <c:crosses val="autoZero"/>
        <c:crossBetween val="between"/>
      </c:valAx>
    </c:plotArea>
    <c:legend>
      <c:legendPos val="r"/>
      <c:legendEntry>
        <c:idx val="0"/>
        <c:txPr>
          <a:bodyPr/>
          <a:lstStyle/>
          <a:p>
            <a:pPr>
              <a:defRPr sz="1800" b="1">
                <a:solidFill>
                  <a:srgbClr val="3366FF"/>
                </a:solidFill>
              </a:defRPr>
            </a:pPr>
            <a:endParaRPr lang="en-US"/>
          </a:p>
        </c:txPr>
      </c:legendEntry>
      <c:legendEntry>
        <c:idx val="1"/>
        <c:txPr>
          <a:bodyPr/>
          <a:lstStyle/>
          <a:p>
            <a:pPr>
              <a:defRPr sz="1800" b="1">
                <a:solidFill>
                  <a:srgbClr val="FF0000"/>
                </a:solidFill>
              </a:defRPr>
            </a:pPr>
            <a:endParaRPr lang="en-US"/>
          </a:p>
        </c:txPr>
      </c:legendEntry>
      <c:legendEntry>
        <c:idx val="2"/>
        <c:txPr>
          <a:bodyPr/>
          <a:lstStyle/>
          <a:p>
            <a:pPr>
              <a:defRPr sz="1800" b="1">
                <a:solidFill>
                  <a:srgbClr val="008000"/>
                </a:solidFill>
              </a:defRPr>
            </a:pPr>
            <a:endParaRPr lang="en-US"/>
          </a:p>
        </c:txPr>
      </c:legendEntry>
      <c:layout>
        <c:manualLayout>
          <c:xMode val="edge"/>
          <c:yMode val="edge"/>
          <c:x val="0.0"/>
          <c:y val="0.0"/>
          <c:w val="0.997962382861143"/>
          <c:h val="0.176046604618726"/>
        </c:manualLayout>
      </c:layout>
      <c:overlay val="0"/>
      <c:txPr>
        <a:bodyPr/>
        <a:lstStyle/>
        <a:p>
          <a:pPr>
            <a:defRPr sz="1800" b="1"/>
          </a:pPr>
          <a:endParaRPr lang="en-US"/>
        </a:p>
      </c:txPr>
    </c:legend>
    <c:plotVisOnly val="1"/>
    <c:dispBlanksAs val="gap"/>
    <c:showDLblsOverMax val="0"/>
  </c:chart>
  <c:txPr>
    <a:bodyPr/>
    <a:lstStyle/>
    <a:p>
      <a:pPr>
        <a:defRPr sz="10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
          <c:y val="0.0636199833845893"/>
          <c:w val="0.999585156022164"/>
          <c:h val="0.936378219062453"/>
        </c:manualLayout>
      </c:layout>
      <c:barChart>
        <c:barDir val="col"/>
        <c:grouping val="clustered"/>
        <c:varyColors val="0"/>
        <c:ser>
          <c:idx val="0"/>
          <c:order val="0"/>
          <c:tx>
            <c:strRef>
              <c:f>Sheet1!$B$1</c:f>
              <c:strCache>
                <c:ptCount val="1"/>
                <c:pt idx="0">
                  <c:v>Programs</c:v>
                </c:pt>
              </c:strCache>
            </c:strRef>
          </c:tx>
          <c:spPr>
            <a:solidFill>
              <a:srgbClr val="0000FF"/>
            </a:solidFill>
          </c:spPr>
          <c:invertIfNegative val="0"/>
          <c:dLbls>
            <c:dLbl>
              <c:idx val="0"/>
              <c:layout/>
              <c:tx>
                <c:rich>
                  <a:bodyPr/>
                  <a:lstStyle/>
                  <a:p>
                    <a:r>
                      <a:rPr lang="en-US" sz="1200" dirty="0" smtClean="0"/>
                      <a:t>10%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8E5-4658-B085-2FE4DDBF0603}"/>
                </c:ext>
                <c:ext xmlns:c15="http://schemas.microsoft.com/office/drawing/2012/chart" uri="{CE6537A1-D6FC-4f65-9D91-7224C49458BB}">
                  <c15:layout/>
                </c:ext>
              </c:extLst>
            </c:dLbl>
            <c:dLbl>
              <c:idx val="1"/>
              <c:layout/>
              <c:tx>
                <c:rich>
                  <a:bodyPr/>
                  <a:lstStyle/>
                  <a:p>
                    <a:r>
                      <a:rPr lang="en-US" sz="1200" smtClean="0"/>
                      <a:t>31%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8E5-4658-B085-2FE4DDBF0603}"/>
                </c:ext>
                <c:ext xmlns:c15="http://schemas.microsoft.com/office/drawing/2012/chart" uri="{CE6537A1-D6FC-4f65-9D91-7224C49458BB}">
                  <c15:layout/>
                </c:ext>
              </c:extLst>
            </c:dLbl>
            <c:spPr>
              <a:noFill/>
              <a:ln>
                <a:noFill/>
              </a:ln>
              <a:effectLst/>
            </c:spPr>
            <c:txPr>
              <a:bodyPr/>
              <a:lstStyle/>
              <a:p>
                <a:pPr>
                  <a:defRPr sz="1200" b="1">
                    <a:solidFill>
                      <a:srgbClr val="0033CC"/>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Community Colleges</c:v>
                </c:pt>
                <c:pt idx="1">
                  <c:v>4Y Low Enrollment</c:v>
                </c:pt>
                <c:pt idx="2">
                  <c:v>Regional 4Y Publics</c:v>
                </c:pt>
                <c:pt idx="3">
                  <c:v>Regional 4Y Private</c:v>
                </c:pt>
                <c:pt idx="4">
                  <c:v>Enterprise</c:v>
                </c:pt>
              </c:strCache>
            </c:strRef>
          </c:cat>
          <c:val>
            <c:numRef>
              <c:f>Sheet1!$B$2:$B$6</c:f>
              <c:numCache>
                <c:formatCode>0%</c:formatCode>
                <c:ptCount val="5"/>
                <c:pt idx="0">
                  <c:v>0.1</c:v>
                </c:pt>
                <c:pt idx="1">
                  <c:v>0.31</c:v>
                </c:pt>
                <c:pt idx="2">
                  <c:v>0.33</c:v>
                </c:pt>
                <c:pt idx="3">
                  <c:v>0.54</c:v>
                </c:pt>
                <c:pt idx="4">
                  <c:v>0.56</c:v>
                </c:pt>
              </c:numCache>
            </c:numRef>
          </c:val>
          <c:extLst xmlns:c16r2="http://schemas.microsoft.com/office/drawing/2015/06/chart">
            <c:ext xmlns:c16="http://schemas.microsoft.com/office/drawing/2014/chart" uri="{C3380CC4-5D6E-409C-BE32-E72D297353CC}">
              <c16:uniqueId val="{00000002-8282-4F5A-A0F3-41BA8C38F5A8}"/>
            </c:ext>
          </c:extLst>
        </c:ser>
        <c:ser>
          <c:idx val="1"/>
          <c:order val="1"/>
          <c:tx>
            <c:strRef>
              <c:f>Sheet1!$C$1</c:f>
              <c:strCache>
                <c:ptCount val="1"/>
                <c:pt idx="0">
                  <c:v>Balance</c:v>
                </c:pt>
              </c:strCache>
            </c:strRef>
          </c:tx>
          <c:spPr>
            <a:solidFill>
              <a:srgbClr val="FF0000"/>
            </a:solidFill>
          </c:spPr>
          <c:invertIfNegative val="0"/>
          <c:dLbls>
            <c:dLbl>
              <c:idx val="1"/>
              <c:layout/>
              <c:tx>
                <c:rich>
                  <a:bodyPr/>
                  <a:lstStyle/>
                  <a:p>
                    <a:r>
                      <a:rPr lang="en-US" sz="1200" smtClean="0"/>
                      <a:t>18%</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8E5-4658-B085-2FE4DDBF0603}"/>
                </c:ext>
                <c:ext xmlns:c15="http://schemas.microsoft.com/office/drawing/2012/chart" uri="{CE6537A1-D6FC-4f65-9D91-7224C49458BB}">
                  <c15:layout/>
                </c:ext>
              </c:extLst>
            </c:dLbl>
            <c:spPr>
              <a:noFill/>
              <a:ln>
                <a:noFill/>
              </a:ln>
              <a:effectLst/>
            </c:spPr>
            <c:txPr>
              <a:bodyPr/>
              <a:lstStyle/>
              <a:p>
                <a:pPr>
                  <a:defRPr sz="1200" b="1">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Community Colleges</c:v>
                </c:pt>
                <c:pt idx="1">
                  <c:v>4Y Low Enrollment</c:v>
                </c:pt>
                <c:pt idx="2">
                  <c:v>Regional 4Y Publics</c:v>
                </c:pt>
                <c:pt idx="3">
                  <c:v>Regional 4Y Private</c:v>
                </c:pt>
                <c:pt idx="4">
                  <c:v>Enterprise</c:v>
                </c:pt>
              </c:strCache>
            </c:strRef>
          </c:cat>
          <c:val>
            <c:numRef>
              <c:f>Sheet1!$C$2:$C$6</c:f>
              <c:numCache>
                <c:formatCode>0%</c:formatCode>
                <c:ptCount val="5"/>
                <c:pt idx="0">
                  <c:v>0.22</c:v>
                </c:pt>
                <c:pt idx="1">
                  <c:v>0.18</c:v>
                </c:pt>
                <c:pt idx="2">
                  <c:v>0.17</c:v>
                </c:pt>
                <c:pt idx="3">
                  <c:v>0.18</c:v>
                </c:pt>
                <c:pt idx="4">
                  <c:v>0.17</c:v>
                </c:pt>
              </c:numCache>
            </c:numRef>
          </c:val>
          <c:extLst xmlns:c16r2="http://schemas.microsoft.com/office/drawing/2015/06/chart">
            <c:ext xmlns:c16="http://schemas.microsoft.com/office/drawing/2014/chart" uri="{C3380CC4-5D6E-409C-BE32-E72D297353CC}">
              <c16:uniqueId val="{00000004-8282-4F5A-A0F3-41BA8C38F5A8}"/>
            </c:ext>
          </c:extLst>
        </c:ser>
        <c:ser>
          <c:idx val="2"/>
          <c:order val="2"/>
          <c:tx>
            <c:strRef>
              <c:f>Sheet1!$D$1</c:f>
              <c:strCache>
                <c:ptCount val="1"/>
                <c:pt idx="0">
                  <c:v>Courses</c:v>
                </c:pt>
              </c:strCache>
            </c:strRef>
          </c:tx>
          <c:spPr>
            <a:solidFill>
              <a:srgbClr val="008000"/>
            </a:solidFill>
          </c:spPr>
          <c:invertIfNegative val="0"/>
          <c:dLbls>
            <c:dLbl>
              <c:idx val="1"/>
              <c:layout/>
              <c:tx>
                <c:rich>
                  <a:bodyPr/>
                  <a:lstStyle/>
                  <a:p>
                    <a:r>
                      <a:rPr lang="en-US" sz="1200" smtClean="0"/>
                      <a:t>33%</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8E5-4658-B085-2FE4DDBF0603}"/>
                </c:ext>
                <c:ext xmlns:c15="http://schemas.microsoft.com/office/drawing/2012/chart" uri="{CE6537A1-D6FC-4f65-9D91-7224C49458BB}">
                  <c15:layout/>
                </c:ext>
              </c:extLst>
            </c:dLbl>
            <c:spPr>
              <a:noFill/>
              <a:ln>
                <a:noFill/>
              </a:ln>
              <a:effectLst/>
            </c:spPr>
            <c:txPr>
              <a:bodyPr/>
              <a:lstStyle/>
              <a:p>
                <a:pPr>
                  <a:defRPr sz="1200" b="1">
                    <a:solidFill>
                      <a:srgbClr val="008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Community Colleges</c:v>
                </c:pt>
                <c:pt idx="1">
                  <c:v>4Y Low Enrollment</c:v>
                </c:pt>
                <c:pt idx="2">
                  <c:v>Regional 4Y Publics</c:v>
                </c:pt>
                <c:pt idx="3">
                  <c:v>Regional 4Y Private</c:v>
                </c:pt>
                <c:pt idx="4">
                  <c:v>Enterprise</c:v>
                </c:pt>
              </c:strCache>
            </c:strRef>
          </c:cat>
          <c:val>
            <c:numRef>
              <c:f>Sheet1!$D$2:$D$6</c:f>
              <c:numCache>
                <c:formatCode>0%</c:formatCode>
                <c:ptCount val="5"/>
                <c:pt idx="0">
                  <c:v>0.55</c:v>
                </c:pt>
                <c:pt idx="1">
                  <c:v>0.33</c:v>
                </c:pt>
                <c:pt idx="2">
                  <c:v>0.22</c:v>
                </c:pt>
                <c:pt idx="3">
                  <c:v>0.05</c:v>
                </c:pt>
                <c:pt idx="4">
                  <c:v>0.13</c:v>
                </c:pt>
              </c:numCache>
            </c:numRef>
          </c:val>
          <c:extLst xmlns:c16r2="http://schemas.microsoft.com/office/drawing/2015/06/chart">
            <c:ext xmlns:c16="http://schemas.microsoft.com/office/drawing/2014/chart" uri="{C3380CC4-5D6E-409C-BE32-E72D297353CC}">
              <c16:uniqueId val="{00000006-8282-4F5A-A0F3-41BA8C38F5A8}"/>
            </c:ext>
          </c:extLst>
        </c:ser>
        <c:ser>
          <c:idx val="3"/>
          <c:order val="3"/>
          <c:tx>
            <c:strRef>
              <c:f>Sheet1!$E$1</c:f>
              <c:strCache>
                <c:ptCount val="1"/>
                <c:pt idx="0">
                  <c:v>Wide Variation</c:v>
                </c:pt>
              </c:strCache>
            </c:strRef>
          </c:tx>
          <c:spPr>
            <a:solidFill>
              <a:srgbClr val="FF7900"/>
            </a:solidFill>
          </c:spPr>
          <c:invertIfNegative val="0"/>
          <c:dLbls>
            <c:dLbl>
              <c:idx val="1"/>
              <c:layout/>
              <c:tx>
                <c:rich>
                  <a:bodyPr/>
                  <a:lstStyle/>
                  <a:p>
                    <a:r>
                      <a:rPr lang="en-US" sz="1200" smtClean="0"/>
                      <a:t>20%</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8E5-4658-B085-2FE4DDBF0603}"/>
                </c:ext>
                <c:ext xmlns:c15="http://schemas.microsoft.com/office/drawing/2012/chart" uri="{CE6537A1-D6FC-4f65-9D91-7224C49458BB}">
                  <c15:layout/>
                </c:ext>
              </c:extLst>
            </c:dLbl>
            <c:spPr>
              <a:noFill/>
              <a:ln>
                <a:noFill/>
              </a:ln>
              <a:effectLst/>
            </c:spPr>
            <c:txPr>
              <a:bodyPr/>
              <a:lstStyle/>
              <a:p>
                <a:pPr>
                  <a:defRPr sz="1200" b="1">
                    <a:solidFill>
                      <a:schemeClr val="accent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Community Colleges</c:v>
                </c:pt>
                <c:pt idx="1">
                  <c:v>4Y Low Enrollment</c:v>
                </c:pt>
                <c:pt idx="2">
                  <c:v>Regional 4Y Publics</c:v>
                </c:pt>
                <c:pt idx="3">
                  <c:v>Regional 4Y Private</c:v>
                </c:pt>
                <c:pt idx="4">
                  <c:v>Enterprise</c:v>
                </c:pt>
              </c:strCache>
            </c:strRef>
          </c:cat>
          <c:val>
            <c:numRef>
              <c:f>Sheet1!$E$2:$E$6</c:f>
              <c:numCache>
                <c:formatCode>0%</c:formatCode>
                <c:ptCount val="5"/>
                <c:pt idx="0">
                  <c:v>0.09</c:v>
                </c:pt>
                <c:pt idx="1">
                  <c:v>0.2</c:v>
                </c:pt>
                <c:pt idx="2">
                  <c:v>0.14</c:v>
                </c:pt>
                <c:pt idx="3">
                  <c:v>0.02</c:v>
                </c:pt>
                <c:pt idx="4">
                  <c:v>0.13</c:v>
                </c:pt>
              </c:numCache>
            </c:numRef>
          </c:val>
          <c:extLst xmlns:c16r2="http://schemas.microsoft.com/office/drawing/2015/06/chart">
            <c:ext xmlns:c16="http://schemas.microsoft.com/office/drawing/2014/chart" uri="{C3380CC4-5D6E-409C-BE32-E72D297353CC}">
              <c16:uniqueId val="{00000008-8282-4F5A-A0F3-41BA8C38F5A8}"/>
            </c:ext>
          </c:extLst>
        </c:ser>
        <c:dLbls>
          <c:showLegendKey val="0"/>
          <c:showVal val="0"/>
          <c:showCatName val="0"/>
          <c:showSerName val="0"/>
          <c:showPercent val="0"/>
          <c:showBubbleSize val="0"/>
        </c:dLbls>
        <c:gapWidth val="150"/>
        <c:axId val="-2092116984"/>
        <c:axId val="-2092122776"/>
      </c:barChart>
      <c:catAx>
        <c:axId val="-2092116984"/>
        <c:scaling>
          <c:orientation val="minMax"/>
        </c:scaling>
        <c:delete val="1"/>
        <c:axPos val="b"/>
        <c:numFmt formatCode="General" sourceLinked="0"/>
        <c:majorTickMark val="out"/>
        <c:minorTickMark val="none"/>
        <c:tickLblPos val="nextTo"/>
        <c:crossAx val="-2092122776"/>
        <c:crosses val="autoZero"/>
        <c:auto val="1"/>
        <c:lblAlgn val="ctr"/>
        <c:lblOffset val="100"/>
        <c:noMultiLvlLbl val="0"/>
      </c:catAx>
      <c:valAx>
        <c:axId val="-2092122776"/>
        <c:scaling>
          <c:orientation val="minMax"/>
        </c:scaling>
        <c:delete val="1"/>
        <c:axPos val="l"/>
        <c:numFmt formatCode="0%" sourceLinked="1"/>
        <c:majorTickMark val="out"/>
        <c:minorTickMark val="none"/>
        <c:tickLblPos val="nextTo"/>
        <c:crossAx val="-2092116984"/>
        <c:crosses val="autoZero"/>
        <c:crossBetween val="between"/>
      </c:valAx>
      <c:spPr>
        <a:noFill/>
      </c:spPr>
    </c:plotArea>
    <c:plotVisOnly val="1"/>
    <c:dispBlanksAs val="gap"/>
    <c:showDLblsOverMax val="0"/>
  </c:chart>
  <c:spPr>
    <a:noFill/>
    <a:ln>
      <a:noFill/>
    </a:ln>
  </c:spPr>
  <c:txPr>
    <a:bodyPr/>
    <a:lstStyle/>
    <a:p>
      <a:pPr>
        <a:defRPr sz="1000">
          <a:latin typeface="+mj-lt"/>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DAC5BE-428C-A741-B3F6-96934A5234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9183873-AC5F-E340-ABC5-D338E55A99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262EED-5731-C14B-819C-E41B810B299B}" type="datetimeFigureOut">
              <a:rPr lang="en-US" smtClean="0"/>
              <a:t>4/21/19</a:t>
            </a:fld>
            <a:endParaRPr lang="en-US"/>
          </a:p>
        </p:txBody>
      </p:sp>
      <p:sp>
        <p:nvSpPr>
          <p:cNvPr id="4" name="Footer Placeholder 3">
            <a:extLst>
              <a:ext uri="{FF2B5EF4-FFF2-40B4-BE49-F238E27FC236}">
                <a16:creationId xmlns:a16="http://schemas.microsoft.com/office/drawing/2014/main" xmlns="" id="{6CDE2343-DFD0-AD48-BC80-5096CC2486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BCAD47A-5572-DC46-A1B2-71086B2D7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6CF549-4203-4448-9D9A-F7BD83751F97}" type="slidenum">
              <a:rPr lang="en-US" smtClean="0"/>
              <a:t>‹#›</a:t>
            </a:fld>
            <a:endParaRPr lang="en-US"/>
          </a:p>
        </p:txBody>
      </p:sp>
    </p:spTree>
    <p:extLst>
      <p:ext uri="{BB962C8B-B14F-4D97-AF65-F5344CB8AC3E}">
        <p14:creationId xmlns:p14="http://schemas.microsoft.com/office/powerpoint/2010/main" val="1798409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586AA-FA19-C047-BA17-B25E9CA46279}" type="datetimeFigureOut">
              <a:rPr lang="en-US" smtClean="0"/>
              <a:t>4/21/19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BEF2B-AA2B-2A49-9121-B38EA1FDC330}" type="slidenum">
              <a:rPr lang="en-US" smtClean="0"/>
              <a:t>‹#›</a:t>
            </a:fld>
            <a:endParaRPr lang="en-US"/>
          </a:p>
        </p:txBody>
      </p:sp>
    </p:spTree>
    <p:extLst>
      <p:ext uri="{BB962C8B-B14F-4D97-AF65-F5344CB8AC3E}">
        <p14:creationId xmlns:p14="http://schemas.microsoft.com/office/powerpoint/2010/main" val="3858871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61F50-7DA4-194F-AF9A-6751DAA619AC}" type="slidenum">
              <a:rPr lang="en-US" smtClean="0"/>
              <a:t>2</a:t>
            </a:fld>
            <a:endParaRPr lang="en-US"/>
          </a:p>
        </p:txBody>
      </p:sp>
    </p:spTree>
    <p:extLst>
      <p:ext uri="{BB962C8B-B14F-4D97-AF65-F5344CB8AC3E}">
        <p14:creationId xmlns:p14="http://schemas.microsoft.com/office/powerpoint/2010/main" val="294552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0505E-E32C-E34E-A48E-C263C38C9A34}" type="slidenum">
              <a:rPr lang="en-US" smtClean="0"/>
              <a:t>24</a:t>
            </a:fld>
            <a:endParaRPr lang="en-US"/>
          </a:p>
        </p:txBody>
      </p:sp>
    </p:spTree>
    <p:extLst>
      <p:ext uri="{BB962C8B-B14F-4D97-AF65-F5344CB8AC3E}">
        <p14:creationId xmlns:p14="http://schemas.microsoft.com/office/powerpoint/2010/main" val="293353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emphasis</a:t>
            </a:r>
            <a:r>
              <a:rPr lang="en-US" baseline="0" dirty="0" smtClean="0"/>
              <a:t> on building fully online programs (except in community colleges), o</a:t>
            </a:r>
            <a:r>
              <a:rPr lang="en-US" dirty="0" smtClean="0"/>
              <a:t>nly</a:t>
            </a:r>
            <a:r>
              <a:rPr lang="en-US" baseline="0" dirty="0" smtClean="0"/>
              <a:t> regional private institutions report having more fully online students than those opting for a mix of online and on-ground courses</a:t>
            </a:r>
            <a:endParaRPr lang="en-US" dirty="0"/>
          </a:p>
        </p:txBody>
      </p:sp>
      <p:sp>
        <p:nvSpPr>
          <p:cNvPr id="4" name="Slide Number Placeholder 3"/>
          <p:cNvSpPr>
            <a:spLocks noGrp="1"/>
          </p:cNvSpPr>
          <p:nvPr>
            <p:ph type="sldNum" sz="quarter" idx="10"/>
          </p:nvPr>
        </p:nvSpPr>
        <p:spPr/>
        <p:txBody>
          <a:bodyPr/>
          <a:lstStyle/>
          <a:p>
            <a:fld id="{3820505E-E32C-E34E-A48E-C263C38C9A34}" type="slidenum">
              <a:rPr lang="en-US" smtClean="0"/>
              <a:t>25</a:t>
            </a:fld>
            <a:endParaRPr lang="en-US"/>
          </a:p>
        </p:txBody>
      </p:sp>
    </p:spTree>
    <p:extLst>
      <p:ext uri="{BB962C8B-B14F-4D97-AF65-F5344CB8AC3E}">
        <p14:creationId xmlns:p14="http://schemas.microsoft.com/office/powerpoint/2010/main" val="33871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regional privates enroll more online graduate students than undergraduates</a:t>
            </a:r>
            <a:endParaRPr lang="en-US" dirty="0"/>
          </a:p>
        </p:txBody>
      </p:sp>
      <p:sp>
        <p:nvSpPr>
          <p:cNvPr id="4" name="Slide Number Placeholder 3"/>
          <p:cNvSpPr>
            <a:spLocks noGrp="1"/>
          </p:cNvSpPr>
          <p:nvPr>
            <p:ph type="sldNum" sz="quarter" idx="10"/>
          </p:nvPr>
        </p:nvSpPr>
        <p:spPr/>
        <p:txBody>
          <a:bodyPr/>
          <a:lstStyle/>
          <a:p>
            <a:fld id="{3820505E-E32C-E34E-A48E-C263C38C9A34}" type="slidenum">
              <a:rPr lang="en-US" smtClean="0"/>
              <a:t>26</a:t>
            </a:fld>
            <a:endParaRPr lang="en-US"/>
          </a:p>
        </p:txBody>
      </p:sp>
    </p:spTree>
    <p:extLst>
      <p:ext uri="{BB962C8B-B14F-4D97-AF65-F5344CB8AC3E}">
        <p14:creationId xmlns:p14="http://schemas.microsoft.com/office/powerpoint/2010/main" val="317721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0505E-E32C-E34E-A48E-C263C38C9A34}" type="slidenum">
              <a:rPr lang="en-US" smtClean="0"/>
              <a:t>28</a:t>
            </a:fld>
            <a:endParaRPr lang="en-US"/>
          </a:p>
        </p:txBody>
      </p:sp>
    </p:spTree>
    <p:extLst>
      <p:ext uri="{BB962C8B-B14F-4D97-AF65-F5344CB8AC3E}">
        <p14:creationId xmlns:p14="http://schemas.microsoft.com/office/powerpoint/2010/main" val="248247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0505E-E32C-E34E-A48E-C263C38C9A34}" type="slidenum">
              <a:rPr lang="en-US" smtClean="0"/>
              <a:t>29</a:t>
            </a:fld>
            <a:endParaRPr lang="en-US"/>
          </a:p>
        </p:txBody>
      </p:sp>
    </p:spTree>
    <p:extLst>
      <p:ext uri="{BB962C8B-B14F-4D97-AF65-F5344CB8AC3E}">
        <p14:creationId xmlns:p14="http://schemas.microsoft.com/office/powerpoint/2010/main" val="319987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a:ln>
            <a:noFill/>
          </a:ln>
        </p:spPr>
        <p:txBody>
          <a:bodyPr/>
          <a:lstStyle>
            <a:lvl1pPr>
              <a:defRPr>
                <a:solidFill>
                  <a:schemeClr val="bg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225922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0_Title Slide_No-Image">
    <p:spTree>
      <p:nvGrpSpPr>
        <p:cNvPr id="1" name="Shape 103"/>
        <p:cNvGrpSpPr/>
        <p:nvPr/>
      </p:nvGrpSpPr>
      <p:grpSpPr>
        <a:xfrm>
          <a:off x="0" y="0"/>
          <a:ext cx="0" cy="0"/>
          <a:chOff x="0" y="0"/>
          <a:chExt cx="0" cy="0"/>
        </a:xfrm>
      </p:grpSpPr>
      <p:sp>
        <p:nvSpPr>
          <p:cNvPr id="105" name="Shape 105"/>
          <p:cNvSpPr txBox="1">
            <a:spLocks noGrp="1"/>
          </p:cNvSpPr>
          <p:nvPr>
            <p:ph type="sldNum" idx="12"/>
          </p:nvPr>
        </p:nvSpPr>
        <p:spPr>
          <a:xfrm>
            <a:off x="6765286" y="4650519"/>
            <a:ext cx="2057400" cy="27384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999B9C"/>
                </a:solidFill>
                <a:latin typeface="Arial"/>
                <a:ea typeface="Arial"/>
                <a:cs typeface="Arial"/>
                <a:sym typeface="Arial"/>
              </a:rPr>
              <a:t>‹#›</a:t>
            </a:fld>
            <a:endParaRPr lang="en-US" sz="900" b="0" i="0" u="none" strike="noStrike" cap="none" dirty="0">
              <a:solidFill>
                <a:srgbClr val="999B9C"/>
              </a:solidFill>
              <a:latin typeface="Arial"/>
              <a:ea typeface="Arial"/>
              <a:cs typeface="Arial"/>
              <a:sym typeface="Arial"/>
            </a:endParaRPr>
          </a:p>
        </p:txBody>
      </p:sp>
    </p:spTree>
    <p:extLst>
      <p:ext uri="{BB962C8B-B14F-4D97-AF65-F5344CB8AC3E}">
        <p14:creationId xmlns:p14="http://schemas.microsoft.com/office/powerpoint/2010/main" val="93752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32145"/>
            <a:ext cx="7347813" cy="68003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00154"/>
            <a:ext cx="8229600" cy="3394472"/>
          </a:xfrm>
          <a:prstGeom prst="rect">
            <a:avLst/>
          </a:prstGeo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a:xfrm>
            <a:off x="457200" y="4767267"/>
            <a:ext cx="2133600" cy="273844"/>
          </a:xfrm>
          <a:prstGeom prst="rect">
            <a:avLst/>
          </a:prstGeom>
        </p:spPr>
        <p:txBody>
          <a:bodyPr lIns="68580" tIns="34290" rIns="68580" bIns="34290"/>
          <a:lstStyle>
            <a:lvl1pPr defTabSz="385763" fontAlgn="base">
              <a:spcBef>
                <a:spcPct val="0"/>
              </a:spcBef>
              <a:spcAft>
                <a:spcPct val="0"/>
              </a:spcAft>
              <a:defRPr>
                <a:latin typeface="Arial" pitchFamily="34" charset="0"/>
                <a:ea typeface="ＭＳ Ｐゴシック" pitchFamily="34" charset="-128"/>
              </a:defRPr>
            </a:lvl1pPr>
          </a:lstStyle>
          <a:p>
            <a:pPr>
              <a:defRPr/>
            </a:pPr>
            <a:endParaRPr lang="en-US">
              <a:solidFill>
                <a:prstClr val="black"/>
              </a:solidFill>
            </a:endParaRPr>
          </a:p>
        </p:txBody>
      </p:sp>
      <p:sp>
        <p:nvSpPr>
          <p:cNvPr id="5" name="Footer Placeholder 5"/>
          <p:cNvSpPr>
            <a:spLocks noGrp="1"/>
          </p:cNvSpPr>
          <p:nvPr>
            <p:ph type="ftr" sz="quarter" idx="11"/>
          </p:nvPr>
        </p:nvSpPr>
        <p:spPr>
          <a:xfrm>
            <a:off x="6812632" y="4540635"/>
            <a:ext cx="2137226" cy="273844"/>
          </a:xfrm>
          <a:prstGeom prst="rect">
            <a:avLst/>
          </a:prstGeom>
        </p:spPr>
        <p:txBody>
          <a:bodyPr lIns="68580" tIns="34290" rIns="68580" bIns="34290"/>
          <a:lstStyle>
            <a:lvl1pPr defTabSz="385763" fontAlgn="base">
              <a:spcBef>
                <a:spcPct val="0"/>
              </a:spcBef>
              <a:spcAft>
                <a:spcPct val="0"/>
              </a:spcAft>
              <a:defRPr>
                <a:latin typeface="Arial" pitchFamily="34" charset="0"/>
                <a:ea typeface="ＭＳ Ｐゴシック" pitchFamily="34" charset="-128"/>
              </a:defRPr>
            </a:lvl1pPr>
          </a:lstStyle>
          <a:p>
            <a:pPr>
              <a:defRPr/>
            </a:pPr>
            <a:r>
              <a:rPr lang="en-US" smtClean="0">
                <a:solidFill>
                  <a:prstClr val="black"/>
                </a:solidFill>
              </a:rPr>
              <a:t>(C) 2019 Quality Matters and Eduventures</a:t>
            </a:r>
            <a:endParaRPr lang="en-US" dirty="0">
              <a:solidFill>
                <a:prstClr val="black"/>
              </a:solidFill>
            </a:endParaRPr>
          </a:p>
        </p:txBody>
      </p:sp>
    </p:spTree>
    <p:extLst>
      <p:ext uri="{BB962C8B-B14F-4D97-AF65-F5344CB8AC3E}">
        <p14:creationId xmlns:p14="http://schemas.microsoft.com/office/powerpoint/2010/main" val="169678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randed 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75"/>
            <a:ext cx="8229600" cy="857250"/>
          </a:xfrm>
          <a:prstGeom prst="rect">
            <a:avLst/>
          </a:prstGeom>
        </p:spPr>
        <p:txBody>
          <a:bodyPr vert="horz"/>
          <a:lstStyle>
            <a:lvl1pPr>
              <a:defRPr>
                <a:solidFill>
                  <a:schemeClr val="bg1"/>
                </a:solidFill>
                <a:latin typeface="+mj-lt"/>
                <a:cs typeface="Lato Semibold"/>
              </a:defRPr>
            </a:lvl1pPr>
          </a:lstStyle>
          <a:p>
            <a:r>
              <a:rPr lang="en-US" dirty="0"/>
              <a:t>Click to edit Master title style</a:t>
            </a:r>
          </a:p>
        </p:txBody>
      </p:sp>
      <p:sp>
        <p:nvSpPr>
          <p:cNvPr id="3" name="TextBox 1"/>
          <p:cNvSpPr txBox="1">
            <a:spLocks noChangeArrowheads="1"/>
          </p:cNvSpPr>
          <p:nvPr userDrawn="1"/>
        </p:nvSpPr>
        <p:spPr bwMode="auto">
          <a:xfrm>
            <a:off x="991394" y="4425950"/>
            <a:ext cx="7161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2400" dirty="0">
                <a:solidFill>
                  <a:schemeClr val="tx2"/>
                </a:solidFill>
                <a:latin typeface="+mn-lt"/>
              </a:rPr>
              <a:t>Helping you deliver on your online promise </a:t>
            </a:r>
          </a:p>
        </p:txBody>
      </p:sp>
    </p:spTree>
    <p:extLst>
      <p:ext uri="{BB962C8B-B14F-4D97-AF65-F5344CB8AC3E}">
        <p14:creationId xmlns:p14="http://schemas.microsoft.com/office/powerpoint/2010/main" val="163905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QM Content">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855134" y="2027238"/>
            <a:ext cx="7433732" cy="9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1400" dirty="0">
                <a:solidFill>
                  <a:schemeClr val="bg1"/>
                </a:solidFill>
                <a:latin typeface="Calibri" charset="0"/>
                <a:ea typeface="Calibri" charset="0"/>
                <a:cs typeface="Calibri" charset="0"/>
              </a:rPr>
              <a:t>Quality Matters (QM) is an international non-profit organization that provides tools and professional development for quality assurance in online and blended learning. When you see the QM Certification Mark, it means that courses have successfully met QM Rubric Standards for Course Design in an official course review.</a:t>
            </a:r>
          </a:p>
        </p:txBody>
      </p:sp>
      <p:sp>
        <p:nvSpPr>
          <p:cNvPr id="3" name="TextBox 5"/>
          <p:cNvSpPr txBox="1">
            <a:spLocks noChangeArrowheads="1"/>
          </p:cNvSpPr>
          <p:nvPr/>
        </p:nvSpPr>
        <p:spPr bwMode="auto">
          <a:xfrm>
            <a:off x="2410619" y="3336925"/>
            <a:ext cx="4322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1200" dirty="0" err="1">
                <a:solidFill>
                  <a:schemeClr val="bg1"/>
                </a:solidFill>
                <a:latin typeface="Calibri" charset="0"/>
                <a:cs typeface="Calibri" charset="0"/>
              </a:rPr>
              <a:t>qualitymatters.org</a:t>
            </a:r>
            <a:endParaRPr lang="en-US" sz="1200" dirty="0">
              <a:solidFill>
                <a:schemeClr val="bg1"/>
              </a:solidFill>
              <a:latin typeface="Calibri" charset="0"/>
              <a:cs typeface="Calibri" charset="0"/>
            </a:endParaRPr>
          </a:p>
          <a:p>
            <a:pPr algn="ctr"/>
            <a:r>
              <a:rPr lang="en-US" sz="1200" dirty="0">
                <a:solidFill>
                  <a:schemeClr val="bg1"/>
                </a:solidFill>
                <a:latin typeface="Calibri" charset="0"/>
                <a:cs typeface="Calibri" charset="0"/>
              </a:rPr>
              <a:t>1997 Annapolis Exchange </a:t>
            </a:r>
            <a:r>
              <a:rPr lang="en-US" sz="1200" dirty="0" err="1">
                <a:solidFill>
                  <a:schemeClr val="bg1"/>
                </a:solidFill>
                <a:latin typeface="Calibri" charset="0"/>
                <a:cs typeface="Calibri" charset="0"/>
              </a:rPr>
              <a:t>Pkway</a:t>
            </a:r>
            <a:r>
              <a:rPr lang="en-US" sz="1200" dirty="0">
                <a:solidFill>
                  <a:schemeClr val="bg1"/>
                </a:solidFill>
                <a:latin typeface="Calibri" charset="0"/>
                <a:cs typeface="Calibri" charset="0"/>
              </a:rPr>
              <a:t>, Suite 300</a:t>
            </a:r>
          </a:p>
          <a:p>
            <a:pPr algn="ctr"/>
            <a:r>
              <a:rPr lang="en-US" sz="1200" dirty="0">
                <a:solidFill>
                  <a:schemeClr val="bg1"/>
                </a:solidFill>
                <a:latin typeface="Calibri" charset="0"/>
                <a:cs typeface="Calibri" charset="0"/>
              </a:rPr>
              <a:t>Annapolis, MD 21401</a:t>
            </a:r>
          </a:p>
        </p:txBody>
      </p:sp>
      <p:sp>
        <p:nvSpPr>
          <p:cNvPr id="4" name="TextBox 1"/>
          <p:cNvSpPr txBox="1">
            <a:spLocks noChangeArrowheads="1"/>
          </p:cNvSpPr>
          <p:nvPr userDrawn="1"/>
        </p:nvSpPr>
        <p:spPr bwMode="auto">
          <a:xfrm>
            <a:off x="991394" y="4425950"/>
            <a:ext cx="7161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2400" dirty="0">
                <a:solidFill>
                  <a:schemeClr val="tx2"/>
                </a:solidFill>
                <a:latin typeface="+mn-lt"/>
              </a:rPr>
              <a:t>Helping you deliver on your online promise </a:t>
            </a:r>
          </a:p>
        </p:txBody>
      </p:sp>
    </p:spTree>
    <p:extLst>
      <p:ext uri="{BB962C8B-B14F-4D97-AF65-F5344CB8AC3E}">
        <p14:creationId xmlns:p14="http://schemas.microsoft.com/office/powerpoint/2010/main" val="74455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with staff contac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45332" y="4386263"/>
            <a:ext cx="7653337" cy="584200"/>
          </a:xfrm>
          <a:prstGeom prst="rect">
            <a:avLst/>
          </a:prstGeom>
        </p:spPr>
        <p:txBody>
          <a:bodyPr vert="horz"/>
          <a:lstStyle>
            <a:lvl1pPr marL="0" indent="0" algn="ctr">
              <a:buNone/>
              <a:defRPr sz="2400">
                <a:solidFill>
                  <a:schemeClr val="accent2"/>
                </a:solidFill>
                <a:latin typeface="+mn-lt"/>
                <a:cs typeface="Lato Regular"/>
              </a:defRPr>
            </a:lvl1pPr>
          </a:lstStyle>
          <a:p>
            <a:pPr lvl="0"/>
            <a:r>
              <a:rPr lang="en-US" dirty="0"/>
              <a:t>Click to edit Master text</a:t>
            </a:r>
          </a:p>
        </p:txBody>
      </p:sp>
      <p:sp>
        <p:nvSpPr>
          <p:cNvPr id="6" name="Picture Placeholder 5"/>
          <p:cNvSpPr>
            <a:spLocks noGrp="1"/>
          </p:cNvSpPr>
          <p:nvPr>
            <p:ph type="pic" sz="quarter" idx="11"/>
          </p:nvPr>
        </p:nvSpPr>
        <p:spPr>
          <a:xfrm>
            <a:off x="12017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7" name="Picture Placeholder 5"/>
          <p:cNvSpPr>
            <a:spLocks noGrp="1"/>
          </p:cNvSpPr>
          <p:nvPr>
            <p:ph type="pic" sz="quarter" idx="12"/>
          </p:nvPr>
        </p:nvSpPr>
        <p:spPr>
          <a:xfrm>
            <a:off x="31321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8" name="Picture Placeholder 5"/>
          <p:cNvSpPr>
            <a:spLocks noGrp="1"/>
          </p:cNvSpPr>
          <p:nvPr>
            <p:ph type="pic" sz="quarter" idx="13"/>
          </p:nvPr>
        </p:nvSpPr>
        <p:spPr>
          <a:xfrm>
            <a:off x="50625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9" name="Picture Placeholder 5"/>
          <p:cNvSpPr>
            <a:spLocks noGrp="1"/>
          </p:cNvSpPr>
          <p:nvPr>
            <p:ph type="pic" sz="quarter" idx="14"/>
          </p:nvPr>
        </p:nvSpPr>
        <p:spPr>
          <a:xfrm>
            <a:off x="69929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13" name="Text Placeholder 12"/>
          <p:cNvSpPr>
            <a:spLocks noGrp="1"/>
          </p:cNvSpPr>
          <p:nvPr>
            <p:ph type="body" sz="quarter" idx="15"/>
          </p:nvPr>
        </p:nvSpPr>
        <p:spPr>
          <a:xfrm>
            <a:off x="12017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a:t>Click to edit Master text </a:t>
            </a:r>
          </a:p>
        </p:txBody>
      </p:sp>
      <p:sp>
        <p:nvSpPr>
          <p:cNvPr id="14" name="Text Placeholder 12"/>
          <p:cNvSpPr>
            <a:spLocks noGrp="1"/>
          </p:cNvSpPr>
          <p:nvPr>
            <p:ph type="body" sz="quarter" idx="16"/>
          </p:nvPr>
        </p:nvSpPr>
        <p:spPr>
          <a:xfrm>
            <a:off x="31321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a:t>Click to edit Master text </a:t>
            </a:r>
          </a:p>
        </p:txBody>
      </p:sp>
      <p:sp>
        <p:nvSpPr>
          <p:cNvPr id="15" name="Text Placeholder 12"/>
          <p:cNvSpPr>
            <a:spLocks noGrp="1"/>
          </p:cNvSpPr>
          <p:nvPr>
            <p:ph type="body" sz="quarter" idx="17"/>
          </p:nvPr>
        </p:nvSpPr>
        <p:spPr>
          <a:xfrm>
            <a:off x="50625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a:t>Click to edit Master text </a:t>
            </a:r>
          </a:p>
        </p:txBody>
      </p:sp>
      <p:sp>
        <p:nvSpPr>
          <p:cNvPr id="16" name="Text Placeholder 12"/>
          <p:cNvSpPr>
            <a:spLocks noGrp="1"/>
          </p:cNvSpPr>
          <p:nvPr>
            <p:ph type="body" sz="quarter" idx="18"/>
          </p:nvPr>
        </p:nvSpPr>
        <p:spPr>
          <a:xfrm>
            <a:off x="69929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a:t>Click to edit Master text </a:t>
            </a:r>
          </a:p>
        </p:txBody>
      </p:sp>
    </p:spTree>
    <p:extLst>
      <p:ext uri="{BB962C8B-B14F-4D97-AF65-F5344CB8AC3E}">
        <p14:creationId xmlns:p14="http://schemas.microsoft.com/office/powerpoint/2010/main" val="410389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p:spPr>
        <p:txBody>
          <a:bodyPr/>
          <a:lstStyle>
            <a:lvl1pPr>
              <a:defRPr>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4225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dirty="0"/>
              <a:t>Click to edit Master title style</a:t>
            </a:r>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403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10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image, chart, 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457200" y="987425"/>
            <a:ext cx="8229600" cy="327183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4349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37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endParaRPr lang="en-US"/>
          </a:p>
        </p:txBody>
      </p:sp>
    </p:spTree>
    <p:extLst>
      <p:ext uri="{BB962C8B-B14F-4D97-AF65-F5344CB8AC3E}">
        <p14:creationId xmlns:p14="http://schemas.microsoft.com/office/powerpoint/2010/main" val="9990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jec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0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527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png"/><Relationship Id="rId13" Type="http://schemas.openxmlformats.org/officeDocument/2006/relationships/image" Target="../media/image7.png"/><Relationship Id="rId14" Type="http://schemas.openxmlformats.org/officeDocument/2006/relationships/image" Target="../media/image8.jpg"/><Relationship Id="rId1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theme" Target="../theme/theme4.xml"/><Relationship Id="rId5"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38417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34" y="300038"/>
            <a:ext cx="1786533" cy="1588029"/>
          </a:xfrm>
          <a:prstGeom prst="rect">
            <a:avLst/>
          </a:prstGeom>
          <a:effectLst>
            <a:outerShdw blurRad="82550" dist="88900" dir="2700000" algn="tl" rotWithShape="0">
              <a:prstClr val="black">
                <a:alpha val="30000"/>
              </a:prstClr>
            </a:outerShdw>
          </a:effectLst>
        </p:spPr>
      </p:pic>
      <p:pic>
        <p:nvPicPr>
          <p:cNvPr id="1028" name="Picture 10" descr="Magnifying glass atop a globe encircled by a yellow ring." title="Research"/>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025" y="4137025"/>
            <a:ext cx="8731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 descr="Three figures framed by a circle with QM in the background" title="Communit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6638" y="4137025"/>
            <a:ext cx="8112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Checkmark atop a document with QM on it; all framed in a blue rectangle." title="Rubrics and Standard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105275"/>
            <a:ext cx="7889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Three figures framed by arrows of differing colors forming a circular pattern." title="Quality Assurance &amp; Peer Review"/>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8988" y="4075113"/>
            <a:ext cx="9350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descr="Female figure inside a blue frame holding a pointer positioned atop the letters QM. " title="Professional Developmen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85100" y="4186238"/>
            <a:ext cx="9350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p:nvSpPr>
        <p:spPr bwMode="auto">
          <a:xfrm>
            <a:off x="7621589" y="493289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837267"/>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63" y="333905"/>
            <a:ext cx="1285875" cy="1143000"/>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p:nvSpPr>
        <p:spPr bwMode="auto">
          <a:xfrm>
            <a:off x="7621589" y="493289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extLst>
      <p:ext uri="{BB962C8B-B14F-4D97-AF65-F5344CB8AC3E}">
        <p14:creationId xmlns:p14="http://schemas.microsoft.com/office/powerpoint/2010/main" val="21229663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fontAlgn="auto">
              <a:spcBef>
                <a:spcPts val="0"/>
              </a:spcBef>
              <a:spcAft>
                <a:spcPts val="0"/>
              </a:spcAft>
              <a:defRPr/>
            </a:pPr>
            <a:endParaRPr lang="en-US" kern="0">
              <a:solidFill>
                <a:sysClr val="window" lastClr="FFFFFF"/>
              </a:solidFill>
              <a:latin typeface="Trebuchet MS"/>
              <a:ea typeface="+mn-ea"/>
              <a:cs typeface="+mn-cs"/>
            </a:endParaRPr>
          </a:p>
        </p:txBody>
      </p:sp>
      <p:sp>
        <p:nvSpPr>
          <p:cNvPr id="2051" name="Title Placeholder 1"/>
          <p:cNvSpPr>
            <a:spLocks noGrp="1"/>
          </p:cNvSpPr>
          <p:nvPr>
            <p:ph type="title"/>
          </p:nvPr>
        </p:nvSpPr>
        <p:spPr bwMode="auto">
          <a:xfrm>
            <a:off x="457200" y="130172"/>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090079"/>
            <a:ext cx="8229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ypographic logo that represents Quality Matters" title="QM Quality Matter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938" y="4481513"/>
            <a:ext cx="644525" cy="571500"/>
          </a:xfrm>
          <a:prstGeom prst="rect">
            <a:avLst/>
          </a:prstGeom>
          <a:effectLst>
            <a:outerShdw blurRad="82550" dist="88900" dir="2700000" algn="tl" rotWithShape="0">
              <a:prstClr val="black">
                <a:alpha val="30000"/>
              </a:prstClr>
            </a:outerShdw>
          </a:effectLst>
        </p:spPr>
      </p:pic>
      <p:sp>
        <p:nvSpPr>
          <p:cNvPr id="2054" name="TextBox 11"/>
          <p:cNvSpPr txBox="1">
            <a:spLocks noChangeArrowheads="1"/>
          </p:cNvSpPr>
          <p:nvPr/>
        </p:nvSpPr>
        <p:spPr bwMode="auto">
          <a:xfrm>
            <a:off x="876300" y="4594229"/>
            <a:ext cx="5040313"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spcBef>
                <a:spcPts val="300"/>
              </a:spcBef>
            </a:pPr>
            <a:r>
              <a:rPr lang="en-US" sz="1200" dirty="0">
                <a:solidFill>
                  <a:schemeClr val="tx2"/>
                </a:solidFill>
                <a:latin typeface="Calibri"/>
                <a:cs typeface="Calibri"/>
              </a:rPr>
              <a:t>Helping you deliver on your online promise</a:t>
            </a:r>
          </a:p>
          <a:p>
            <a:pPr>
              <a:spcBef>
                <a:spcPts val="300"/>
              </a:spcBef>
            </a:pPr>
            <a:r>
              <a:rPr lang="en-US" sz="1000" dirty="0" err="1">
                <a:solidFill>
                  <a:schemeClr val="tx2"/>
                </a:solidFill>
                <a:latin typeface="Calibri"/>
                <a:cs typeface="Calibri"/>
              </a:rPr>
              <a:t>qualitymatters.org</a:t>
            </a:r>
            <a:endParaRPr lang="en-US" sz="1000" dirty="0">
              <a:solidFill>
                <a:schemeClr val="tx2"/>
              </a:solidFill>
              <a:latin typeface="Calibri"/>
              <a:cs typeface="Calibri"/>
            </a:endParaRPr>
          </a:p>
        </p:txBody>
      </p:sp>
      <p:sp>
        <p:nvSpPr>
          <p:cNvPr id="8" name="TextBox 12"/>
          <p:cNvSpPr txBox="1">
            <a:spLocks noChangeArrowheads="1"/>
          </p:cNvSpPr>
          <p:nvPr/>
        </p:nvSpPr>
        <p:spPr bwMode="auto">
          <a:xfrm>
            <a:off x="7621589" y="493289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
        <p:nvSpPr>
          <p:cNvPr id="9" name="Rectangle 8"/>
          <p:cNvSpPr/>
          <p:nvPr userDrawn="1"/>
        </p:nvSpPr>
        <p:spPr>
          <a:xfrm>
            <a:off x="16247"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fontAlgn="auto">
              <a:spcBef>
                <a:spcPts val="0"/>
              </a:spcBef>
              <a:spcAft>
                <a:spcPts val="0"/>
              </a:spcAft>
              <a:defRPr/>
            </a:pPr>
            <a:endParaRPr lang="en-US" kern="0">
              <a:solidFill>
                <a:sysClr val="window" lastClr="FFFFFF"/>
              </a:solidFill>
              <a:latin typeface="Trebuchet MS"/>
              <a:ea typeface="+mn-ea"/>
              <a:cs typeface="+mn-cs"/>
            </a:endParaRPr>
          </a:p>
        </p:txBody>
      </p:sp>
      <p:pic>
        <p:nvPicPr>
          <p:cNvPr id="12" name="Picture 11" descr="Typographic logo that represents Quality Matters" title="QM Quality Matter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4937" y="4481513"/>
            <a:ext cx="644525" cy="571500"/>
          </a:xfrm>
          <a:prstGeom prst="rect">
            <a:avLst/>
          </a:prstGeom>
          <a:effectLst>
            <a:outerShdw blurRad="82550" dist="88900" dir="2700000" algn="tl" rotWithShape="0">
              <a:prstClr val="black">
                <a:alpha val="30000"/>
              </a:prstClr>
            </a:outerShdw>
          </a:effectLst>
        </p:spPr>
      </p:pic>
      <p:pic>
        <p:nvPicPr>
          <p:cNvPr id="13" name="Picture 12" descr="Screen Shot 2019-02-03 at 10.39.38 A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07247" y="4425950"/>
            <a:ext cx="2442471" cy="717550"/>
          </a:xfrm>
          <a:prstGeom prst="rect">
            <a:avLst/>
          </a:prstGeom>
        </p:spPr>
      </p:pic>
      <p:pic>
        <p:nvPicPr>
          <p:cNvPr id="14" name="Picture 13"/>
          <p:cNvPicPr>
            <a:picLocks noChangeAspect="1"/>
          </p:cNvPicPr>
          <p:nvPr userDrawn="1"/>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t="11840" b="34263"/>
          <a:stretch/>
        </p:blipFill>
        <p:spPr>
          <a:xfrm>
            <a:off x="6596361" y="4734065"/>
            <a:ext cx="1125965" cy="203117"/>
          </a:xfrm>
          <a:prstGeom prst="rect">
            <a:avLst/>
          </a:prstGeom>
        </p:spPr>
      </p:pic>
      <p:pic>
        <p:nvPicPr>
          <p:cNvPr id="15" name="Picture 14"/>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3882" y="4723273"/>
            <a:ext cx="1234809" cy="213909"/>
          </a:xfrm>
          <a:prstGeom prst="rect">
            <a:avLst/>
          </a:prstGeom>
        </p:spPr>
      </p:pic>
      <p:sp>
        <p:nvSpPr>
          <p:cNvPr id="16" name="TextBox 12"/>
          <p:cNvSpPr txBox="1">
            <a:spLocks noChangeArrowheads="1"/>
          </p:cNvSpPr>
          <p:nvPr userDrawn="1"/>
        </p:nvSpPr>
        <p:spPr bwMode="auto">
          <a:xfrm>
            <a:off x="4954044" y="4948237"/>
            <a:ext cx="411852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700" dirty="0">
                <a:solidFill>
                  <a:schemeClr val="accent2"/>
                </a:solidFill>
                <a:latin typeface="Calibri" panose="020F0502020204030204" pitchFamily="34" charset="0"/>
                <a:cs typeface="Calibri" panose="020F0502020204030204" pitchFamily="34" charset="0"/>
              </a:rPr>
              <a:t>©</a:t>
            </a:r>
            <a:r>
              <a:rPr lang="en-US" sz="700" dirty="0" smtClean="0">
                <a:solidFill>
                  <a:schemeClr val="accent2"/>
                </a:solidFill>
                <a:latin typeface="Calibri" panose="020F0502020204030204" pitchFamily="34" charset="0"/>
                <a:cs typeface="Calibri" panose="020F0502020204030204" pitchFamily="34" charset="0"/>
              </a:rPr>
              <a:t>2019 Quality Matters and Eduventures</a:t>
            </a:r>
            <a:r>
              <a:rPr lang="en-US" sz="700" baseline="0" dirty="0" smtClean="0">
                <a:solidFill>
                  <a:schemeClr val="accent2"/>
                </a:solidFill>
                <a:latin typeface="Calibri" panose="020F0502020204030204" pitchFamily="34" charset="0"/>
                <a:cs typeface="Calibri" panose="020F0502020204030204" pitchFamily="34" charset="0"/>
              </a:rPr>
              <a:t>®</a:t>
            </a:r>
            <a:r>
              <a:rPr lang="en-US" sz="700" dirty="0" smtClean="0">
                <a:solidFill>
                  <a:schemeClr val="accent2"/>
                </a:solidFill>
                <a:latin typeface="Calibri" panose="020F0502020204030204" pitchFamily="34" charset="0"/>
                <a:cs typeface="Calibri" panose="020F0502020204030204" pitchFamily="34" charset="0"/>
              </a:rPr>
              <a:t> Research,</a:t>
            </a:r>
            <a:r>
              <a:rPr lang="en-US" sz="700" baseline="0" dirty="0" smtClean="0">
                <a:solidFill>
                  <a:schemeClr val="accent2"/>
                </a:solidFill>
                <a:latin typeface="Calibri" panose="020F0502020204030204" pitchFamily="34" charset="0"/>
                <a:cs typeface="Calibri" panose="020F0502020204030204" pitchFamily="34" charset="0"/>
              </a:rPr>
              <a:t> a division of ACT® | NRCCUA®</a:t>
            </a:r>
            <a:endParaRPr lang="en-US" sz="700" dirty="0">
              <a:solidFill>
                <a:schemeClr val="accent2"/>
              </a:solidFill>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2" r:id="rId1"/>
    <p:sldLayoutId id="2147483680" r:id="rId2"/>
    <p:sldLayoutId id="2147483691" r:id="rId3"/>
    <p:sldLayoutId id="2147483681" r:id="rId4"/>
    <p:sldLayoutId id="2147483683" r:id="rId5"/>
    <p:sldLayoutId id="2147483684" r:id="rId6"/>
    <p:sldLayoutId id="2147483685" r:id="rId7"/>
    <p:sldLayoutId id="2147483692" r:id="rId8"/>
    <p:sldLayoutId id="2147483693" r:id="rId9"/>
    <p:sldLayoutId id="2147483694" r:id="rId10"/>
  </p:sldLayoutIdLst>
  <p:txStyles>
    <p:titleStyle>
      <a:lvl1pPr algn="ctr" defTabSz="457200" rtl="0" fontAlgn="base">
        <a:spcBef>
          <a:spcPct val="0"/>
        </a:spcBef>
        <a:spcAft>
          <a:spcPct val="0"/>
        </a:spcAft>
        <a:defRPr sz="44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228600" indent="-228600" algn="l" defTabSz="457200" rtl="0" fontAlgn="base">
        <a:spcBef>
          <a:spcPct val="20000"/>
        </a:spcBef>
        <a:spcAft>
          <a:spcPct val="0"/>
        </a:spcAft>
        <a:buFont typeface="+mj-lt"/>
        <a:buAutoNum type="romanUcPeriod"/>
        <a:defRPr sz="3200" kern="1200">
          <a:solidFill>
            <a:schemeClr val="tx1"/>
          </a:solidFill>
          <a:latin typeface="+mn-lt"/>
          <a:ea typeface="ＭＳ Ｐゴシック" charset="0"/>
          <a:cs typeface="ＭＳ Ｐゴシック" charset="0"/>
        </a:defRPr>
      </a:lvl1pPr>
      <a:lvl2pPr marL="640080" indent="-365760" algn="l" defTabSz="457200" rtl="0" fontAlgn="base">
        <a:spcBef>
          <a:spcPct val="20000"/>
        </a:spcBef>
        <a:spcAft>
          <a:spcPct val="0"/>
        </a:spcAft>
        <a:buFont typeface="+mj-lt"/>
        <a:buAutoNum type="alphaUcPeriod"/>
        <a:defRPr sz="2800" kern="1200">
          <a:solidFill>
            <a:schemeClr val="tx1"/>
          </a:solidFill>
          <a:latin typeface="+mn-lt"/>
          <a:ea typeface="ＭＳ Ｐゴシック" charset="0"/>
          <a:cs typeface="+mn-cs"/>
        </a:defRPr>
      </a:lvl2pPr>
      <a:lvl3pPr marL="822960" indent="-182880" algn="l" defTabSz="457200" rtl="0" fontAlgn="base">
        <a:spcBef>
          <a:spcPct val="20000"/>
        </a:spcBef>
        <a:spcAft>
          <a:spcPct val="0"/>
        </a:spcAft>
        <a:buSzPct val="120000"/>
        <a:buFont typeface="Arial" charset="0"/>
        <a:buChar char="•"/>
        <a:defRPr sz="2400" kern="1200">
          <a:solidFill>
            <a:schemeClr val="tx1"/>
          </a:solidFill>
          <a:latin typeface="+mn-lt"/>
          <a:ea typeface="ＭＳ Ｐゴシック" charset="0"/>
          <a:cs typeface="+mn-cs"/>
        </a:defRPr>
      </a:lvl3pPr>
      <a:lvl4pPr marL="1097280" indent="-228600" algn="l" defTabSz="457200" rtl="0" fontAlgn="base">
        <a:spcBef>
          <a:spcPct val="20000"/>
        </a:spcBef>
        <a:spcAft>
          <a:spcPct val="0"/>
        </a:spcAft>
        <a:buSzPct val="90000"/>
        <a:buFont typeface="Lucida Grande"/>
        <a:buChar char="»"/>
        <a:defRPr sz="2000" kern="1200">
          <a:solidFill>
            <a:schemeClr val="tx1"/>
          </a:solidFill>
          <a:latin typeface="+mn-lt"/>
          <a:ea typeface="ＭＳ Ｐゴシック" charset="0"/>
          <a:cs typeface="+mn-cs"/>
        </a:defRPr>
      </a:lvl4pPr>
      <a:lvl5pPr marL="1261872" indent="-182880" algn="l" defTabSz="457200" rtl="0" fontAlgn="base">
        <a:spcBef>
          <a:spcPct val="20000"/>
        </a:spcBef>
        <a:spcAft>
          <a:spcPct val="0"/>
        </a:spcAft>
        <a:buSzPct val="80000"/>
        <a:buFont typeface="Courier New"/>
        <a:buChar char="o"/>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41973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0469" y="300038"/>
            <a:ext cx="1643063" cy="1458912"/>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p:nvSpPr>
        <p:spPr bwMode="auto">
          <a:xfrm>
            <a:off x="7621589" y="4932895"/>
            <a:ext cx="1450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526C7C"/>
                </a:solidFill>
                <a:effectLst/>
                <a:uLnTx/>
                <a:uFillTx/>
                <a:latin typeface="Calibri" charset="0"/>
                <a:ea typeface="ＭＳ Ｐゴシック" charset="0"/>
                <a:cs typeface="ＭＳ Ｐゴシック" charset="0"/>
              </a:rPr>
              <a:t>©2019 </a:t>
            </a:r>
            <a:r>
              <a:rPr kumimoji="0" lang="en-US" sz="800" b="0" i="0" u="none" strike="noStrike" kern="0" cap="none" spc="0" normalizeH="0" baseline="0" noProof="0" dirty="0" err="1">
                <a:ln>
                  <a:noFill/>
                </a:ln>
                <a:solidFill>
                  <a:srgbClr val="526C7C"/>
                </a:solidFill>
                <a:effectLst/>
                <a:uLnTx/>
                <a:uFillTx/>
                <a:latin typeface="Calibri" charset="0"/>
                <a:ea typeface="ＭＳ Ｐゴシック" charset="0"/>
                <a:cs typeface="ＭＳ Ｐゴシック" charset="0"/>
              </a:rPr>
              <a:t>MarylandOnline</a:t>
            </a:r>
            <a:r>
              <a:rPr kumimoji="0" lang="en-US" sz="800" b="0" i="0" u="none" strike="noStrike" kern="0" cap="none" spc="0" normalizeH="0" baseline="0" noProof="0" dirty="0">
                <a:ln>
                  <a:noFill/>
                </a:ln>
                <a:solidFill>
                  <a:srgbClr val="526C7C"/>
                </a:solidFill>
                <a:effectLst/>
                <a:uLnTx/>
                <a:uFillTx/>
                <a:latin typeface="Calibri" charset="0"/>
                <a:ea typeface="ＭＳ Ｐゴシック" charset="0"/>
                <a:cs typeface="ＭＳ Ｐゴシック" charset="0"/>
              </a:rPr>
              <a:t>, Inc.</a:t>
            </a:r>
          </a:p>
        </p:txBody>
      </p:sp>
    </p:spTree>
  </p:cSld>
  <p:clrMap bg1="lt1" tx1="dk1" bg2="lt2" tx2="dk2" accent1="accent1" accent2="accent2" accent3="accent3" accent4="accent4" accent5="accent5" accent6="accent6" hlink="hlink" folHlink="folHlink"/>
  <p:sldLayoutIdLst>
    <p:sldLayoutId id="2147483689" r:id="rId1"/>
    <p:sldLayoutId id="2147483686" r:id="rId2"/>
    <p:sldLayoutId id="2147483690" r:id="rId3"/>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1.emf"/><Relationship Id="rId5" Type="http://schemas.openxmlformats.org/officeDocument/2006/relationships/oleObject" Target="../embeddings/oleObject2.bin"/><Relationship Id="rId6"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3.emf"/><Relationship Id="rId5" Type="http://schemas.openxmlformats.org/officeDocument/2006/relationships/oleObject" Target="../embeddings/oleObject4.bin"/><Relationship Id="rId6"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oleObject" Target="../embeddings/oleObject5.bin"/><Relationship Id="rId5" Type="http://schemas.openxmlformats.org/officeDocument/2006/relationships/image" Target="../media/image25.emf"/><Relationship Id="rId6" Type="http://schemas.openxmlformats.org/officeDocument/2006/relationships/oleObject" Target="../embeddings/oleObject6.bin"/><Relationship Id="rId7"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hyperlink" Target="http://idesignedu.org" TargetMode="External"/><Relationship Id="rId4" Type="http://schemas.openxmlformats.org/officeDocument/2006/relationships/image" Target="../media/image11.png"/><Relationship Id="rId5" Type="http://schemas.openxmlformats.org/officeDocument/2006/relationships/hyperlink" Target="http://extensionengine.org" TargetMode="External"/><Relationship Id="rId6" Type="http://schemas.openxmlformats.org/officeDocument/2006/relationships/image" Target="../media/image12.png"/><Relationship Id="rId7" Type="http://schemas.openxmlformats.org/officeDocument/2006/relationships/hyperlink" Target="http://instructionalconnections.com" TargetMode="External"/><Relationship Id="rId8" Type="http://schemas.openxmlformats.org/officeDocument/2006/relationships/image" Target="../media/image13.png"/><Relationship Id="rId9" Type="http://schemas.openxmlformats.org/officeDocument/2006/relationships/hyperlink" Target="mailto:rlegon@qualitymatters.org" TargetMode="External"/><Relationship Id="rId10" Type="http://schemas.openxmlformats.org/officeDocument/2006/relationships/hyperlink" Target="mailto:Eric.fredericksen@rochester.edu" TargetMode="External"/><Relationship Id="rId11" Type="http://schemas.openxmlformats.org/officeDocument/2006/relationships/hyperlink" Target="mailto:MKhan@eduventures.com" TargetMode="External"/><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hart" Target="../charts/char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bburch@qualitymatter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endParaRPr lang="en-US" dirty="0">
              <a:latin typeface="Calibri" charset="0"/>
            </a:endParaRPr>
          </a:p>
        </p:txBody>
      </p:sp>
      <p:pic>
        <p:nvPicPr>
          <p:cNvPr id="10" name="Content Placeholder 9" descr="Screen Shot 2019-04-04 at 10.30.33 AM.png"/>
          <p:cNvPicPr>
            <a:picLocks noGrp="1" noChangeAspect="1"/>
          </p:cNvPicPr>
          <p:nvPr>
            <p:ph idx="1"/>
          </p:nvPr>
        </p:nvPicPr>
        <p:blipFill>
          <a:blip r:embed="rId2">
            <a:extLst>
              <a:ext uri="{28A0092B-C50C-407E-A947-70E740481C1C}">
                <a14:useLocalDpi xmlns:a14="http://schemas.microsoft.com/office/drawing/2010/main" val="0"/>
              </a:ext>
            </a:extLst>
          </a:blip>
          <a:srcRect t="31699" b="31699"/>
          <a:stretch>
            <a:fillRect/>
          </a:stretch>
        </p:blipFill>
        <p:spPr>
          <a:xfrm>
            <a:off x="457213" y="130172"/>
            <a:ext cx="8229587" cy="4068867"/>
          </a:xfrm>
        </p:spPr>
      </p:pic>
    </p:spTree>
    <p:extLst>
      <p:ext uri="{BB962C8B-B14F-4D97-AF65-F5344CB8AC3E}">
        <p14:creationId xmlns:p14="http://schemas.microsoft.com/office/powerpoint/2010/main" val="411526867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13" y="130172"/>
            <a:ext cx="8482687" cy="561486"/>
          </a:xfrm>
        </p:spPr>
        <p:txBody>
          <a:bodyPr/>
          <a:lstStyle/>
          <a:p>
            <a:r>
              <a:rPr lang="en-US" sz="3200" b="1" dirty="0" smtClean="0">
                <a:solidFill>
                  <a:schemeClr val="tx1"/>
                </a:solidFill>
              </a:rPr>
              <a:t>Agenda</a:t>
            </a:r>
            <a:endParaRPr lang="en-US" sz="3200" b="1" dirty="0">
              <a:solidFill>
                <a:schemeClr val="tx1"/>
              </a:solidFill>
            </a:endParaRPr>
          </a:p>
        </p:txBody>
      </p:sp>
      <p:sp>
        <p:nvSpPr>
          <p:cNvPr id="3" name="Content Placeholder 2"/>
          <p:cNvSpPr>
            <a:spLocks noGrp="1"/>
          </p:cNvSpPr>
          <p:nvPr>
            <p:ph idx="1"/>
          </p:nvPr>
        </p:nvSpPr>
        <p:spPr>
          <a:xfrm>
            <a:off x="705517" y="691658"/>
            <a:ext cx="7821155" cy="3659433"/>
          </a:xfrm>
        </p:spPr>
        <p:txBody>
          <a:bodyPr numCol="1"/>
          <a:lstStyle/>
          <a:p>
            <a:pPr>
              <a:lnSpc>
                <a:spcPct val="150000"/>
              </a:lnSpc>
              <a:buFont typeface="+mj-lt"/>
              <a:buAutoNum type="arabicPeriod"/>
            </a:pPr>
            <a:r>
              <a:rPr lang="en-US" sz="2400" dirty="0" smtClean="0">
                <a:solidFill>
                  <a:srgbClr val="000000"/>
                </a:solidFill>
              </a:rPr>
              <a:t> Online Enrollment &amp; the CHLOE Sample 	</a:t>
            </a:r>
          </a:p>
          <a:p>
            <a:pPr>
              <a:lnSpc>
                <a:spcPct val="150000"/>
              </a:lnSpc>
              <a:buFont typeface="+mj-lt"/>
              <a:buAutoNum type="arabicPeriod"/>
            </a:pPr>
            <a:r>
              <a:rPr lang="en-US" sz="2400" dirty="0" smtClean="0">
                <a:solidFill>
                  <a:srgbClr val="000000"/>
                </a:solidFill>
              </a:rPr>
              <a:t> Course/Program Structure and Student Engagement</a:t>
            </a:r>
          </a:p>
          <a:p>
            <a:pPr>
              <a:lnSpc>
                <a:spcPct val="150000"/>
              </a:lnSpc>
              <a:buFont typeface="+mj-lt"/>
              <a:buAutoNum type="arabicPeriod"/>
            </a:pPr>
            <a:r>
              <a:rPr lang="en-US" sz="2400" dirty="0" smtClean="0">
                <a:solidFill>
                  <a:srgbClr val="FF0000"/>
                </a:solidFill>
              </a:rPr>
              <a:t> Leadership and Governance  </a:t>
            </a:r>
            <a:r>
              <a:rPr lang="en-US" sz="2400" dirty="0" smtClean="0">
                <a:solidFill>
                  <a:srgbClr val="000000"/>
                </a:solidFill>
              </a:rPr>
              <a:t>			</a:t>
            </a:r>
          </a:p>
          <a:p>
            <a:pPr>
              <a:lnSpc>
                <a:spcPct val="150000"/>
              </a:lnSpc>
              <a:buFont typeface="+mj-lt"/>
              <a:buAutoNum type="arabicPeriod"/>
            </a:pPr>
            <a:r>
              <a:rPr lang="en-US" sz="2400" dirty="0" smtClean="0">
                <a:solidFill>
                  <a:srgbClr val="000000"/>
                </a:solidFill>
              </a:rPr>
              <a:t> Contrasting </a:t>
            </a:r>
            <a:r>
              <a:rPr lang="en-US" sz="2400" dirty="0">
                <a:solidFill>
                  <a:srgbClr val="000000"/>
                </a:solidFill>
              </a:rPr>
              <a:t>Online Learning </a:t>
            </a:r>
            <a:r>
              <a:rPr lang="en-US" sz="2400" dirty="0" smtClean="0">
                <a:solidFill>
                  <a:srgbClr val="000000"/>
                </a:solidFill>
              </a:rPr>
              <a:t>Models  	</a:t>
            </a:r>
            <a:endParaRPr lang="en-US" sz="2400" dirty="0">
              <a:solidFill>
                <a:srgbClr val="000000"/>
              </a:solidFill>
            </a:endParaRPr>
          </a:p>
          <a:p>
            <a:pPr>
              <a:lnSpc>
                <a:spcPct val="150000"/>
              </a:lnSpc>
              <a:buFont typeface="+mj-lt"/>
              <a:buAutoNum type="arabicPeriod"/>
            </a:pPr>
            <a:r>
              <a:rPr lang="en-US" sz="2400" dirty="0" smtClean="0"/>
              <a:t> New Topics in the CHLOE 4 Survey</a:t>
            </a:r>
          </a:p>
          <a:p>
            <a:pPr>
              <a:lnSpc>
                <a:spcPct val="150000"/>
              </a:lnSpc>
              <a:buFont typeface="+mj-lt"/>
              <a:buAutoNum type="arabicPeriod"/>
            </a:pPr>
            <a:r>
              <a:rPr lang="en-US" sz="2400" dirty="0"/>
              <a:t> </a:t>
            </a:r>
            <a:r>
              <a:rPr lang="en-US" sz="2400" dirty="0" smtClean="0"/>
              <a:t>Q &amp; A  </a:t>
            </a:r>
            <a:r>
              <a:rPr lang="en-US" sz="2400" dirty="0" smtClean="0">
                <a:solidFill>
                  <a:srgbClr val="008000"/>
                </a:solidFill>
              </a:rPr>
              <a:t>		</a:t>
            </a:r>
            <a:endParaRPr lang="en-US" sz="2000" dirty="0" smtClean="0"/>
          </a:p>
          <a:p>
            <a:pPr lvl="1"/>
            <a:endParaRPr lang="en-US" sz="2000" dirty="0" smtClean="0"/>
          </a:p>
          <a:p>
            <a:endParaRPr lang="en-US" sz="2000" dirty="0"/>
          </a:p>
        </p:txBody>
      </p:sp>
    </p:spTree>
    <p:extLst>
      <p:ext uri="{BB962C8B-B14F-4D97-AF65-F5344CB8AC3E}">
        <p14:creationId xmlns:p14="http://schemas.microsoft.com/office/powerpoint/2010/main" val="22394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281074" y="273844"/>
            <a:ext cx="8536308" cy="354326"/>
          </a:xfrm>
        </p:spPr>
        <p:txBody>
          <a:bodyPr>
            <a:noAutofit/>
          </a:bodyPr>
          <a:lstStyle/>
          <a:p>
            <a:r>
              <a:rPr lang="en-US" sz="2800" b="1" dirty="0">
                <a:solidFill>
                  <a:srgbClr val="000000"/>
                </a:solidFill>
              </a:rPr>
              <a:t>How do you and your institution define the scope of online learning for </a:t>
            </a:r>
            <a:r>
              <a:rPr lang="en-US" sz="2800" b="1" dirty="0" smtClean="0">
                <a:solidFill>
                  <a:srgbClr val="000000"/>
                </a:solidFill>
              </a:rPr>
              <a:t>your (COO) </a:t>
            </a:r>
            <a:r>
              <a:rPr lang="en-US" sz="2800" b="1" dirty="0">
                <a:solidFill>
                  <a:srgbClr val="000000"/>
                </a:solidFill>
              </a:rPr>
              <a:t>position?</a:t>
            </a:r>
          </a:p>
        </p:txBody>
      </p:sp>
      <p:sp>
        <p:nvSpPr>
          <p:cNvPr id="3" name="Title 1">
            <a:extLst>
              <a:ext uri="{FF2B5EF4-FFF2-40B4-BE49-F238E27FC236}">
                <a16:creationId xmlns:a16="http://schemas.microsoft.com/office/drawing/2014/main" xmlns="" id="{2E9CCF63-FA4E-6441-8447-3BE51BC2F75C}"/>
              </a:ext>
            </a:extLst>
          </p:cNvPr>
          <p:cNvSpPr txBox="1">
            <a:spLocks/>
          </p:cNvSpPr>
          <p:nvPr/>
        </p:nvSpPr>
        <p:spPr bwMode="auto">
          <a:xfrm>
            <a:off x="532672" y="932345"/>
            <a:ext cx="3681663" cy="38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1800" dirty="0">
                <a:solidFill>
                  <a:schemeClr val="tx1"/>
                </a:solidFill>
                <a:latin typeface="Calibri" charset="0"/>
              </a:rPr>
              <a:t>Universities (2016-2017)</a:t>
            </a:r>
          </a:p>
        </p:txBody>
      </p:sp>
      <p:sp>
        <p:nvSpPr>
          <p:cNvPr id="4" name="Title 1">
            <a:extLst>
              <a:ext uri="{FF2B5EF4-FFF2-40B4-BE49-F238E27FC236}">
                <a16:creationId xmlns:a16="http://schemas.microsoft.com/office/drawing/2014/main" xmlns="" id="{634B207A-BC4E-1044-AB0B-5884526E41FA}"/>
              </a:ext>
            </a:extLst>
          </p:cNvPr>
          <p:cNvSpPr txBox="1">
            <a:spLocks/>
          </p:cNvSpPr>
          <p:nvPr/>
        </p:nvSpPr>
        <p:spPr bwMode="auto">
          <a:xfrm>
            <a:off x="4776751" y="933445"/>
            <a:ext cx="4315328" cy="38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1800" dirty="0">
                <a:solidFill>
                  <a:schemeClr val="tx1"/>
                </a:solidFill>
                <a:latin typeface="Calibri" charset="0"/>
              </a:rPr>
              <a:t>Community Colleges (2017-2018)</a:t>
            </a:r>
          </a:p>
        </p:txBody>
      </p:sp>
      <p:graphicFrame>
        <p:nvGraphicFramePr>
          <p:cNvPr id="5" name="Content Placeholder 3">
            <a:extLst>
              <a:ext uri="{FF2B5EF4-FFF2-40B4-BE49-F238E27FC236}">
                <a16:creationId xmlns:a16="http://schemas.microsoft.com/office/drawing/2014/main" xmlns="" id="{F062F1F4-34A4-9C40-B00E-015AF218CEAA}"/>
              </a:ext>
            </a:extLst>
          </p:cNvPr>
          <p:cNvGraphicFramePr>
            <a:graphicFrameLocks/>
          </p:cNvGraphicFramePr>
          <p:nvPr>
            <p:extLst>
              <p:ext uri="{D42A27DB-BD31-4B8C-83A1-F6EECF244321}">
                <p14:modId xmlns:p14="http://schemas.microsoft.com/office/powerpoint/2010/main" val="4165432873"/>
              </p:ext>
            </p:extLst>
          </p:nvPr>
        </p:nvGraphicFramePr>
        <p:xfrm>
          <a:off x="5057775" y="1277524"/>
          <a:ext cx="4034305" cy="3065462"/>
        </p:xfrm>
        <a:graphic>
          <a:graphicData uri="http://schemas.openxmlformats.org/presentationml/2006/ole">
            <mc:AlternateContent xmlns:mc="http://schemas.openxmlformats.org/markup-compatibility/2006">
              <mc:Choice xmlns:v="urn:schemas-microsoft-com:vml" Requires="v">
                <p:oleObj spid="_x0000_s1086" name="Worksheet" r:id="rId3" imgW="18923000" imgH="14389100" progId="Excel.Sheet.8">
                  <p:embed/>
                </p:oleObj>
              </mc:Choice>
              <mc:Fallback>
                <p:oleObj name="Worksheet" r:id="rId3" imgW="18923000" imgH="14389100" progId="Excel.Sheet.8">
                  <p:embed/>
                  <p:pic>
                    <p:nvPicPr>
                      <p:cNvPr id="5" name="Content Placeholder 3">
                        <a:extLst>
                          <a:ext uri="{FF2B5EF4-FFF2-40B4-BE49-F238E27FC236}">
                            <a16:creationId xmlns:a16="http://schemas.microsoft.com/office/drawing/2014/main" xmlns="" id="{F062F1F4-34A4-9C40-B00E-015AF218CEAA}"/>
                          </a:ext>
                        </a:extLst>
                      </p:cNvPr>
                      <p:cNvPicPr>
                        <a:picLocks noGrp="1" noChangeArrowheads="1"/>
                      </p:cNvPicPr>
                      <p:nvPr/>
                    </p:nvPicPr>
                    <p:blipFill>
                      <a:blip r:embed="rId4"/>
                      <a:srcRect/>
                      <a:stretch>
                        <a:fillRect/>
                      </a:stretch>
                    </p:blipFill>
                    <p:spPr bwMode="auto">
                      <a:xfrm>
                        <a:off x="5057775" y="1277524"/>
                        <a:ext cx="4034305" cy="3065462"/>
                      </a:xfrm>
                      <a:prstGeom prst="rect">
                        <a:avLst/>
                      </a:prstGeom>
                      <a:noFill/>
                      <a:extLst/>
                    </p:spPr>
                  </p:pic>
                </p:oleObj>
              </mc:Fallback>
            </mc:AlternateContent>
          </a:graphicData>
        </a:graphic>
      </p:graphicFrame>
      <p:graphicFrame>
        <p:nvGraphicFramePr>
          <p:cNvPr id="6" name="Content Placeholder 3">
            <a:extLst>
              <a:ext uri="{FF2B5EF4-FFF2-40B4-BE49-F238E27FC236}">
                <a16:creationId xmlns:a16="http://schemas.microsoft.com/office/drawing/2014/main" xmlns="" id="{C51F04ED-DB1C-8643-805B-649965017DA9}"/>
              </a:ext>
            </a:extLst>
          </p:cNvPr>
          <p:cNvGraphicFramePr>
            <a:graphicFrameLocks/>
          </p:cNvGraphicFramePr>
          <p:nvPr>
            <p:extLst>
              <p:ext uri="{D42A27DB-BD31-4B8C-83A1-F6EECF244321}">
                <p14:modId xmlns:p14="http://schemas.microsoft.com/office/powerpoint/2010/main" val="4291456526"/>
              </p:ext>
            </p:extLst>
          </p:nvPr>
        </p:nvGraphicFramePr>
        <p:xfrm>
          <a:off x="52388" y="1287325"/>
          <a:ext cx="5587237" cy="3062287"/>
        </p:xfrm>
        <a:graphic>
          <a:graphicData uri="http://schemas.openxmlformats.org/presentationml/2006/ole">
            <mc:AlternateContent xmlns:mc="http://schemas.openxmlformats.org/markup-compatibility/2006">
              <mc:Choice xmlns:v="urn:schemas-microsoft-com:vml" Requires="v">
                <p:oleObj spid="_x0000_s1087" name="Worksheet" r:id="rId5" imgW="28727400" imgH="15455900" progId="Excel.Sheet.8">
                  <p:embed/>
                </p:oleObj>
              </mc:Choice>
              <mc:Fallback>
                <p:oleObj name="Worksheet" r:id="rId5" imgW="28727400" imgH="15455900" progId="Excel.Sheet.8">
                  <p:embed/>
                  <p:pic>
                    <p:nvPicPr>
                      <p:cNvPr id="6" name="Content Placeholder 3">
                        <a:extLst>
                          <a:ext uri="{FF2B5EF4-FFF2-40B4-BE49-F238E27FC236}">
                            <a16:creationId xmlns:a16="http://schemas.microsoft.com/office/drawing/2014/main" xmlns="" id="{C51F04ED-DB1C-8643-805B-649965017DA9}"/>
                          </a:ext>
                        </a:extLst>
                      </p:cNvPr>
                      <p:cNvPicPr>
                        <a:picLocks noGrp="1" noChangeArrowheads="1"/>
                      </p:cNvPicPr>
                      <p:nvPr/>
                    </p:nvPicPr>
                    <p:blipFill>
                      <a:blip r:embed="rId6"/>
                      <a:srcRect/>
                      <a:stretch>
                        <a:fillRect/>
                      </a:stretch>
                    </p:blipFill>
                    <p:spPr bwMode="auto">
                      <a:xfrm>
                        <a:off x="52388" y="1287325"/>
                        <a:ext cx="5587237" cy="3062287"/>
                      </a:xfrm>
                      <a:prstGeom prst="rect">
                        <a:avLst/>
                      </a:prstGeom>
                      <a:noFill/>
                      <a:extLst/>
                    </p:spPr>
                  </p:pic>
                </p:oleObj>
              </mc:Fallback>
            </mc:AlternateContent>
          </a:graphicData>
        </a:graphic>
      </p:graphicFrame>
    </p:spTree>
    <p:extLst>
      <p:ext uri="{BB962C8B-B14F-4D97-AF65-F5344CB8AC3E}">
        <p14:creationId xmlns:p14="http://schemas.microsoft.com/office/powerpoint/2010/main" val="161440718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628650" y="159342"/>
            <a:ext cx="8258678" cy="826894"/>
          </a:xfrm>
        </p:spPr>
        <p:txBody>
          <a:bodyPr>
            <a:noAutofit/>
          </a:bodyPr>
          <a:lstStyle/>
          <a:p>
            <a:r>
              <a:rPr lang="en-US" sz="2800" b="1" dirty="0">
                <a:solidFill>
                  <a:srgbClr val="000000"/>
                </a:solidFill>
              </a:rPr>
              <a:t>Has your institution used your online learning efforts as a catalyst for organizational changes?</a:t>
            </a:r>
          </a:p>
        </p:txBody>
      </p:sp>
      <p:sp>
        <p:nvSpPr>
          <p:cNvPr id="3" name="Title 1">
            <a:extLst>
              <a:ext uri="{FF2B5EF4-FFF2-40B4-BE49-F238E27FC236}">
                <a16:creationId xmlns:a16="http://schemas.microsoft.com/office/drawing/2014/main" xmlns="" id="{FF2AA6DA-B91C-054A-8EA0-52BB8188D5F8}"/>
              </a:ext>
            </a:extLst>
          </p:cNvPr>
          <p:cNvSpPr txBox="1">
            <a:spLocks/>
          </p:cNvSpPr>
          <p:nvPr/>
        </p:nvSpPr>
        <p:spPr bwMode="auto">
          <a:xfrm>
            <a:off x="352426" y="1347552"/>
            <a:ext cx="3681663"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1800" dirty="0">
                <a:solidFill>
                  <a:schemeClr val="tx1"/>
                </a:solidFill>
                <a:latin typeface="Calibri" charset="0"/>
              </a:rPr>
              <a:t>Universities (2016-2017)</a:t>
            </a:r>
          </a:p>
        </p:txBody>
      </p:sp>
      <p:sp>
        <p:nvSpPr>
          <p:cNvPr id="4" name="Title 1">
            <a:extLst>
              <a:ext uri="{FF2B5EF4-FFF2-40B4-BE49-F238E27FC236}">
                <a16:creationId xmlns:a16="http://schemas.microsoft.com/office/drawing/2014/main" xmlns="" id="{5676A45D-3B39-7645-99AC-5835CC700CF0}"/>
              </a:ext>
            </a:extLst>
          </p:cNvPr>
          <p:cNvSpPr txBox="1">
            <a:spLocks/>
          </p:cNvSpPr>
          <p:nvPr/>
        </p:nvSpPr>
        <p:spPr bwMode="auto">
          <a:xfrm>
            <a:off x="4572000" y="1344883"/>
            <a:ext cx="4315328"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1800" dirty="0">
                <a:solidFill>
                  <a:schemeClr val="tx1"/>
                </a:solidFill>
                <a:latin typeface="Calibri" charset="0"/>
              </a:rPr>
              <a:t>Community Colleges (2017-2018)</a:t>
            </a:r>
          </a:p>
        </p:txBody>
      </p:sp>
      <p:graphicFrame>
        <p:nvGraphicFramePr>
          <p:cNvPr id="5" name="Content Placeholder 3">
            <a:extLst>
              <a:ext uri="{FF2B5EF4-FFF2-40B4-BE49-F238E27FC236}">
                <a16:creationId xmlns:a16="http://schemas.microsoft.com/office/drawing/2014/main" xmlns="" id="{698E18E5-C635-7C47-A56E-7C5E9FE72B86}"/>
              </a:ext>
            </a:extLst>
          </p:cNvPr>
          <p:cNvGraphicFramePr>
            <a:graphicFrameLocks/>
          </p:cNvGraphicFramePr>
          <p:nvPr>
            <p:extLst>
              <p:ext uri="{D42A27DB-BD31-4B8C-83A1-F6EECF244321}">
                <p14:modId xmlns:p14="http://schemas.microsoft.com/office/powerpoint/2010/main" val="1687562998"/>
              </p:ext>
            </p:extLst>
          </p:nvPr>
        </p:nvGraphicFramePr>
        <p:xfrm>
          <a:off x="22981" y="1751704"/>
          <a:ext cx="4917518" cy="2606675"/>
        </p:xfrm>
        <a:graphic>
          <a:graphicData uri="http://schemas.openxmlformats.org/presentationml/2006/ole">
            <mc:AlternateContent xmlns:mc="http://schemas.openxmlformats.org/markup-compatibility/2006">
              <mc:Choice xmlns:v="urn:schemas-microsoft-com:vml" Requires="v">
                <p:oleObj spid="_x0000_s2110" name="Worksheet" r:id="rId3" imgW="24726900" imgH="13017500" progId="Excel.Sheet.8">
                  <p:embed/>
                </p:oleObj>
              </mc:Choice>
              <mc:Fallback>
                <p:oleObj name="Worksheet" r:id="rId3" imgW="24726900" imgH="13017500" progId="Excel.Sheet.8">
                  <p:embed/>
                  <p:pic>
                    <p:nvPicPr>
                      <p:cNvPr id="5" name="Content Placeholder 3">
                        <a:extLst>
                          <a:ext uri="{FF2B5EF4-FFF2-40B4-BE49-F238E27FC236}">
                            <a16:creationId xmlns:a16="http://schemas.microsoft.com/office/drawing/2014/main" xmlns="" id="{698E18E5-C635-7C47-A56E-7C5E9FE72B86}"/>
                          </a:ext>
                        </a:extLst>
                      </p:cNvPr>
                      <p:cNvPicPr>
                        <a:picLocks noGrp="1" noChangeArrowheads="1"/>
                      </p:cNvPicPr>
                      <p:nvPr/>
                    </p:nvPicPr>
                    <p:blipFill>
                      <a:blip r:embed="rId4"/>
                      <a:srcRect/>
                      <a:stretch>
                        <a:fillRect/>
                      </a:stretch>
                    </p:blipFill>
                    <p:spPr bwMode="auto">
                      <a:xfrm>
                        <a:off x="22981" y="1751704"/>
                        <a:ext cx="4917518" cy="2606675"/>
                      </a:xfrm>
                      <a:prstGeom prst="rect">
                        <a:avLst/>
                      </a:prstGeom>
                      <a:noFill/>
                      <a:extLst/>
                    </p:spPr>
                  </p:pic>
                </p:oleObj>
              </mc:Fallback>
            </mc:AlternateContent>
          </a:graphicData>
        </a:graphic>
      </p:graphicFrame>
      <p:graphicFrame>
        <p:nvGraphicFramePr>
          <p:cNvPr id="6" name="Content Placeholder 3">
            <a:extLst>
              <a:ext uri="{FF2B5EF4-FFF2-40B4-BE49-F238E27FC236}">
                <a16:creationId xmlns:a16="http://schemas.microsoft.com/office/drawing/2014/main" xmlns="" id="{63E60854-E203-FC48-A007-8E64C7813122}"/>
              </a:ext>
            </a:extLst>
          </p:cNvPr>
          <p:cNvGraphicFramePr>
            <a:graphicFrameLocks/>
          </p:cNvGraphicFramePr>
          <p:nvPr>
            <p:extLst>
              <p:ext uri="{D42A27DB-BD31-4B8C-83A1-F6EECF244321}">
                <p14:modId xmlns:p14="http://schemas.microsoft.com/office/powerpoint/2010/main" val="2144472931"/>
              </p:ext>
            </p:extLst>
          </p:nvPr>
        </p:nvGraphicFramePr>
        <p:xfrm>
          <a:off x="4672500" y="1876700"/>
          <a:ext cx="4471501" cy="2493963"/>
        </p:xfrm>
        <a:graphic>
          <a:graphicData uri="http://schemas.openxmlformats.org/presentationml/2006/ole">
            <mc:AlternateContent xmlns:mc="http://schemas.openxmlformats.org/markup-compatibility/2006">
              <mc:Choice xmlns:v="urn:schemas-microsoft-com:vml" Requires="v">
                <p:oleObj spid="_x0000_s2111" name="Worksheet" r:id="rId5" imgW="23342600" imgH="12471400" progId="Excel.Sheet.8">
                  <p:embed/>
                </p:oleObj>
              </mc:Choice>
              <mc:Fallback>
                <p:oleObj name="Worksheet" r:id="rId5" imgW="23342600" imgH="12471400" progId="Excel.Sheet.8">
                  <p:embed/>
                  <p:pic>
                    <p:nvPicPr>
                      <p:cNvPr id="6" name="Content Placeholder 3">
                        <a:extLst>
                          <a:ext uri="{FF2B5EF4-FFF2-40B4-BE49-F238E27FC236}">
                            <a16:creationId xmlns:a16="http://schemas.microsoft.com/office/drawing/2014/main" xmlns="" id="{63E60854-E203-FC48-A007-8E64C7813122}"/>
                          </a:ext>
                        </a:extLst>
                      </p:cNvPr>
                      <p:cNvPicPr>
                        <a:picLocks noGrp="1" noChangeArrowheads="1"/>
                      </p:cNvPicPr>
                      <p:nvPr/>
                    </p:nvPicPr>
                    <p:blipFill>
                      <a:blip r:embed="rId6"/>
                      <a:srcRect/>
                      <a:stretch>
                        <a:fillRect/>
                      </a:stretch>
                    </p:blipFill>
                    <p:spPr bwMode="auto">
                      <a:xfrm>
                        <a:off x="4672500" y="1876700"/>
                        <a:ext cx="4471501" cy="2493963"/>
                      </a:xfrm>
                      <a:prstGeom prst="rect">
                        <a:avLst/>
                      </a:prstGeom>
                      <a:noFill/>
                      <a:extLst/>
                    </p:spPr>
                  </p:pic>
                </p:oleObj>
              </mc:Fallback>
            </mc:AlternateContent>
          </a:graphicData>
        </a:graphic>
      </p:graphicFrame>
    </p:spTree>
    <p:extLst>
      <p:ext uri="{BB962C8B-B14F-4D97-AF65-F5344CB8AC3E}">
        <p14:creationId xmlns:p14="http://schemas.microsoft.com/office/powerpoint/2010/main" val="327953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457200" y="130172"/>
            <a:ext cx="8229600" cy="670940"/>
          </a:xfrm>
        </p:spPr>
        <p:txBody>
          <a:bodyPr/>
          <a:lstStyle/>
          <a:p>
            <a:r>
              <a:rPr lang="en-US" sz="2800" b="1" dirty="0" smtClean="0">
                <a:solidFill>
                  <a:srgbClr val="000000"/>
                </a:solidFill>
              </a:rPr>
              <a:t>Chief Online Officer (COO) </a:t>
            </a:r>
            <a:r>
              <a:rPr lang="en-US" sz="2800" b="1" dirty="0">
                <a:solidFill>
                  <a:srgbClr val="000000"/>
                </a:solidFill>
              </a:rPr>
              <a:t>Reporting Lines</a:t>
            </a:r>
          </a:p>
        </p:txBody>
      </p:sp>
      <p:graphicFrame>
        <p:nvGraphicFramePr>
          <p:cNvPr id="3" name="Chart 2">
            <a:extLst>
              <a:ext uri="{FF2B5EF4-FFF2-40B4-BE49-F238E27FC236}">
                <a16:creationId xmlns:a16="http://schemas.microsoft.com/office/drawing/2014/main" xmlns="" id="{77A1EE75-705A-6C48-BA84-316206B45C21}"/>
              </a:ext>
            </a:extLst>
          </p:cNvPr>
          <p:cNvGraphicFramePr/>
          <p:nvPr>
            <p:extLst>
              <p:ext uri="{D42A27DB-BD31-4B8C-83A1-F6EECF244321}">
                <p14:modId xmlns:p14="http://schemas.microsoft.com/office/powerpoint/2010/main" val="280888928"/>
              </p:ext>
            </p:extLst>
          </p:nvPr>
        </p:nvGraphicFramePr>
        <p:xfrm>
          <a:off x="282144" y="968526"/>
          <a:ext cx="8669089" cy="3621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216700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628650" y="273844"/>
            <a:ext cx="7886700" cy="329951"/>
          </a:xfrm>
        </p:spPr>
        <p:txBody>
          <a:bodyPr>
            <a:noAutofit/>
          </a:bodyPr>
          <a:lstStyle/>
          <a:p>
            <a:r>
              <a:rPr lang="en-US" sz="2800" b="1" dirty="0">
                <a:solidFill>
                  <a:srgbClr val="000000"/>
                </a:solidFill>
              </a:rPr>
              <a:t>Whom do you report to?</a:t>
            </a:r>
          </a:p>
        </p:txBody>
      </p:sp>
      <p:sp>
        <p:nvSpPr>
          <p:cNvPr id="8" name="Title 1">
            <a:extLst>
              <a:ext uri="{FF2B5EF4-FFF2-40B4-BE49-F238E27FC236}">
                <a16:creationId xmlns:a16="http://schemas.microsoft.com/office/drawing/2014/main" xmlns="" id="{EDC74612-E680-EE43-9501-B189A997A62A}"/>
              </a:ext>
            </a:extLst>
          </p:cNvPr>
          <p:cNvSpPr txBox="1">
            <a:spLocks/>
          </p:cNvSpPr>
          <p:nvPr/>
        </p:nvSpPr>
        <p:spPr bwMode="auto">
          <a:xfrm>
            <a:off x="434765" y="664914"/>
            <a:ext cx="3681663"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1800" dirty="0">
                <a:solidFill>
                  <a:schemeClr val="tx1"/>
                </a:solidFill>
                <a:latin typeface="+mn-lt"/>
              </a:rPr>
              <a:t>Universities (2016-2017)</a:t>
            </a:r>
          </a:p>
        </p:txBody>
      </p:sp>
      <p:sp>
        <p:nvSpPr>
          <p:cNvPr id="9" name="Title 1">
            <a:extLst>
              <a:ext uri="{FF2B5EF4-FFF2-40B4-BE49-F238E27FC236}">
                <a16:creationId xmlns:a16="http://schemas.microsoft.com/office/drawing/2014/main" xmlns="" id="{6DAA3906-3BF3-0942-86B0-229C9AD3B72F}"/>
              </a:ext>
            </a:extLst>
          </p:cNvPr>
          <p:cNvSpPr txBox="1">
            <a:spLocks/>
          </p:cNvSpPr>
          <p:nvPr/>
        </p:nvSpPr>
        <p:spPr bwMode="auto">
          <a:xfrm>
            <a:off x="4359811" y="634651"/>
            <a:ext cx="4784189" cy="5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2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a:lstStyle>
          <a:p>
            <a:r>
              <a:rPr lang="en-US" sz="1800" dirty="0">
                <a:solidFill>
                  <a:schemeClr val="tx1"/>
                </a:solidFill>
                <a:latin typeface="+mn-lt"/>
              </a:rPr>
              <a:t>Community Colleges (2017-2018)</a:t>
            </a:r>
          </a:p>
        </p:txBody>
      </p:sp>
      <p:pic>
        <p:nvPicPr>
          <p:cNvPr id="10" name="Picture 9" descr="Screen Shot 2018-10-11 at 9.53.57 AM.png">
            <a:extLst>
              <a:ext uri="{FF2B5EF4-FFF2-40B4-BE49-F238E27FC236}">
                <a16:creationId xmlns:a16="http://schemas.microsoft.com/office/drawing/2014/main" xmlns="" id="{037B6990-FAB2-D343-8686-7EF1EAB00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337" y="1166039"/>
            <a:ext cx="1777761" cy="2432210"/>
          </a:xfrm>
          <a:prstGeom prst="rect">
            <a:avLst/>
          </a:prstGeom>
        </p:spPr>
      </p:pic>
      <p:graphicFrame>
        <p:nvGraphicFramePr>
          <p:cNvPr id="11" name="Content Placeholder 3">
            <a:extLst>
              <a:ext uri="{FF2B5EF4-FFF2-40B4-BE49-F238E27FC236}">
                <a16:creationId xmlns:a16="http://schemas.microsoft.com/office/drawing/2014/main" xmlns="" id="{6489B5BA-60A8-AC4E-8DE3-E92015B21AFE}"/>
              </a:ext>
            </a:extLst>
          </p:cNvPr>
          <p:cNvGraphicFramePr>
            <a:graphicFrameLocks/>
          </p:cNvGraphicFramePr>
          <p:nvPr>
            <p:extLst/>
          </p:nvPr>
        </p:nvGraphicFramePr>
        <p:xfrm>
          <a:off x="117475" y="1185039"/>
          <a:ext cx="5037138" cy="3346450"/>
        </p:xfrm>
        <a:graphic>
          <a:graphicData uri="http://schemas.openxmlformats.org/presentationml/2006/ole">
            <mc:AlternateContent xmlns:mc="http://schemas.openxmlformats.org/markup-compatibility/2006">
              <mc:Choice xmlns:v="urn:schemas-microsoft-com:vml" Requires="v">
                <p:oleObj spid="_x0000_s3134" name="Worksheet" r:id="rId4" imgW="28676600" imgH="15011400" progId="Excel.Sheet.8">
                  <p:embed/>
                </p:oleObj>
              </mc:Choice>
              <mc:Fallback>
                <p:oleObj name="Worksheet" r:id="rId4" imgW="28676600" imgH="15011400" progId="Excel.Sheet.8">
                  <p:embed/>
                  <p:pic>
                    <p:nvPicPr>
                      <p:cNvPr id="11" name="Content Placeholder 3">
                        <a:extLst>
                          <a:ext uri="{FF2B5EF4-FFF2-40B4-BE49-F238E27FC236}">
                            <a16:creationId xmlns:a16="http://schemas.microsoft.com/office/drawing/2014/main" xmlns="" id="{6489B5BA-60A8-AC4E-8DE3-E92015B21AFE}"/>
                          </a:ext>
                        </a:extLst>
                      </p:cNvPr>
                      <p:cNvPicPr>
                        <a:picLocks noGrp="1" noChangeArrowheads="1"/>
                      </p:cNvPicPr>
                      <p:nvPr/>
                    </p:nvPicPr>
                    <p:blipFill>
                      <a:blip r:embed="rId5"/>
                      <a:srcRect/>
                      <a:stretch>
                        <a:fillRect/>
                      </a:stretch>
                    </p:blipFill>
                    <p:spPr bwMode="auto">
                      <a:xfrm>
                        <a:off x="117475" y="1185039"/>
                        <a:ext cx="5037138" cy="3346450"/>
                      </a:xfrm>
                      <a:prstGeom prst="rect">
                        <a:avLst/>
                      </a:prstGeom>
                      <a:noFill/>
                      <a:extLst/>
                    </p:spPr>
                  </p:pic>
                </p:oleObj>
              </mc:Fallback>
            </mc:AlternateContent>
          </a:graphicData>
        </a:graphic>
      </p:graphicFrame>
      <p:graphicFrame>
        <p:nvGraphicFramePr>
          <p:cNvPr id="12" name="Content Placeholder 3">
            <a:extLst>
              <a:ext uri="{FF2B5EF4-FFF2-40B4-BE49-F238E27FC236}">
                <a16:creationId xmlns:a16="http://schemas.microsoft.com/office/drawing/2014/main" xmlns="" id="{98E0FB90-2E06-754E-A6FE-D3836B5B72C9}"/>
              </a:ext>
            </a:extLst>
          </p:cNvPr>
          <p:cNvGraphicFramePr>
            <a:graphicFrameLocks/>
          </p:cNvGraphicFramePr>
          <p:nvPr>
            <p:extLst/>
          </p:nvPr>
        </p:nvGraphicFramePr>
        <p:xfrm>
          <a:off x="5164139" y="1185039"/>
          <a:ext cx="3857625" cy="3349625"/>
        </p:xfrm>
        <a:graphic>
          <a:graphicData uri="http://schemas.openxmlformats.org/presentationml/2006/ole">
            <mc:AlternateContent xmlns:mc="http://schemas.openxmlformats.org/markup-compatibility/2006">
              <mc:Choice xmlns:v="urn:schemas-microsoft-com:vml" Requires="v">
                <p:oleObj spid="_x0000_s3135" name="Worksheet" r:id="rId6" imgW="26327100" imgH="12446000" progId="Excel.Sheet.8">
                  <p:embed/>
                </p:oleObj>
              </mc:Choice>
              <mc:Fallback>
                <p:oleObj name="Worksheet" r:id="rId6" imgW="26327100" imgH="12446000" progId="Excel.Sheet.8">
                  <p:embed/>
                  <p:pic>
                    <p:nvPicPr>
                      <p:cNvPr id="12" name="Content Placeholder 3">
                        <a:extLst>
                          <a:ext uri="{FF2B5EF4-FFF2-40B4-BE49-F238E27FC236}">
                            <a16:creationId xmlns:a16="http://schemas.microsoft.com/office/drawing/2014/main" xmlns="" id="{98E0FB90-2E06-754E-A6FE-D3836B5B72C9}"/>
                          </a:ext>
                        </a:extLst>
                      </p:cNvPr>
                      <p:cNvPicPr>
                        <a:picLocks noGrp="1" noChangeArrowheads="1"/>
                      </p:cNvPicPr>
                      <p:nvPr/>
                    </p:nvPicPr>
                    <p:blipFill>
                      <a:blip r:embed="rId7"/>
                      <a:srcRect/>
                      <a:stretch>
                        <a:fillRect/>
                      </a:stretch>
                    </p:blipFill>
                    <p:spPr bwMode="auto">
                      <a:xfrm>
                        <a:off x="5164139" y="1185039"/>
                        <a:ext cx="3857625" cy="3349625"/>
                      </a:xfrm>
                      <a:prstGeom prst="rect">
                        <a:avLst/>
                      </a:prstGeom>
                      <a:noFill/>
                      <a:extLst/>
                    </p:spPr>
                  </p:pic>
                </p:oleObj>
              </mc:Fallback>
            </mc:AlternateContent>
          </a:graphicData>
        </a:graphic>
      </p:graphicFrame>
    </p:spTree>
    <p:extLst>
      <p:ext uri="{BB962C8B-B14F-4D97-AF65-F5344CB8AC3E}">
        <p14:creationId xmlns:p14="http://schemas.microsoft.com/office/powerpoint/2010/main" val="190412874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83281" y="130172"/>
            <a:ext cx="8963124" cy="743768"/>
          </a:xfrm>
        </p:spPr>
        <p:txBody>
          <a:bodyPr>
            <a:noAutofit/>
          </a:bodyPr>
          <a:lstStyle/>
          <a:p>
            <a:r>
              <a:rPr lang="en-US" sz="2800" b="1" dirty="0">
                <a:solidFill>
                  <a:srgbClr val="000000"/>
                </a:solidFill>
                <a:cs typeface="Arial" panose="020B0604020202020204" pitchFamily="34" charset="0"/>
              </a:rPr>
              <a:t>In what year </a:t>
            </a:r>
            <a:r>
              <a:rPr lang="en-US" sz="2800" b="1" dirty="0" smtClean="0">
                <a:solidFill>
                  <a:srgbClr val="000000"/>
                </a:solidFill>
                <a:cs typeface="Arial" panose="020B0604020202020204" pitchFamily="34" charset="0"/>
              </a:rPr>
              <a:t/>
            </a:r>
            <a:br>
              <a:rPr lang="en-US" sz="2800" b="1" dirty="0" smtClean="0">
                <a:solidFill>
                  <a:srgbClr val="000000"/>
                </a:solidFill>
                <a:cs typeface="Arial" panose="020B0604020202020204" pitchFamily="34" charset="0"/>
              </a:rPr>
            </a:br>
            <a:r>
              <a:rPr lang="en-US" sz="2800" b="1" dirty="0" smtClean="0">
                <a:solidFill>
                  <a:srgbClr val="000000"/>
                </a:solidFill>
                <a:cs typeface="Arial" panose="020B0604020202020204" pitchFamily="34" charset="0"/>
              </a:rPr>
              <a:t>was </a:t>
            </a:r>
            <a:r>
              <a:rPr lang="en-US" sz="2800" b="1" dirty="0">
                <a:solidFill>
                  <a:srgbClr val="000000"/>
                </a:solidFill>
                <a:cs typeface="Arial" panose="020B0604020202020204" pitchFamily="34" charset="0"/>
              </a:rPr>
              <a:t>the current Chief Online Officer </a:t>
            </a:r>
            <a:r>
              <a:rPr lang="en-US" sz="2800" b="1" dirty="0" smtClean="0">
                <a:solidFill>
                  <a:srgbClr val="000000"/>
                </a:solidFill>
                <a:cs typeface="Arial" panose="020B0604020202020204" pitchFamily="34" charset="0"/>
              </a:rPr>
              <a:t>appointed</a:t>
            </a:r>
            <a:r>
              <a:rPr lang="en-US" sz="2800" b="1" dirty="0">
                <a:solidFill>
                  <a:srgbClr val="000000"/>
                </a:solidFill>
                <a:cs typeface="Arial" panose="020B0604020202020204" pitchFamily="34" charset="0"/>
              </a:rPr>
              <a:t>?</a:t>
            </a:r>
            <a:endParaRPr lang="en-US" sz="2800" b="1" dirty="0">
              <a:solidFill>
                <a:srgbClr val="000000"/>
              </a:solidFill>
            </a:endParaRPr>
          </a:p>
        </p:txBody>
      </p:sp>
      <p:graphicFrame>
        <p:nvGraphicFramePr>
          <p:cNvPr id="4" name="Content Placeholder 3">
            <a:extLst>
              <a:ext uri="{FF2B5EF4-FFF2-40B4-BE49-F238E27FC236}">
                <a16:creationId xmlns:a16="http://schemas.microsoft.com/office/drawing/2014/main" xmlns="" id="{B0C4083D-D5CA-3D42-86EF-CCB3F1FB9E6B}"/>
              </a:ext>
            </a:extLst>
          </p:cNvPr>
          <p:cNvGraphicFramePr>
            <a:graphicFrameLocks noGrp="1"/>
          </p:cNvGraphicFramePr>
          <p:nvPr>
            <p:ph idx="1"/>
            <p:extLst>
              <p:ext uri="{D42A27DB-BD31-4B8C-83A1-F6EECF244321}">
                <p14:modId xmlns:p14="http://schemas.microsoft.com/office/powerpoint/2010/main" val="3616889072"/>
              </p:ext>
            </p:extLst>
          </p:nvPr>
        </p:nvGraphicFramePr>
        <p:xfrm>
          <a:off x="502552" y="898216"/>
          <a:ext cx="8229600" cy="3460302"/>
        </p:xfrm>
        <a:graphic>
          <a:graphicData uri="http://schemas.openxmlformats.org/presentationml/2006/ole">
            <mc:AlternateContent xmlns:mc="http://schemas.openxmlformats.org/markup-compatibility/2006">
              <mc:Choice xmlns:v="urn:schemas-microsoft-com:vml" Requires="v">
                <p:oleObj spid="_x0000_s6177" name="Worksheet" r:id="rId3" imgW="16383000" imgH="8610600" progId="Excel.Sheet.8">
                  <p:embed/>
                </p:oleObj>
              </mc:Choice>
              <mc:Fallback>
                <p:oleObj name="Worksheet" r:id="rId3" imgW="16383000" imgH="8610600" progId="Excel.Sheet.8">
                  <p:embed/>
                  <p:pic>
                    <p:nvPicPr>
                      <p:cNvPr id="4" name="Content Placeholder 3">
                        <a:extLst>
                          <a:ext uri="{FF2B5EF4-FFF2-40B4-BE49-F238E27FC236}">
                            <a16:creationId xmlns:a16="http://schemas.microsoft.com/office/drawing/2014/main" xmlns="" id="{B0C4083D-D5CA-3D42-86EF-CCB3F1FB9E6B}"/>
                          </a:ext>
                        </a:extLst>
                      </p:cNvPr>
                      <p:cNvPicPr>
                        <a:picLocks noGrp="1" noChangeArrowheads="1"/>
                      </p:cNvPicPr>
                      <p:nvPr/>
                    </p:nvPicPr>
                    <p:blipFill>
                      <a:blip r:embed="rId4"/>
                      <a:srcRect/>
                      <a:stretch>
                        <a:fillRect/>
                      </a:stretch>
                    </p:blipFill>
                    <p:spPr bwMode="auto">
                      <a:xfrm>
                        <a:off x="502552" y="898216"/>
                        <a:ext cx="8229600" cy="3460302"/>
                      </a:xfrm>
                      <a:prstGeom prst="rect">
                        <a:avLst/>
                      </a:prstGeom>
                      <a:noFill/>
                      <a:extLst/>
                    </p:spPr>
                  </p:pic>
                </p:oleObj>
              </mc:Fallback>
            </mc:AlternateContent>
          </a:graphicData>
        </a:graphic>
      </p:graphicFrame>
    </p:spTree>
    <p:extLst>
      <p:ext uri="{BB962C8B-B14F-4D97-AF65-F5344CB8AC3E}">
        <p14:creationId xmlns:p14="http://schemas.microsoft.com/office/powerpoint/2010/main" val="186914636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457200" y="130172"/>
            <a:ext cx="8222974" cy="747023"/>
          </a:xfrm>
        </p:spPr>
        <p:txBody>
          <a:bodyPr>
            <a:normAutofit fontScale="90000"/>
          </a:bodyPr>
          <a:lstStyle/>
          <a:p>
            <a:r>
              <a:rPr lang="en-US" sz="2700" b="1" dirty="0">
                <a:solidFill>
                  <a:srgbClr val="000000"/>
                </a:solidFill>
                <a:cs typeface="Arial" panose="020B0604020202020204" pitchFamily="34" charset="0"/>
              </a:rPr>
              <a:t>Was the current Chief Online Officer recruited from the outside the institution or promoted from within ?</a:t>
            </a:r>
            <a:endParaRPr lang="en-US" sz="2700" b="1" dirty="0">
              <a:solidFill>
                <a:srgbClr val="000000"/>
              </a:solidFill>
            </a:endParaRPr>
          </a:p>
        </p:txBody>
      </p:sp>
      <p:graphicFrame>
        <p:nvGraphicFramePr>
          <p:cNvPr id="3" name="Content Placeholder 3">
            <a:extLst>
              <a:ext uri="{FF2B5EF4-FFF2-40B4-BE49-F238E27FC236}">
                <a16:creationId xmlns:a16="http://schemas.microsoft.com/office/drawing/2014/main" xmlns="" id="{9529BD26-7FFD-284A-87B6-56C7AE32F4ED}"/>
              </a:ext>
            </a:extLst>
          </p:cNvPr>
          <p:cNvGraphicFramePr>
            <a:graphicFrameLocks noGrp="1"/>
          </p:cNvGraphicFramePr>
          <p:nvPr>
            <p:ph idx="1"/>
            <p:extLst>
              <p:ext uri="{D42A27DB-BD31-4B8C-83A1-F6EECF244321}">
                <p14:modId xmlns:p14="http://schemas.microsoft.com/office/powerpoint/2010/main" val="2538283386"/>
              </p:ext>
            </p:extLst>
          </p:nvPr>
        </p:nvGraphicFramePr>
        <p:xfrm>
          <a:off x="1218604" y="877195"/>
          <a:ext cx="6706791" cy="3503815"/>
        </p:xfrm>
        <a:graphic>
          <a:graphicData uri="http://schemas.openxmlformats.org/presentationml/2006/ole">
            <mc:AlternateContent xmlns:mc="http://schemas.openxmlformats.org/markup-compatibility/2006">
              <mc:Choice xmlns:v="urn:schemas-microsoft-com:vml" Requires="v">
                <p:oleObj spid="_x0000_s10265" name="Worksheet" r:id="rId3" imgW="18046700" imgH="8610600" progId="Excel.Sheet.8">
                  <p:embed/>
                </p:oleObj>
              </mc:Choice>
              <mc:Fallback>
                <p:oleObj name="Worksheet" r:id="rId3" imgW="18046700" imgH="8610600" progId="Excel.Sheet.8">
                  <p:embed/>
                  <p:pic>
                    <p:nvPicPr>
                      <p:cNvPr id="3" name="Content Placeholder 3">
                        <a:extLst>
                          <a:ext uri="{FF2B5EF4-FFF2-40B4-BE49-F238E27FC236}">
                            <a16:creationId xmlns:a16="http://schemas.microsoft.com/office/drawing/2014/main" xmlns="" id="{9529BD26-7FFD-284A-87B6-56C7AE32F4ED}"/>
                          </a:ext>
                        </a:extLst>
                      </p:cNvPr>
                      <p:cNvPicPr>
                        <a:picLocks noGrp="1" noChangeArrowheads="1"/>
                      </p:cNvPicPr>
                      <p:nvPr/>
                    </p:nvPicPr>
                    <p:blipFill>
                      <a:blip r:embed="rId4"/>
                      <a:srcRect/>
                      <a:stretch>
                        <a:fillRect/>
                      </a:stretch>
                    </p:blipFill>
                    <p:spPr bwMode="auto">
                      <a:xfrm>
                        <a:off x="1218604" y="877195"/>
                        <a:ext cx="6706791" cy="3503815"/>
                      </a:xfrm>
                      <a:prstGeom prst="rect">
                        <a:avLst/>
                      </a:prstGeom>
                      <a:noFill/>
                      <a:extLst/>
                    </p:spPr>
                  </p:pic>
                </p:oleObj>
              </mc:Fallback>
            </mc:AlternateContent>
          </a:graphicData>
        </a:graphic>
      </p:graphicFrame>
    </p:spTree>
    <p:extLst>
      <p:ext uri="{BB962C8B-B14F-4D97-AF65-F5344CB8AC3E}">
        <p14:creationId xmlns:p14="http://schemas.microsoft.com/office/powerpoint/2010/main" val="390440732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457200" y="130172"/>
            <a:ext cx="8229600" cy="702573"/>
          </a:xfrm>
        </p:spPr>
        <p:txBody>
          <a:bodyPr/>
          <a:lstStyle/>
          <a:p>
            <a:r>
              <a:rPr lang="en-US" sz="2800" b="1" dirty="0">
                <a:solidFill>
                  <a:srgbClr val="000000"/>
                </a:solidFill>
              </a:rPr>
              <a:t>Chief Online Officer Roles</a:t>
            </a:r>
          </a:p>
        </p:txBody>
      </p:sp>
      <p:sp>
        <p:nvSpPr>
          <p:cNvPr id="3" name="Rectangle 2">
            <a:extLst>
              <a:ext uri="{FF2B5EF4-FFF2-40B4-BE49-F238E27FC236}">
                <a16:creationId xmlns:a16="http://schemas.microsoft.com/office/drawing/2014/main" xmlns="" id="{AAB8DA0F-51DA-C047-9F14-186A78CDF2D1}"/>
              </a:ext>
            </a:extLst>
          </p:cNvPr>
          <p:cNvSpPr/>
          <p:nvPr/>
        </p:nvSpPr>
        <p:spPr>
          <a:xfrm>
            <a:off x="397566" y="987422"/>
            <a:ext cx="8448299" cy="3354765"/>
          </a:xfrm>
          <a:prstGeom prst="rect">
            <a:avLst/>
          </a:prstGeom>
          <a:solidFill>
            <a:srgbClr val="FFFFFF"/>
          </a:solidFill>
        </p:spPr>
        <p:txBody>
          <a:bodyPr wrap="square">
            <a:spAutoFit/>
          </a:bodyPr>
          <a:lstStyle/>
          <a:p>
            <a:r>
              <a:rPr lang="en-US" sz="2400" dirty="0"/>
              <a:t>More than </a:t>
            </a:r>
            <a:r>
              <a:rPr lang="en-US" sz="2800" dirty="0"/>
              <a:t>90% </a:t>
            </a:r>
            <a:r>
              <a:rPr lang="en-US" sz="2400" dirty="0"/>
              <a:t>lead or share responsibility for the following online issues:				</a:t>
            </a:r>
            <a:r>
              <a:rPr lang="en-US" sz="2000" dirty="0"/>
              <a:t>					    										</a:t>
            </a:r>
            <a:r>
              <a:rPr lang="en-US" sz="2000" dirty="0" smtClean="0"/>
              <a:t>		</a:t>
            </a:r>
            <a:r>
              <a:rPr lang="en-US" sz="2000" u="sng" dirty="0" smtClean="0"/>
              <a:t>Lead </a:t>
            </a:r>
            <a:r>
              <a:rPr lang="en-US" sz="2000" u="sng" dirty="0"/>
              <a:t>Responsibility</a:t>
            </a:r>
          </a:p>
          <a:p>
            <a:pPr lvl="3"/>
            <a:r>
              <a:rPr lang="en-US" sz="2000" dirty="0"/>
              <a:t>Online Faculty Training 						66%</a:t>
            </a:r>
          </a:p>
          <a:p>
            <a:pPr lvl="3"/>
            <a:r>
              <a:rPr lang="en-US" sz="2000" dirty="0"/>
              <a:t>Instructional Design for Online Courses 		65%</a:t>
            </a:r>
          </a:p>
          <a:p>
            <a:pPr lvl="3"/>
            <a:r>
              <a:rPr lang="en-US" sz="2000" dirty="0"/>
              <a:t>Coordination with Academic Units 			61%</a:t>
            </a:r>
          </a:p>
          <a:p>
            <a:pPr lvl="3"/>
            <a:r>
              <a:rPr lang="en-US" sz="2000" dirty="0"/>
              <a:t>Online Policy Development 					58%</a:t>
            </a:r>
          </a:p>
          <a:p>
            <a:pPr lvl="3"/>
            <a:r>
              <a:rPr lang="en-US" sz="2000" dirty="0"/>
              <a:t>Online Quality Assurance 					56%</a:t>
            </a:r>
          </a:p>
          <a:p>
            <a:pPr lvl="3"/>
            <a:r>
              <a:rPr lang="en-US" sz="2000" dirty="0"/>
              <a:t>Online Course Development 				51%</a:t>
            </a:r>
          </a:p>
          <a:p>
            <a:pPr lvl="3"/>
            <a:r>
              <a:rPr lang="en-US" sz="2000" dirty="0"/>
              <a:t>Strategic Planning 							43%</a:t>
            </a:r>
          </a:p>
        </p:txBody>
      </p:sp>
    </p:spTree>
    <p:extLst>
      <p:ext uri="{BB962C8B-B14F-4D97-AF65-F5344CB8AC3E}">
        <p14:creationId xmlns:p14="http://schemas.microsoft.com/office/powerpoint/2010/main" val="249587831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457200" y="130172"/>
            <a:ext cx="8229600" cy="608889"/>
          </a:xfrm>
        </p:spPr>
        <p:txBody>
          <a:bodyPr/>
          <a:lstStyle/>
          <a:p>
            <a:r>
              <a:rPr lang="en-US" sz="2800" b="1" dirty="0">
                <a:solidFill>
                  <a:srgbClr val="000000"/>
                </a:solidFill>
              </a:rPr>
              <a:t>More Chief Online Officer Roles</a:t>
            </a:r>
          </a:p>
        </p:txBody>
      </p:sp>
      <p:sp>
        <p:nvSpPr>
          <p:cNvPr id="3" name="Rectangle 2">
            <a:extLst>
              <a:ext uri="{FF2B5EF4-FFF2-40B4-BE49-F238E27FC236}">
                <a16:creationId xmlns:a16="http://schemas.microsoft.com/office/drawing/2014/main" xmlns="" id="{74CE96DF-03ED-0041-9DEE-CA4E7F99BBA9}"/>
              </a:ext>
            </a:extLst>
          </p:cNvPr>
          <p:cNvSpPr/>
          <p:nvPr/>
        </p:nvSpPr>
        <p:spPr>
          <a:xfrm>
            <a:off x="3148580" y="903146"/>
            <a:ext cx="5226643"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chemeClr val="tx1"/>
                </a:solidFill>
              </a:rPr>
              <a:t>External Representation 				48% lead</a:t>
            </a:r>
          </a:p>
          <a:p>
            <a:r>
              <a:rPr lang="en-US" dirty="0">
                <a:solidFill>
                  <a:schemeClr val="tx1"/>
                </a:solidFill>
              </a:rPr>
              <a:t>Budgeting Online Functions 			46%</a:t>
            </a:r>
          </a:p>
          <a:p>
            <a:r>
              <a:rPr lang="en-US" dirty="0">
                <a:solidFill>
                  <a:schemeClr val="tx1"/>
                </a:solidFill>
              </a:rPr>
              <a:t>LMS Support/Administration 			46%</a:t>
            </a:r>
          </a:p>
          <a:p>
            <a:r>
              <a:rPr lang="en-US" dirty="0">
                <a:solidFill>
                  <a:schemeClr val="tx1"/>
                </a:solidFill>
              </a:rPr>
              <a:t>Regulatory Compliance 				46%</a:t>
            </a:r>
          </a:p>
          <a:p>
            <a:r>
              <a:rPr lang="en-US" dirty="0">
                <a:solidFill>
                  <a:schemeClr val="tx1"/>
                </a:solidFill>
              </a:rPr>
              <a:t>Contracting with External Providers 	41%</a:t>
            </a:r>
          </a:p>
          <a:p>
            <a:r>
              <a:rPr lang="en-US" dirty="0">
                <a:solidFill>
                  <a:schemeClr val="tx1"/>
                </a:solidFill>
              </a:rPr>
              <a:t>Orientation of Online Students 		40%</a:t>
            </a:r>
          </a:p>
          <a:p>
            <a:r>
              <a:rPr lang="en-US" dirty="0">
                <a:solidFill>
                  <a:schemeClr val="tx1"/>
                </a:solidFill>
              </a:rPr>
              <a:t>Selection of LMS and Online Tools 		39%</a:t>
            </a:r>
          </a:p>
          <a:p>
            <a:r>
              <a:rPr lang="en-US" dirty="0">
                <a:solidFill>
                  <a:schemeClr val="tx1"/>
                </a:solidFill>
              </a:rPr>
              <a:t>Data Gathering and Reporting 			34%</a:t>
            </a:r>
          </a:p>
          <a:p>
            <a:r>
              <a:rPr lang="en-US" dirty="0">
                <a:solidFill>
                  <a:schemeClr val="tx1"/>
                </a:solidFill>
              </a:rPr>
              <a:t>Online Support Services 				31%</a:t>
            </a:r>
          </a:p>
          <a:p>
            <a:r>
              <a:rPr lang="en-US" dirty="0">
                <a:solidFill>
                  <a:schemeClr val="tx1"/>
                </a:solidFill>
              </a:rPr>
              <a:t>Online Program Development 			29%</a:t>
            </a:r>
          </a:p>
          <a:p>
            <a:r>
              <a:rPr lang="en-US" dirty="0">
                <a:solidFill>
                  <a:schemeClr val="tx1"/>
                </a:solidFill>
              </a:rPr>
              <a:t>Online Technical Support 				27%</a:t>
            </a:r>
          </a:p>
          <a:p>
            <a:r>
              <a:rPr lang="en-US" dirty="0">
                <a:solidFill>
                  <a:schemeClr val="tx1"/>
                </a:solidFill>
              </a:rPr>
              <a:t>Accessibility 							22%</a:t>
            </a:r>
          </a:p>
        </p:txBody>
      </p:sp>
      <p:sp>
        <p:nvSpPr>
          <p:cNvPr id="4" name="TextBox 3">
            <a:extLst>
              <a:ext uri="{FF2B5EF4-FFF2-40B4-BE49-F238E27FC236}">
                <a16:creationId xmlns:a16="http://schemas.microsoft.com/office/drawing/2014/main" xmlns="" id="{636C4D32-9D8A-C549-823F-261D9F5CE089}"/>
              </a:ext>
            </a:extLst>
          </p:cNvPr>
          <p:cNvSpPr txBox="1"/>
          <p:nvPr/>
        </p:nvSpPr>
        <p:spPr>
          <a:xfrm>
            <a:off x="364885" y="1544288"/>
            <a:ext cx="2287968" cy="1569660"/>
          </a:xfrm>
          <a:prstGeom prst="rect">
            <a:avLst/>
          </a:prstGeom>
          <a:noFill/>
        </p:spPr>
        <p:txBody>
          <a:bodyPr wrap="square" rtlCol="0">
            <a:spAutoFit/>
          </a:bodyPr>
          <a:lstStyle/>
          <a:p>
            <a:r>
              <a:rPr lang="en-US" dirty="0"/>
              <a:t>More than</a:t>
            </a:r>
            <a:r>
              <a:rPr lang="en-US" sz="2400" dirty="0"/>
              <a:t> 75% </a:t>
            </a:r>
            <a:r>
              <a:rPr lang="en-US" dirty="0"/>
              <a:t>also lead or share responsibility for the these online issues:</a:t>
            </a:r>
          </a:p>
        </p:txBody>
      </p:sp>
    </p:spTree>
    <p:extLst>
      <p:ext uri="{BB962C8B-B14F-4D97-AF65-F5344CB8AC3E}">
        <p14:creationId xmlns:p14="http://schemas.microsoft.com/office/powerpoint/2010/main" val="29877725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145657" y="130172"/>
            <a:ext cx="8804134" cy="857250"/>
          </a:xfrm>
        </p:spPr>
        <p:txBody>
          <a:bodyPr/>
          <a:lstStyle/>
          <a:p>
            <a:r>
              <a:rPr lang="en-US" sz="2800" b="1" dirty="0">
                <a:solidFill>
                  <a:srgbClr val="000000"/>
                </a:solidFill>
              </a:rPr>
              <a:t>Dedicated Online Committees &amp; Councils</a:t>
            </a:r>
          </a:p>
        </p:txBody>
      </p:sp>
      <p:graphicFrame>
        <p:nvGraphicFramePr>
          <p:cNvPr id="3" name="Chart 2">
            <a:extLst>
              <a:ext uri="{FF2B5EF4-FFF2-40B4-BE49-F238E27FC236}">
                <a16:creationId xmlns:a16="http://schemas.microsoft.com/office/drawing/2014/main" xmlns="" id="{90499608-D343-A247-A53C-628C107454F7}"/>
              </a:ext>
            </a:extLst>
          </p:cNvPr>
          <p:cNvGraphicFramePr/>
          <p:nvPr>
            <p:extLst>
              <p:ext uri="{D42A27DB-BD31-4B8C-83A1-F6EECF244321}">
                <p14:modId xmlns:p14="http://schemas.microsoft.com/office/powerpoint/2010/main" val="1127091570"/>
              </p:ext>
            </p:extLst>
          </p:nvPr>
        </p:nvGraphicFramePr>
        <p:xfrm>
          <a:off x="242761" y="1140977"/>
          <a:ext cx="8650386" cy="3236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816506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221" y="1097299"/>
            <a:ext cx="7772400" cy="657242"/>
          </a:xfrm>
        </p:spPr>
        <p:txBody>
          <a:bodyPr/>
          <a:lstStyle/>
          <a:p>
            <a:r>
              <a:rPr lang="en-US" sz="2400" dirty="0" smtClean="0">
                <a:solidFill>
                  <a:srgbClr val="FFFFFF"/>
                </a:solidFill>
              </a:rPr>
              <a:t>CHLOE 3 Co-Directors</a:t>
            </a:r>
            <a:br>
              <a:rPr lang="en-US" sz="2400" dirty="0" smtClean="0">
                <a:solidFill>
                  <a:srgbClr val="FFFFFF"/>
                </a:solidFill>
              </a:rPr>
            </a:br>
            <a:r>
              <a:rPr lang="en-US" sz="2400" dirty="0" smtClean="0">
                <a:solidFill>
                  <a:srgbClr val="FFFFFF"/>
                </a:solidFill>
              </a:rPr>
              <a:t>    </a:t>
            </a:r>
            <a:r>
              <a:rPr lang="en-US" sz="1800" dirty="0" smtClean="0">
                <a:solidFill>
                  <a:srgbClr val="FFFFFF"/>
                </a:solidFill>
              </a:rPr>
              <a:t>					</a:t>
            </a:r>
            <a:endParaRPr lang="en-US" sz="2400" dirty="0">
              <a:solidFill>
                <a:srgbClr val="FFFFFF"/>
              </a:solidFill>
            </a:endParaRPr>
          </a:p>
        </p:txBody>
      </p:sp>
      <p:pic>
        <p:nvPicPr>
          <p:cNvPr id="6" name="Picture 5">
            <a:hlinkClick r:id="rId3"/>
          </p:cNvPr>
          <p:cNvPicPr>
            <a:picLocks noChangeAspect="1"/>
          </p:cNvPicPr>
          <p:nvPr/>
        </p:nvPicPr>
        <p:blipFill rotWithShape="1">
          <a:blip r:embed="rId4"/>
          <a:srcRect b="7866"/>
          <a:stretch/>
        </p:blipFill>
        <p:spPr>
          <a:xfrm>
            <a:off x="5301035" y="1265250"/>
            <a:ext cx="2753339" cy="758572"/>
          </a:xfrm>
          <a:prstGeom prst="rect">
            <a:avLst/>
          </a:prstGeom>
        </p:spPr>
        <p:style>
          <a:lnRef idx="2">
            <a:schemeClr val="dk1"/>
          </a:lnRef>
          <a:fillRef idx="1">
            <a:schemeClr val="lt1"/>
          </a:fillRef>
          <a:effectRef idx="0">
            <a:schemeClr val="dk1"/>
          </a:effectRef>
          <a:fontRef idx="minor">
            <a:schemeClr val="dk1"/>
          </a:fontRef>
        </p:style>
      </p:pic>
      <p:pic>
        <p:nvPicPr>
          <p:cNvPr id="7" name="Picture 6">
            <a:hlinkClick r:id="rId5"/>
          </p:cNvPr>
          <p:cNvPicPr>
            <a:picLocks noChangeAspect="1"/>
          </p:cNvPicPr>
          <p:nvPr/>
        </p:nvPicPr>
        <p:blipFill>
          <a:blip r:embed="rId6"/>
          <a:stretch>
            <a:fillRect/>
          </a:stretch>
        </p:blipFill>
        <p:spPr>
          <a:xfrm>
            <a:off x="5574717" y="2673403"/>
            <a:ext cx="2205976" cy="561456"/>
          </a:xfrm>
          <a:prstGeom prst="rect">
            <a:avLst/>
          </a:prstGeom>
        </p:spPr>
        <p:style>
          <a:lnRef idx="2">
            <a:schemeClr val="dk1"/>
          </a:lnRef>
          <a:fillRef idx="1">
            <a:schemeClr val="lt1"/>
          </a:fillRef>
          <a:effectRef idx="0">
            <a:schemeClr val="dk1"/>
          </a:effectRef>
          <a:fontRef idx="minor">
            <a:schemeClr val="dk1"/>
          </a:fontRef>
        </p:style>
      </p:pic>
      <p:pic>
        <p:nvPicPr>
          <p:cNvPr id="8" name="Picture 7">
            <a:hlinkClick r:id="rId7"/>
          </p:cNvPr>
          <p:cNvPicPr>
            <a:picLocks noChangeAspect="1"/>
          </p:cNvPicPr>
          <p:nvPr/>
        </p:nvPicPr>
        <p:blipFill>
          <a:blip r:embed="rId8"/>
          <a:stretch>
            <a:fillRect/>
          </a:stretch>
        </p:blipFill>
        <p:spPr>
          <a:xfrm>
            <a:off x="5574717" y="3363658"/>
            <a:ext cx="2205976" cy="600879"/>
          </a:xfrm>
          <a:prstGeom prst="rect">
            <a:avLst/>
          </a:prstGeom>
        </p:spPr>
        <p:style>
          <a:lnRef idx="2">
            <a:schemeClr val="dk1"/>
          </a:lnRef>
          <a:fillRef idx="1">
            <a:schemeClr val="lt1"/>
          </a:fillRef>
          <a:effectRef idx="0">
            <a:schemeClr val="dk1"/>
          </a:effectRef>
          <a:fontRef idx="minor">
            <a:schemeClr val="dk1"/>
          </a:fontRef>
        </p:style>
      </p:pic>
      <p:sp>
        <p:nvSpPr>
          <p:cNvPr id="4" name="TextBox 3"/>
          <p:cNvSpPr txBox="1"/>
          <p:nvPr/>
        </p:nvSpPr>
        <p:spPr>
          <a:xfrm>
            <a:off x="5574717" y="741329"/>
            <a:ext cx="2205976" cy="369332"/>
          </a:xfrm>
          <a:prstGeom prst="rect">
            <a:avLst/>
          </a:prstGeom>
          <a:noFill/>
        </p:spPr>
        <p:txBody>
          <a:bodyPr wrap="square" rtlCol="0">
            <a:spAutoFit/>
          </a:bodyPr>
          <a:lstStyle/>
          <a:p>
            <a:pPr algn="ctr"/>
            <a:r>
              <a:rPr lang="en-US" b="1" dirty="0" smtClean="0">
                <a:solidFill>
                  <a:srgbClr val="000000"/>
                </a:solidFill>
              </a:rPr>
              <a:t>Platinum Sponsor</a:t>
            </a:r>
            <a:endParaRPr lang="en-US" b="1" dirty="0">
              <a:solidFill>
                <a:srgbClr val="000000"/>
              </a:solidFill>
            </a:endParaRPr>
          </a:p>
        </p:txBody>
      </p:sp>
      <p:sp>
        <p:nvSpPr>
          <p:cNvPr id="13" name="TextBox 12"/>
          <p:cNvSpPr txBox="1"/>
          <p:nvPr/>
        </p:nvSpPr>
        <p:spPr>
          <a:xfrm>
            <a:off x="6081157" y="2199102"/>
            <a:ext cx="1193096" cy="369332"/>
          </a:xfrm>
          <a:prstGeom prst="rect">
            <a:avLst/>
          </a:prstGeom>
          <a:noFill/>
        </p:spPr>
        <p:txBody>
          <a:bodyPr wrap="square" rtlCol="0">
            <a:spAutoFit/>
          </a:bodyPr>
          <a:lstStyle/>
          <a:p>
            <a:pPr algn="ctr"/>
            <a:r>
              <a:rPr lang="en-US" b="1" dirty="0">
                <a:solidFill>
                  <a:srgbClr val="000000"/>
                </a:solidFill>
              </a:rPr>
              <a:t>S</a:t>
            </a:r>
            <a:r>
              <a:rPr lang="en-US" b="1" dirty="0" smtClean="0">
                <a:solidFill>
                  <a:srgbClr val="000000"/>
                </a:solidFill>
              </a:rPr>
              <a:t>ponsors</a:t>
            </a:r>
            <a:endParaRPr lang="en-US" b="1" dirty="0">
              <a:solidFill>
                <a:srgbClr val="000000"/>
              </a:solidFill>
            </a:endParaRPr>
          </a:p>
        </p:txBody>
      </p:sp>
      <p:sp>
        <p:nvSpPr>
          <p:cNvPr id="5" name="TextBox 4"/>
          <p:cNvSpPr txBox="1"/>
          <p:nvPr/>
        </p:nvSpPr>
        <p:spPr>
          <a:xfrm>
            <a:off x="4785841" y="65311"/>
            <a:ext cx="3799286" cy="461665"/>
          </a:xfrm>
          <a:prstGeom prst="rect">
            <a:avLst/>
          </a:prstGeom>
          <a:noFill/>
        </p:spPr>
        <p:txBody>
          <a:bodyPr wrap="square" rtlCol="0">
            <a:spAutoFit/>
          </a:bodyPr>
          <a:lstStyle/>
          <a:p>
            <a:pPr algn="ctr"/>
            <a:r>
              <a:rPr lang="en-US" sz="2400" b="1" dirty="0" smtClean="0">
                <a:solidFill>
                  <a:srgbClr val="000000"/>
                </a:solidFill>
              </a:rPr>
              <a:t>CHLOE 3 SPONSORS</a:t>
            </a:r>
            <a:endParaRPr lang="en-US" sz="2400" b="1" dirty="0">
              <a:solidFill>
                <a:srgbClr val="000000"/>
              </a:solidFill>
            </a:endParaRPr>
          </a:p>
        </p:txBody>
      </p:sp>
      <p:sp>
        <p:nvSpPr>
          <p:cNvPr id="10" name="Subtitle 2"/>
          <p:cNvSpPr txBox="1">
            <a:spLocks/>
          </p:cNvSpPr>
          <p:nvPr/>
        </p:nvSpPr>
        <p:spPr bwMode="auto">
          <a:xfrm>
            <a:off x="0" y="-26812"/>
            <a:ext cx="5100966" cy="441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457200" rtl="0" fontAlgn="base">
              <a:spcBef>
                <a:spcPct val="20000"/>
              </a:spcBef>
              <a:spcAft>
                <a:spcPct val="0"/>
              </a:spcAft>
              <a:buSzPct val="115000"/>
              <a:buFont typeface="Arial" charset="0"/>
              <a:buNone/>
              <a:defRPr sz="3000" kern="1200">
                <a:solidFill>
                  <a:schemeClr val="bg1"/>
                </a:solidFill>
                <a:latin typeface="+mj-lt"/>
                <a:ea typeface="ＭＳ Ｐゴシック" charset="0"/>
                <a:cs typeface="ＭＳ Ｐゴシック" charset="0"/>
              </a:defRPr>
            </a:lvl1pPr>
            <a:lvl2pPr marL="457200" indent="0" algn="ctr" defTabSz="457200" rtl="0" fontAlgn="base">
              <a:spcBef>
                <a:spcPct val="20000"/>
              </a:spcBef>
              <a:spcAft>
                <a:spcPct val="0"/>
              </a:spcAft>
              <a:buSzPct val="75000"/>
              <a:buFont typeface="Courier New" charset="0"/>
              <a:buNone/>
              <a:defRPr sz="2000" kern="1200">
                <a:solidFill>
                  <a:schemeClr val="tx1">
                    <a:tint val="75000"/>
                  </a:schemeClr>
                </a:solidFill>
                <a:latin typeface="+mn-lt"/>
                <a:ea typeface="ＭＳ Ｐゴシック" charset="0"/>
                <a:cs typeface="+mn-cs"/>
              </a:defRPr>
            </a:lvl2pPr>
            <a:lvl3pPr marL="914400" indent="0" algn="ctr" defTabSz="457200" rtl="0" fontAlgn="base">
              <a:spcBef>
                <a:spcPct val="20000"/>
              </a:spcBef>
              <a:spcAft>
                <a:spcPct val="0"/>
              </a:spcAft>
              <a:buSzPct val="120000"/>
              <a:buFont typeface="Arial" charset="0"/>
              <a:buNone/>
              <a:defRPr sz="1800" kern="1200">
                <a:solidFill>
                  <a:schemeClr val="tx1">
                    <a:tint val="75000"/>
                  </a:schemeClr>
                </a:solidFill>
                <a:latin typeface="+mn-lt"/>
                <a:ea typeface="ＭＳ Ｐゴシック" charset="0"/>
                <a:cs typeface="+mn-cs"/>
              </a:defRPr>
            </a:lvl3pPr>
            <a:lvl4pPr marL="1371600" indent="0" algn="ctr" defTabSz="457200" rtl="0" fontAlgn="base">
              <a:spcBef>
                <a:spcPct val="20000"/>
              </a:spcBef>
              <a:spcAft>
                <a:spcPct val="0"/>
              </a:spcAft>
              <a:buSzPct val="90000"/>
              <a:buFont typeface="Lucida Grande"/>
              <a:buNone/>
              <a:defRPr sz="1600" kern="1200">
                <a:solidFill>
                  <a:schemeClr val="tx1">
                    <a:tint val="75000"/>
                  </a:schemeClr>
                </a:solidFill>
                <a:latin typeface="+mn-lt"/>
                <a:ea typeface="ＭＳ Ｐゴシック" charset="0"/>
                <a:cs typeface="+mn-cs"/>
              </a:defRPr>
            </a:lvl4pPr>
            <a:lvl5pPr marL="1828800" indent="0" algn="ctr" defTabSz="457200" rtl="0" fontAlgn="base">
              <a:spcBef>
                <a:spcPct val="20000"/>
              </a:spcBef>
              <a:spcAft>
                <a:spcPct val="0"/>
              </a:spcAft>
              <a:buSzPct val="80000"/>
              <a:buFont typeface="Courier New"/>
              <a:buNone/>
              <a:defRPr sz="14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b="1" dirty="0" smtClean="0">
              <a:solidFill>
                <a:schemeClr val="tx1"/>
              </a:solidFill>
            </a:endParaRPr>
          </a:p>
          <a:p>
            <a:r>
              <a:rPr lang="en-US" sz="2000" b="1" dirty="0" smtClean="0">
                <a:solidFill>
                  <a:schemeClr val="tx1"/>
                </a:solidFill>
              </a:rPr>
              <a:t>Ron Legon, CHLOE Co-Director</a:t>
            </a:r>
            <a:r>
              <a:rPr lang="en-US" sz="2000" dirty="0" smtClean="0">
                <a:solidFill>
                  <a:schemeClr val="tx1"/>
                </a:solidFill>
              </a:rPr>
              <a:t> </a:t>
            </a:r>
          </a:p>
          <a:p>
            <a:r>
              <a:rPr lang="en-US" sz="1600" dirty="0" smtClean="0">
                <a:solidFill>
                  <a:schemeClr val="tx1"/>
                </a:solidFill>
              </a:rPr>
              <a:t>Executive Director Emeritus, Quality Matters</a:t>
            </a:r>
            <a:endParaRPr lang="en-US" sz="1600" dirty="0" smtClean="0">
              <a:solidFill>
                <a:schemeClr val="tx1"/>
              </a:solidFill>
              <a:hlinkClick r:id="rId9"/>
            </a:endParaRPr>
          </a:p>
          <a:p>
            <a:r>
              <a:rPr lang="en-US" sz="1600" dirty="0" smtClean="0">
                <a:solidFill>
                  <a:srgbClr val="FFFFFF"/>
                </a:solidFill>
                <a:hlinkClick r:id="rId9"/>
              </a:rPr>
              <a:t>rlegon@qualitymatters.org</a:t>
            </a:r>
            <a:endParaRPr lang="en-US" sz="1000" b="1" dirty="0" smtClean="0">
              <a:solidFill>
                <a:srgbClr val="000000"/>
              </a:solidFill>
            </a:endParaRPr>
          </a:p>
          <a:p>
            <a:endParaRPr lang="en-US" sz="1000" b="1" dirty="0" smtClean="0">
              <a:solidFill>
                <a:srgbClr val="000000"/>
              </a:solidFill>
            </a:endParaRPr>
          </a:p>
          <a:p>
            <a:r>
              <a:rPr lang="en-US" sz="2000" b="1" dirty="0" smtClean="0">
                <a:solidFill>
                  <a:srgbClr val="000000"/>
                </a:solidFill>
              </a:rPr>
              <a:t>Eric </a:t>
            </a:r>
            <a:r>
              <a:rPr lang="en-US" sz="2000" b="1" dirty="0" err="1" smtClean="0">
                <a:solidFill>
                  <a:srgbClr val="000000"/>
                </a:solidFill>
              </a:rPr>
              <a:t>Fredericksen</a:t>
            </a:r>
            <a:r>
              <a:rPr lang="en-US" sz="2000" b="1" dirty="0" smtClean="0">
                <a:solidFill>
                  <a:srgbClr val="000000"/>
                </a:solidFill>
              </a:rPr>
              <a:t>, Contributing Editor</a:t>
            </a:r>
            <a:r>
              <a:rPr lang="en-US" sz="2000" dirty="0" smtClean="0">
                <a:solidFill>
                  <a:srgbClr val="000000"/>
                </a:solidFill>
              </a:rPr>
              <a:t> </a:t>
            </a:r>
            <a:endParaRPr lang="en-US" sz="1600" dirty="0">
              <a:solidFill>
                <a:srgbClr val="000000"/>
              </a:solidFill>
            </a:endParaRPr>
          </a:p>
          <a:p>
            <a:r>
              <a:rPr lang="en-US" sz="1600" dirty="0">
                <a:solidFill>
                  <a:srgbClr val="000000"/>
                </a:solidFill>
              </a:rPr>
              <a:t> Associate Vice President for Online Learning and Associate Professor, University of Rochester </a:t>
            </a:r>
            <a:endParaRPr lang="en-US" sz="1600" dirty="0" smtClean="0">
              <a:solidFill>
                <a:srgbClr val="000000"/>
              </a:solidFill>
            </a:endParaRPr>
          </a:p>
          <a:p>
            <a:r>
              <a:rPr lang="en-US" sz="1600" dirty="0" smtClean="0">
                <a:solidFill>
                  <a:srgbClr val="000000"/>
                </a:solidFill>
                <a:hlinkClick r:id="rId10"/>
              </a:rPr>
              <a:t>Eric.fredericksen@rochester.edu</a:t>
            </a:r>
            <a:endParaRPr lang="en-US" sz="1600" dirty="0" smtClean="0">
              <a:solidFill>
                <a:srgbClr val="000000"/>
              </a:solidFill>
            </a:endParaRPr>
          </a:p>
          <a:p>
            <a:endParaRPr lang="en-US" sz="1200" dirty="0" smtClean="0">
              <a:solidFill>
                <a:srgbClr val="000000"/>
              </a:solidFill>
            </a:endParaRPr>
          </a:p>
          <a:p>
            <a:r>
              <a:rPr lang="en-US" sz="2000" b="1" dirty="0" err="1" smtClean="0">
                <a:solidFill>
                  <a:srgbClr val="000000"/>
                </a:solidFill>
              </a:rPr>
              <a:t>Mughees</a:t>
            </a:r>
            <a:r>
              <a:rPr lang="en-US" sz="2000" b="1" dirty="0" smtClean="0">
                <a:solidFill>
                  <a:srgbClr val="000000"/>
                </a:solidFill>
              </a:rPr>
              <a:t> Khan</a:t>
            </a:r>
          </a:p>
          <a:p>
            <a:r>
              <a:rPr lang="en-US" sz="1600" dirty="0" err="1" smtClean="0">
                <a:solidFill>
                  <a:srgbClr val="000000"/>
                </a:solidFill>
              </a:rPr>
              <a:t>Eduventures</a:t>
            </a:r>
            <a:r>
              <a:rPr lang="en-US" sz="1600" dirty="0" smtClean="0">
                <a:solidFill>
                  <a:srgbClr val="000000"/>
                </a:solidFill>
              </a:rPr>
              <a:t> Senior Quantitative Analyst</a:t>
            </a:r>
            <a:r>
              <a:rPr lang="en-US" sz="2000" dirty="0" smtClean="0">
                <a:solidFill>
                  <a:srgbClr val="FFFF00"/>
                </a:solidFill>
              </a:rPr>
              <a:t>	</a:t>
            </a:r>
          </a:p>
          <a:p>
            <a:r>
              <a:rPr lang="en-US" sz="1600" dirty="0" smtClean="0">
                <a:solidFill>
                  <a:srgbClr val="000000"/>
                </a:solidFill>
                <a:hlinkClick r:id="rId11"/>
              </a:rPr>
              <a:t>MKhan@eduventures.com</a:t>
            </a:r>
            <a:endParaRPr lang="en-US" sz="1600" dirty="0" smtClean="0">
              <a:solidFill>
                <a:srgbClr val="000000"/>
              </a:solidFill>
            </a:endParaRPr>
          </a:p>
          <a:p>
            <a:endParaRPr lang="en-US" sz="1600" dirty="0" smtClean="0">
              <a:solidFill>
                <a:srgbClr val="000000"/>
              </a:solidFill>
            </a:endParaRPr>
          </a:p>
        </p:txBody>
      </p:sp>
    </p:spTree>
    <p:extLst>
      <p:ext uri="{BB962C8B-B14F-4D97-AF65-F5344CB8AC3E}">
        <p14:creationId xmlns:p14="http://schemas.microsoft.com/office/powerpoint/2010/main" val="63789926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457200" y="130172"/>
            <a:ext cx="8229600" cy="557651"/>
          </a:xfrm>
        </p:spPr>
        <p:txBody>
          <a:bodyPr/>
          <a:lstStyle/>
          <a:p>
            <a:r>
              <a:rPr lang="en-US" sz="2800" b="1" dirty="0">
                <a:solidFill>
                  <a:srgbClr val="000000"/>
                </a:solidFill>
              </a:rPr>
              <a:t>Roles of Online Committees/Councils</a:t>
            </a:r>
          </a:p>
        </p:txBody>
      </p:sp>
      <p:sp>
        <p:nvSpPr>
          <p:cNvPr id="5" name="Rectangle 4">
            <a:extLst>
              <a:ext uri="{FF2B5EF4-FFF2-40B4-BE49-F238E27FC236}">
                <a16:creationId xmlns:a16="http://schemas.microsoft.com/office/drawing/2014/main" xmlns="" id="{3F8C4FDE-49CD-4C42-8631-2736E26912BD}"/>
              </a:ext>
            </a:extLst>
          </p:cNvPr>
          <p:cNvSpPr/>
          <p:nvPr/>
        </p:nvSpPr>
        <p:spPr>
          <a:xfrm>
            <a:off x="410953" y="697313"/>
            <a:ext cx="8353841" cy="3554819"/>
          </a:xfrm>
          <a:prstGeom prst="rect">
            <a:avLst/>
          </a:prstGeom>
          <a:solidFill>
            <a:srgbClr val="FFFFFF"/>
          </a:solidFill>
        </p:spPr>
        <p:txBody>
          <a:bodyPr wrap="square">
            <a:spAutoFit/>
          </a:bodyPr>
          <a:lstStyle/>
          <a:p>
            <a:pPr marL="342892" indent="-342892">
              <a:spcBef>
                <a:spcPts val="600"/>
              </a:spcBef>
              <a:buFont typeface="Arial"/>
              <a:buChar char="•"/>
            </a:pPr>
            <a:r>
              <a:rPr lang="en-US" i="1" u="sng" dirty="0"/>
              <a:t>Advisory</a:t>
            </a:r>
            <a:r>
              <a:rPr lang="en-US" i="1" dirty="0"/>
              <a:t> </a:t>
            </a:r>
            <a:r>
              <a:rPr lang="en-US" dirty="0"/>
              <a:t>rather than </a:t>
            </a:r>
            <a:r>
              <a:rPr lang="en-US" i="1" u="sng" dirty="0"/>
              <a:t>determinative</a:t>
            </a:r>
            <a:r>
              <a:rPr lang="en-US" dirty="0"/>
              <a:t> in most cases</a:t>
            </a:r>
            <a:endParaRPr lang="en-US" i="1" dirty="0"/>
          </a:p>
          <a:p>
            <a:pPr marL="342892" indent="-342892">
              <a:spcBef>
                <a:spcPts val="600"/>
              </a:spcBef>
              <a:buFont typeface="Arial"/>
              <a:buChar char="•"/>
            </a:pPr>
            <a:r>
              <a:rPr lang="en-US" dirty="0"/>
              <a:t>4 most commonly cited issues they address: </a:t>
            </a:r>
          </a:p>
          <a:p>
            <a:pPr marL="914378" lvl="1" indent="-457189">
              <a:spcBef>
                <a:spcPts val="600"/>
              </a:spcBef>
              <a:buFont typeface="+mj-lt"/>
              <a:buAutoNum type="arabicPeriod"/>
            </a:pPr>
            <a:r>
              <a:rPr lang="en-US" dirty="0"/>
              <a:t>Setting online policies (22% determinative)</a:t>
            </a:r>
          </a:p>
          <a:p>
            <a:pPr marL="914378" lvl="1" indent="-457189">
              <a:spcBef>
                <a:spcPts val="600"/>
              </a:spcBef>
              <a:buFont typeface="+mj-lt"/>
              <a:buAutoNum type="arabicPeriod"/>
            </a:pPr>
            <a:r>
              <a:rPr lang="en-US" dirty="0"/>
              <a:t>Strategic planning for online learning (12%)</a:t>
            </a:r>
          </a:p>
          <a:p>
            <a:pPr marL="914378" lvl="1" indent="-457189">
              <a:spcBef>
                <a:spcPts val="600"/>
              </a:spcBef>
              <a:buFont typeface="+mj-lt"/>
              <a:buAutoNum type="arabicPeriod"/>
            </a:pPr>
            <a:r>
              <a:rPr lang="en-US" dirty="0"/>
              <a:t>Coordination across programs and schools (7%)</a:t>
            </a:r>
          </a:p>
          <a:p>
            <a:pPr marL="914378" lvl="1" indent="-457189">
              <a:spcBef>
                <a:spcPts val="600"/>
              </a:spcBef>
              <a:buFont typeface="+mj-lt"/>
              <a:buAutoNum type="arabicPeriod"/>
            </a:pPr>
            <a:r>
              <a:rPr lang="en-US" dirty="0"/>
              <a:t>Technology acquisition (5%)</a:t>
            </a:r>
          </a:p>
          <a:p>
            <a:pPr marL="342892" indent="-342892">
              <a:spcBef>
                <a:spcPts val="600"/>
              </a:spcBef>
              <a:buFont typeface="Arial"/>
              <a:buChar char="•"/>
            </a:pPr>
            <a:r>
              <a:rPr lang="en-US" dirty="0"/>
              <a:t>Relationship of committees/councils with Chief Online Officers </a:t>
            </a:r>
          </a:p>
          <a:p>
            <a:pPr marL="800080" lvl="1" indent="-342892">
              <a:spcBef>
                <a:spcPts val="600"/>
              </a:spcBef>
              <a:buFont typeface="Arial"/>
              <a:buChar char="•"/>
            </a:pPr>
            <a:r>
              <a:rPr lang="en-US" dirty="0"/>
              <a:t>The COO chairs or co-chairs 60% of the time </a:t>
            </a:r>
          </a:p>
          <a:p>
            <a:pPr marL="800080" lvl="1" indent="-342892">
              <a:spcBef>
                <a:spcPts val="600"/>
              </a:spcBef>
              <a:buFont typeface="Arial"/>
              <a:buChar char="•"/>
            </a:pPr>
            <a:r>
              <a:rPr lang="en-US" dirty="0"/>
              <a:t>The COO serves as a member in a third of the remaining cases </a:t>
            </a:r>
          </a:p>
          <a:p>
            <a:pPr marL="800080" lvl="1" indent="-342892">
              <a:spcBef>
                <a:spcPts val="600"/>
              </a:spcBef>
              <a:buFont typeface="Arial"/>
              <a:buChar char="•"/>
            </a:pPr>
            <a:r>
              <a:rPr lang="en-US" dirty="0"/>
              <a:t>Several COOs report to their committee </a:t>
            </a:r>
          </a:p>
        </p:txBody>
      </p:sp>
    </p:spTree>
    <p:extLst>
      <p:ext uri="{BB962C8B-B14F-4D97-AF65-F5344CB8AC3E}">
        <p14:creationId xmlns:p14="http://schemas.microsoft.com/office/powerpoint/2010/main" val="305652956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E095E20-62D8-5D40-A2C7-1C72259E93E5}"/>
              </a:ext>
            </a:extLst>
          </p:cNvPr>
          <p:cNvSpPr>
            <a:spLocks noGrp="1"/>
          </p:cNvSpPr>
          <p:nvPr>
            <p:ph type="title"/>
          </p:nvPr>
        </p:nvSpPr>
        <p:spPr>
          <a:xfrm>
            <a:off x="457200" y="130172"/>
            <a:ext cx="8229600" cy="619298"/>
          </a:xfrm>
        </p:spPr>
        <p:txBody>
          <a:bodyPr>
            <a:normAutofit/>
          </a:bodyPr>
          <a:lstStyle/>
          <a:p>
            <a:r>
              <a:rPr lang="en-US" sz="2800" b="1" dirty="0">
                <a:solidFill>
                  <a:srgbClr val="000000"/>
                </a:solidFill>
              </a:rPr>
              <a:t>Control of Online Programs &amp; Support Services</a:t>
            </a:r>
          </a:p>
        </p:txBody>
      </p:sp>
      <p:graphicFrame>
        <p:nvGraphicFramePr>
          <p:cNvPr id="5" name="Chart 4">
            <a:extLst>
              <a:ext uri="{FF2B5EF4-FFF2-40B4-BE49-F238E27FC236}">
                <a16:creationId xmlns:a16="http://schemas.microsoft.com/office/drawing/2014/main" xmlns="" id="{0B298E22-F830-6344-9F6B-4A05CAA348E8}"/>
              </a:ext>
            </a:extLst>
          </p:cNvPr>
          <p:cNvGraphicFramePr/>
          <p:nvPr>
            <p:extLst>
              <p:ext uri="{D42A27DB-BD31-4B8C-83A1-F6EECF244321}">
                <p14:modId xmlns:p14="http://schemas.microsoft.com/office/powerpoint/2010/main" val="597295772"/>
              </p:ext>
            </p:extLst>
          </p:nvPr>
        </p:nvGraphicFramePr>
        <p:xfrm>
          <a:off x="314859" y="875763"/>
          <a:ext cx="8490670" cy="35495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166881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13" y="130172"/>
            <a:ext cx="8482687" cy="561486"/>
          </a:xfrm>
        </p:spPr>
        <p:txBody>
          <a:bodyPr/>
          <a:lstStyle/>
          <a:p>
            <a:r>
              <a:rPr lang="en-US" sz="3200" b="1" dirty="0" smtClean="0">
                <a:solidFill>
                  <a:schemeClr val="tx1"/>
                </a:solidFill>
              </a:rPr>
              <a:t>Agenda</a:t>
            </a:r>
            <a:endParaRPr lang="en-US" sz="3200" b="1" dirty="0">
              <a:solidFill>
                <a:schemeClr val="tx1"/>
              </a:solidFill>
            </a:endParaRPr>
          </a:p>
        </p:txBody>
      </p:sp>
      <p:sp>
        <p:nvSpPr>
          <p:cNvPr id="3" name="Content Placeholder 2"/>
          <p:cNvSpPr>
            <a:spLocks noGrp="1"/>
          </p:cNvSpPr>
          <p:nvPr>
            <p:ph idx="1"/>
          </p:nvPr>
        </p:nvSpPr>
        <p:spPr>
          <a:xfrm>
            <a:off x="705517" y="691658"/>
            <a:ext cx="7821155" cy="3659433"/>
          </a:xfrm>
        </p:spPr>
        <p:txBody>
          <a:bodyPr numCol="1"/>
          <a:lstStyle/>
          <a:p>
            <a:pPr>
              <a:lnSpc>
                <a:spcPct val="150000"/>
              </a:lnSpc>
              <a:buFont typeface="+mj-lt"/>
              <a:buAutoNum type="arabicPeriod"/>
            </a:pPr>
            <a:r>
              <a:rPr lang="en-US" sz="2400" dirty="0" smtClean="0">
                <a:solidFill>
                  <a:srgbClr val="000000"/>
                </a:solidFill>
              </a:rPr>
              <a:t> Online Enrollment &amp; the CHLOE Sample 	</a:t>
            </a:r>
          </a:p>
          <a:p>
            <a:pPr>
              <a:lnSpc>
                <a:spcPct val="150000"/>
              </a:lnSpc>
              <a:buFont typeface="+mj-lt"/>
              <a:buAutoNum type="arabicPeriod"/>
            </a:pPr>
            <a:r>
              <a:rPr lang="en-US" sz="2400" dirty="0" smtClean="0">
                <a:solidFill>
                  <a:srgbClr val="000000"/>
                </a:solidFill>
              </a:rPr>
              <a:t> Course/Program Structure and Student Engagement</a:t>
            </a:r>
          </a:p>
          <a:p>
            <a:pPr>
              <a:lnSpc>
                <a:spcPct val="150000"/>
              </a:lnSpc>
              <a:buFont typeface="+mj-lt"/>
              <a:buAutoNum type="arabicPeriod"/>
            </a:pPr>
            <a:r>
              <a:rPr lang="en-US" sz="2400" dirty="0" smtClean="0">
                <a:solidFill>
                  <a:srgbClr val="000000"/>
                </a:solidFill>
              </a:rPr>
              <a:t> Leadership and Governance  			</a:t>
            </a:r>
          </a:p>
          <a:p>
            <a:pPr>
              <a:lnSpc>
                <a:spcPct val="150000"/>
              </a:lnSpc>
              <a:buFont typeface="+mj-lt"/>
              <a:buAutoNum type="arabicPeriod"/>
            </a:pPr>
            <a:r>
              <a:rPr lang="en-US" sz="2400" dirty="0" smtClean="0">
                <a:solidFill>
                  <a:srgbClr val="FF0000"/>
                </a:solidFill>
              </a:rPr>
              <a:t> Contrasting </a:t>
            </a:r>
            <a:r>
              <a:rPr lang="en-US" sz="2400" dirty="0">
                <a:solidFill>
                  <a:srgbClr val="FF0000"/>
                </a:solidFill>
              </a:rPr>
              <a:t>Online Learning </a:t>
            </a:r>
            <a:r>
              <a:rPr lang="en-US" sz="2400" dirty="0" smtClean="0">
                <a:solidFill>
                  <a:srgbClr val="FF0000"/>
                </a:solidFill>
              </a:rPr>
              <a:t>Models  </a:t>
            </a:r>
            <a:r>
              <a:rPr lang="en-US" sz="2400" dirty="0" smtClean="0">
                <a:solidFill>
                  <a:srgbClr val="000000"/>
                </a:solidFill>
              </a:rPr>
              <a:t>	</a:t>
            </a:r>
            <a:endParaRPr lang="en-US" sz="2400" dirty="0">
              <a:solidFill>
                <a:srgbClr val="000000"/>
              </a:solidFill>
            </a:endParaRPr>
          </a:p>
          <a:p>
            <a:pPr>
              <a:lnSpc>
                <a:spcPct val="150000"/>
              </a:lnSpc>
              <a:buFont typeface="+mj-lt"/>
              <a:buAutoNum type="arabicPeriod"/>
            </a:pPr>
            <a:r>
              <a:rPr lang="en-US" sz="2400" dirty="0" smtClean="0"/>
              <a:t> New Topics in the CHLOE 4 Survey</a:t>
            </a:r>
          </a:p>
          <a:p>
            <a:pPr>
              <a:lnSpc>
                <a:spcPct val="150000"/>
              </a:lnSpc>
              <a:buFont typeface="+mj-lt"/>
              <a:buAutoNum type="arabicPeriod"/>
            </a:pPr>
            <a:r>
              <a:rPr lang="en-US" sz="2400" dirty="0"/>
              <a:t> </a:t>
            </a:r>
            <a:r>
              <a:rPr lang="en-US" sz="2400" dirty="0" smtClean="0"/>
              <a:t>Q &amp; A  </a:t>
            </a:r>
            <a:r>
              <a:rPr lang="en-US" sz="2400" dirty="0" smtClean="0">
                <a:solidFill>
                  <a:srgbClr val="008000"/>
                </a:solidFill>
              </a:rPr>
              <a:t>		</a:t>
            </a:r>
            <a:endParaRPr lang="en-US" sz="2000" dirty="0" smtClean="0"/>
          </a:p>
          <a:p>
            <a:pPr lvl="1"/>
            <a:endParaRPr lang="en-US" sz="2000" dirty="0" smtClean="0"/>
          </a:p>
          <a:p>
            <a:endParaRPr lang="en-US" sz="2000" dirty="0"/>
          </a:p>
        </p:txBody>
      </p:sp>
    </p:spTree>
    <p:extLst>
      <p:ext uri="{BB962C8B-B14F-4D97-AF65-F5344CB8AC3E}">
        <p14:creationId xmlns:p14="http://schemas.microsoft.com/office/powerpoint/2010/main" val="272668258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4-19 at 10.39.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1722" cy="5143500"/>
          </a:xfrm>
          <a:prstGeom prst="rect">
            <a:avLst/>
          </a:prstGeom>
        </p:spPr>
      </p:pic>
    </p:spTree>
    <p:extLst>
      <p:ext uri="{BB962C8B-B14F-4D97-AF65-F5344CB8AC3E}">
        <p14:creationId xmlns:p14="http://schemas.microsoft.com/office/powerpoint/2010/main" val="18632701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91006" y="96949"/>
            <a:ext cx="8778427" cy="857250"/>
          </a:xfrm>
          <a:ln>
            <a:noFill/>
          </a:ln>
        </p:spPr>
        <p:txBody>
          <a:bodyPr/>
          <a:lstStyle/>
          <a:p>
            <a:r>
              <a:rPr lang="en-US" sz="2400" b="1" dirty="0" smtClean="0"/>
              <a:t>What is Greatest </a:t>
            </a:r>
            <a:r>
              <a:rPr lang="en-US" sz="2400" b="1" dirty="0"/>
              <a:t>Source of Online </a:t>
            </a:r>
            <a:r>
              <a:rPr lang="en-US" sz="2400" b="1" dirty="0" smtClean="0"/>
              <a:t>Competition by Model? </a:t>
            </a:r>
            <a:r>
              <a:rPr lang="en-US" sz="2800" dirty="0"/>
              <a:t/>
            </a:r>
            <a:br>
              <a:rPr lang="en-US" sz="2800" dirty="0"/>
            </a:br>
            <a:r>
              <a:rPr lang="en-US" sz="2800" dirty="0" smtClean="0"/>
              <a:t>		</a:t>
            </a:r>
            <a:r>
              <a:rPr lang="en-US" sz="2400" b="1" dirty="0" smtClean="0">
                <a:solidFill>
                  <a:srgbClr val="0000FF"/>
                </a:solidFill>
              </a:rPr>
              <a:t>Local     </a:t>
            </a:r>
            <a:r>
              <a:rPr lang="en-US" sz="2400" b="1" dirty="0" smtClean="0"/>
              <a:t>	</a:t>
            </a:r>
            <a:r>
              <a:rPr lang="en-US" sz="2400" b="1" dirty="0" smtClean="0">
                <a:solidFill>
                  <a:srgbClr val="FFFF00"/>
                </a:solidFill>
              </a:rPr>
              <a:t> </a:t>
            </a:r>
            <a:r>
              <a:rPr lang="en-US" sz="2400" b="1" dirty="0" smtClean="0">
                <a:solidFill>
                  <a:srgbClr val="008000"/>
                </a:solidFill>
              </a:rPr>
              <a:t>Regional     </a:t>
            </a:r>
            <a:r>
              <a:rPr lang="en-US" sz="2400" b="1" dirty="0" smtClean="0"/>
              <a:t>	 </a:t>
            </a:r>
            <a:r>
              <a:rPr lang="en-US" sz="2400" b="1" dirty="0" smtClean="0">
                <a:solidFill>
                  <a:srgbClr val="FF0000"/>
                </a:solidFill>
              </a:rPr>
              <a:t>National</a:t>
            </a:r>
            <a:endParaRPr lang="en-US" sz="2800" dirty="0">
              <a:solidFill>
                <a:srgbClr val="FF0000"/>
              </a:solidFill>
              <a:latin typeface="Calibri"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32887222"/>
              </p:ext>
            </p:extLst>
          </p:nvPr>
        </p:nvGraphicFramePr>
        <p:xfrm>
          <a:off x="517109" y="992088"/>
          <a:ext cx="8135937" cy="2855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4962815"/>
              </p:ext>
            </p:extLst>
          </p:nvPr>
        </p:nvGraphicFramePr>
        <p:xfrm>
          <a:off x="517109" y="3848000"/>
          <a:ext cx="8005010" cy="640080"/>
        </p:xfrm>
        <a:graphic>
          <a:graphicData uri="http://schemas.openxmlformats.org/drawingml/2006/table">
            <a:tbl>
              <a:tblPr firstRow="1" bandRow="1">
                <a:tableStyleId>{5C22544A-7EE6-4342-B048-85BDC9FD1C3A}</a:tableStyleId>
              </a:tblPr>
              <a:tblGrid>
                <a:gridCol w="1601002">
                  <a:extLst>
                    <a:ext uri="{9D8B030D-6E8A-4147-A177-3AD203B41FA5}">
                      <a16:colId xmlns="" xmlns:a16="http://schemas.microsoft.com/office/drawing/2014/main" val="20000"/>
                    </a:ext>
                  </a:extLst>
                </a:gridCol>
                <a:gridCol w="1601002">
                  <a:extLst>
                    <a:ext uri="{9D8B030D-6E8A-4147-A177-3AD203B41FA5}">
                      <a16:colId xmlns="" xmlns:a16="http://schemas.microsoft.com/office/drawing/2014/main" val="20001"/>
                    </a:ext>
                  </a:extLst>
                </a:gridCol>
                <a:gridCol w="1601002">
                  <a:extLst>
                    <a:ext uri="{9D8B030D-6E8A-4147-A177-3AD203B41FA5}">
                      <a16:colId xmlns="" xmlns:a16="http://schemas.microsoft.com/office/drawing/2014/main" val="20002"/>
                    </a:ext>
                  </a:extLst>
                </a:gridCol>
                <a:gridCol w="1601002">
                  <a:extLst>
                    <a:ext uri="{9D8B030D-6E8A-4147-A177-3AD203B41FA5}">
                      <a16:colId xmlns="" xmlns:a16="http://schemas.microsoft.com/office/drawing/2014/main" val="20003"/>
                    </a:ext>
                  </a:extLst>
                </a:gridCol>
                <a:gridCol w="1601002">
                  <a:extLst>
                    <a:ext uri="{9D8B030D-6E8A-4147-A177-3AD203B41FA5}">
                      <a16:colId xmlns="" xmlns:a16="http://schemas.microsoft.com/office/drawing/2014/main" val="20004"/>
                    </a:ext>
                  </a:extLst>
                </a:gridCol>
              </a:tblGrid>
              <a:tr h="370840">
                <a:tc>
                  <a:txBody>
                    <a:bodyPr/>
                    <a:lstStyle/>
                    <a:p>
                      <a:pPr algn="ctr"/>
                      <a:r>
                        <a:rPr lang="en-US" dirty="0" smtClean="0"/>
                        <a:t>Community Colleges</a:t>
                      </a:r>
                      <a:endParaRPr lang="en-US" dirty="0"/>
                    </a:p>
                  </a:txBody>
                  <a:tcPr>
                    <a:solidFill>
                      <a:srgbClr val="008000"/>
                    </a:solidFill>
                  </a:tcPr>
                </a:tc>
                <a:tc>
                  <a:txBody>
                    <a:bodyPr/>
                    <a:lstStyle/>
                    <a:p>
                      <a:pPr algn="ctr"/>
                      <a:r>
                        <a:rPr lang="en-US" dirty="0" smtClean="0"/>
                        <a:t>4Y Low Enrollment</a:t>
                      </a:r>
                      <a:endParaRPr lang="en-US" dirty="0"/>
                    </a:p>
                  </a:txBody>
                  <a:tcPr>
                    <a:solidFill>
                      <a:srgbClr val="008000"/>
                    </a:solidFill>
                  </a:tcPr>
                </a:tc>
                <a:tc>
                  <a:txBody>
                    <a:bodyPr/>
                    <a:lstStyle/>
                    <a:p>
                      <a:pPr algn="ctr"/>
                      <a:r>
                        <a:rPr lang="en-US" dirty="0" smtClean="0"/>
                        <a:t>Regional</a:t>
                      </a:r>
                      <a:r>
                        <a:rPr lang="en-US" baseline="0" dirty="0" smtClean="0"/>
                        <a:t>    4Y Public</a:t>
                      </a:r>
                      <a:endParaRPr lang="en-US" dirty="0"/>
                    </a:p>
                  </a:txBody>
                  <a:tcPr>
                    <a:solidFill>
                      <a:srgbClr val="008000"/>
                    </a:solidFill>
                  </a:tcPr>
                </a:tc>
                <a:tc>
                  <a:txBody>
                    <a:bodyPr/>
                    <a:lstStyle/>
                    <a:p>
                      <a:pPr algn="ctr"/>
                      <a:r>
                        <a:rPr lang="en-US" dirty="0" smtClean="0"/>
                        <a:t>Regional    4Y Private</a:t>
                      </a:r>
                      <a:endParaRPr lang="en-US" dirty="0"/>
                    </a:p>
                  </a:txBody>
                  <a:tcPr>
                    <a:solidFill>
                      <a:srgbClr val="008000"/>
                    </a:solidFill>
                  </a:tcPr>
                </a:tc>
                <a:tc>
                  <a:txBody>
                    <a:bodyPr/>
                    <a:lstStyle/>
                    <a:p>
                      <a:pPr algn="ctr"/>
                      <a:r>
                        <a:rPr lang="en-US" dirty="0" smtClean="0"/>
                        <a:t>Enterprise   2Y and 4Y</a:t>
                      </a:r>
                      <a:endParaRPr lang="en-US" dirty="0"/>
                    </a:p>
                  </a:txBody>
                  <a:tcPr>
                    <a:solidFill>
                      <a:srgbClr val="008000"/>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36086448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272260" y="333099"/>
            <a:ext cx="8670044" cy="1009702"/>
          </a:xfrm>
        </p:spPr>
        <p:txBody>
          <a:bodyPr/>
          <a:lstStyle/>
          <a:p>
            <a:r>
              <a:rPr lang="en-US" sz="2400" b="1" dirty="0" smtClean="0"/>
              <a:t>Who Has the Highest Proportion of Fully </a:t>
            </a:r>
            <a:r>
              <a:rPr lang="en-US" sz="2400" b="1" dirty="0"/>
              <a:t>Online </a:t>
            </a:r>
            <a:r>
              <a:rPr lang="en-US" sz="2400" b="1" dirty="0" smtClean="0"/>
              <a:t>Students?</a:t>
            </a:r>
            <a:r>
              <a:rPr lang="en-US" sz="2400" b="1" dirty="0"/>
              <a:t> </a:t>
            </a:r>
            <a:r>
              <a:rPr lang="en-US" sz="2400" dirty="0"/>
              <a:t/>
            </a:r>
            <a:br>
              <a:rPr lang="en-US" sz="2400" dirty="0"/>
            </a:br>
            <a:r>
              <a:rPr lang="en-US" sz="2600" dirty="0" smtClean="0"/>
              <a:t>		</a:t>
            </a:r>
            <a:r>
              <a:rPr lang="en-US" sz="2400" b="1" dirty="0" smtClean="0">
                <a:solidFill>
                  <a:srgbClr val="008000"/>
                </a:solidFill>
              </a:rPr>
              <a:t>Partly </a:t>
            </a:r>
            <a:r>
              <a:rPr lang="en-US" sz="2400" b="1" dirty="0">
                <a:solidFill>
                  <a:srgbClr val="008000"/>
                </a:solidFill>
              </a:rPr>
              <a:t>Online</a:t>
            </a:r>
            <a:r>
              <a:rPr lang="en-US" sz="2400" b="1" dirty="0"/>
              <a:t> </a:t>
            </a:r>
            <a:r>
              <a:rPr lang="en-US" sz="2400" dirty="0"/>
              <a:t> </a:t>
            </a:r>
            <a:r>
              <a:rPr lang="en-US" sz="2400" dirty="0" smtClean="0"/>
              <a:t>     </a:t>
            </a:r>
            <a:r>
              <a:rPr lang="en-US" sz="2400" b="1" dirty="0" smtClean="0">
                <a:solidFill>
                  <a:srgbClr val="FF0000"/>
                </a:solidFill>
              </a:rPr>
              <a:t>Fully Online</a:t>
            </a:r>
            <a:r>
              <a:rPr lang="en-US" sz="2800" b="1" dirty="0"/>
              <a:t> </a:t>
            </a:r>
            <a:r>
              <a:rPr lang="en-US" sz="2800" dirty="0"/>
              <a:t/>
            </a:r>
            <a:br>
              <a:rPr lang="en-US" sz="2800" dirty="0"/>
            </a:br>
            <a:endParaRPr lang="en-US" sz="2800" dirty="0">
              <a:latin typeface="Calibri"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99531068"/>
              </p:ext>
            </p:extLst>
          </p:nvPr>
        </p:nvGraphicFramePr>
        <p:xfrm>
          <a:off x="474485" y="1082569"/>
          <a:ext cx="8229600" cy="3333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34672891"/>
              </p:ext>
            </p:extLst>
          </p:nvPr>
        </p:nvGraphicFramePr>
        <p:xfrm>
          <a:off x="272259" y="3830367"/>
          <a:ext cx="8431825" cy="640080"/>
        </p:xfrm>
        <a:graphic>
          <a:graphicData uri="http://schemas.openxmlformats.org/drawingml/2006/table">
            <a:tbl>
              <a:tblPr firstRow="1" bandRow="1">
                <a:tableStyleId>{5C22544A-7EE6-4342-B048-85BDC9FD1C3A}</a:tableStyleId>
              </a:tblPr>
              <a:tblGrid>
                <a:gridCol w="1686365">
                  <a:extLst>
                    <a:ext uri="{9D8B030D-6E8A-4147-A177-3AD203B41FA5}">
                      <a16:colId xmlns="" xmlns:a16="http://schemas.microsoft.com/office/drawing/2014/main" val="20000"/>
                    </a:ext>
                  </a:extLst>
                </a:gridCol>
                <a:gridCol w="1686365">
                  <a:extLst>
                    <a:ext uri="{9D8B030D-6E8A-4147-A177-3AD203B41FA5}">
                      <a16:colId xmlns="" xmlns:a16="http://schemas.microsoft.com/office/drawing/2014/main" val="20001"/>
                    </a:ext>
                  </a:extLst>
                </a:gridCol>
                <a:gridCol w="1686365">
                  <a:extLst>
                    <a:ext uri="{9D8B030D-6E8A-4147-A177-3AD203B41FA5}">
                      <a16:colId xmlns="" xmlns:a16="http://schemas.microsoft.com/office/drawing/2014/main" val="20002"/>
                    </a:ext>
                  </a:extLst>
                </a:gridCol>
                <a:gridCol w="1686365">
                  <a:extLst>
                    <a:ext uri="{9D8B030D-6E8A-4147-A177-3AD203B41FA5}">
                      <a16:colId xmlns="" xmlns:a16="http://schemas.microsoft.com/office/drawing/2014/main" val="20003"/>
                    </a:ext>
                  </a:extLst>
                </a:gridCol>
                <a:gridCol w="1686365">
                  <a:extLst>
                    <a:ext uri="{9D8B030D-6E8A-4147-A177-3AD203B41FA5}">
                      <a16:colId xmlns="" xmlns:a16="http://schemas.microsoft.com/office/drawing/2014/main" val="20004"/>
                    </a:ext>
                  </a:extLst>
                </a:gridCol>
              </a:tblGrid>
              <a:tr h="370840">
                <a:tc>
                  <a:txBody>
                    <a:bodyPr/>
                    <a:lstStyle/>
                    <a:p>
                      <a:pPr algn="ctr"/>
                      <a:r>
                        <a:rPr lang="en-US" dirty="0" smtClean="0"/>
                        <a:t>Community Colleges</a:t>
                      </a:r>
                      <a:endParaRPr lang="en-US" dirty="0"/>
                    </a:p>
                  </a:txBody>
                  <a:tcPr>
                    <a:solidFill>
                      <a:srgbClr val="008000"/>
                    </a:solidFill>
                  </a:tcPr>
                </a:tc>
                <a:tc>
                  <a:txBody>
                    <a:bodyPr/>
                    <a:lstStyle/>
                    <a:p>
                      <a:pPr algn="ctr"/>
                      <a:r>
                        <a:rPr lang="en-US" dirty="0" smtClean="0"/>
                        <a:t>4Y Low Enrollment</a:t>
                      </a:r>
                      <a:endParaRPr lang="en-US" dirty="0"/>
                    </a:p>
                  </a:txBody>
                  <a:tcPr>
                    <a:solidFill>
                      <a:srgbClr val="008000"/>
                    </a:solidFill>
                  </a:tcPr>
                </a:tc>
                <a:tc>
                  <a:txBody>
                    <a:bodyPr/>
                    <a:lstStyle/>
                    <a:p>
                      <a:pPr algn="ctr"/>
                      <a:r>
                        <a:rPr lang="en-US" dirty="0" smtClean="0"/>
                        <a:t>Regional</a:t>
                      </a:r>
                      <a:r>
                        <a:rPr lang="en-US" baseline="0" dirty="0" smtClean="0"/>
                        <a:t>    4Y Public</a:t>
                      </a:r>
                      <a:endParaRPr lang="en-US" dirty="0"/>
                    </a:p>
                  </a:txBody>
                  <a:tcPr>
                    <a:solidFill>
                      <a:srgbClr val="008000"/>
                    </a:solidFill>
                  </a:tcPr>
                </a:tc>
                <a:tc>
                  <a:txBody>
                    <a:bodyPr/>
                    <a:lstStyle/>
                    <a:p>
                      <a:pPr algn="ctr"/>
                      <a:r>
                        <a:rPr lang="en-US" dirty="0" smtClean="0"/>
                        <a:t>Regional    4Y Private</a:t>
                      </a:r>
                      <a:endParaRPr lang="en-US" dirty="0"/>
                    </a:p>
                  </a:txBody>
                  <a:tcPr>
                    <a:solidFill>
                      <a:srgbClr val="008000"/>
                    </a:solidFill>
                  </a:tcPr>
                </a:tc>
                <a:tc>
                  <a:txBody>
                    <a:bodyPr/>
                    <a:lstStyle/>
                    <a:p>
                      <a:pPr algn="ctr"/>
                      <a:r>
                        <a:rPr lang="en-US" dirty="0" smtClean="0"/>
                        <a:t>Enterprise   2Y and 4Y</a:t>
                      </a:r>
                      <a:endParaRPr lang="en-US" dirty="0"/>
                    </a:p>
                  </a:txBody>
                  <a:tcPr>
                    <a:solidFill>
                      <a:srgbClr val="008000"/>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70144041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797086073"/>
              </p:ext>
            </p:extLst>
          </p:nvPr>
        </p:nvGraphicFramePr>
        <p:xfrm>
          <a:off x="225349" y="1103387"/>
          <a:ext cx="8550392" cy="260232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idx="4294967295"/>
          </p:nvPr>
        </p:nvSpPr>
        <p:spPr>
          <a:xfrm>
            <a:off x="281687" y="487349"/>
            <a:ext cx="8494055" cy="714375"/>
          </a:xfrm>
          <a:ln>
            <a:solidFill>
              <a:srgbClr val="008000"/>
            </a:solidFill>
          </a:ln>
        </p:spPr>
        <p:txBody>
          <a:bodyPr/>
          <a:lstStyle/>
          <a:p>
            <a:r>
              <a:rPr lang="en-US" sz="2400" b="1" dirty="0" smtClean="0"/>
              <a:t>Who Has the Highest Proportion of Online Grad Students?</a:t>
            </a:r>
            <a:r>
              <a:rPr lang="en-US" sz="2600" b="1" dirty="0" smtClean="0"/>
              <a:t/>
            </a:r>
            <a:br>
              <a:rPr lang="en-US" sz="2600" b="1" dirty="0" smtClean="0"/>
            </a:br>
            <a:r>
              <a:rPr lang="en-US" sz="2600" b="1" dirty="0" smtClean="0"/>
              <a:t> </a:t>
            </a:r>
            <a:r>
              <a:rPr lang="en-US" sz="2800" b="1" dirty="0"/>
              <a:t> </a:t>
            </a:r>
            <a:r>
              <a:rPr lang="en-US" sz="2800" dirty="0" smtClean="0"/>
              <a:t>		</a:t>
            </a:r>
            <a:r>
              <a:rPr lang="en-US" sz="2400" b="1" dirty="0" smtClean="0">
                <a:solidFill>
                  <a:srgbClr val="008000"/>
                </a:solidFill>
              </a:rPr>
              <a:t>Undergraduate</a:t>
            </a:r>
            <a:r>
              <a:rPr lang="en-US" sz="2400" b="1" dirty="0"/>
              <a:t> </a:t>
            </a:r>
            <a:r>
              <a:rPr lang="en-US" sz="2400" dirty="0"/>
              <a:t> </a:t>
            </a:r>
            <a:r>
              <a:rPr lang="en-US" sz="2400" dirty="0" smtClean="0"/>
              <a:t>     </a:t>
            </a:r>
            <a:r>
              <a:rPr lang="en-US" sz="2400" b="1" dirty="0" smtClean="0">
                <a:solidFill>
                  <a:srgbClr val="FF0000"/>
                </a:solidFill>
              </a:rPr>
              <a:t>Graduate</a:t>
            </a:r>
            <a:r>
              <a:rPr lang="en-US" sz="2800" b="1" dirty="0"/>
              <a:t> </a:t>
            </a:r>
            <a:r>
              <a:rPr lang="en-US" sz="2800" dirty="0"/>
              <a:t/>
            </a:r>
            <a:br>
              <a:rPr lang="en-US" sz="2800" dirty="0"/>
            </a:br>
            <a:endParaRPr lang="en-US" sz="2800" dirty="0">
              <a:latin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19617068"/>
              </p:ext>
            </p:extLst>
          </p:nvPr>
        </p:nvGraphicFramePr>
        <p:xfrm>
          <a:off x="417436" y="3705714"/>
          <a:ext cx="8358305" cy="676605"/>
        </p:xfrm>
        <a:graphic>
          <a:graphicData uri="http://schemas.openxmlformats.org/drawingml/2006/table">
            <a:tbl>
              <a:tblPr firstRow="1" bandRow="1">
                <a:tableStyleId>{5C22544A-7EE6-4342-B048-85BDC9FD1C3A}</a:tableStyleId>
              </a:tblPr>
              <a:tblGrid>
                <a:gridCol w="1671661">
                  <a:extLst>
                    <a:ext uri="{9D8B030D-6E8A-4147-A177-3AD203B41FA5}">
                      <a16:colId xmlns="" xmlns:a16="http://schemas.microsoft.com/office/drawing/2014/main" val="20000"/>
                    </a:ext>
                  </a:extLst>
                </a:gridCol>
                <a:gridCol w="1671661">
                  <a:extLst>
                    <a:ext uri="{9D8B030D-6E8A-4147-A177-3AD203B41FA5}">
                      <a16:colId xmlns="" xmlns:a16="http://schemas.microsoft.com/office/drawing/2014/main" val="20001"/>
                    </a:ext>
                  </a:extLst>
                </a:gridCol>
                <a:gridCol w="1671661">
                  <a:extLst>
                    <a:ext uri="{9D8B030D-6E8A-4147-A177-3AD203B41FA5}">
                      <a16:colId xmlns="" xmlns:a16="http://schemas.microsoft.com/office/drawing/2014/main" val="20002"/>
                    </a:ext>
                  </a:extLst>
                </a:gridCol>
                <a:gridCol w="1671661">
                  <a:extLst>
                    <a:ext uri="{9D8B030D-6E8A-4147-A177-3AD203B41FA5}">
                      <a16:colId xmlns="" xmlns:a16="http://schemas.microsoft.com/office/drawing/2014/main" val="20003"/>
                    </a:ext>
                  </a:extLst>
                </a:gridCol>
                <a:gridCol w="1671661">
                  <a:extLst>
                    <a:ext uri="{9D8B030D-6E8A-4147-A177-3AD203B41FA5}">
                      <a16:colId xmlns="" xmlns:a16="http://schemas.microsoft.com/office/drawing/2014/main" val="20004"/>
                    </a:ext>
                  </a:extLst>
                </a:gridCol>
              </a:tblGrid>
              <a:tr h="676605">
                <a:tc>
                  <a:txBody>
                    <a:bodyPr/>
                    <a:lstStyle/>
                    <a:p>
                      <a:pPr algn="ctr"/>
                      <a:r>
                        <a:rPr lang="en-US" dirty="0" smtClean="0"/>
                        <a:t>Community Colleges</a:t>
                      </a:r>
                      <a:endParaRPr lang="en-US" dirty="0"/>
                    </a:p>
                  </a:txBody>
                  <a:tcPr>
                    <a:solidFill>
                      <a:srgbClr val="008000"/>
                    </a:solidFill>
                  </a:tcPr>
                </a:tc>
                <a:tc>
                  <a:txBody>
                    <a:bodyPr/>
                    <a:lstStyle/>
                    <a:p>
                      <a:pPr algn="ctr"/>
                      <a:r>
                        <a:rPr lang="en-US" dirty="0" smtClean="0"/>
                        <a:t>4Y Low Enrollment</a:t>
                      </a:r>
                      <a:endParaRPr lang="en-US" dirty="0"/>
                    </a:p>
                  </a:txBody>
                  <a:tcPr>
                    <a:solidFill>
                      <a:srgbClr val="008000"/>
                    </a:solidFill>
                  </a:tcPr>
                </a:tc>
                <a:tc>
                  <a:txBody>
                    <a:bodyPr/>
                    <a:lstStyle/>
                    <a:p>
                      <a:pPr algn="ctr"/>
                      <a:r>
                        <a:rPr lang="en-US" dirty="0" smtClean="0"/>
                        <a:t>Regional</a:t>
                      </a:r>
                      <a:r>
                        <a:rPr lang="en-US" baseline="0" dirty="0" smtClean="0"/>
                        <a:t>    4Y Public</a:t>
                      </a:r>
                      <a:endParaRPr lang="en-US" dirty="0"/>
                    </a:p>
                  </a:txBody>
                  <a:tcPr>
                    <a:solidFill>
                      <a:srgbClr val="008000"/>
                    </a:solidFill>
                  </a:tcPr>
                </a:tc>
                <a:tc>
                  <a:txBody>
                    <a:bodyPr/>
                    <a:lstStyle/>
                    <a:p>
                      <a:pPr algn="ctr"/>
                      <a:r>
                        <a:rPr lang="en-US" dirty="0" smtClean="0"/>
                        <a:t>Regional    4Y Private</a:t>
                      </a:r>
                      <a:endParaRPr lang="en-US" dirty="0"/>
                    </a:p>
                  </a:txBody>
                  <a:tcPr>
                    <a:solidFill>
                      <a:srgbClr val="008000"/>
                    </a:solidFill>
                  </a:tcPr>
                </a:tc>
                <a:tc>
                  <a:txBody>
                    <a:bodyPr/>
                    <a:lstStyle/>
                    <a:p>
                      <a:pPr algn="ctr"/>
                      <a:r>
                        <a:rPr lang="en-US" dirty="0" smtClean="0"/>
                        <a:t>Enterprise   2Y and 4Y</a:t>
                      </a:r>
                      <a:endParaRPr lang="en-US" dirty="0"/>
                    </a:p>
                  </a:txBody>
                  <a:tcPr>
                    <a:solidFill>
                      <a:srgbClr val="008000"/>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71662134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278749" y="147388"/>
            <a:ext cx="8663554" cy="857250"/>
          </a:xfrm>
        </p:spPr>
        <p:txBody>
          <a:bodyPr/>
          <a:lstStyle/>
          <a:p>
            <a:r>
              <a:rPr lang="en-US" sz="2400" b="1" dirty="0" smtClean="0"/>
              <a:t>How Are Online Students Performing vs. On-Ground?</a:t>
            </a:r>
            <a:r>
              <a:rPr lang="en-US" b="1" dirty="0"/>
              <a:t>	</a:t>
            </a:r>
            <a:r>
              <a:rPr lang="en-US" sz="2800" dirty="0"/>
              <a:t/>
            </a:r>
            <a:br>
              <a:rPr lang="en-US" sz="2800" dirty="0"/>
            </a:br>
            <a:r>
              <a:rPr lang="en-US" sz="2800" dirty="0" smtClean="0"/>
              <a:t>	</a:t>
            </a:r>
            <a:r>
              <a:rPr lang="en-US" sz="2000" b="1" dirty="0" smtClean="0">
                <a:solidFill>
                  <a:srgbClr val="0000FF"/>
                </a:solidFill>
              </a:rPr>
              <a:t>Online Better     </a:t>
            </a:r>
            <a:r>
              <a:rPr lang="en-US" sz="2000" b="1" dirty="0" smtClean="0">
                <a:solidFill>
                  <a:srgbClr val="008000"/>
                </a:solidFill>
              </a:rPr>
              <a:t>Online Same</a:t>
            </a:r>
            <a:r>
              <a:rPr lang="en-US" sz="2000" b="1" dirty="0" smtClean="0">
                <a:solidFill>
                  <a:srgbClr val="0000FF"/>
                </a:solidFill>
              </a:rPr>
              <a:t>     </a:t>
            </a:r>
            <a:r>
              <a:rPr lang="en-US" sz="2000" b="1" dirty="0" smtClean="0">
                <a:solidFill>
                  <a:srgbClr val="FF0000"/>
                </a:solidFill>
              </a:rPr>
              <a:t>Online Worse</a:t>
            </a:r>
            <a:endParaRPr lang="en-US" sz="2400" dirty="0">
              <a:solidFill>
                <a:srgbClr val="FF0000"/>
              </a:solidFill>
              <a:latin typeface="Calibri"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90942436"/>
              </p:ext>
            </p:extLst>
          </p:nvPr>
        </p:nvGraphicFramePr>
        <p:xfrm>
          <a:off x="504631" y="1144284"/>
          <a:ext cx="8437671" cy="2530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9626037"/>
              </p:ext>
            </p:extLst>
          </p:nvPr>
        </p:nvGraphicFramePr>
        <p:xfrm>
          <a:off x="504631" y="3708683"/>
          <a:ext cx="8437670" cy="640080"/>
        </p:xfrm>
        <a:graphic>
          <a:graphicData uri="http://schemas.openxmlformats.org/drawingml/2006/table">
            <a:tbl>
              <a:tblPr firstRow="1" bandRow="1">
                <a:tableStyleId>{5C22544A-7EE6-4342-B048-85BDC9FD1C3A}</a:tableStyleId>
              </a:tblPr>
              <a:tblGrid>
                <a:gridCol w="1687534">
                  <a:extLst>
                    <a:ext uri="{9D8B030D-6E8A-4147-A177-3AD203B41FA5}">
                      <a16:colId xmlns="" xmlns:a16="http://schemas.microsoft.com/office/drawing/2014/main" val="20000"/>
                    </a:ext>
                  </a:extLst>
                </a:gridCol>
                <a:gridCol w="1687534">
                  <a:extLst>
                    <a:ext uri="{9D8B030D-6E8A-4147-A177-3AD203B41FA5}">
                      <a16:colId xmlns="" xmlns:a16="http://schemas.microsoft.com/office/drawing/2014/main" val="20001"/>
                    </a:ext>
                  </a:extLst>
                </a:gridCol>
                <a:gridCol w="1687534">
                  <a:extLst>
                    <a:ext uri="{9D8B030D-6E8A-4147-A177-3AD203B41FA5}">
                      <a16:colId xmlns="" xmlns:a16="http://schemas.microsoft.com/office/drawing/2014/main" val="20002"/>
                    </a:ext>
                  </a:extLst>
                </a:gridCol>
                <a:gridCol w="1687534">
                  <a:extLst>
                    <a:ext uri="{9D8B030D-6E8A-4147-A177-3AD203B41FA5}">
                      <a16:colId xmlns="" xmlns:a16="http://schemas.microsoft.com/office/drawing/2014/main" val="20003"/>
                    </a:ext>
                  </a:extLst>
                </a:gridCol>
                <a:gridCol w="1687534">
                  <a:extLst>
                    <a:ext uri="{9D8B030D-6E8A-4147-A177-3AD203B41FA5}">
                      <a16:colId xmlns="" xmlns:a16="http://schemas.microsoft.com/office/drawing/2014/main" val="20004"/>
                    </a:ext>
                  </a:extLst>
                </a:gridCol>
              </a:tblGrid>
              <a:tr h="370840">
                <a:tc>
                  <a:txBody>
                    <a:bodyPr/>
                    <a:lstStyle/>
                    <a:p>
                      <a:pPr algn="ctr"/>
                      <a:r>
                        <a:rPr lang="en-US" dirty="0" smtClean="0"/>
                        <a:t>Community Colleges</a:t>
                      </a:r>
                      <a:endParaRPr lang="en-US" dirty="0"/>
                    </a:p>
                  </a:txBody>
                  <a:tcPr>
                    <a:solidFill>
                      <a:srgbClr val="008000"/>
                    </a:solidFill>
                  </a:tcPr>
                </a:tc>
                <a:tc>
                  <a:txBody>
                    <a:bodyPr/>
                    <a:lstStyle/>
                    <a:p>
                      <a:pPr algn="ctr"/>
                      <a:r>
                        <a:rPr lang="en-US" dirty="0" smtClean="0"/>
                        <a:t>4Y Low Enrollment</a:t>
                      </a:r>
                      <a:endParaRPr lang="en-US" dirty="0"/>
                    </a:p>
                  </a:txBody>
                  <a:tcPr>
                    <a:solidFill>
                      <a:srgbClr val="008000"/>
                    </a:solidFill>
                  </a:tcPr>
                </a:tc>
                <a:tc>
                  <a:txBody>
                    <a:bodyPr/>
                    <a:lstStyle/>
                    <a:p>
                      <a:pPr algn="ctr"/>
                      <a:r>
                        <a:rPr lang="en-US" dirty="0" smtClean="0"/>
                        <a:t>Regional</a:t>
                      </a:r>
                      <a:r>
                        <a:rPr lang="en-US" baseline="0" dirty="0" smtClean="0"/>
                        <a:t>    4Y Public</a:t>
                      </a:r>
                      <a:endParaRPr lang="en-US" dirty="0"/>
                    </a:p>
                  </a:txBody>
                  <a:tcPr>
                    <a:solidFill>
                      <a:srgbClr val="008000"/>
                    </a:solidFill>
                  </a:tcPr>
                </a:tc>
                <a:tc>
                  <a:txBody>
                    <a:bodyPr/>
                    <a:lstStyle/>
                    <a:p>
                      <a:pPr algn="ctr"/>
                      <a:r>
                        <a:rPr lang="en-US" dirty="0" smtClean="0"/>
                        <a:t>Regional    4Y Private</a:t>
                      </a:r>
                      <a:endParaRPr lang="en-US" dirty="0"/>
                    </a:p>
                  </a:txBody>
                  <a:tcPr>
                    <a:solidFill>
                      <a:srgbClr val="008000"/>
                    </a:solidFill>
                  </a:tcPr>
                </a:tc>
                <a:tc>
                  <a:txBody>
                    <a:bodyPr/>
                    <a:lstStyle/>
                    <a:p>
                      <a:pPr algn="ctr"/>
                      <a:r>
                        <a:rPr lang="en-US" dirty="0" smtClean="0"/>
                        <a:t>Enterprise   2Y and 4Y</a:t>
                      </a:r>
                      <a:endParaRPr lang="en-US" dirty="0"/>
                    </a:p>
                  </a:txBody>
                  <a:tcPr>
                    <a:solidFill>
                      <a:srgbClr val="008000"/>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7084516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799" y="130175"/>
            <a:ext cx="8512583" cy="671342"/>
          </a:xfrm>
        </p:spPr>
        <p:txBody>
          <a:bodyPr/>
          <a:lstStyle/>
          <a:p>
            <a:r>
              <a:rPr lang="en-US" sz="2400" b="1" dirty="0" smtClean="0"/>
              <a:t>Who Requires Instructional Design Support for Faculty?</a:t>
            </a:r>
            <a:endParaRPr lang="en-US" sz="2400" b="1" dirty="0"/>
          </a:p>
        </p:txBody>
      </p:sp>
      <p:graphicFrame>
        <p:nvGraphicFramePr>
          <p:cNvPr id="4" name="Chart 3"/>
          <p:cNvGraphicFramePr/>
          <p:nvPr>
            <p:extLst>
              <p:ext uri="{D42A27DB-BD31-4B8C-83A1-F6EECF244321}">
                <p14:modId xmlns:p14="http://schemas.microsoft.com/office/powerpoint/2010/main" val="3282928300"/>
              </p:ext>
            </p:extLst>
          </p:nvPr>
        </p:nvGraphicFramePr>
        <p:xfrm>
          <a:off x="469092" y="801518"/>
          <a:ext cx="8289094" cy="29478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65963029"/>
              </p:ext>
            </p:extLst>
          </p:nvPr>
        </p:nvGraphicFramePr>
        <p:xfrm>
          <a:off x="427452" y="3749369"/>
          <a:ext cx="8389930" cy="640080"/>
        </p:xfrm>
        <a:graphic>
          <a:graphicData uri="http://schemas.openxmlformats.org/drawingml/2006/table">
            <a:tbl>
              <a:tblPr firstRow="1" bandRow="1">
                <a:tableStyleId>{5C22544A-7EE6-4342-B048-85BDC9FD1C3A}</a:tableStyleId>
              </a:tblPr>
              <a:tblGrid>
                <a:gridCol w="1677986">
                  <a:extLst>
                    <a:ext uri="{9D8B030D-6E8A-4147-A177-3AD203B41FA5}">
                      <a16:colId xmlns="" xmlns:a16="http://schemas.microsoft.com/office/drawing/2014/main" val="20000"/>
                    </a:ext>
                  </a:extLst>
                </a:gridCol>
                <a:gridCol w="1677986">
                  <a:extLst>
                    <a:ext uri="{9D8B030D-6E8A-4147-A177-3AD203B41FA5}">
                      <a16:colId xmlns="" xmlns:a16="http://schemas.microsoft.com/office/drawing/2014/main" val="20001"/>
                    </a:ext>
                  </a:extLst>
                </a:gridCol>
                <a:gridCol w="1677986">
                  <a:extLst>
                    <a:ext uri="{9D8B030D-6E8A-4147-A177-3AD203B41FA5}">
                      <a16:colId xmlns="" xmlns:a16="http://schemas.microsoft.com/office/drawing/2014/main" val="20002"/>
                    </a:ext>
                  </a:extLst>
                </a:gridCol>
                <a:gridCol w="1677986">
                  <a:extLst>
                    <a:ext uri="{9D8B030D-6E8A-4147-A177-3AD203B41FA5}">
                      <a16:colId xmlns="" xmlns:a16="http://schemas.microsoft.com/office/drawing/2014/main" val="20003"/>
                    </a:ext>
                  </a:extLst>
                </a:gridCol>
                <a:gridCol w="1677986">
                  <a:extLst>
                    <a:ext uri="{9D8B030D-6E8A-4147-A177-3AD203B41FA5}">
                      <a16:colId xmlns="" xmlns:a16="http://schemas.microsoft.com/office/drawing/2014/main" val="20004"/>
                    </a:ext>
                  </a:extLst>
                </a:gridCol>
              </a:tblGrid>
              <a:tr h="370840">
                <a:tc>
                  <a:txBody>
                    <a:bodyPr/>
                    <a:lstStyle/>
                    <a:p>
                      <a:pPr algn="ctr"/>
                      <a:r>
                        <a:rPr lang="en-US" dirty="0" smtClean="0"/>
                        <a:t>Community Colleges</a:t>
                      </a:r>
                      <a:endParaRPr lang="en-US" dirty="0"/>
                    </a:p>
                  </a:txBody>
                  <a:tcPr>
                    <a:solidFill>
                      <a:srgbClr val="008000"/>
                    </a:solidFill>
                  </a:tcPr>
                </a:tc>
                <a:tc>
                  <a:txBody>
                    <a:bodyPr/>
                    <a:lstStyle/>
                    <a:p>
                      <a:pPr algn="ctr"/>
                      <a:r>
                        <a:rPr lang="en-US" dirty="0" smtClean="0"/>
                        <a:t>4Y Low Enrollment</a:t>
                      </a:r>
                      <a:endParaRPr lang="en-US" dirty="0"/>
                    </a:p>
                  </a:txBody>
                  <a:tcPr>
                    <a:solidFill>
                      <a:srgbClr val="008000"/>
                    </a:solidFill>
                  </a:tcPr>
                </a:tc>
                <a:tc>
                  <a:txBody>
                    <a:bodyPr/>
                    <a:lstStyle/>
                    <a:p>
                      <a:pPr algn="ctr"/>
                      <a:r>
                        <a:rPr lang="en-US" dirty="0" smtClean="0"/>
                        <a:t>Regional</a:t>
                      </a:r>
                      <a:r>
                        <a:rPr lang="en-US" baseline="0" dirty="0" smtClean="0"/>
                        <a:t>    4Y Public</a:t>
                      </a:r>
                      <a:endParaRPr lang="en-US" dirty="0"/>
                    </a:p>
                  </a:txBody>
                  <a:tcPr>
                    <a:solidFill>
                      <a:srgbClr val="008000"/>
                    </a:solidFill>
                  </a:tcPr>
                </a:tc>
                <a:tc>
                  <a:txBody>
                    <a:bodyPr/>
                    <a:lstStyle/>
                    <a:p>
                      <a:pPr algn="ctr"/>
                      <a:r>
                        <a:rPr lang="en-US" dirty="0" smtClean="0"/>
                        <a:t>Regional    4Y Private</a:t>
                      </a:r>
                      <a:endParaRPr lang="en-US" dirty="0"/>
                    </a:p>
                  </a:txBody>
                  <a:tcPr>
                    <a:solidFill>
                      <a:srgbClr val="008000"/>
                    </a:solidFill>
                  </a:tcPr>
                </a:tc>
                <a:tc>
                  <a:txBody>
                    <a:bodyPr/>
                    <a:lstStyle/>
                    <a:p>
                      <a:pPr algn="ctr"/>
                      <a:r>
                        <a:rPr lang="en-US" dirty="0" smtClean="0"/>
                        <a:t>Enterprise   2Y and 4Y</a:t>
                      </a:r>
                      <a:endParaRPr lang="en-US" dirty="0"/>
                    </a:p>
                  </a:txBody>
                  <a:tcPr>
                    <a:solidFill>
                      <a:srgbClr val="008000"/>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7182622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218847" y="0"/>
            <a:ext cx="8671406" cy="646576"/>
          </a:xfrm>
        </p:spPr>
        <p:txBody>
          <a:bodyPr/>
          <a:lstStyle/>
          <a:p>
            <a:r>
              <a:rPr lang="en-US" sz="2400" b="1" dirty="0" smtClean="0">
                <a:latin typeface="+mj-lt"/>
              </a:rPr>
              <a:t>More Emphasis on Online Courses </a:t>
            </a:r>
            <a:r>
              <a:rPr lang="en-US" sz="2400" b="1" u="sng" dirty="0" smtClean="0">
                <a:latin typeface="+mj-lt"/>
              </a:rPr>
              <a:t>or</a:t>
            </a:r>
            <a:r>
              <a:rPr lang="en-US" sz="2400" b="1" dirty="0" smtClean="0">
                <a:latin typeface="+mj-lt"/>
              </a:rPr>
              <a:t> Full Online Programs?</a:t>
            </a:r>
            <a:endParaRPr lang="en-US" sz="2400" b="1" dirty="0">
              <a:solidFill>
                <a:srgbClr val="FF6600"/>
              </a:solidFill>
              <a:latin typeface="+mj-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5742364"/>
              </p:ext>
            </p:extLst>
          </p:nvPr>
        </p:nvGraphicFramePr>
        <p:xfrm>
          <a:off x="548640" y="1107298"/>
          <a:ext cx="8229600" cy="2744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73072944"/>
              </p:ext>
            </p:extLst>
          </p:nvPr>
        </p:nvGraphicFramePr>
        <p:xfrm>
          <a:off x="443435" y="3765592"/>
          <a:ext cx="8334805" cy="640080"/>
        </p:xfrm>
        <a:graphic>
          <a:graphicData uri="http://schemas.openxmlformats.org/drawingml/2006/table">
            <a:tbl>
              <a:tblPr firstRow="1" bandRow="1">
                <a:tableStyleId>{5C22544A-7EE6-4342-B048-85BDC9FD1C3A}</a:tableStyleId>
              </a:tblPr>
              <a:tblGrid>
                <a:gridCol w="1666961">
                  <a:extLst>
                    <a:ext uri="{9D8B030D-6E8A-4147-A177-3AD203B41FA5}">
                      <a16:colId xmlns="" xmlns:a16="http://schemas.microsoft.com/office/drawing/2014/main" val="20000"/>
                    </a:ext>
                  </a:extLst>
                </a:gridCol>
                <a:gridCol w="1666961">
                  <a:extLst>
                    <a:ext uri="{9D8B030D-6E8A-4147-A177-3AD203B41FA5}">
                      <a16:colId xmlns="" xmlns:a16="http://schemas.microsoft.com/office/drawing/2014/main" val="20001"/>
                    </a:ext>
                  </a:extLst>
                </a:gridCol>
                <a:gridCol w="1666961">
                  <a:extLst>
                    <a:ext uri="{9D8B030D-6E8A-4147-A177-3AD203B41FA5}">
                      <a16:colId xmlns="" xmlns:a16="http://schemas.microsoft.com/office/drawing/2014/main" val="20002"/>
                    </a:ext>
                  </a:extLst>
                </a:gridCol>
                <a:gridCol w="1666961">
                  <a:extLst>
                    <a:ext uri="{9D8B030D-6E8A-4147-A177-3AD203B41FA5}">
                      <a16:colId xmlns="" xmlns:a16="http://schemas.microsoft.com/office/drawing/2014/main" val="20003"/>
                    </a:ext>
                  </a:extLst>
                </a:gridCol>
                <a:gridCol w="1666961">
                  <a:extLst>
                    <a:ext uri="{9D8B030D-6E8A-4147-A177-3AD203B41FA5}">
                      <a16:colId xmlns="" xmlns:a16="http://schemas.microsoft.com/office/drawing/2014/main" val="20004"/>
                    </a:ext>
                  </a:extLst>
                </a:gridCol>
              </a:tblGrid>
              <a:tr h="370840">
                <a:tc>
                  <a:txBody>
                    <a:bodyPr/>
                    <a:lstStyle/>
                    <a:p>
                      <a:pPr algn="ctr"/>
                      <a:r>
                        <a:rPr lang="en-US" dirty="0" smtClean="0"/>
                        <a:t>Community Colleges</a:t>
                      </a:r>
                      <a:endParaRPr lang="en-US" dirty="0"/>
                    </a:p>
                  </a:txBody>
                  <a:tcPr>
                    <a:solidFill>
                      <a:srgbClr val="008000"/>
                    </a:solidFill>
                  </a:tcPr>
                </a:tc>
                <a:tc>
                  <a:txBody>
                    <a:bodyPr/>
                    <a:lstStyle/>
                    <a:p>
                      <a:pPr algn="ctr"/>
                      <a:r>
                        <a:rPr lang="en-US" dirty="0" smtClean="0"/>
                        <a:t>4Y Low Enrollment</a:t>
                      </a:r>
                      <a:endParaRPr lang="en-US" dirty="0"/>
                    </a:p>
                  </a:txBody>
                  <a:tcPr>
                    <a:solidFill>
                      <a:srgbClr val="008000"/>
                    </a:solidFill>
                  </a:tcPr>
                </a:tc>
                <a:tc>
                  <a:txBody>
                    <a:bodyPr/>
                    <a:lstStyle/>
                    <a:p>
                      <a:pPr algn="ctr"/>
                      <a:r>
                        <a:rPr lang="en-US" dirty="0" smtClean="0"/>
                        <a:t>Regional</a:t>
                      </a:r>
                      <a:r>
                        <a:rPr lang="en-US" baseline="0" dirty="0" smtClean="0"/>
                        <a:t>    4Y Public</a:t>
                      </a:r>
                      <a:endParaRPr lang="en-US" dirty="0"/>
                    </a:p>
                  </a:txBody>
                  <a:tcPr>
                    <a:solidFill>
                      <a:srgbClr val="008000"/>
                    </a:solidFill>
                  </a:tcPr>
                </a:tc>
                <a:tc>
                  <a:txBody>
                    <a:bodyPr/>
                    <a:lstStyle/>
                    <a:p>
                      <a:pPr algn="ctr"/>
                      <a:r>
                        <a:rPr lang="en-US" dirty="0" smtClean="0"/>
                        <a:t>Regional    4Y Private</a:t>
                      </a:r>
                      <a:endParaRPr lang="en-US" dirty="0"/>
                    </a:p>
                  </a:txBody>
                  <a:tcPr>
                    <a:solidFill>
                      <a:srgbClr val="008000"/>
                    </a:solidFill>
                  </a:tcPr>
                </a:tc>
                <a:tc>
                  <a:txBody>
                    <a:bodyPr/>
                    <a:lstStyle/>
                    <a:p>
                      <a:pPr algn="ctr"/>
                      <a:r>
                        <a:rPr lang="en-US" dirty="0" smtClean="0"/>
                        <a:t>Enterprise   2Y and 4Y</a:t>
                      </a:r>
                      <a:endParaRPr lang="en-US" dirty="0"/>
                    </a:p>
                  </a:txBody>
                  <a:tcPr>
                    <a:solidFill>
                      <a:srgbClr val="008000"/>
                    </a:solidFill>
                  </a:tcPr>
                </a:tc>
                <a:extLst>
                  <a:ext uri="{0D108BD9-81ED-4DB2-BD59-A6C34878D82A}">
                    <a16:rowId xmlns="" xmlns:a16="http://schemas.microsoft.com/office/drawing/2014/main" val="10000"/>
                  </a:ext>
                </a:extLst>
              </a:tr>
            </a:tbl>
          </a:graphicData>
        </a:graphic>
      </p:graphicFrame>
      <p:sp>
        <p:nvSpPr>
          <p:cNvPr id="3" name="Rectangle 2"/>
          <p:cNvSpPr/>
          <p:nvPr/>
        </p:nvSpPr>
        <p:spPr>
          <a:xfrm>
            <a:off x="357051" y="645632"/>
            <a:ext cx="8421189" cy="461665"/>
          </a:xfrm>
          <a:prstGeom prst="rect">
            <a:avLst/>
          </a:prstGeom>
        </p:spPr>
        <p:txBody>
          <a:bodyPr wrap="square">
            <a:spAutoFit/>
          </a:bodyPr>
          <a:lstStyle/>
          <a:p>
            <a:pPr algn="ctr"/>
            <a:r>
              <a:rPr lang="en-US" sz="2400" b="1" dirty="0">
                <a:solidFill>
                  <a:srgbClr val="0000FF"/>
                </a:solidFill>
                <a:latin typeface="Calibri" charset="0"/>
              </a:rPr>
              <a:t>Full Programs</a:t>
            </a:r>
            <a:r>
              <a:rPr lang="en-US" sz="2400" b="1" dirty="0">
                <a:latin typeface="Calibri" charset="0"/>
              </a:rPr>
              <a:t>   	</a:t>
            </a:r>
            <a:r>
              <a:rPr lang="en-US" sz="2400" b="1" dirty="0" smtClean="0">
                <a:latin typeface="Calibri" charset="0"/>
              </a:rPr>
              <a:t>  </a:t>
            </a:r>
            <a:r>
              <a:rPr lang="en-US" sz="2400" b="1" dirty="0">
                <a:solidFill>
                  <a:srgbClr val="FF0000"/>
                </a:solidFill>
                <a:latin typeface="Calibri" charset="0"/>
              </a:rPr>
              <a:t>Both Equally</a:t>
            </a:r>
            <a:r>
              <a:rPr lang="en-US" sz="2400" b="1" dirty="0">
                <a:latin typeface="Calibri" charset="0"/>
              </a:rPr>
              <a:t>   </a:t>
            </a:r>
            <a:r>
              <a:rPr lang="en-US" sz="2400" b="1" dirty="0" smtClean="0">
                <a:latin typeface="Calibri" charset="0"/>
              </a:rPr>
              <a:t>	  </a:t>
            </a:r>
            <a:r>
              <a:rPr lang="en-US" sz="2400" b="1" dirty="0">
                <a:solidFill>
                  <a:srgbClr val="008000"/>
                </a:solidFill>
                <a:latin typeface="Calibri" charset="0"/>
              </a:rPr>
              <a:t>Courses</a:t>
            </a:r>
            <a:r>
              <a:rPr lang="en-US" sz="2400" b="1" dirty="0">
                <a:latin typeface="Calibri" charset="0"/>
              </a:rPr>
              <a:t>  </a:t>
            </a:r>
            <a:r>
              <a:rPr lang="en-US" sz="2400" b="1" dirty="0" smtClean="0">
                <a:latin typeface="Calibri" charset="0"/>
              </a:rPr>
              <a:t>	   </a:t>
            </a:r>
            <a:r>
              <a:rPr lang="en-US" sz="2400" b="1" dirty="0">
                <a:solidFill>
                  <a:schemeClr val="accent6"/>
                </a:solidFill>
                <a:latin typeface="Calibri" charset="0"/>
              </a:rPr>
              <a:t>Wide Variation</a:t>
            </a:r>
            <a:r>
              <a:rPr lang="en-US" sz="2400" b="1" dirty="0">
                <a:solidFill>
                  <a:srgbClr val="FF6600"/>
                </a:solidFill>
                <a:latin typeface="Calibri" charset="0"/>
              </a:rPr>
              <a:t> </a:t>
            </a:r>
            <a:endParaRPr lang="en-US" sz="2400" dirty="0"/>
          </a:p>
        </p:txBody>
      </p:sp>
    </p:spTree>
    <p:extLst>
      <p:ext uri="{BB962C8B-B14F-4D97-AF65-F5344CB8AC3E}">
        <p14:creationId xmlns:p14="http://schemas.microsoft.com/office/powerpoint/2010/main" val="6612438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13" y="130172"/>
            <a:ext cx="8482687" cy="561486"/>
          </a:xfrm>
        </p:spPr>
        <p:txBody>
          <a:bodyPr/>
          <a:lstStyle/>
          <a:p>
            <a:r>
              <a:rPr lang="en-US" sz="3200" b="1" dirty="0" smtClean="0">
                <a:solidFill>
                  <a:schemeClr val="tx1"/>
                </a:solidFill>
              </a:rPr>
              <a:t>Agenda</a:t>
            </a:r>
            <a:endParaRPr lang="en-US" sz="3200" b="1" dirty="0">
              <a:solidFill>
                <a:schemeClr val="tx1"/>
              </a:solidFill>
            </a:endParaRPr>
          </a:p>
        </p:txBody>
      </p:sp>
      <p:sp>
        <p:nvSpPr>
          <p:cNvPr id="3" name="Content Placeholder 2"/>
          <p:cNvSpPr>
            <a:spLocks noGrp="1"/>
          </p:cNvSpPr>
          <p:nvPr>
            <p:ph idx="1"/>
          </p:nvPr>
        </p:nvSpPr>
        <p:spPr>
          <a:xfrm>
            <a:off x="705517" y="691658"/>
            <a:ext cx="7821155" cy="3659433"/>
          </a:xfrm>
        </p:spPr>
        <p:txBody>
          <a:bodyPr numCol="1"/>
          <a:lstStyle/>
          <a:p>
            <a:pPr>
              <a:lnSpc>
                <a:spcPct val="150000"/>
              </a:lnSpc>
              <a:buFont typeface="+mj-lt"/>
              <a:buAutoNum type="arabicPeriod"/>
            </a:pPr>
            <a:r>
              <a:rPr lang="en-US" sz="2400" dirty="0" smtClean="0">
                <a:solidFill>
                  <a:srgbClr val="FF0000"/>
                </a:solidFill>
              </a:rPr>
              <a:t> Online Enrollment &amp; the CHLOE Sample </a:t>
            </a:r>
            <a:r>
              <a:rPr lang="en-US" sz="2400" dirty="0" smtClean="0">
                <a:solidFill>
                  <a:srgbClr val="000000"/>
                </a:solidFill>
              </a:rPr>
              <a:t>	</a:t>
            </a:r>
          </a:p>
          <a:p>
            <a:pPr>
              <a:lnSpc>
                <a:spcPct val="150000"/>
              </a:lnSpc>
              <a:buFont typeface="+mj-lt"/>
              <a:buAutoNum type="arabicPeriod"/>
            </a:pPr>
            <a:r>
              <a:rPr lang="en-US" sz="2400" dirty="0" smtClean="0">
                <a:solidFill>
                  <a:srgbClr val="000000"/>
                </a:solidFill>
              </a:rPr>
              <a:t> Course/Program Structure and Student Engagement</a:t>
            </a:r>
          </a:p>
          <a:p>
            <a:pPr>
              <a:lnSpc>
                <a:spcPct val="150000"/>
              </a:lnSpc>
              <a:buFont typeface="+mj-lt"/>
              <a:buAutoNum type="arabicPeriod"/>
            </a:pPr>
            <a:r>
              <a:rPr lang="en-US" sz="2400" dirty="0" smtClean="0">
                <a:solidFill>
                  <a:srgbClr val="000000"/>
                </a:solidFill>
              </a:rPr>
              <a:t> Leadership and Governance  			</a:t>
            </a:r>
          </a:p>
          <a:p>
            <a:pPr>
              <a:lnSpc>
                <a:spcPct val="150000"/>
              </a:lnSpc>
              <a:buFont typeface="+mj-lt"/>
              <a:buAutoNum type="arabicPeriod"/>
            </a:pPr>
            <a:r>
              <a:rPr lang="en-US" sz="2400" dirty="0" smtClean="0">
                <a:solidFill>
                  <a:srgbClr val="000000"/>
                </a:solidFill>
              </a:rPr>
              <a:t> Contrasting </a:t>
            </a:r>
            <a:r>
              <a:rPr lang="en-US" sz="2400" dirty="0">
                <a:solidFill>
                  <a:srgbClr val="000000"/>
                </a:solidFill>
              </a:rPr>
              <a:t>Online Learning </a:t>
            </a:r>
            <a:r>
              <a:rPr lang="en-US" sz="2400" dirty="0" smtClean="0">
                <a:solidFill>
                  <a:srgbClr val="000000"/>
                </a:solidFill>
              </a:rPr>
              <a:t>Models  	</a:t>
            </a:r>
            <a:endParaRPr lang="en-US" sz="2400" dirty="0">
              <a:solidFill>
                <a:srgbClr val="000000"/>
              </a:solidFill>
            </a:endParaRPr>
          </a:p>
          <a:p>
            <a:pPr>
              <a:lnSpc>
                <a:spcPct val="150000"/>
              </a:lnSpc>
              <a:buFont typeface="+mj-lt"/>
              <a:buAutoNum type="arabicPeriod"/>
            </a:pPr>
            <a:r>
              <a:rPr lang="en-US" sz="2400" dirty="0" smtClean="0"/>
              <a:t> New Topics in the CHLOE 4 Survey</a:t>
            </a:r>
          </a:p>
          <a:p>
            <a:pPr>
              <a:lnSpc>
                <a:spcPct val="150000"/>
              </a:lnSpc>
              <a:buFont typeface="+mj-lt"/>
              <a:buAutoNum type="arabicPeriod"/>
            </a:pPr>
            <a:r>
              <a:rPr lang="en-US" sz="2400" dirty="0"/>
              <a:t> </a:t>
            </a:r>
            <a:r>
              <a:rPr lang="en-US" sz="2400" dirty="0" smtClean="0"/>
              <a:t>Q &amp; A  </a:t>
            </a:r>
            <a:r>
              <a:rPr lang="en-US" sz="2400" dirty="0" smtClean="0">
                <a:solidFill>
                  <a:srgbClr val="008000"/>
                </a:solidFill>
              </a:rPr>
              <a:t>		</a:t>
            </a:r>
            <a:endParaRPr lang="en-US" sz="2000" dirty="0" smtClean="0"/>
          </a:p>
          <a:p>
            <a:pPr lvl="1"/>
            <a:endParaRPr lang="en-US" sz="2000" dirty="0" smtClean="0"/>
          </a:p>
          <a:p>
            <a:endParaRPr lang="en-US" sz="2000" dirty="0"/>
          </a:p>
        </p:txBody>
      </p:sp>
    </p:spTree>
    <p:extLst>
      <p:ext uri="{BB962C8B-B14F-4D97-AF65-F5344CB8AC3E}">
        <p14:creationId xmlns:p14="http://schemas.microsoft.com/office/powerpoint/2010/main" val="85264774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66561" y="109105"/>
            <a:ext cx="8744511" cy="736651"/>
          </a:xfrm>
        </p:spPr>
        <p:txBody>
          <a:bodyPr/>
          <a:lstStyle/>
          <a:p>
            <a:r>
              <a:rPr lang="en-US" sz="2800" b="1" dirty="0" smtClean="0">
                <a:latin typeface="Calibri" charset="0"/>
              </a:rPr>
              <a:t>  </a:t>
            </a:r>
            <a:r>
              <a:rPr lang="en-US" sz="2400" b="1" dirty="0" smtClean="0">
                <a:latin typeface="+mj-lt"/>
              </a:rPr>
              <a:t>Who Is Investing in Alternative/Micro-Credentials?</a:t>
            </a:r>
            <a:br>
              <a:rPr lang="en-US" sz="2400" b="1" dirty="0" smtClean="0">
                <a:latin typeface="+mj-lt"/>
              </a:rPr>
            </a:br>
            <a:endParaRPr lang="en-US" sz="1600" b="1" dirty="0">
              <a:solidFill>
                <a:srgbClr val="000000"/>
              </a:solidFill>
              <a:latin typeface="Calibri"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911081214"/>
              </p:ext>
            </p:extLst>
          </p:nvPr>
        </p:nvGraphicFramePr>
        <p:xfrm>
          <a:off x="405288" y="1030423"/>
          <a:ext cx="8505783" cy="2768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3069991"/>
              </p:ext>
            </p:extLst>
          </p:nvPr>
        </p:nvGraphicFramePr>
        <p:xfrm>
          <a:off x="527235" y="3799399"/>
          <a:ext cx="8383835" cy="640080"/>
        </p:xfrm>
        <a:graphic>
          <a:graphicData uri="http://schemas.openxmlformats.org/drawingml/2006/table">
            <a:tbl>
              <a:tblPr firstRow="1" bandRow="1">
                <a:tableStyleId>{5C22544A-7EE6-4342-B048-85BDC9FD1C3A}</a:tableStyleId>
              </a:tblPr>
              <a:tblGrid>
                <a:gridCol w="1676767">
                  <a:extLst>
                    <a:ext uri="{9D8B030D-6E8A-4147-A177-3AD203B41FA5}">
                      <a16:colId xmlns="" xmlns:a16="http://schemas.microsoft.com/office/drawing/2014/main" val="20000"/>
                    </a:ext>
                  </a:extLst>
                </a:gridCol>
                <a:gridCol w="1676767">
                  <a:extLst>
                    <a:ext uri="{9D8B030D-6E8A-4147-A177-3AD203B41FA5}">
                      <a16:colId xmlns="" xmlns:a16="http://schemas.microsoft.com/office/drawing/2014/main" val="20001"/>
                    </a:ext>
                  </a:extLst>
                </a:gridCol>
                <a:gridCol w="1676767">
                  <a:extLst>
                    <a:ext uri="{9D8B030D-6E8A-4147-A177-3AD203B41FA5}">
                      <a16:colId xmlns="" xmlns:a16="http://schemas.microsoft.com/office/drawing/2014/main" val="20002"/>
                    </a:ext>
                  </a:extLst>
                </a:gridCol>
                <a:gridCol w="1676767">
                  <a:extLst>
                    <a:ext uri="{9D8B030D-6E8A-4147-A177-3AD203B41FA5}">
                      <a16:colId xmlns="" xmlns:a16="http://schemas.microsoft.com/office/drawing/2014/main" val="20003"/>
                    </a:ext>
                  </a:extLst>
                </a:gridCol>
                <a:gridCol w="1676767">
                  <a:extLst>
                    <a:ext uri="{9D8B030D-6E8A-4147-A177-3AD203B41FA5}">
                      <a16:colId xmlns="" xmlns:a16="http://schemas.microsoft.com/office/drawing/2014/main" val="20004"/>
                    </a:ext>
                  </a:extLst>
                </a:gridCol>
              </a:tblGrid>
              <a:tr h="370840">
                <a:tc>
                  <a:txBody>
                    <a:bodyPr/>
                    <a:lstStyle/>
                    <a:p>
                      <a:pPr algn="ctr"/>
                      <a:r>
                        <a:rPr lang="en-US" dirty="0" smtClean="0"/>
                        <a:t>Community Colleges</a:t>
                      </a:r>
                      <a:endParaRPr lang="en-US" dirty="0"/>
                    </a:p>
                  </a:txBody>
                  <a:tcPr>
                    <a:solidFill>
                      <a:srgbClr val="008000"/>
                    </a:solidFill>
                  </a:tcPr>
                </a:tc>
                <a:tc>
                  <a:txBody>
                    <a:bodyPr/>
                    <a:lstStyle/>
                    <a:p>
                      <a:pPr algn="ctr"/>
                      <a:r>
                        <a:rPr lang="en-US" dirty="0" smtClean="0"/>
                        <a:t>4Y Low Enrollment</a:t>
                      </a:r>
                      <a:endParaRPr lang="en-US" dirty="0"/>
                    </a:p>
                  </a:txBody>
                  <a:tcPr>
                    <a:solidFill>
                      <a:srgbClr val="008000"/>
                    </a:solidFill>
                  </a:tcPr>
                </a:tc>
                <a:tc>
                  <a:txBody>
                    <a:bodyPr/>
                    <a:lstStyle/>
                    <a:p>
                      <a:pPr algn="ctr"/>
                      <a:r>
                        <a:rPr lang="en-US" dirty="0" smtClean="0"/>
                        <a:t>Regional</a:t>
                      </a:r>
                      <a:r>
                        <a:rPr lang="en-US" baseline="0" dirty="0" smtClean="0"/>
                        <a:t>    4Y Public</a:t>
                      </a:r>
                      <a:endParaRPr lang="en-US" dirty="0"/>
                    </a:p>
                  </a:txBody>
                  <a:tcPr>
                    <a:solidFill>
                      <a:srgbClr val="008000"/>
                    </a:solidFill>
                  </a:tcPr>
                </a:tc>
                <a:tc>
                  <a:txBody>
                    <a:bodyPr/>
                    <a:lstStyle/>
                    <a:p>
                      <a:pPr algn="ctr"/>
                      <a:r>
                        <a:rPr lang="en-US" dirty="0" smtClean="0"/>
                        <a:t>Regional    4Y Private</a:t>
                      </a:r>
                      <a:endParaRPr lang="en-US" dirty="0"/>
                    </a:p>
                  </a:txBody>
                  <a:tcPr>
                    <a:solidFill>
                      <a:srgbClr val="008000"/>
                    </a:solidFill>
                  </a:tcPr>
                </a:tc>
                <a:tc>
                  <a:txBody>
                    <a:bodyPr/>
                    <a:lstStyle/>
                    <a:p>
                      <a:pPr algn="ctr"/>
                      <a:r>
                        <a:rPr lang="en-US" dirty="0" smtClean="0"/>
                        <a:t>Enterprise   2Y and 4Y</a:t>
                      </a:r>
                      <a:endParaRPr lang="en-US" dirty="0"/>
                    </a:p>
                  </a:txBody>
                  <a:tcPr>
                    <a:solidFill>
                      <a:srgbClr val="008000"/>
                    </a:solidFill>
                  </a:tcPr>
                </a:tc>
                <a:extLst>
                  <a:ext uri="{0D108BD9-81ED-4DB2-BD59-A6C34878D82A}">
                    <a16:rowId xmlns="" xmlns:a16="http://schemas.microsoft.com/office/drawing/2014/main" val="10000"/>
                  </a:ext>
                </a:extLst>
              </a:tr>
            </a:tbl>
          </a:graphicData>
        </a:graphic>
      </p:graphicFrame>
      <p:sp>
        <p:nvSpPr>
          <p:cNvPr id="2" name="Rectangle 1"/>
          <p:cNvSpPr/>
          <p:nvPr/>
        </p:nvSpPr>
        <p:spPr>
          <a:xfrm>
            <a:off x="527237" y="661090"/>
            <a:ext cx="8383835" cy="369332"/>
          </a:xfrm>
          <a:prstGeom prst="rect">
            <a:avLst/>
          </a:prstGeom>
        </p:spPr>
        <p:txBody>
          <a:bodyPr wrap="square">
            <a:spAutoFit/>
          </a:bodyPr>
          <a:lstStyle/>
          <a:p>
            <a:r>
              <a:rPr lang="en-US" b="1" dirty="0">
                <a:solidFill>
                  <a:srgbClr val="0000FF"/>
                </a:solidFill>
                <a:latin typeface="Calibri" charset="0"/>
              </a:rPr>
              <a:t>Major Investment     </a:t>
            </a:r>
            <a:r>
              <a:rPr lang="en-US" b="1" dirty="0">
                <a:solidFill>
                  <a:srgbClr val="008000"/>
                </a:solidFill>
                <a:latin typeface="Calibri" charset="0"/>
              </a:rPr>
              <a:t>Some Investment     </a:t>
            </a:r>
            <a:r>
              <a:rPr lang="en-US" b="1" dirty="0">
                <a:solidFill>
                  <a:srgbClr val="FF0000"/>
                </a:solidFill>
                <a:latin typeface="Calibri" charset="0"/>
              </a:rPr>
              <a:t>Experimenting</a:t>
            </a:r>
            <a:r>
              <a:rPr lang="en-US" b="1" dirty="0">
                <a:solidFill>
                  <a:srgbClr val="800000"/>
                </a:solidFill>
                <a:latin typeface="Calibri" charset="0"/>
              </a:rPr>
              <a:t>    </a:t>
            </a:r>
            <a:r>
              <a:rPr lang="en-US" b="1" dirty="0">
                <a:solidFill>
                  <a:schemeClr val="accent6"/>
                </a:solidFill>
                <a:latin typeface="Calibri" charset="0"/>
              </a:rPr>
              <a:t> </a:t>
            </a:r>
            <a:r>
              <a:rPr lang="en-US" b="1" dirty="0">
                <a:solidFill>
                  <a:srgbClr val="7C6800"/>
                </a:solidFill>
                <a:latin typeface="Calibri" charset="0"/>
              </a:rPr>
              <a:t>Some Interest</a:t>
            </a:r>
            <a:r>
              <a:rPr lang="en-US" b="1" dirty="0">
                <a:solidFill>
                  <a:schemeClr val="accent6"/>
                </a:solidFill>
                <a:latin typeface="Calibri" charset="0"/>
              </a:rPr>
              <a:t>     </a:t>
            </a:r>
            <a:r>
              <a:rPr lang="en-US" b="1" dirty="0">
                <a:solidFill>
                  <a:srgbClr val="FF6600"/>
                </a:solidFill>
                <a:latin typeface="Calibri" charset="0"/>
              </a:rPr>
              <a:t>No Interest</a:t>
            </a:r>
            <a:endParaRPr lang="en-US" dirty="0">
              <a:solidFill>
                <a:srgbClr val="FF6600"/>
              </a:solidFill>
            </a:endParaRPr>
          </a:p>
        </p:txBody>
      </p:sp>
    </p:spTree>
    <p:extLst>
      <p:ext uri="{BB962C8B-B14F-4D97-AF65-F5344CB8AC3E}">
        <p14:creationId xmlns:p14="http://schemas.microsoft.com/office/powerpoint/2010/main" val="233959892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13" y="130172"/>
            <a:ext cx="8482687" cy="561486"/>
          </a:xfrm>
        </p:spPr>
        <p:txBody>
          <a:bodyPr/>
          <a:lstStyle/>
          <a:p>
            <a:r>
              <a:rPr lang="en-US" sz="3200" b="1" dirty="0" smtClean="0">
                <a:solidFill>
                  <a:schemeClr val="tx1"/>
                </a:solidFill>
              </a:rPr>
              <a:t>Agenda</a:t>
            </a:r>
            <a:endParaRPr lang="en-US" sz="3200" b="1" dirty="0">
              <a:solidFill>
                <a:schemeClr val="tx1"/>
              </a:solidFill>
            </a:endParaRPr>
          </a:p>
        </p:txBody>
      </p:sp>
      <p:sp>
        <p:nvSpPr>
          <p:cNvPr id="3" name="Content Placeholder 2"/>
          <p:cNvSpPr>
            <a:spLocks noGrp="1"/>
          </p:cNvSpPr>
          <p:nvPr>
            <p:ph idx="1"/>
          </p:nvPr>
        </p:nvSpPr>
        <p:spPr>
          <a:xfrm>
            <a:off x="705517" y="691658"/>
            <a:ext cx="7821155" cy="3659433"/>
          </a:xfrm>
        </p:spPr>
        <p:txBody>
          <a:bodyPr numCol="1"/>
          <a:lstStyle/>
          <a:p>
            <a:pPr>
              <a:lnSpc>
                <a:spcPct val="150000"/>
              </a:lnSpc>
              <a:buFont typeface="+mj-lt"/>
              <a:buAutoNum type="arabicPeriod"/>
            </a:pPr>
            <a:r>
              <a:rPr lang="en-US" sz="2400" dirty="0" smtClean="0">
                <a:solidFill>
                  <a:srgbClr val="000000"/>
                </a:solidFill>
              </a:rPr>
              <a:t> Online Enrollment &amp; the CHLOE Sample 	</a:t>
            </a:r>
          </a:p>
          <a:p>
            <a:pPr>
              <a:lnSpc>
                <a:spcPct val="150000"/>
              </a:lnSpc>
              <a:buFont typeface="+mj-lt"/>
              <a:buAutoNum type="arabicPeriod"/>
            </a:pPr>
            <a:r>
              <a:rPr lang="en-US" sz="2400" dirty="0" smtClean="0">
                <a:solidFill>
                  <a:srgbClr val="000000"/>
                </a:solidFill>
              </a:rPr>
              <a:t> Course/Program Structure and Student Engagement</a:t>
            </a:r>
          </a:p>
          <a:p>
            <a:pPr>
              <a:lnSpc>
                <a:spcPct val="150000"/>
              </a:lnSpc>
              <a:buFont typeface="+mj-lt"/>
              <a:buAutoNum type="arabicPeriod"/>
            </a:pPr>
            <a:r>
              <a:rPr lang="en-US" sz="2400" dirty="0" smtClean="0">
                <a:solidFill>
                  <a:srgbClr val="000000"/>
                </a:solidFill>
              </a:rPr>
              <a:t> Leadership and Governance  			</a:t>
            </a:r>
          </a:p>
          <a:p>
            <a:pPr>
              <a:lnSpc>
                <a:spcPct val="150000"/>
              </a:lnSpc>
              <a:buFont typeface="+mj-lt"/>
              <a:buAutoNum type="arabicPeriod"/>
            </a:pPr>
            <a:r>
              <a:rPr lang="en-US" sz="2400" dirty="0" smtClean="0">
                <a:solidFill>
                  <a:srgbClr val="000000"/>
                </a:solidFill>
              </a:rPr>
              <a:t> Contrasting </a:t>
            </a:r>
            <a:r>
              <a:rPr lang="en-US" sz="2400" dirty="0">
                <a:solidFill>
                  <a:srgbClr val="000000"/>
                </a:solidFill>
              </a:rPr>
              <a:t>Online Learning </a:t>
            </a:r>
            <a:r>
              <a:rPr lang="en-US" sz="2400" dirty="0" smtClean="0">
                <a:solidFill>
                  <a:srgbClr val="000000"/>
                </a:solidFill>
              </a:rPr>
              <a:t>Models  	</a:t>
            </a:r>
            <a:endParaRPr lang="en-US" sz="2400" dirty="0">
              <a:solidFill>
                <a:srgbClr val="000000"/>
              </a:solidFill>
            </a:endParaRPr>
          </a:p>
          <a:p>
            <a:pPr>
              <a:lnSpc>
                <a:spcPct val="150000"/>
              </a:lnSpc>
              <a:buFont typeface="+mj-lt"/>
              <a:buAutoNum type="arabicPeriod"/>
            </a:pPr>
            <a:r>
              <a:rPr lang="en-US" sz="2400" dirty="0" smtClean="0">
                <a:solidFill>
                  <a:srgbClr val="FF0000"/>
                </a:solidFill>
              </a:rPr>
              <a:t> New Topics in the CHLOE 4 Survey</a:t>
            </a:r>
          </a:p>
          <a:p>
            <a:pPr>
              <a:lnSpc>
                <a:spcPct val="150000"/>
              </a:lnSpc>
              <a:buFont typeface="+mj-lt"/>
              <a:buAutoNum type="arabicPeriod"/>
            </a:pPr>
            <a:r>
              <a:rPr lang="en-US" sz="2400" dirty="0"/>
              <a:t> </a:t>
            </a:r>
            <a:r>
              <a:rPr lang="en-US" sz="2400" dirty="0" smtClean="0"/>
              <a:t>Q &amp; A  </a:t>
            </a:r>
            <a:r>
              <a:rPr lang="en-US" sz="2400" dirty="0" smtClean="0">
                <a:solidFill>
                  <a:srgbClr val="008000"/>
                </a:solidFill>
              </a:rPr>
              <a:t>		</a:t>
            </a:r>
            <a:endParaRPr lang="en-US" sz="2000" dirty="0" smtClean="0"/>
          </a:p>
          <a:p>
            <a:pPr lvl="1"/>
            <a:endParaRPr lang="en-US" sz="2000" dirty="0" smtClean="0"/>
          </a:p>
          <a:p>
            <a:endParaRPr lang="en-US" sz="2000" dirty="0"/>
          </a:p>
        </p:txBody>
      </p:sp>
    </p:spTree>
    <p:extLst>
      <p:ext uri="{BB962C8B-B14F-4D97-AF65-F5344CB8AC3E}">
        <p14:creationId xmlns:p14="http://schemas.microsoft.com/office/powerpoint/2010/main" val="278038186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40385"/>
            <a:ext cx="8229600" cy="600949"/>
          </a:xfrm>
        </p:spPr>
        <p:txBody>
          <a:bodyPr/>
          <a:lstStyle/>
          <a:p>
            <a:r>
              <a:rPr lang="en-US" sz="2800" b="1" dirty="0" smtClean="0">
                <a:latin typeface="Calibri" charset="0"/>
              </a:rPr>
              <a:t>New and Expanded Topics in the CHLOE 4 Survey</a:t>
            </a:r>
            <a:endParaRPr lang="en-US" sz="2800" b="1" dirty="0">
              <a:latin typeface="Calibri" charset="0"/>
            </a:endParaRPr>
          </a:p>
        </p:txBody>
      </p:sp>
      <p:sp>
        <p:nvSpPr>
          <p:cNvPr id="6146" name="Content Placeholder 2"/>
          <p:cNvSpPr>
            <a:spLocks noGrp="1"/>
          </p:cNvSpPr>
          <p:nvPr>
            <p:ph idx="1"/>
          </p:nvPr>
        </p:nvSpPr>
        <p:spPr>
          <a:xfrm>
            <a:off x="256584" y="807883"/>
            <a:ext cx="8569894" cy="3441883"/>
          </a:xfrm>
        </p:spPr>
        <p:txBody>
          <a:bodyPr/>
          <a:lstStyle/>
          <a:p>
            <a:pPr marL="457200" indent="-457200">
              <a:buFont typeface="Arial"/>
              <a:buChar char="•"/>
            </a:pPr>
            <a:r>
              <a:rPr lang="en-US" sz="2000" dirty="0" smtClean="0">
                <a:latin typeface="Calibri" charset="0"/>
              </a:rPr>
              <a:t>Pros and cons of centralized vs. distributed support functions</a:t>
            </a:r>
          </a:p>
          <a:p>
            <a:pPr marL="457200" indent="-457200">
              <a:buFont typeface="Arial"/>
              <a:buChar char="•"/>
            </a:pPr>
            <a:r>
              <a:rPr lang="en-US" sz="2000" dirty="0" smtClean="0">
                <a:latin typeface="Calibri" charset="0"/>
              </a:rPr>
              <a:t>Five year goals </a:t>
            </a:r>
            <a:r>
              <a:rPr lang="en-US" sz="2000" dirty="0">
                <a:latin typeface="Calibri" charset="0"/>
              </a:rPr>
              <a:t>for the COO </a:t>
            </a:r>
            <a:r>
              <a:rPr lang="en-US" sz="2000" u="sng" dirty="0">
                <a:latin typeface="Calibri" charset="0"/>
              </a:rPr>
              <a:t>and</a:t>
            </a:r>
            <a:r>
              <a:rPr lang="en-US" sz="2000" dirty="0">
                <a:latin typeface="Calibri" charset="0"/>
              </a:rPr>
              <a:t> for Online </a:t>
            </a:r>
            <a:r>
              <a:rPr lang="en-US" sz="2000" dirty="0" smtClean="0">
                <a:latin typeface="Calibri" charset="0"/>
              </a:rPr>
              <a:t>Learning at their institution</a:t>
            </a:r>
          </a:p>
          <a:p>
            <a:pPr marL="457200" indent="-457200">
              <a:buFont typeface="Arial"/>
              <a:buChar char="•"/>
            </a:pPr>
            <a:r>
              <a:rPr lang="en-US" sz="2000" dirty="0" smtClean="0">
                <a:latin typeface="Calibri" charset="0"/>
              </a:rPr>
              <a:t>Relationship between the COO and other senior administrators</a:t>
            </a:r>
          </a:p>
          <a:p>
            <a:pPr marL="457200" indent="-457200">
              <a:buFont typeface="Arial"/>
              <a:buChar char="•"/>
            </a:pPr>
            <a:r>
              <a:rPr lang="en-US" sz="2000" dirty="0" smtClean="0">
                <a:latin typeface="Calibri" charset="0"/>
              </a:rPr>
              <a:t>Preparing faculty to teach online</a:t>
            </a:r>
          </a:p>
          <a:p>
            <a:pPr marL="457200" indent="-457200">
              <a:buFont typeface="Arial"/>
              <a:buChar char="•"/>
            </a:pPr>
            <a:r>
              <a:rPr lang="en-US" sz="2000" dirty="0" smtClean="0">
                <a:latin typeface="Calibri" charset="0"/>
              </a:rPr>
              <a:t>Academic honesty, proctoring and student authentication practices</a:t>
            </a:r>
          </a:p>
          <a:p>
            <a:pPr marL="457200" indent="-457200">
              <a:buFont typeface="Arial"/>
              <a:buChar char="•"/>
            </a:pPr>
            <a:r>
              <a:rPr lang="en-US" sz="2000" dirty="0" smtClean="0">
                <a:latin typeface="Calibri" charset="0"/>
              </a:rPr>
              <a:t>Accessibility compliance</a:t>
            </a:r>
          </a:p>
          <a:p>
            <a:pPr marL="457200" indent="-457200">
              <a:buFont typeface="Arial"/>
              <a:buChar char="•"/>
            </a:pPr>
            <a:r>
              <a:rPr lang="en-US" sz="2000" dirty="0" smtClean="0">
                <a:latin typeface="Calibri" charset="0"/>
              </a:rPr>
              <a:t>Updated findings on the use of online program managers (OPMs)</a:t>
            </a:r>
          </a:p>
          <a:p>
            <a:pPr marL="457200" indent="-457200">
              <a:buFont typeface="Arial"/>
              <a:buChar char="•"/>
            </a:pPr>
            <a:r>
              <a:rPr lang="en-US" sz="2000" dirty="0" smtClean="0">
                <a:latin typeface="Calibri" charset="0"/>
              </a:rPr>
              <a:t>Updated findings on revenue generation and distribution processes</a:t>
            </a:r>
            <a:endParaRPr lang="en-US" sz="2000" dirty="0">
              <a:latin typeface="Calibri" charset="0"/>
            </a:endParaRPr>
          </a:p>
        </p:txBody>
      </p:sp>
      <p:sp>
        <p:nvSpPr>
          <p:cNvPr id="2" name="TextBox 1"/>
          <p:cNvSpPr txBox="1"/>
          <p:nvPr/>
        </p:nvSpPr>
        <p:spPr>
          <a:xfrm>
            <a:off x="837268" y="3824673"/>
            <a:ext cx="6825125" cy="461665"/>
          </a:xfrm>
          <a:prstGeom prst="rect">
            <a:avLst/>
          </a:prstGeom>
          <a:noFill/>
        </p:spPr>
        <p:txBody>
          <a:bodyPr wrap="square" rtlCol="0">
            <a:spAutoFit/>
          </a:bodyPr>
          <a:lstStyle/>
          <a:p>
            <a:r>
              <a:rPr lang="en-US" sz="2400" dirty="0" smtClean="0"/>
              <a:t>Contact </a:t>
            </a:r>
            <a:r>
              <a:rPr lang="en-US" sz="2400" dirty="0" err="1" smtClean="0">
                <a:solidFill>
                  <a:srgbClr val="0000FF"/>
                </a:solidFill>
              </a:rPr>
              <a:t>bburch@qualitymatters</a:t>
            </a:r>
            <a:r>
              <a:rPr lang="en-US" sz="2400" dirty="0" smtClean="0"/>
              <a:t> to participate</a:t>
            </a:r>
            <a:endParaRPr lang="en-US" sz="2400" dirty="0"/>
          </a:p>
        </p:txBody>
      </p:sp>
    </p:spTree>
    <p:extLst>
      <p:ext uri="{BB962C8B-B14F-4D97-AF65-F5344CB8AC3E}">
        <p14:creationId xmlns:p14="http://schemas.microsoft.com/office/powerpoint/2010/main" val="19304061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13" y="130172"/>
            <a:ext cx="8482687" cy="561486"/>
          </a:xfrm>
        </p:spPr>
        <p:txBody>
          <a:bodyPr/>
          <a:lstStyle/>
          <a:p>
            <a:r>
              <a:rPr lang="en-US" sz="3200" b="1" dirty="0" smtClean="0">
                <a:solidFill>
                  <a:schemeClr val="tx1"/>
                </a:solidFill>
              </a:rPr>
              <a:t>Agenda</a:t>
            </a:r>
            <a:endParaRPr lang="en-US" sz="3200" b="1" dirty="0">
              <a:solidFill>
                <a:schemeClr val="tx1"/>
              </a:solidFill>
            </a:endParaRPr>
          </a:p>
        </p:txBody>
      </p:sp>
      <p:sp>
        <p:nvSpPr>
          <p:cNvPr id="3" name="Content Placeholder 2"/>
          <p:cNvSpPr>
            <a:spLocks noGrp="1"/>
          </p:cNvSpPr>
          <p:nvPr>
            <p:ph idx="1"/>
          </p:nvPr>
        </p:nvSpPr>
        <p:spPr>
          <a:xfrm>
            <a:off x="705517" y="691658"/>
            <a:ext cx="7821155" cy="3659433"/>
          </a:xfrm>
        </p:spPr>
        <p:txBody>
          <a:bodyPr numCol="1"/>
          <a:lstStyle/>
          <a:p>
            <a:pPr>
              <a:lnSpc>
                <a:spcPct val="150000"/>
              </a:lnSpc>
              <a:buFont typeface="+mj-lt"/>
              <a:buAutoNum type="arabicPeriod"/>
            </a:pPr>
            <a:r>
              <a:rPr lang="en-US" sz="2400" dirty="0" smtClean="0">
                <a:solidFill>
                  <a:srgbClr val="000000"/>
                </a:solidFill>
              </a:rPr>
              <a:t> Online Enrollment &amp; the CHLOE Sample 	</a:t>
            </a:r>
          </a:p>
          <a:p>
            <a:pPr>
              <a:lnSpc>
                <a:spcPct val="150000"/>
              </a:lnSpc>
              <a:buFont typeface="+mj-lt"/>
              <a:buAutoNum type="arabicPeriod"/>
            </a:pPr>
            <a:r>
              <a:rPr lang="en-US" sz="2400" dirty="0" smtClean="0">
                <a:solidFill>
                  <a:srgbClr val="000000"/>
                </a:solidFill>
              </a:rPr>
              <a:t> Course/Program Structure and Student Engagement</a:t>
            </a:r>
          </a:p>
          <a:p>
            <a:pPr>
              <a:lnSpc>
                <a:spcPct val="150000"/>
              </a:lnSpc>
              <a:buFont typeface="+mj-lt"/>
              <a:buAutoNum type="arabicPeriod"/>
            </a:pPr>
            <a:r>
              <a:rPr lang="en-US" sz="2400" dirty="0" smtClean="0">
                <a:solidFill>
                  <a:srgbClr val="000000"/>
                </a:solidFill>
              </a:rPr>
              <a:t> Leadership and Governance  			</a:t>
            </a:r>
          </a:p>
          <a:p>
            <a:pPr>
              <a:lnSpc>
                <a:spcPct val="150000"/>
              </a:lnSpc>
              <a:buFont typeface="+mj-lt"/>
              <a:buAutoNum type="arabicPeriod"/>
            </a:pPr>
            <a:r>
              <a:rPr lang="en-US" sz="2400" dirty="0" smtClean="0">
                <a:solidFill>
                  <a:srgbClr val="000000"/>
                </a:solidFill>
              </a:rPr>
              <a:t> Contrasting </a:t>
            </a:r>
            <a:r>
              <a:rPr lang="en-US" sz="2400" dirty="0">
                <a:solidFill>
                  <a:srgbClr val="000000"/>
                </a:solidFill>
              </a:rPr>
              <a:t>Online Learning </a:t>
            </a:r>
            <a:r>
              <a:rPr lang="en-US" sz="2400" dirty="0" smtClean="0">
                <a:solidFill>
                  <a:srgbClr val="000000"/>
                </a:solidFill>
              </a:rPr>
              <a:t>Models  	</a:t>
            </a:r>
            <a:endParaRPr lang="en-US" sz="2400" dirty="0">
              <a:solidFill>
                <a:srgbClr val="000000"/>
              </a:solidFill>
            </a:endParaRPr>
          </a:p>
          <a:p>
            <a:pPr>
              <a:lnSpc>
                <a:spcPct val="150000"/>
              </a:lnSpc>
              <a:buFont typeface="+mj-lt"/>
              <a:buAutoNum type="arabicPeriod"/>
            </a:pPr>
            <a:r>
              <a:rPr lang="en-US" sz="2400" dirty="0" smtClean="0"/>
              <a:t> New Topics in the CHLOE 4 Survey</a:t>
            </a:r>
          </a:p>
          <a:p>
            <a:pPr>
              <a:lnSpc>
                <a:spcPct val="150000"/>
              </a:lnSpc>
              <a:buFont typeface="+mj-lt"/>
              <a:buAutoNum type="arabicPeriod"/>
            </a:pPr>
            <a:r>
              <a:rPr lang="en-US" sz="2400" dirty="0">
                <a:solidFill>
                  <a:srgbClr val="FF0000"/>
                </a:solidFill>
              </a:rPr>
              <a:t> </a:t>
            </a:r>
            <a:r>
              <a:rPr lang="en-US" sz="2400" dirty="0" smtClean="0">
                <a:solidFill>
                  <a:srgbClr val="FF0000"/>
                </a:solidFill>
              </a:rPr>
              <a:t>Q &amp; A  	</a:t>
            </a:r>
            <a:r>
              <a:rPr lang="en-US" sz="2400" dirty="0" smtClean="0">
                <a:solidFill>
                  <a:srgbClr val="008000"/>
                </a:solidFill>
              </a:rPr>
              <a:t>	</a:t>
            </a:r>
            <a:endParaRPr lang="en-US" sz="2000" dirty="0" smtClean="0"/>
          </a:p>
          <a:p>
            <a:pPr lvl="1"/>
            <a:endParaRPr lang="en-US" sz="2000" dirty="0" smtClean="0"/>
          </a:p>
          <a:p>
            <a:endParaRPr lang="en-US" sz="2000" dirty="0"/>
          </a:p>
        </p:txBody>
      </p:sp>
    </p:spTree>
    <p:extLst>
      <p:ext uri="{BB962C8B-B14F-4D97-AF65-F5344CB8AC3E}">
        <p14:creationId xmlns:p14="http://schemas.microsoft.com/office/powerpoint/2010/main" val="16906710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0000"/>
                </a:solidFill>
              </a:rPr>
              <a:t>Thank you!</a:t>
            </a:r>
            <a:endParaRPr lang="en-US" sz="3200" b="1" dirty="0">
              <a:solidFill>
                <a:srgbClr val="000000"/>
              </a:solidFill>
            </a:endParaRPr>
          </a:p>
        </p:txBody>
      </p:sp>
      <p:sp>
        <p:nvSpPr>
          <p:cNvPr id="3" name="Content Placeholder 2"/>
          <p:cNvSpPr>
            <a:spLocks noGrp="1"/>
          </p:cNvSpPr>
          <p:nvPr>
            <p:ph idx="1"/>
          </p:nvPr>
        </p:nvSpPr>
        <p:spPr/>
        <p:txBody>
          <a:bodyPr/>
          <a:lstStyle/>
          <a:p>
            <a:pPr marL="0" indent="0" algn="ctr">
              <a:buNone/>
            </a:pPr>
            <a:r>
              <a:rPr lang="en-US" sz="2400" b="1" dirty="0" smtClean="0"/>
              <a:t>Chief online officers wishing to participate in the CHLOE 4 </a:t>
            </a:r>
            <a:r>
              <a:rPr lang="en-US" sz="2400" b="1" dirty="0"/>
              <a:t>S</a:t>
            </a:r>
            <a:r>
              <a:rPr lang="en-US" sz="2400" b="1" dirty="0" smtClean="0"/>
              <a:t>urvey who have not taken part in the previous CHLOE surveys should contact:</a:t>
            </a:r>
          </a:p>
          <a:p>
            <a:pPr marL="0" indent="0" algn="ctr">
              <a:buNone/>
            </a:pPr>
            <a:r>
              <a:rPr lang="en-US" sz="2400" b="1" dirty="0" smtClean="0"/>
              <a:t>Barbra Burch</a:t>
            </a:r>
          </a:p>
          <a:p>
            <a:pPr marL="0" indent="0" algn="ctr">
              <a:buNone/>
            </a:pPr>
            <a:r>
              <a:rPr lang="en-US" sz="2400" b="1" dirty="0" smtClean="0"/>
              <a:t>Manager of Research and Development</a:t>
            </a:r>
          </a:p>
          <a:p>
            <a:pPr marL="0" indent="0" algn="ctr">
              <a:buNone/>
            </a:pPr>
            <a:r>
              <a:rPr lang="en-US" sz="2400" b="1" dirty="0" smtClean="0"/>
              <a:t>Quality Matters</a:t>
            </a:r>
          </a:p>
          <a:p>
            <a:pPr marL="0" indent="0" algn="ctr">
              <a:buNone/>
            </a:pPr>
            <a:r>
              <a:rPr lang="en-US" sz="2400" dirty="0" smtClean="0">
                <a:hlinkClick r:id="rId2"/>
              </a:rPr>
              <a:t>bburch@qualitymatters.org</a:t>
            </a:r>
            <a:endParaRPr lang="en-US" sz="2400" smtClean="0"/>
          </a:p>
          <a:p>
            <a:pPr marL="0" indent="0" algn="ctr">
              <a:buNone/>
            </a:pPr>
            <a:endParaRPr lang="en-US" sz="2400" dirty="0"/>
          </a:p>
        </p:txBody>
      </p:sp>
    </p:spTree>
    <p:extLst>
      <p:ext uri="{BB962C8B-B14F-4D97-AF65-F5344CB8AC3E}">
        <p14:creationId xmlns:p14="http://schemas.microsoft.com/office/powerpoint/2010/main" val="220656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sz="2800" b="1" dirty="0" smtClean="0">
                <a:solidFill>
                  <a:srgbClr val="000000"/>
                </a:solidFill>
                <a:latin typeface="Calibri" charset="0"/>
              </a:rPr>
              <a:t>The CHLOE Sample </a:t>
            </a:r>
            <a:r>
              <a:rPr lang="en-US" sz="2800" b="1" dirty="0">
                <a:solidFill>
                  <a:srgbClr val="000000"/>
                </a:solidFill>
                <a:latin typeface="Calibri" charset="0"/>
              </a:rPr>
              <a:t>I</a:t>
            </a:r>
            <a:r>
              <a:rPr lang="en-US" sz="2800" b="1" dirty="0" smtClean="0">
                <a:solidFill>
                  <a:srgbClr val="000000"/>
                </a:solidFill>
                <a:latin typeface="Calibri" charset="0"/>
              </a:rPr>
              <a:t>s </a:t>
            </a:r>
            <a:r>
              <a:rPr lang="en-US" sz="2800" b="1" dirty="0">
                <a:solidFill>
                  <a:srgbClr val="000000"/>
                </a:solidFill>
                <a:latin typeface="Calibri" charset="0"/>
              </a:rPr>
              <a:t>G</a:t>
            </a:r>
            <a:r>
              <a:rPr lang="en-US" sz="2800" b="1" dirty="0" smtClean="0">
                <a:solidFill>
                  <a:srgbClr val="000000"/>
                </a:solidFill>
                <a:latin typeface="Calibri" charset="0"/>
              </a:rPr>
              <a:t>rowing…</a:t>
            </a:r>
            <a:endParaRPr lang="en-US" sz="2800" b="1" dirty="0">
              <a:solidFill>
                <a:srgbClr val="000000"/>
              </a:solidFill>
              <a:latin typeface="Calibri" charset="0"/>
            </a:endParaRPr>
          </a:p>
        </p:txBody>
      </p:sp>
      <p:pic>
        <p:nvPicPr>
          <p:cNvPr id="4" name="Picture 3"/>
          <p:cNvPicPr>
            <a:picLocks noChangeAspect="1"/>
          </p:cNvPicPr>
          <p:nvPr/>
        </p:nvPicPr>
        <p:blipFill>
          <a:blip r:embed="rId2"/>
          <a:stretch>
            <a:fillRect/>
          </a:stretch>
        </p:blipFill>
        <p:spPr>
          <a:xfrm>
            <a:off x="294105" y="826589"/>
            <a:ext cx="8488948" cy="3584989"/>
          </a:xfrm>
          <a:prstGeom prst="rect">
            <a:avLst/>
          </a:prstGeom>
        </p:spPr>
      </p:pic>
    </p:spTree>
    <p:extLst>
      <p:ext uri="{BB962C8B-B14F-4D97-AF65-F5344CB8AC3E}">
        <p14:creationId xmlns:p14="http://schemas.microsoft.com/office/powerpoint/2010/main" val="238294744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40385"/>
            <a:ext cx="8229600" cy="600949"/>
          </a:xfrm>
        </p:spPr>
        <p:txBody>
          <a:bodyPr/>
          <a:lstStyle/>
          <a:p>
            <a:r>
              <a:rPr lang="en-US" sz="2800" b="1" dirty="0" smtClean="0">
                <a:latin typeface="Calibri" charset="0"/>
              </a:rPr>
              <a:t>CHLOE 4 Survey Data Collection</a:t>
            </a:r>
            <a:endParaRPr lang="en-US" sz="2800" b="1" dirty="0">
              <a:latin typeface="Calibri" charset="0"/>
            </a:endParaRPr>
          </a:p>
        </p:txBody>
      </p:sp>
      <p:sp>
        <p:nvSpPr>
          <p:cNvPr id="6146" name="Content Placeholder 2"/>
          <p:cNvSpPr>
            <a:spLocks noGrp="1"/>
          </p:cNvSpPr>
          <p:nvPr>
            <p:ph idx="1"/>
          </p:nvPr>
        </p:nvSpPr>
        <p:spPr>
          <a:xfrm>
            <a:off x="116905" y="796039"/>
            <a:ext cx="9027095" cy="3441883"/>
          </a:xfrm>
        </p:spPr>
        <p:txBody>
          <a:bodyPr/>
          <a:lstStyle/>
          <a:p>
            <a:pPr marL="457200" indent="-457200">
              <a:buFont typeface="Arial"/>
              <a:buChar char="•"/>
            </a:pPr>
            <a:r>
              <a:rPr lang="en-US" sz="2000" dirty="0" smtClean="0">
                <a:latin typeface="Calibri" charset="0"/>
              </a:rPr>
              <a:t>Web-based survey administered in </a:t>
            </a:r>
            <a:r>
              <a:rPr lang="en-US" sz="2000" dirty="0" err="1" smtClean="0">
                <a:latin typeface="Calibri" charset="0"/>
              </a:rPr>
              <a:t>Qualtrics</a:t>
            </a:r>
            <a:r>
              <a:rPr lang="en-US" sz="2000" dirty="0" smtClean="0">
                <a:latin typeface="Calibri" charset="0"/>
              </a:rPr>
              <a:t/>
            </a:r>
            <a:br>
              <a:rPr lang="en-US" sz="2000" dirty="0" smtClean="0">
                <a:latin typeface="Calibri" charset="0"/>
              </a:rPr>
            </a:br>
            <a:endParaRPr lang="en-US" sz="2000" dirty="0" smtClean="0">
              <a:latin typeface="Calibri" charset="0"/>
            </a:endParaRPr>
          </a:p>
          <a:p>
            <a:pPr marL="457200" indent="-457200">
              <a:buFont typeface="Arial"/>
              <a:buChar char="•"/>
            </a:pPr>
            <a:r>
              <a:rPr lang="en-US" sz="2000" u="sng" dirty="0" smtClean="0"/>
              <a:t>Some Pros of Collection Method</a:t>
            </a:r>
            <a:endParaRPr lang="en-US" sz="2000" dirty="0">
              <a:latin typeface="Calibri" charset="0"/>
            </a:endParaRPr>
          </a:p>
          <a:p>
            <a:pPr marL="868680" lvl="1" indent="-457200">
              <a:buFont typeface="Wingdings" panose="05000000000000000000" pitchFamily="2" charset="2"/>
              <a:buChar char="Ø"/>
            </a:pPr>
            <a:r>
              <a:rPr lang="en-US" sz="2000" dirty="0" smtClean="0">
                <a:latin typeface="Calibri" charset="0"/>
              </a:rPr>
              <a:t>Allows for complex survey questions (pick and rank questions, sliding scales)</a:t>
            </a:r>
          </a:p>
          <a:p>
            <a:pPr marL="868680" lvl="1" indent="-457200">
              <a:buFont typeface="Wingdings" panose="05000000000000000000" pitchFamily="2" charset="2"/>
              <a:buChar char="Ø"/>
            </a:pPr>
            <a:r>
              <a:rPr lang="en-US" sz="2000" dirty="0" smtClean="0">
                <a:latin typeface="Calibri" charset="0"/>
              </a:rPr>
              <a:t>Allows for survey respondents to save progress and return at a later point</a:t>
            </a:r>
            <a:endParaRPr lang="en-US" sz="2000" dirty="0">
              <a:latin typeface="Calibri" charset="0"/>
            </a:endParaRPr>
          </a:p>
          <a:p>
            <a:pPr marL="868680" lvl="1" indent="-457200">
              <a:buFont typeface="Wingdings" panose="05000000000000000000" pitchFamily="2" charset="2"/>
              <a:buChar char="Ø"/>
            </a:pPr>
            <a:r>
              <a:rPr lang="en-US" sz="2000" dirty="0" smtClean="0">
                <a:latin typeface="Calibri" charset="0"/>
              </a:rPr>
              <a:t>Can customize which questions are displayed to respondents</a:t>
            </a:r>
          </a:p>
          <a:p>
            <a:pPr marL="411480" lvl="1" indent="0">
              <a:buNone/>
            </a:pPr>
            <a:endParaRPr lang="en-US" sz="1600" dirty="0" smtClean="0">
              <a:latin typeface="Calibri" charset="0"/>
            </a:endParaRPr>
          </a:p>
          <a:p>
            <a:pPr marL="457200" lvl="1" indent="-457200">
              <a:buFont typeface="Arial"/>
              <a:buChar char="•"/>
              <a:tabLst>
                <a:tab pos="287338" algn="l"/>
              </a:tabLst>
            </a:pPr>
            <a:r>
              <a:rPr lang="en-US" sz="2000" u="sng" dirty="0" smtClean="0"/>
              <a:t>Some Challenges</a:t>
            </a:r>
            <a:endParaRPr lang="en-US" sz="2000" dirty="0" smtClean="0">
              <a:latin typeface="Calibri" charset="0"/>
            </a:endParaRPr>
          </a:p>
          <a:p>
            <a:pPr marL="868680" lvl="1" indent="-457200">
              <a:buFont typeface="Wingdings" panose="05000000000000000000" pitchFamily="2" charset="2"/>
              <a:buChar char="Ø"/>
            </a:pPr>
            <a:r>
              <a:rPr lang="en-US" sz="2000" dirty="0" smtClean="0">
                <a:latin typeface="Calibri" charset="0"/>
              </a:rPr>
              <a:t>Response rate and sampling</a:t>
            </a:r>
            <a:endParaRPr lang="en-US" sz="2000" dirty="0">
              <a:latin typeface="Calibri" charset="0"/>
            </a:endParaRPr>
          </a:p>
          <a:p>
            <a:pPr marL="868680" lvl="1" indent="-457200">
              <a:buFont typeface="Wingdings" panose="05000000000000000000" pitchFamily="2" charset="2"/>
              <a:buChar char="Ø"/>
            </a:pPr>
            <a:r>
              <a:rPr lang="en-US" sz="2000" dirty="0" smtClean="0">
                <a:latin typeface="Calibri" charset="0"/>
              </a:rPr>
              <a:t>Interpreting non-responses</a:t>
            </a:r>
            <a:endParaRPr lang="en-US" sz="2000" dirty="0">
              <a:latin typeface="Calibri" charset="0"/>
            </a:endParaRPr>
          </a:p>
        </p:txBody>
      </p:sp>
    </p:spTree>
    <p:extLst>
      <p:ext uri="{BB962C8B-B14F-4D97-AF65-F5344CB8AC3E}">
        <p14:creationId xmlns:p14="http://schemas.microsoft.com/office/powerpoint/2010/main" val="331164763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13" y="130172"/>
            <a:ext cx="8482687" cy="561486"/>
          </a:xfrm>
        </p:spPr>
        <p:txBody>
          <a:bodyPr/>
          <a:lstStyle/>
          <a:p>
            <a:r>
              <a:rPr lang="en-US" sz="3200" b="1" dirty="0" smtClean="0">
                <a:solidFill>
                  <a:schemeClr val="tx1"/>
                </a:solidFill>
              </a:rPr>
              <a:t>Agenda</a:t>
            </a:r>
            <a:endParaRPr lang="en-US" sz="3200" b="1" dirty="0">
              <a:solidFill>
                <a:schemeClr val="tx1"/>
              </a:solidFill>
            </a:endParaRPr>
          </a:p>
        </p:txBody>
      </p:sp>
      <p:sp>
        <p:nvSpPr>
          <p:cNvPr id="3" name="Content Placeholder 2"/>
          <p:cNvSpPr>
            <a:spLocks noGrp="1"/>
          </p:cNvSpPr>
          <p:nvPr>
            <p:ph idx="1"/>
          </p:nvPr>
        </p:nvSpPr>
        <p:spPr>
          <a:xfrm>
            <a:off x="705517" y="691658"/>
            <a:ext cx="7821155" cy="3659433"/>
          </a:xfrm>
        </p:spPr>
        <p:txBody>
          <a:bodyPr numCol="1"/>
          <a:lstStyle/>
          <a:p>
            <a:pPr>
              <a:lnSpc>
                <a:spcPct val="150000"/>
              </a:lnSpc>
              <a:buFont typeface="+mj-lt"/>
              <a:buAutoNum type="arabicPeriod"/>
            </a:pPr>
            <a:r>
              <a:rPr lang="en-US" sz="2400" dirty="0" smtClean="0">
                <a:solidFill>
                  <a:srgbClr val="000000"/>
                </a:solidFill>
              </a:rPr>
              <a:t> Online Enrollment &amp; the CHLOE Sample 	</a:t>
            </a:r>
          </a:p>
          <a:p>
            <a:pPr>
              <a:lnSpc>
                <a:spcPct val="150000"/>
              </a:lnSpc>
              <a:buFont typeface="+mj-lt"/>
              <a:buAutoNum type="arabicPeriod"/>
            </a:pPr>
            <a:r>
              <a:rPr lang="en-US" sz="2400" dirty="0" smtClean="0">
                <a:solidFill>
                  <a:srgbClr val="FF0000"/>
                </a:solidFill>
              </a:rPr>
              <a:t> Course/Program Structure and Student Engagement</a:t>
            </a:r>
          </a:p>
          <a:p>
            <a:pPr>
              <a:lnSpc>
                <a:spcPct val="150000"/>
              </a:lnSpc>
              <a:buFont typeface="+mj-lt"/>
              <a:buAutoNum type="arabicPeriod"/>
            </a:pPr>
            <a:r>
              <a:rPr lang="en-US" sz="2400" dirty="0" smtClean="0"/>
              <a:t> Leadership and Governance  </a:t>
            </a:r>
            <a:r>
              <a:rPr lang="en-US" sz="2400" dirty="0" smtClean="0">
                <a:solidFill>
                  <a:srgbClr val="000000"/>
                </a:solidFill>
              </a:rPr>
              <a:t>			</a:t>
            </a:r>
          </a:p>
          <a:p>
            <a:pPr>
              <a:lnSpc>
                <a:spcPct val="150000"/>
              </a:lnSpc>
              <a:buFont typeface="+mj-lt"/>
              <a:buAutoNum type="arabicPeriod"/>
            </a:pPr>
            <a:r>
              <a:rPr lang="en-US" sz="2400" dirty="0" smtClean="0">
                <a:solidFill>
                  <a:srgbClr val="000000"/>
                </a:solidFill>
              </a:rPr>
              <a:t> Contrasting </a:t>
            </a:r>
            <a:r>
              <a:rPr lang="en-US" sz="2400" dirty="0">
                <a:solidFill>
                  <a:srgbClr val="000000"/>
                </a:solidFill>
              </a:rPr>
              <a:t>Online Learning </a:t>
            </a:r>
            <a:r>
              <a:rPr lang="en-US" sz="2400" dirty="0" smtClean="0">
                <a:solidFill>
                  <a:srgbClr val="000000"/>
                </a:solidFill>
              </a:rPr>
              <a:t>Models  	</a:t>
            </a:r>
            <a:endParaRPr lang="en-US" sz="2400" dirty="0">
              <a:solidFill>
                <a:srgbClr val="000000"/>
              </a:solidFill>
            </a:endParaRPr>
          </a:p>
          <a:p>
            <a:pPr>
              <a:lnSpc>
                <a:spcPct val="150000"/>
              </a:lnSpc>
              <a:buFont typeface="+mj-lt"/>
              <a:buAutoNum type="arabicPeriod"/>
            </a:pPr>
            <a:r>
              <a:rPr lang="en-US" sz="2400" dirty="0" smtClean="0"/>
              <a:t> New Topics in the CHLOE 4 Survey</a:t>
            </a:r>
          </a:p>
          <a:p>
            <a:pPr>
              <a:lnSpc>
                <a:spcPct val="150000"/>
              </a:lnSpc>
              <a:buFont typeface="+mj-lt"/>
              <a:buAutoNum type="arabicPeriod"/>
            </a:pPr>
            <a:r>
              <a:rPr lang="en-US" sz="2400" dirty="0"/>
              <a:t> </a:t>
            </a:r>
            <a:r>
              <a:rPr lang="en-US" sz="2400" dirty="0" smtClean="0"/>
              <a:t>Q &amp; A  </a:t>
            </a:r>
            <a:r>
              <a:rPr lang="en-US" sz="2400" dirty="0" smtClean="0">
                <a:solidFill>
                  <a:srgbClr val="008000"/>
                </a:solidFill>
              </a:rPr>
              <a:t>		</a:t>
            </a:r>
            <a:endParaRPr lang="en-US" sz="2000" dirty="0" smtClean="0"/>
          </a:p>
          <a:p>
            <a:pPr lvl="1"/>
            <a:endParaRPr lang="en-US" sz="2000" dirty="0" smtClean="0"/>
          </a:p>
          <a:p>
            <a:endParaRPr lang="en-US" sz="2000" dirty="0"/>
          </a:p>
        </p:txBody>
      </p:sp>
    </p:spTree>
    <p:extLst>
      <p:ext uri="{BB962C8B-B14F-4D97-AF65-F5344CB8AC3E}">
        <p14:creationId xmlns:p14="http://schemas.microsoft.com/office/powerpoint/2010/main" val="240044222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73" y="132145"/>
            <a:ext cx="8505551" cy="680036"/>
          </a:xfrm>
        </p:spPr>
        <p:txBody>
          <a:bodyPr/>
          <a:lstStyle/>
          <a:p>
            <a:r>
              <a:rPr lang="en-US" sz="2800" b="1" dirty="0" smtClean="0">
                <a:solidFill>
                  <a:srgbClr val="000000"/>
                </a:solidFill>
              </a:rPr>
              <a:t>The typical online student experience</a:t>
            </a:r>
            <a:endParaRPr lang="en-US" sz="2800" b="1" dirty="0">
              <a:solidFill>
                <a:srgbClr val="000000"/>
              </a:solidFill>
            </a:endParaRPr>
          </a:p>
        </p:txBody>
      </p:sp>
      <p:pic>
        <p:nvPicPr>
          <p:cNvPr id="5" name="Picture 4"/>
          <p:cNvPicPr>
            <a:picLocks noChangeAspect="1"/>
          </p:cNvPicPr>
          <p:nvPr/>
        </p:nvPicPr>
        <p:blipFill>
          <a:blip r:embed="rId2"/>
          <a:stretch>
            <a:fillRect/>
          </a:stretch>
        </p:blipFill>
        <p:spPr>
          <a:xfrm>
            <a:off x="455074" y="718241"/>
            <a:ext cx="8301242" cy="3693337"/>
          </a:xfrm>
          <a:prstGeom prst="rect">
            <a:avLst/>
          </a:prstGeom>
        </p:spPr>
      </p:pic>
    </p:spTree>
    <p:extLst>
      <p:ext uri="{BB962C8B-B14F-4D97-AF65-F5344CB8AC3E}">
        <p14:creationId xmlns:p14="http://schemas.microsoft.com/office/powerpoint/2010/main" val="274629952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08"/>
            <a:ext cx="8229600" cy="591192"/>
          </a:xfrm>
        </p:spPr>
        <p:txBody>
          <a:bodyPr/>
          <a:lstStyle/>
          <a:p>
            <a:r>
              <a:rPr lang="en-US" sz="2800" b="1" dirty="0" smtClean="0">
                <a:solidFill>
                  <a:srgbClr val="000000"/>
                </a:solidFill>
              </a:rPr>
              <a:t>Online student experience possibilities…</a:t>
            </a:r>
            <a:endParaRPr lang="en-US" sz="2800" b="1" dirty="0">
              <a:solidFill>
                <a:srgbClr val="000000"/>
              </a:solidFill>
            </a:endParaRPr>
          </a:p>
        </p:txBody>
      </p:sp>
      <p:pic>
        <p:nvPicPr>
          <p:cNvPr id="4" name="Picture 3"/>
          <p:cNvPicPr>
            <a:picLocks noChangeAspect="1"/>
          </p:cNvPicPr>
          <p:nvPr/>
        </p:nvPicPr>
        <p:blipFill>
          <a:blip r:embed="rId2"/>
          <a:stretch>
            <a:fillRect/>
          </a:stretch>
        </p:blipFill>
        <p:spPr>
          <a:xfrm>
            <a:off x="457200" y="641684"/>
            <a:ext cx="8365958" cy="3756527"/>
          </a:xfrm>
          <a:prstGeom prst="rect">
            <a:avLst/>
          </a:prstGeom>
        </p:spPr>
      </p:pic>
    </p:spTree>
    <p:extLst>
      <p:ext uri="{BB962C8B-B14F-4D97-AF65-F5344CB8AC3E}">
        <p14:creationId xmlns:p14="http://schemas.microsoft.com/office/powerpoint/2010/main" val="24473758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04 at 10.04.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13" y="0"/>
            <a:ext cx="8343900" cy="1155700"/>
          </a:xfrm>
          <a:prstGeom prst="rect">
            <a:avLst/>
          </a:prstGeom>
        </p:spPr>
      </p:pic>
      <p:pic>
        <p:nvPicPr>
          <p:cNvPr id="3" name="Picture 2" descr="Screen Shot 2019-04-04 at 10.04.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55699"/>
            <a:ext cx="4735545" cy="2756914"/>
          </a:xfrm>
          <a:prstGeom prst="rect">
            <a:avLst/>
          </a:prstGeom>
        </p:spPr>
      </p:pic>
      <p:pic>
        <p:nvPicPr>
          <p:cNvPr id="4" name="Picture 3" descr="Screen Shot 2019-04-04 at 10.05.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702" y="1155700"/>
            <a:ext cx="4615298" cy="2756913"/>
          </a:xfrm>
          <a:prstGeom prst="rect">
            <a:avLst/>
          </a:prstGeom>
        </p:spPr>
      </p:pic>
      <p:pic>
        <p:nvPicPr>
          <p:cNvPr id="5" name="Picture 4" descr="Screen Shot 2019-04-04 at 10.05.4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239" y="3912613"/>
            <a:ext cx="5538346" cy="508000"/>
          </a:xfrm>
          <a:prstGeom prst="rect">
            <a:avLst/>
          </a:prstGeom>
        </p:spPr>
      </p:pic>
    </p:spTree>
    <p:extLst>
      <p:ext uri="{BB962C8B-B14F-4D97-AF65-F5344CB8AC3E}">
        <p14:creationId xmlns:p14="http://schemas.microsoft.com/office/powerpoint/2010/main" val="42781161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2019-QM-PPT-Template-widescree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2017-QM-PPT-Template-widescreen" id="{41021C7E-1D51-D34B-930C-357786170370}" vid="{9EA847BE-26B3-3C44-812A-D1753267F215}"/>
    </a:ext>
  </a:extLst>
</a:theme>
</file>

<file path=ppt/theme/theme2.xml><?xml version="1.0" encoding="utf-8"?>
<a:theme xmlns:a="http://schemas.openxmlformats.org/drawingml/2006/main" name="New Se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2017-QM-PPT-Template-widescreen" id="{41021C7E-1D51-D34B-930C-357786170370}" vid="{B6030885-44CB-A44D-BBD2-54F912134A40}"/>
    </a:ext>
  </a:extLst>
</a:theme>
</file>

<file path=ppt/theme/theme3.xml><?xml version="1.0" encoding="utf-8"?>
<a:theme xmlns:a="http://schemas.openxmlformats.org/drawingml/2006/main" name="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2017-QM-PPT-Template-widescreen" id="{41021C7E-1D51-D34B-930C-357786170370}" vid="{18103125-7CE2-DF49-9577-31B8FFC2BC7E}"/>
    </a:ext>
  </a:extLst>
</a:theme>
</file>

<file path=ppt/theme/theme4.xml><?xml version="1.0" encoding="utf-8"?>
<a:theme xmlns:a="http://schemas.openxmlformats.org/drawingml/2006/main" name="Closing Slide">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2017-QM-PPT-Template-widescreen" id="{41021C7E-1D51-D34B-930C-357786170370}" vid="{A7554AA2-3C38-2E40-9D99-EF68E37B29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ncoura Theme">
    <a:dk1>
      <a:srgbClr val="58595B"/>
    </a:dk1>
    <a:lt1>
      <a:srgbClr val="FFFFFF"/>
    </a:lt1>
    <a:dk2>
      <a:srgbClr val="003359"/>
    </a:dk2>
    <a:lt2>
      <a:srgbClr val="E7E6E6"/>
    </a:lt2>
    <a:accent1>
      <a:srgbClr val="003359"/>
    </a:accent1>
    <a:accent2>
      <a:srgbClr val="0098C3"/>
    </a:accent2>
    <a:accent3>
      <a:srgbClr val="1E9D8B"/>
    </a:accent3>
    <a:accent4>
      <a:srgbClr val="00AF3F"/>
    </a:accent4>
    <a:accent5>
      <a:srgbClr val="C30045"/>
    </a:accent5>
    <a:accent6>
      <a:srgbClr val="FF7900"/>
    </a:accent6>
    <a:hlink>
      <a:srgbClr val="0098C3"/>
    </a:hlink>
    <a:folHlink>
      <a:srgbClr val="0472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ncoura Theme">
    <a:dk1>
      <a:srgbClr val="58595B"/>
    </a:dk1>
    <a:lt1>
      <a:srgbClr val="FFFFFF"/>
    </a:lt1>
    <a:dk2>
      <a:srgbClr val="003359"/>
    </a:dk2>
    <a:lt2>
      <a:srgbClr val="E7E6E6"/>
    </a:lt2>
    <a:accent1>
      <a:srgbClr val="003359"/>
    </a:accent1>
    <a:accent2>
      <a:srgbClr val="0098C3"/>
    </a:accent2>
    <a:accent3>
      <a:srgbClr val="1E9D8B"/>
    </a:accent3>
    <a:accent4>
      <a:srgbClr val="00AF3F"/>
    </a:accent4>
    <a:accent5>
      <a:srgbClr val="C30045"/>
    </a:accent5>
    <a:accent6>
      <a:srgbClr val="FF7900"/>
    </a:accent6>
    <a:hlink>
      <a:srgbClr val="0098C3"/>
    </a:hlink>
    <a:folHlink>
      <a:srgbClr val="0472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ncoura Theme">
    <a:dk1>
      <a:srgbClr val="58595B"/>
    </a:dk1>
    <a:lt1>
      <a:srgbClr val="FFFFFF"/>
    </a:lt1>
    <a:dk2>
      <a:srgbClr val="003359"/>
    </a:dk2>
    <a:lt2>
      <a:srgbClr val="E7E6E6"/>
    </a:lt2>
    <a:accent1>
      <a:srgbClr val="003359"/>
    </a:accent1>
    <a:accent2>
      <a:srgbClr val="0098C3"/>
    </a:accent2>
    <a:accent3>
      <a:srgbClr val="1E9D8B"/>
    </a:accent3>
    <a:accent4>
      <a:srgbClr val="00AF3F"/>
    </a:accent4>
    <a:accent5>
      <a:srgbClr val="C30045"/>
    </a:accent5>
    <a:accent6>
      <a:srgbClr val="FF7900"/>
    </a:accent6>
    <a:hlink>
      <a:srgbClr val="0098C3"/>
    </a:hlink>
    <a:folHlink>
      <a:srgbClr val="0472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ncoura Theme">
    <a:dk1>
      <a:srgbClr val="58595B"/>
    </a:dk1>
    <a:lt1>
      <a:srgbClr val="FFFFFF"/>
    </a:lt1>
    <a:dk2>
      <a:srgbClr val="003359"/>
    </a:dk2>
    <a:lt2>
      <a:srgbClr val="E7E6E6"/>
    </a:lt2>
    <a:accent1>
      <a:srgbClr val="003359"/>
    </a:accent1>
    <a:accent2>
      <a:srgbClr val="0098C3"/>
    </a:accent2>
    <a:accent3>
      <a:srgbClr val="1E9D8B"/>
    </a:accent3>
    <a:accent4>
      <a:srgbClr val="00AF3F"/>
    </a:accent4>
    <a:accent5>
      <a:srgbClr val="C30045"/>
    </a:accent5>
    <a:accent6>
      <a:srgbClr val="FF7900"/>
    </a:accent6>
    <a:hlink>
      <a:srgbClr val="0098C3"/>
    </a:hlink>
    <a:folHlink>
      <a:srgbClr val="0472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2019-QM-PPT-Template-widescreen.potx</Template>
  <TotalTime>4171</TotalTime>
  <Words>792</Words>
  <Application>Microsoft Macintosh PowerPoint</Application>
  <PresentationFormat>On-screen Show (16:9)</PresentationFormat>
  <Paragraphs>212</Paragraphs>
  <Slides>34</Slides>
  <Notes>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39" baseType="lpstr">
      <vt:lpstr>2019-QM-PPT-Template-widescreen</vt:lpstr>
      <vt:lpstr>New Section</vt:lpstr>
      <vt:lpstr>Content Slides</vt:lpstr>
      <vt:lpstr>Closing Slide</vt:lpstr>
      <vt:lpstr>Worksheet</vt:lpstr>
      <vt:lpstr>PowerPoint Presentation</vt:lpstr>
      <vt:lpstr>CHLOE 3 Co-Directors          </vt:lpstr>
      <vt:lpstr>Agenda</vt:lpstr>
      <vt:lpstr>The CHLOE Sample Is Growing…</vt:lpstr>
      <vt:lpstr>CHLOE 4 Survey Data Collection</vt:lpstr>
      <vt:lpstr>Agenda</vt:lpstr>
      <vt:lpstr>The typical online student experience</vt:lpstr>
      <vt:lpstr>Online student experience possibilities…</vt:lpstr>
      <vt:lpstr>PowerPoint Presentation</vt:lpstr>
      <vt:lpstr>Agenda</vt:lpstr>
      <vt:lpstr>How do you and your institution define the scope of online learning for your (COO) position?</vt:lpstr>
      <vt:lpstr>Has your institution used your online learning efforts as a catalyst for organizational changes?</vt:lpstr>
      <vt:lpstr>Chief Online Officer (COO) Reporting Lines</vt:lpstr>
      <vt:lpstr>Whom do you report to?</vt:lpstr>
      <vt:lpstr>In what year  was the current Chief Online Officer appointed?</vt:lpstr>
      <vt:lpstr>Was the current Chief Online Officer recruited from the outside the institution or promoted from within ?</vt:lpstr>
      <vt:lpstr>Chief Online Officer Roles</vt:lpstr>
      <vt:lpstr>More Chief Online Officer Roles</vt:lpstr>
      <vt:lpstr>Dedicated Online Committees &amp; Councils</vt:lpstr>
      <vt:lpstr>Roles of Online Committees/Councils</vt:lpstr>
      <vt:lpstr>Control of Online Programs &amp; Support Services</vt:lpstr>
      <vt:lpstr>Agenda</vt:lpstr>
      <vt:lpstr>PowerPoint Presentation</vt:lpstr>
      <vt:lpstr>What is Greatest Source of Online Competition by Model?    Local       Regional       National</vt:lpstr>
      <vt:lpstr>Who Has the Highest Proportion of Fully Online Students?    Partly Online       Fully Online  </vt:lpstr>
      <vt:lpstr>Who Has the Highest Proportion of Online Grad Students?     Undergraduate       Graduate  </vt:lpstr>
      <vt:lpstr>How Are Online Students Performing vs. On-Ground?   Online Better     Online Same     Online Worse</vt:lpstr>
      <vt:lpstr>Who Requires Instructional Design Support for Faculty?</vt:lpstr>
      <vt:lpstr>More Emphasis on Online Courses or Full Online Programs?</vt:lpstr>
      <vt:lpstr>  Who Is Investing in Alternative/Micro-Credentials? </vt:lpstr>
      <vt:lpstr>Agenda</vt:lpstr>
      <vt:lpstr>New and Expanded Topics in the CHLOE 4 Survey</vt:lpstr>
      <vt:lpstr>Agenda</vt:lpstr>
      <vt:lpstr>Thank you!</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Kathleen Schassen</dc:creator>
  <cp:keywords/>
  <dc:description/>
  <cp:lastModifiedBy>Ronald Legon</cp:lastModifiedBy>
  <cp:revision>46</cp:revision>
  <cp:lastPrinted>2019-04-18T14:43:31Z</cp:lastPrinted>
  <dcterms:created xsi:type="dcterms:W3CDTF">2017-03-27T20:51:49Z</dcterms:created>
  <dcterms:modified xsi:type="dcterms:W3CDTF">2019-04-22T11:47:50Z</dcterms:modified>
  <cp:category/>
</cp:coreProperties>
</file>