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handoutMasterIdLst>
    <p:handoutMasterId r:id="rId19"/>
  </p:handoutMasterIdLst>
  <p:sldIdLst>
    <p:sldId id="256" r:id="rId2"/>
    <p:sldId id="257" r:id="rId3"/>
    <p:sldId id="259" r:id="rId4"/>
    <p:sldId id="260" r:id="rId5"/>
    <p:sldId id="258" r:id="rId6"/>
    <p:sldId id="272" r:id="rId7"/>
    <p:sldId id="273" r:id="rId8"/>
    <p:sldId id="274" r:id="rId9"/>
    <p:sldId id="271" r:id="rId10"/>
    <p:sldId id="265" r:id="rId11"/>
    <p:sldId id="263" r:id="rId12"/>
    <p:sldId id="267" r:id="rId13"/>
    <p:sldId id="269" r:id="rId14"/>
    <p:sldId id="270" r:id="rId15"/>
    <p:sldId id="262" r:id="rId16"/>
    <p:sldId id="268" r:id="rId17"/>
    <p:sldId id="264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91B850-01AD-4F0F-9683-E1B08117F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2F742-839E-4A6F-9951-8AC5BA4B5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0DCC31-EE45-40B8-88A4-E7114FCAB2A7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4C65A-3587-4970-BDED-FFA5FB5FD9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37326-4310-40F2-8B03-607EF7E4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F80402-B913-4982-B6D6-4B5CEAE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3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97853" y="244533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68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6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4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2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6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7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07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i-global.com/book/social-media-performance-evaluation-success/169445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amazon.com/Social-Media-4EVR-Identifying-Achieving/dp/14928589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www.igi-global.com/book/motivationally-intelligent-leadership/181457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igi-global.com/book/solutions-high-touch-communications-high/16794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igi-global.com/video/examining-changing-role-communication-digital/17648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347-C5A6-4B84-86B0-0265BE0B3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 the GAME!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E9566-22DD-46F7-B2F4-939F3248F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Adobe Connect and Rubrics to</a:t>
            </a:r>
          </a:p>
          <a:p>
            <a:r>
              <a:rPr lang="en-US" dirty="0"/>
              <a:t>Deliver Hybrid Quality in Your Online Course</a:t>
            </a:r>
          </a:p>
        </p:txBody>
      </p:sp>
    </p:spTree>
    <p:extLst>
      <p:ext uri="{BB962C8B-B14F-4D97-AF65-F5344CB8AC3E}">
        <p14:creationId xmlns:p14="http://schemas.microsoft.com/office/powerpoint/2010/main" val="417800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52869" y="4947132"/>
            <a:ext cx="10497495" cy="1257300"/>
            <a:chOff x="198858" y="5059276"/>
            <a:chExt cx="10497495" cy="1257300"/>
          </a:xfrm>
        </p:grpSpPr>
        <p:sp>
          <p:nvSpPr>
            <p:cNvPr id="5" name="TextBox 4"/>
            <p:cNvSpPr txBox="1"/>
            <p:nvPr/>
          </p:nvSpPr>
          <p:spPr>
            <a:xfrm>
              <a:off x="3846980" y="5237388"/>
              <a:ext cx="6849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2016 – PAD 5934, Contemporary Issues in Public Administration</a:t>
              </a:r>
            </a:p>
            <a:p>
              <a:r>
                <a:rPr lang="en-US" dirty="0"/>
                <a:t>2015 – PAD3438, Communication Skills for Policy Management</a:t>
              </a:r>
            </a:p>
            <a:p>
              <a:r>
                <a:rPr lang="en-US" dirty="0"/>
                <a:t>2013 – PAD 5934, Strategies for Effective Public Communication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858" y="5059276"/>
              <a:ext cx="1133475" cy="1257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372" t="-686" r="9412" b="1457"/>
            <a:stretch/>
          </p:blipFill>
          <p:spPr>
            <a:xfrm>
              <a:off x="1419046" y="5059276"/>
              <a:ext cx="1121704" cy="1247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976" b="2066"/>
            <a:stretch/>
          </p:blipFill>
          <p:spPr>
            <a:xfrm>
              <a:off x="2651052" y="5080636"/>
              <a:ext cx="1195928" cy="122524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84598" y="1106680"/>
            <a:ext cx="1083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QM is a faculty-centered, peer review process that is designed to certify the quality of online and blended courses. QM is a leader in quality assurance for online education and has received national recognition for its peer-based approach and continuous improvement in online education and student learning. The Quality Matters Rubric is research supported and promotes best practice-based quality standards and procedures. QM subscribers include community and technical colleges, colleges and universities, K-12 schools and systems, and textbook publishers.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52869" y="2457025"/>
            <a:ext cx="9489238" cy="2044460"/>
            <a:chOff x="1048014" y="353683"/>
            <a:chExt cx="9489238" cy="20444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15696" t="6864" b="26270"/>
            <a:stretch/>
          </p:blipFill>
          <p:spPr>
            <a:xfrm>
              <a:off x="2467151" y="353683"/>
              <a:ext cx="8070101" cy="20444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67150" y="1478505"/>
              <a:ext cx="8070102" cy="353683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85175" b="57211"/>
            <a:stretch/>
          </p:blipFill>
          <p:spPr>
            <a:xfrm>
              <a:off x="1048014" y="353683"/>
              <a:ext cx="1419136" cy="1308277"/>
            </a:xfrm>
            <a:prstGeom prst="rect">
              <a:avLst/>
            </a:prstGeom>
          </p:spPr>
        </p:pic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45580" y="104581"/>
            <a:ext cx="10515600" cy="935249"/>
          </a:xfrm>
        </p:spPr>
        <p:txBody>
          <a:bodyPr>
            <a:normAutofit/>
          </a:bodyPr>
          <a:lstStyle/>
          <a:p>
            <a:r>
              <a:rPr lang="en-US" dirty="0"/>
              <a:t>RESULT: Quality</a:t>
            </a:r>
            <a:r>
              <a:rPr lang="en-US" sz="4800" dirty="0"/>
              <a:t> Matters Recognition</a:t>
            </a:r>
          </a:p>
        </p:txBody>
      </p:sp>
    </p:spTree>
    <p:extLst>
      <p:ext uri="{BB962C8B-B14F-4D97-AF65-F5344CB8AC3E}">
        <p14:creationId xmlns:p14="http://schemas.microsoft.com/office/powerpoint/2010/main" val="280925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Connect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PARTICIPATION: What’s your experience?</a:t>
            </a:r>
          </a:p>
        </p:txBody>
      </p:sp>
    </p:spTree>
    <p:extLst>
      <p:ext uri="{BB962C8B-B14F-4D97-AF65-F5344CB8AC3E}">
        <p14:creationId xmlns:p14="http://schemas.microsoft.com/office/powerpoint/2010/main" val="109357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Connect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or four mandatory sessions for credit in first week</a:t>
            </a:r>
          </a:p>
          <a:p>
            <a:r>
              <a:rPr lang="en-US" dirty="0"/>
              <a:t>Use chalkboard to demonstrate key issues</a:t>
            </a:r>
          </a:p>
          <a:p>
            <a:r>
              <a:rPr lang="en-US" dirty="0"/>
              <a:t>One-hour session; 30-40 minutes dedicated to student questions</a:t>
            </a:r>
          </a:p>
          <a:p>
            <a:r>
              <a:rPr lang="en-US" dirty="0"/>
              <a:t>Students have been complimentary about the sessions</a:t>
            </a:r>
          </a:p>
          <a:p>
            <a:r>
              <a:rPr lang="en-US" dirty="0"/>
              <a:t>Sessions are recorded so people can view them at will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7A8045-9A63-44A6-844B-F1648AC2BFD8}"/>
              </a:ext>
            </a:extLst>
          </p:cNvPr>
          <p:cNvSpPr/>
          <p:nvPr/>
        </p:nvSpPr>
        <p:spPr>
          <a:xfrm>
            <a:off x="1113575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67A42E-B941-41F7-A463-E6BA88FC6CCD}"/>
              </a:ext>
            </a:extLst>
          </p:cNvPr>
          <p:cNvSpPr/>
          <p:nvPr/>
        </p:nvSpPr>
        <p:spPr>
          <a:xfrm>
            <a:off x="11135759" y="1031313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</a:rPr>
              <a:t>S6.1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D3B96C-8391-46BE-B515-7758AB7A72DD}"/>
              </a:ext>
            </a:extLst>
          </p:cNvPr>
          <p:cNvSpPr/>
          <p:nvPr/>
        </p:nvSpPr>
        <p:spPr>
          <a:xfrm>
            <a:off x="11135759" y="1876995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</a:rPr>
              <a:t>S6.2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646FAD-3946-4159-B53E-0989E1C9A6F1}"/>
              </a:ext>
            </a:extLst>
          </p:cNvPr>
          <p:cNvSpPr/>
          <p:nvPr/>
        </p:nvSpPr>
        <p:spPr>
          <a:xfrm>
            <a:off x="1031279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E00193-F967-4555-A148-1041A76579F4}"/>
              </a:ext>
            </a:extLst>
          </p:cNvPr>
          <p:cNvSpPr/>
          <p:nvPr/>
        </p:nvSpPr>
        <p:spPr>
          <a:xfrm>
            <a:off x="10312799" y="1031313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</a:rPr>
              <a:t>S1.1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PARTICIPATION: What’s your experience?</a:t>
            </a:r>
          </a:p>
        </p:txBody>
      </p:sp>
    </p:spTree>
    <p:extLst>
      <p:ext uri="{BB962C8B-B14F-4D97-AF65-F5344CB8AC3E}">
        <p14:creationId xmlns:p14="http://schemas.microsoft.com/office/powerpoint/2010/main" val="103122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Rubrics: Key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issues are easy to discuss; the rubric is the key</a:t>
            </a:r>
          </a:p>
          <a:p>
            <a:r>
              <a:rPr lang="en-US" dirty="0"/>
              <a:t>How is the rubric created?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0644A1-AA16-47E2-BD02-734D3993FCE7}"/>
              </a:ext>
            </a:extLst>
          </p:cNvPr>
          <p:cNvSpPr/>
          <p:nvPr/>
        </p:nvSpPr>
        <p:spPr>
          <a:xfrm>
            <a:off x="1113575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A1662C-D9C4-43DE-A44C-97DF9C1EFC7C}"/>
              </a:ext>
            </a:extLst>
          </p:cNvPr>
          <p:cNvSpPr/>
          <p:nvPr/>
        </p:nvSpPr>
        <p:spPr>
          <a:xfrm>
            <a:off x="11135759" y="1031313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</a:rPr>
              <a:t>S5.1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ED6426-1FA6-4BEF-9600-E84856D59FEE}"/>
              </a:ext>
            </a:extLst>
          </p:cNvPr>
          <p:cNvSpPr/>
          <p:nvPr/>
        </p:nvSpPr>
        <p:spPr>
          <a:xfrm>
            <a:off x="11135759" y="1876995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</a:rPr>
              <a:t>S5.2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Communication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9011C-602F-4B49-BBF4-6F46648A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10988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students understand grading rubrics</a:t>
            </a:r>
          </a:p>
          <a:p>
            <a:r>
              <a:rPr lang="en-US" dirty="0"/>
              <a:t>Interactive coverage of syllabus</a:t>
            </a:r>
          </a:p>
          <a:p>
            <a:r>
              <a:rPr lang="en-US" dirty="0"/>
              <a:t>“Meet” students before there’s a need to discuss issues</a:t>
            </a:r>
          </a:p>
          <a:p>
            <a:r>
              <a:rPr lang="en-US" dirty="0"/>
              <a:t>Ensure courses are interactive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2920D7-4ED2-4CF0-A763-9B25A3CCE1DA}"/>
              </a:ext>
            </a:extLst>
          </p:cNvPr>
          <p:cNvSpPr/>
          <p:nvPr/>
        </p:nvSpPr>
        <p:spPr>
          <a:xfrm>
            <a:off x="1113575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81D34A-4512-4069-AFC8-FCD276DA18F1}"/>
              </a:ext>
            </a:extLst>
          </p:cNvPr>
          <p:cNvSpPr/>
          <p:nvPr/>
        </p:nvSpPr>
        <p:spPr>
          <a:xfrm>
            <a:off x="948983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40C235-C5F0-4517-A229-BAFB46248759}"/>
              </a:ext>
            </a:extLst>
          </p:cNvPr>
          <p:cNvSpPr/>
          <p:nvPr/>
        </p:nvSpPr>
        <p:spPr>
          <a:xfrm>
            <a:off x="10312799" y="204946"/>
            <a:ext cx="822960" cy="8229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GS5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9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A82D-7068-469A-A8C2-C5BA621D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99" y="369859"/>
            <a:ext cx="9028320" cy="2992904"/>
          </a:xfrm>
        </p:spPr>
        <p:txBody>
          <a:bodyPr>
            <a:normAutofit/>
          </a:bodyPr>
          <a:lstStyle/>
          <a:p>
            <a:r>
              <a:rPr lang="en-US" sz="5400" dirty="0"/>
              <a:t>The task of the modern educator is not to cut down jungles, but to irrigate deserts.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3841-4316-46D8-A93C-6F3E5387F47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i="1" dirty="0"/>
              <a:t>C.S. Lewis, British Novelist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2E264-9CC3-436A-8563-2F998F93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440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4705-2DB4-4322-A044-725BD735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913C-B5CA-45E0-9597-A9923333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Who’s the Speaker?</a:t>
            </a:r>
          </a:p>
          <a:p>
            <a:r>
              <a:rPr lang="en-US" dirty="0"/>
              <a:t>Course Design</a:t>
            </a:r>
          </a:p>
          <a:p>
            <a:r>
              <a:rPr lang="en-US" dirty="0"/>
              <a:t>Key QM Standards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Adobe Connect</a:t>
            </a:r>
          </a:p>
          <a:p>
            <a:r>
              <a:rPr lang="en-US" dirty="0"/>
              <a:t>Grading Rubrics</a:t>
            </a:r>
          </a:p>
          <a:p>
            <a:r>
              <a:rPr lang="en-US" b="1" i="1" u="sng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644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Michael A. Brown Sr.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 Force Retiree – 24 years in uniform</a:t>
            </a:r>
          </a:p>
          <a:p>
            <a:r>
              <a:rPr lang="en-US" dirty="0"/>
              <a:t>40-plus years of military and civilian PR experience</a:t>
            </a:r>
          </a:p>
          <a:p>
            <a:r>
              <a:rPr lang="en-US" dirty="0"/>
              <a:t>PhD in Public Administration and Urban Policy, International Business</a:t>
            </a:r>
          </a:p>
          <a:p>
            <a:r>
              <a:rPr lang="en-US" dirty="0"/>
              <a:t>Deputy Director, Public Affairs, for a military organization at Fort Eustis, Virginia</a:t>
            </a:r>
          </a:p>
          <a:p>
            <a:r>
              <a:rPr lang="en-US" dirty="0"/>
              <a:t>Adjunct Professor, Florida Institute of Technology and Florida International University</a:t>
            </a:r>
          </a:p>
          <a:p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59960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838201"/>
            <a:ext cx="1514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1050"/>
            <a:ext cx="16954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0"/>
            <a:ext cx="2343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90950"/>
            <a:ext cx="1638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733800"/>
            <a:ext cx="16287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612966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https://www.amazon.com/Social-Media-4EVR-Identifying-Achieving/dp/1492858919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81890" y="6134887"/>
            <a:ext cx="328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http://www.igi-global.com/book/social-media-performance-evaluation-success/169445</a:t>
            </a:r>
            <a:r>
              <a:rPr lang="en-US" sz="1200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2571751"/>
            <a:ext cx="302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/>
              </a:rPr>
              <a:t>http://www.igi-global.com/video/examining-changing-role-communication-digital/176486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3105836"/>
            <a:ext cx="2990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http://www.igi-global.com/book/solutions-high-touch-communications-high/16794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3055374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/>
              </a:rPr>
              <a:t>http://www.igi-global.com/book/motivationally-intelligent-leadership/181457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7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Imitate or create a </a:t>
            </a:r>
            <a:r>
              <a:rPr lang="en-US" cap="all" dirty="0"/>
              <a:t>hybrid format </a:t>
            </a:r>
            <a:r>
              <a:rPr lang="en-US" dirty="0"/>
              <a:t>to enhance learning</a:t>
            </a:r>
          </a:p>
          <a:p>
            <a:r>
              <a:rPr lang="en-US" dirty="0"/>
              <a:t>Chat sessions </a:t>
            </a:r>
            <a:r>
              <a:rPr lang="en-US" cap="all" dirty="0"/>
              <a:t>identify common problems </a:t>
            </a:r>
            <a:r>
              <a:rPr lang="en-US" dirty="0"/>
              <a:t>to enhance success</a:t>
            </a:r>
          </a:p>
          <a:p>
            <a:r>
              <a:rPr lang="en-US" cap="all" dirty="0"/>
              <a:t>Grading rubrics </a:t>
            </a:r>
            <a:r>
              <a:rPr lang="en-US" dirty="0"/>
              <a:t>used to enhance coverage of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cap="all" dirty="0"/>
              <a:t>Grade yourself </a:t>
            </a:r>
            <a:r>
              <a:rPr lang="en-US" dirty="0"/>
              <a:t>on the criteria the professor will use</a:t>
            </a:r>
          </a:p>
          <a:p>
            <a:r>
              <a:rPr lang="en-US" cap="all" dirty="0"/>
              <a:t>Welcome video </a:t>
            </a:r>
            <a:r>
              <a:rPr lang="en-US" dirty="0"/>
              <a:t>to enhance the ability to reach all students</a:t>
            </a:r>
          </a:p>
        </p:txBody>
      </p:sp>
    </p:spTree>
    <p:extLst>
      <p:ext uri="{BB962C8B-B14F-4D97-AF65-F5344CB8AC3E}">
        <p14:creationId xmlns:p14="http://schemas.microsoft.com/office/powerpoint/2010/main" val="249379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QM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dirty="0"/>
              <a:t>General Standard 1 (GS1): Make the overall course design clear to the learner at the start of the course.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i="1" dirty="0"/>
              <a:t>Set a positive tone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i="1" dirty="0"/>
              <a:t>Let them know what to expect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i="1" dirty="0"/>
              <a:t>Guidance helps learners get off to a good start</a:t>
            </a:r>
          </a:p>
          <a:p>
            <a:pPr fontAlgn="base">
              <a:spcAft>
                <a:spcPct val="0"/>
              </a:spcAft>
            </a:pPr>
            <a:r>
              <a:rPr lang="en-US" dirty="0"/>
              <a:t>STANDARD 1.1 (S1.1): Clear instructions on how to get started and where to find various course components.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4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QM Standards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Standard 5 (GS5): Focus on learner interaction to promote active learning.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Facilitate and support learner engagement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Energize the learning process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Promote learner persistence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</a:pPr>
            <a:r>
              <a:rPr lang="en-US" sz="2800" dirty="0"/>
              <a:t>STANDARD 5.1 (S5.1): Activities promote achievement of the stated learning objectives or competencies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</a:pPr>
            <a:r>
              <a:rPr lang="en-US" sz="2800" dirty="0"/>
              <a:t>STANDARD 5.2 (S5.2): Activities are opportunities for interaction that support active learning.</a:t>
            </a:r>
          </a:p>
        </p:txBody>
      </p:sp>
    </p:spTree>
    <p:extLst>
      <p:ext uri="{BB962C8B-B14F-4D97-AF65-F5344CB8AC3E}">
        <p14:creationId xmlns:p14="http://schemas.microsoft.com/office/powerpoint/2010/main" val="249542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QM Standards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91369"/>
          </a:xfrm>
        </p:spPr>
        <p:txBody>
          <a:bodyPr>
            <a:normAutofit/>
          </a:bodyPr>
          <a:lstStyle/>
          <a:p>
            <a:r>
              <a:rPr lang="en-US" b="1" dirty="0"/>
              <a:t>General Standard 6 (GS6): Course technologies support learners' achievement of course objectives or competencies</a:t>
            </a:r>
            <a:endParaRPr lang="en-US" sz="2000" dirty="0"/>
          </a:p>
          <a:p>
            <a:r>
              <a:rPr lang="en-US" b="1" dirty="0"/>
              <a:t>STANDARD 6.1 (S6.1): </a:t>
            </a:r>
            <a:r>
              <a:rPr lang="en-US" dirty="0"/>
              <a:t>Use of mandatory Adobe Connect sessions to emphasize the various course components facilitate rather than impede the learning process.</a:t>
            </a:r>
            <a:endParaRPr lang="en-US" sz="2000" dirty="0"/>
          </a:p>
          <a:p>
            <a:r>
              <a:rPr lang="en-US" b="1" dirty="0"/>
              <a:t>STANDARD 6.2 (S6.2): Course tools promote learner engagement and active learning.</a:t>
            </a:r>
            <a:r>
              <a:rPr lang="en-US" sz="2000" b="1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6133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316-1238-4001-8F3F-2BBD98AB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QM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E15E-81CB-4FFB-89B2-3224277F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design improvements suggested by QM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Instructor’s </a:t>
            </a:r>
            <a:r>
              <a:rPr lang="en-US" u="sng" dirty="0"/>
              <a:t>welcome video </a:t>
            </a:r>
            <a:r>
              <a:rPr lang="en-US" dirty="0"/>
              <a:t>provides syllabus overview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</a:t>
            </a:r>
            <a:r>
              <a:rPr lang="en-US" u="sng" dirty="0"/>
              <a:t>Blackboard</a:t>
            </a:r>
            <a:r>
              <a:rPr lang="en-US" dirty="0"/>
              <a:t> to assess the students’ grasp of </a:t>
            </a:r>
            <a:r>
              <a:rPr lang="en-US" u="sng" dirty="0"/>
              <a:t>blogs</a:t>
            </a:r>
            <a:r>
              <a:rPr lang="en-US" dirty="0"/>
              <a:t> and online interactivity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Changed the grade </a:t>
            </a:r>
            <a:r>
              <a:rPr lang="en-US" dirty="0"/>
              <a:t>to include answering other blogs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Interactive discussions </a:t>
            </a:r>
            <a:r>
              <a:rPr lang="en-US" dirty="0"/>
              <a:t>based on learning objectives added</a:t>
            </a:r>
          </a:p>
        </p:txBody>
      </p:sp>
    </p:spTree>
    <p:extLst>
      <p:ext uri="{BB962C8B-B14F-4D97-AF65-F5344CB8AC3E}">
        <p14:creationId xmlns:p14="http://schemas.microsoft.com/office/powerpoint/2010/main" val="77325240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1839</TotalTime>
  <Words>680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Depth</vt:lpstr>
      <vt:lpstr>Change the GAME!</vt:lpstr>
      <vt:lpstr>Agenda</vt:lpstr>
      <vt:lpstr>Michael A. Brown Sr.</vt:lpstr>
      <vt:lpstr>PowerPoint Presentation</vt:lpstr>
      <vt:lpstr>Course Design</vt:lpstr>
      <vt:lpstr>Key QM Standards</vt:lpstr>
      <vt:lpstr>Key QM Standards (continued)</vt:lpstr>
      <vt:lpstr>Key QM Standards (again)</vt:lpstr>
      <vt:lpstr>Addressing QM Standards</vt:lpstr>
      <vt:lpstr>RESULT: Quality Matters Recognition</vt:lpstr>
      <vt:lpstr>Adobe Connect Session</vt:lpstr>
      <vt:lpstr>Adobe Connect Session</vt:lpstr>
      <vt:lpstr>Grading Rubrics</vt:lpstr>
      <vt:lpstr>Grading Rubrics: Key to Success</vt:lpstr>
      <vt:lpstr>Improved Communication</vt:lpstr>
      <vt:lpstr>Keys to Success</vt:lpstr>
      <vt:lpstr>The task of the modern educator is not to cut down jungles, but to irrigate deserts.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the GAME!</dc:title>
  <dc:creator>Michael Brown</dc:creator>
  <cp:lastModifiedBy>Michael Brown</cp:lastModifiedBy>
  <cp:revision>19</cp:revision>
  <cp:lastPrinted>2018-03-11T01:44:15Z</cp:lastPrinted>
  <dcterms:created xsi:type="dcterms:W3CDTF">2018-03-07T04:03:45Z</dcterms:created>
  <dcterms:modified xsi:type="dcterms:W3CDTF">2018-03-16T16:25:04Z</dcterms:modified>
</cp:coreProperties>
</file>