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7" r:id="rId2"/>
    <p:sldId id="259" r:id="rId3"/>
    <p:sldId id="258" r:id="rId4"/>
    <p:sldId id="362" r:id="rId5"/>
    <p:sldId id="352" r:id="rId6"/>
    <p:sldId id="366" r:id="rId7"/>
    <p:sldId id="347" r:id="rId8"/>
    <p:sldId id="348" r:id="rId9"/>
    <p:sldId id="349" r:id="rId10"/>
    <p:sldId id="350" r:id="rId11"/>
    <p:sldId id="371" r:id="rId12"/>
    <p:sldId id="351" r:id="rId13"/>
    <p:sldId id="364" r:id="rId14"/>
    <p:sldId id="367" r:id="rId15"/>
    <p:sldId id="368" r:id="rId16"/>
    <p:sldId id="370" r:id="rId17"/>
    <p:sldId id="363" r:id="rId18"/>
    <p:sldId id="365" r:id="rId19"/>
    <p:sldId id="260" r:id="rId20"/>
    <p:sldId id="261" r:id="rId21"/>
    <p:sldId id="262" r:id="rId22"/>
    <p:sldId id="3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8" autoAdjust="0"/>
    <p:restoredTop sz="84095" autoAdjust="0"/>
  </p:normalViewPr>
  <p:slideViewPr>
    <p:cSldViewPr snapToGrid="0">
      <p:cViewPr varScale="1">
        <p:scale>
          <a:sx n="56" d="100"/>
          <a:sy n="56"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3DB40-FD81-49D8-8024-0E89D4AA7EBD}" type="doc">
      <dgm:prSet loTypeId="urn:microsoft.com/office/officeart/2005/8/layout/chevron1" loCatId="process" qsTypeId="urn:microsoft.com/office/officeart/2005/8/quickstyle/simple5" qsCatId="simple" csTypeId="urn:microsoft.com/office/officeart/2005/8/colors/colorful5" csCatId="colorful"/>
      <dgm:spPr/>
      <dgm:t>
        <a:bodyPr/>
        <a:lstStyle/>
        <a:p>
          <a:endParaRPr lang="en-US"/>
        </a:p>
      </dgm:t>
    </dgm:pt>
    <dgm:pt modelId="{F7A013B8-832D-405A-9810-70A92A582CD7}">
      <dgm:prSet/>
      <dgm:spPr/>
      <dgm:t>
        <a:bodyPr/>
        <a:lstStyle/>
        <a:p>
          <a:r>
            <a:rPr lang="en-US"/>
            <a:t>Competencies are identified, verified, and made public in advance</a:t>
          </a:r>
        </a:p>
      </dgm:t>
    </dgm:pt>
    <dgm:pt modelId="{A9AC6B9B-8B79-45A5-8B4A-E82A22446998}" type="parTrans" cxnId="{2632AB57-C38D-40CF-A6DC-B003C47FBF13}">
      <dgm:prSet/>
      <dgm:spPr/>
      <dgm:t>
        <a:bodyPr/>
        <a:lstStyle/>
        <a:p>
          <a:endParaRPr lang="en-US"/>
        </a:p>
      </dgm:t>
    </dgm:pt>
    <dgm:pt modelId="{2AF28DC3-8C82-48A0-B2D0-51724FD7096D}" type="sibTrans" cxnId="{2632AB57-C38D-40CF-A6DC-B003C47FBF13}">
      <dgm:prSet/>
      <dgm:spPr/>
      <dgm:t>
        <a:bodyPr/>
        <a:lstStyle/>
        <a:p>
          <a:endParaRPr lang="en-US"/>
        </a:p>
      </dgm:t>
    </dgm:pt>
    <dgm:pt modelId="{C099F204-7833-483A-BFE6-CC44CFA460DB}">
      <dgm:prSet/>
      <dgm:spPr/>
      <dgm:t>
        <a:bodyPr/>
        <a:lstStyle/>
        <a:p>
          <a:r>
            <a:rPr lang="en-US"/>
            <a:t>All content decisions are based on competencies</a:t>
          </a:r>
        </a:p>
      </dgm:t>
    </dgm:pt>
    <dgm:pt modelId="{73AD34E3-480B-4D78-BE1B-D6A5144315CA}" type="parTrans" cxnId="{86D5E926-2B16-411C-BA0F-E2E22A470FDA}">
      <dgm:prSet/>
      <dgm:spPr/>
      <dgm:t>
        <a:bodyPr/>
        <a:lstStyle/>
        <a:p>
          <a:endParaRPr lang="en-US"/>
        </a:p>
      </dgm:t>
    </dgm:pt>
    <dgm:pt modelId="{B5FC0441-F9C5-4AC5-9EEE-6A7180CEF7A6}" type="sibTrans" cxnId="{86D5E926-2B16-411C-BA0F-E2E22A470FDA}">
      <dgm:prSet/>
      <dgm:spPr/>
      <dgm:t>
        <a:bodyPr/>
        <a:lstStyle/>
        <a:p>
          <a:endParaRPr lang="en-US"/>
        </a:p>
      </dgm:t>
    </dgm:pt>
    <dgm:pt modelId="{8A78C100-0C31-4532-A0A7-D58554E6906F}" type="pres">
      <dgm:prSet presAssocID="{D763DB40-FD81-49D8-8024-0E89D4AA7EBD}" presName="Name0" presStyleCnt="0">
        <dgm:presLayoutVars>
          <dgm:dir/>
          <dgm:animLvl val="lvl"/>
          <dgm:resizeHandles val="exact"/>
        </dgm:presLayoutVars>
      </dgm:prSet>
      <dgm:spPr/>
      <dgm:t>
        <a:bodyPr/>
        <a:lstStyle/>
        <a:p>
          <a:endParaRPr lang="en-US"/>
        </a:p>
      </dgm:t>
    </dgm:pt>
    <dgm:pt modelId="{4C9E538A-0302-4F32-A807-6E0BAF918C52}" type="pres">
      <dgm:prSet presAssocID="{F7A013B8-832D-405A-9810-70A92A582CD7}" presName="parTxOnly" presStyleLbl="node1" presStyleIdx="0" presStyleCnt="2">
        <dgm:presLayoutVars>
          <dgm:chMax val="0"/>
          <dgm:chPref val="0"/>
          <dgm:bulletEnabled val="1"/>
        </dgm:presLayoutVars>
      </dgm:prSet>
      <dgm:spPr/>
      <dgm:t>
        <a:bodyPr/>
        <a:lstStyle/>
        <a:p>
          <a:endParaRPr lang="en-US"/>
        </a:p>
      </dgm:t>
    </dgm:pt>
    <dgm:pt modelId="{57AABCFC-8DA7-458D-9F78-4662B273DB62}" type="pres">
      <dgm:prSet presAssocID="{2AF28DC3-8C82-48A0-B2D0-51724FD7096D}" presName="parTxOnlySpace" presStyleCnt="0"/>
      <dgm:spPr/>
    </dgm:pt>
    <dgm:pt modelId="{579D2394-B463-4C9F-8EEB-5100A1648C9E}" type="pres">
      <dgm:prSet presAssocID="{C099F204-7833-483A-BFE6-CC44CFA460DB}" presName="parTxOnly" presStyleLbl="node1" presStyleIdx="1" presStyleCnt="2">
        <dgm:presLayoutVars>
          <dgm:chMax val="0"/>
          <dgm:chPref val="0"/>
          <dgm:bulletEnabled val="1"/>
        </dgm:presLayoutVars>
      </dgm:prSet>
      <dgm:spPr/>
      <dgm:t>
        <a:bodyPr/>
        <a:lstStyle/>
        <a:p>
          <a:endParaRPr lang="en-US"/>
        </a:p>
      </dgm:t>
    </dgm:pt>
  </dgm:ptLst>
  <dgm:cxnLst>
    <dgm:cxn modelId="{C018CE31-3A15-4825-86EC-85709B0FF131}" type="presOf" srcId="{D763DB40-FD81-49D8-8024-0E89D4AA7EBD}" destId="{8A78C100-0C31-4532-A0A7-D58554E6906F}" srcOrd="0" destOrd="0" presId="urn:microsoft.com/office/officeart/2005/8/layout/chevron1"/>
    <dgm:cxn modelId="{3C9B1E47-CF67-4337-8AF2-E754061BE70A}" type="presOf" srcId="{C099F204-7833-483A-BFE6-CC44CFA460DB}" destId="{579D2394-B463-4C9F-8EEB-5100A1648C9E}" srcOrd="0" destOrd="0" presId="urn:microsoft.com/office/officeart/2005/8/layout/chevron1"/>
    <dgm:cxn modelId="{00585021-AAD1-4401-85B1-DE5B3E959FE7}" type="presOf" srcId="{F7A013B8-832D-405A-9810-70A92A582CD7}" destId="{4C9E538A-0302-4F32-A807-6E0BAF918C52}" srcOrd="0" destOrd="0" presId="urn:microsoft.com/office/officeart/2005/8/layout/chevron1"/>
    <dgm:cxn modelId="{86D5E926-2B16-411C-BA0F-E2E22A470FDA}" srcId="{D763DB40-FD81-49D8-8024-0E89D4AA7EBD}" destId="{C099F204-7833-483A-BFE6-CC44CFA460DB}" srcOrd="1" destOrd="0" parTransId="{73AD34E3-480B-4D78-BE1B-D6A5144315CA}" sibTransId="{B5FC0441-F9C5-4AC5-9EEE-6A7180CEF7A6}"/>
    <dgm:cxn modelId="{2632AB57-C38D-40CF-A6DC-B003C47FBF13}" srcId="{D763DB40-FD81-49D8-8024-0E89D4AA7EBD}" destId="{F7A013B8-832D-405A-9810-70A92A582CD7}" srcOrd="0" destOrd="0" parTransId="{A9AC6B9B-8B79-45A5-8B4A-E82A22446998}" sibTransId="{2AF28DC3-8C82-48A0-B2D0-51724FD7096D}"/>
    <dgm:cxn modelId="{B34D0884-E0AE-4F11-A2B2-F9F922784354}" type="presParOf" srcId="{8A78C100-0C31-4532-A0A7-D58554E6906F}" destId="{4C9E538A-0302-4F32-A807-6E0BAF918C52}" srcOrd="0" destOrd="0" presId="urn:microsoft.com/office/officeart/2005/8/layout/chevron1"/>
    <dgm:cxn modelId="{217EB691-B705-42E0-8F82-2BCAFA12F71A}" type="presParOf" srcId="{8A78C100-0C31-4532-A0A7-D58554E6906F}" destId="{57AABCFC-8DA7-458D-9F78-4662B273DB62}" srcOrd="1" destOrd="0" presId="urn:microsoft.com/office/officeart/2005/8/layout/chevron1"/>
    <dgm:cxn modelId="{66817B08-5AEF-4189-8FDE-BFAF036161F4}" type="presParOf" srcId="{8A78C100-0C31-4532-A0A7-D58554E6906F}" destId="{579D2394-B463-4C9F-8EEB-5100A1648C9E}"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01511-8222-4805-AC78-57FBA68EA5BB}"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BBB0DEB4-B95B-4EF0-8ECF-1C33AF71717E}">
      <dgm:prSet phldrT="[Text]" custT="1"/>
      <dgm:spPr/>
      <dgm:t>
        <a:bodyPr/>
        <a:lstStyle/>
        <a:p>
          <a:r>
            <a:rPr lang="en-US" sz="1200" b="1" dirty="0">
              <a:solidFill>
                <a:schemeClr val="tx1"/>
              </a:solidFill>
            </a:rPr>
            <a:t>Application/</a:t>
          </a:r>
          <a:br>
            <a:rPr lang="en-US" sz="1200" b="1" dirty="0">
              <a:solidFill>
                <a:schemeClr val="tx1"/>
              </a:solidFill>
            </a:rPr>
          </a:br>
          <a:r>
            <a:rPr lang="en-US" sz="1200" b="1" dirty="0">
              <a:solidFill>
                <a:schemeClr val="tx1"/>
              </a:solidFill>
            </a:rPr>
            <a:t>Assessment</a:t>
          </a:r>
          <a:r>
            <a:rPr lang="en-US" sz="1200" b="1" dirty="0">
              <a:solidFill>
                <a:schemeClr val="bg1"/>
              </a:solidFill>
            </a:rPr>
            <a:t/>
          </a:r>
          <a:br>
            <a:rPr lang="en-US" sz="1200" b="1" dirty="0">
              <a:solidFill>
                <a:schemeClr val="bg1"/>
              </a:solidFill>
            </a:rPr>
          </a:br>
          <a:r>
            <a:rPr lang="en-US" sz="1200" b="1" dirty="0">
              <a:solidFill>
                <a:schemeClr val="bg1"/>
              </a:solidFill>
            </a:rPr>
            <a:t>Instructor = Assessor and Cheerleader</a:t>
          </a:r>
          <a:br>
            <a:rPr lang="en-US" sz="1200" b="1" dirty="0">
              <a:solidFill>
                <a:schemeClr val="bg1"/>
              </a:solidFill>
            </a:rPr>
          </a:br>
          <a:r>
            <a:rPr lang="en-US" sz="1200" b="1" dirty="0">
              <a:solidFill>
                <a:schemeClr val="bg1"/>
              </a:solidFill>
            </a:rPr>
            <a:t>Learner = Adapting and Creating</a:t>
          </a:r>
        </a:p>
        <a:p>
          <a:endParaRPr lang="en-US" sz="1200" b="1" dirty="0">
            <a:solidFill>
              <a:schemeClr val="bg1"/>
            </a:solidFill>
          </a:endParaRPr>
        </a:p>
      </dgm:t>
    </dgm:pt>
    <dgm:pt modelId="{84ECAC03-EAB0-4223-B323-252E23C739E8}" type="parTrans" cxnId="{B8F3D548-BB88-4C31-8CD5-B5A187CE22EB}">
      <dgm:prSet/>
      <dgm:spPr/>
      <dgm:t>
        <a:bodyPr/>
        <a:lstStyle/>
        <a:p>
          <a:endParaRPr lang="en-US"/>
        </a:p>
      </dgm:t>
    </dgm:pt>
    <dgm:pt modelId="{45732324-F366-47D6-AB6D-DE540F88AC65}" type="sibTrans" cxnId="{B8F3D548-BB88-4C31-8CD5-B5A187CE22EB}">
      <dgm:prSet/>
      <dgm:spPr/>
      <dgm:t>
        <a:bodyPr/>
        <a:lstStyle/>
        <a:p>
          <a:endParaRPr lang="en-US"/>
        </a:p>
      </dgm:t>
    </dgm:pt>
    <dgm:pt modelId="{16A0CFB0-FF66-43C9-9A0B-6A5C015A9328}">
      <dgm:prSet phldrT="[Text]" custT="1"/>
      <dgm:spPr/>
      <dgm:t>
        <a:bodyPr/>
        <a:lstStyle/>
        <a:p>
          <a:r>
            <a:rPr lang="en-US" sz="1400" b="1" dirty="0">
              <a:solidFill>
                <a:schemeClr val="tx1"/>
              </a:solidFill>
            </a:rPr>
            <a:t>Motivation</a:t>
          </a:r>
        </a:p>
        <a:p>
          <a:r>
            <a:rPr lang="en-US" sz="1200" b="1" dirty="0">
              <a:solidFill>
                <a:schemeClr val="bg1"/>
              </a:solidFill>
            </a:rPr>
            <a:t>Instructor = Initiator</a:t>
          </a:r>
        </a:p>
        <a:p>
          <a:r>
            <a:rPr lang="en-US" sz="1200" b="1" dirty="0">
              <a:solidFill>
                <a:schemeClr val="bg1"/>
              </a:solidFill>
            </a:rPr>
            <a:t>Learner = Making Connections</a:t>
          </a:r>
        </a:p>
      </dgm:t>
    </dgm:pt>
    <dgm:pt modelId="{6B7A0DB5-B7D3-4964-ACF6-AAD58C204BE1}" type="parTrans" cxnId="{95BE74EA-2737-494B-8AA8-2F7F3170DFFD}">
      <dgm:prSet/>
      <dgm:spPr/>
      <dgm:t>
        <a:bodyPr/>
        <a:lstStyle/>
        <a:p>
          <a:endParaRPr lang="en-US"/>
        </a:p>
      </dgm:t>
    </dgm:pt>
    <dgm:pt modelId="{0CEC12CD-E5A3-4AEC-84E2-5A44C95577C5}" type="sibTrans" cxnId="{95BE74EA-2737-494B-8AA8-2F7F3170DFFD}">
      <dgm:prSet/>
      <dgm:spPr/>
      <dgm:t>
        <a:bodyPr/>
        <a:lstStyle/>
        <a:p>
          <a:endParaRPr lang="en-US"/>
        </a:p>
      </dgm:t>
    </dgm:pt>
    <dgm:pt modelId="{658BA950-E5C1-4012-ADAC-E4E093BCD093}">
      <dgm:prSet phldrT="[Text]" custT="1"/>
      <dgm:spPr/>
      <dgm:t>
        <a:bodyPr/>
        <a:lstStyle/>
        <a:p>
          <a:r>
            <a:rPr lang="en-US" sz="1400" b="1" dirty="0">
              <a:solidFill>
                <a:schemeClr val="tx1"/>
              </a:solidFill>
            </a:rPr>
            <a:t>Comprehension</a:t>
          </a:r>
        </a:p>
        <a:p>
          <a:r>
            <a:rPr lang="en-US" sz="1200" b="1" dirty="0">
              <a:solidFill>
                <a:schemeClr val="bg1"/>
              </a:solidFill>
            </a:rPr>
            <a:t>Instructor =  Curator and Deliverer</a:t>
          </a:r>
        </a:p>
        <a:p>
          <a:r>
            <a:rPr lang="en-US" sz="1200" b="1" dirty="0">
              <a:solidFill>
                <a:schemeClr val="bg1"/>
              </a:solidFill>
            </a:rPr>
            <a:t>Learner = Forming Concepts</a:t>
          </a:r>
        </a:p>
      </dgm:t>
    </dgm:pt>
    <dgm:pt modelId="{3FEA8F71-8387-41AF-BEE5-5DFDC7F17A3C}" type="parTrans" cxnId="{D9C571F1-E861-45E1-ADF0-D5EC7459E88B}">
      <dgm:prSet/>
      <dgm:spPr/>
      <dgm:t>
        <a:bodyPr/>
        <a:lstStyle/>
        <a:p>
          <a:endParaRPr lang="en-US"/>
        </a:p>
      </dgm:t>
    </dgm:pt>
    <dgm:pt modelId="{EE07BB0B-9A6F-471A-8B34-C3C0E90A7CC3}" type="sibTrans" cxnId="{D9C571F1-E861-45E1-ADF0-D5EC7459E88B}">
      <dgm:prSet/>
      <dgm:spPr/>
      <dgm:t>
        <a:bodyPr/>
        <a:lstStyle/>
        <a:p>
          <a:endParaRPr lang="en-US"/>
        </a:p>
      </dgm:t>
    </dgm:pt>
    <dgm:pt modelId="{68A37C94-D983-46FF-A00A-87DBE160BE03}">
      <dgm:prSet phldrT="[Text]" custT="1"/>
      <dgm:spPr/>
      <dgm:t>
        <a:bodyPr/>
        <a:lstStyle/>
        <a:p>
          <a:r>
            <a:rPr lang="en-US" sz="1400" b="1" dirty="0">
              <a:solidFill>
                <a:schemeClr val="tx1"/>
              </a:solidFill>
            </a:rPr>
            <a:t>Practice</a:t>
          </a:r>
        </a:p>
        <a:p>
          <a:r>
            <a:rPr lang="en-US" sz="1200" b="1" dirty="0">
              <a:solidFill>
                <a:schemeClr val="bg1"/>
              </a:solidFill>
            </a:rPr>
            <a:t>Instructor = Coach</a:t>
          </a:r>
        </a:p>
        <a:p>
          <a:r>
            <a:rPr lang="en-US" sz="1200" b="1" dirty="0">
              <a:solidFill>
                <a:schemeClr val="bg1"/>
              </a:solidFill>
            </a:rPr>
            <a:t>Learner = Trying and Improving</a:t>
          </a:r>
        </a:p>
      </dgm:t>
    </dgm:pt>
    <dgm:pt modelId="{034FAB38-2213-46A5-8944-E453280F41B3}" type="parTrans" cxnId="{AB98A60F-7C69-4B47-8C6F-511C530876EA}">
      <dgm:prSet/>
      <dgm:spPr/>
      <dgm:t>
        <a:bodyPr/>
        <a:lstStyle/>
        <a:p>
          <a:endParaRPr lang="en-US"/>
        </a:p>
      </dgm:t>
    </dgm:pt>
    <dgm:pt modelId="{D006DD3C-13CF-44EE-BF6D-F1FD861DA473}" type="sibTrans" cxnId="{AB98A60F-7C69-4B47-8C6F-511C530876EA}">
      <dgm:prSet/>
      <dgm:spPr/>
      <dgm:t>
        <a:bodyPr/>
        <a:lstStyle/>
        <a:p>
          <a:endParaRPr lang="en-US"/>
        </a:p>
      </dgm:t>
    </dgm:pt>
    <dgm:pt modelId="{CB6C1E1C-B391-40A9-9AAD-AE1A4D894A27}" type="pres">
      <dgm:prSet presAssocID="{C0C01511-8222-4805-AC78-57FBA68EA5BB}" presName="cycleMatrixDiagram" presStyleCnt="0">
        <dgm:presLayoutVars>
          <dgm:chMax val="1"/>
          <dgm:dir/>
          <dgm:animLvl val="lvl"/>
          <dgm:resizeHandles val="exact"/>
        </dgm:presLayoutVars>
      </dgm:prSet>
      <dgm:spPr/>
      <dgm:t>
        <a:bodyPr/>
        <a:lstStyle/>
        <a:p>
          <a:endParaRPr lang="en-US"/>
        </a:p>
      </dgm:t>
    </dgm:pt>
    <dgm:pt modelId="{8AA767E9-91B3-4D43-A56E-628AA5803AF3}" type="pres">
      <dgm:prSet presAssocID="{C0C01511-8222-4805-AC78-57FBA68EA5BB}" presName="children" presStyleCnt="0"/>
      <dgm:spPr/>
    </dgm:pt>
    <dgm:pt modelId="{33F881DA-2721-451D-B493-0CAB5EB86E1F}" type="pres">
      <dgm:prSet presAssocID="{C0C01511-8222-4805-AC78-57FBA68EA5BB}" presName="childPlaceholder" presStyleCnt="0"/>
      <dgm:spPr/>
    </dgm:pt>
    <dgm:pt modelId="{54D741B3-8BB9-4DBF-8DC5-79B6BF606D20}" type="pres">
      <dgm:prSet presAssocID="{C0C01511-8222-4805-AC78-57FBA68EA5BB}" presName="circle" presStyleCnt="0"/>
      <dgm:spPr/>
    </dgm:pt>
    <dgm:pt modelId="{49D33867-7755-4D1B-8836-F4210ACBF161}" type="pres">
      <dgm:prSet presAssocID="{C0C01511-8222-4805-AC78-57FBA68EA5BB}" presName="quadrant1" presStyleLbl="node1" presStyleIdx="0" presStyleCnt="4" custScaleX="100229" custLinFactNeighborX="274" custLinFactNeighborY="722">
        <dgm:presLayoutVars>
          <dgm:chMax val="1"/>
          <dgm:bulletEnabled val="1"/>
        </dgm:presLayoutVars>
      </dgm:prSet>
      <dgm:spPr/>
      <dgm:t>
        <a:bodyPr/>
        <a:lstStyle/>
        <a:p>
          <a:endParaRPr lang="en-US"/>
        </a:p>
      </dgm:t>
    </dgm:pt>
    <dgm:pt modelId="{FB0724FF-CEC4-40DA-BF4F-2F90B851BAC5}" type="pres">
      <dgm:prSet presAssocID="{C0C01511-8222-4805-AC78-57FBA68EA5BB}" presName="quadrant2" presStyleLbl="node1" presStyleIdx="1" presStyleCnt="4">
        <dgm:presLayoutVars>
          <dgm:chMax val="1"/>
          <dgm:bulletEnabled val="1"/>
        </dgm:presLayoutVars>
      </dgm:prSet>
      <dgm:spPr/>
      <dgm:t>
        <a:bodyPr/>
        <a:lstStyle/>
        <a:p>
          <a:endParaRPr lang="en-US"/>
        </a:p>
      </dgm:t>
    </dgm:pt>
    <dgm:pt modelId="{A641FBFA-ED55-487E-AA13-CE34E835B289}" type="pres">
      <dgm:prSet presAssocID="{C0C01511-8222-4805-AC78-57FBA68EA5BB}" presName="quadrant3" presStyleLbl="node1" presStyleIdx="2" presStyleCnt="4">
        <dgm:presLayoutVars>
          <dgm:chMax val="1"/>
          <dgm:bulletEnabled val="1"/>
        </dgm:presLayoutVars>
      </dgm:prSet>
      <dgm:spPr/>
      <dgm:t>
        <a:bodyPr/>
        <a:lstStyle/>
        <a:p>
          <a:endParaRPr lang="en-US"/>
        </a:p>
      </dgm:t>
    </dgm:pt>
    <dgm:pt modelId="{575D0291-A715-4915-B7AE-56D1C7634D89}" type="pres">
      <dgm:prSet presAssocID="{C0C01511-8222-4805-AC78-57FBA68EA5BB}" presName="quadrant4" presStyleLbl="node1" presStyleIdx="3" presStyleCnt="4">
        <dgm:presLayoutVars>
          <dgm:chMax val="1"/>
          <dgm:bulletEnabled val="1"/>
        </dgm:presLayoutVars>
      </dgm:prSet>
      <dgm:spPr/>
      <dgm:t>
        <a:bodyPr/>
        <a:lstStyle/>
        <a:p>
          <a:endParaRPr lang="en-US"/>
        </a:p>
      </dgm:t>
    </dgm:pt>
    <dgm:pt modelId="{697BA987-DD7C-483C-B28D-FB6B4DE9886C}" type="pres">
      <dgm:prSet presAssocID="{C0C01511-8222-4805-AC78-57FBA68EA5BB}" presName="quadrantPlaceholder" presStyleCnt="0"/>
      <dgm:spPr/>
    </dgm:pt>
    <dgm:pt modelId="{4A049FA7-23B0-4CBB-BACB-22C5DAE58452}" type="pres">
      <dgm:prSet presAssocID="{C0C01511-8222-4805-AC78-57FBA68EA5BB}" presName="center1" presStyleLbl="fgShp" presStyleIdx="0" presStyleCnt="2"/>
      <dgm:spPr/>
    </dgm:pt>
    <dgm:pt modelId="{0DCD7A54-1B01-4D2B-8673-C8AA264FE84B}" type="pres">
      <dgm:prSet presAssocID="{C0C01511-8222-4805-AC78-57FBA68EA5BB}" presName="center2" presStyleLbl="fgShp" presStyleIdx="1" presStyleCnt="2"/>
      <dgm:spPr/>
    </dgm:pt>
  </dgm:ptLst>
  <dgm:cxnLst>
    <dgm:cxn modelId="{95BE74EA-2737-494B-8AA8-2F7F3170DFFD}" srcId="{C0C01511-8222-4805-AC78-57FBA68EA5BB}" destId="{16A0CFB0-FF66-43C9-9A0B-6A5C015A9328}" srcOrd="1" destOrd="0" parTransId="{6B7A0DB5-B7D3-4964-ACF6-AAD58C204BE1}" sibTransId="{0CEC12CD-E5A3-4AEC-84E2-5A44C95577C5}"/>
    <dgm:cxn modelId="{B8F3D548-BB88-4C31-8CD5-B5A187CE22EB}" srcId="{C0C01511-8222-4805-AC78-57FBA68EA5BB}" destId="{BBB0DEB4-B95B-4EF0-8ECF-1C33AF71717E}" srcOrd="0" destOrd="0" parTransId="{84ECAC03-EAB0-4223-B323-252E23C739E8}" sibTransId="{45732324-F366-47D6-AB6D-DE540F88AC65}"/>
    <dgm:cxn modelId="{D9C571F1-E861-45E1-ADF0-D5EC7459E88B}" srcId="{C0C01511-8222-4805-AC78-57FBA68EA5BB}" destId="{658BA950-E5C1-4012-ADAC-E4E093BCD093}" srcOrd="2" destOrd="0" parTransId="{3FEA8F71-8387-41AF-BEE5-5DFDC7F17A3C}" sibTransId="{EE07BB0B-9A6F-471A-8B34-C3C0E90A7CC3}"/>
    <dgm:cxn modelId="{6647A3B8-C003-407A-8F26-4AD264A1EBBC}" type="presOf" srcId="{68A37C94-D983-46FF-A00A-87DBE160BE03}" destId="{575D0291-A715-4915-B7AE-56D1C7634D89}" srcOrd="0" destOrd="0" presId="urn:microsoft.com/office/officeart/2005/8/layout/cycle4"/>
    <dgm:cxn modelId="{8ABC683C-7D04-4708-B1E9-4CB3132E8321}" type="presOf" srcId="{C0C01511-8222-4805-AC78-57FBA68EA5BB}" destId="{CB6C1E1C-B391-40A9-9AAD-AE1A4D894A27}" srcOrd="0" destOrd="0" presId="urn:microsoft.com/office/officeart/2005/8/layout/cycle4"/>
    <dgm:cxn modelId="{C0E684D7-3A55-40AD-ADED-DE14E8469D46}" type="presOf" srcId="{16A0CFB0-FF66-43C9-9A0B-6A5C015A9328}" destId="{FB0724FF-CEC4-40DA-BF4F-2F90B851BAC5}" srcOrd="0" destOrd="0" presId="urn:microsoft.com/office/officeart/2005/8/layout/cycle4"/>
    <dgm:cxn modelId="{4DC97E01-FA0D-4E0F-BB46-AE20335B3D25}" type="presOf" srcId="{BBB0DEB4-B95B-4EF0-8ECF-1C33AF71717E}" destId="{49D33867-7755-4D1B-8836-F4210ACBF161}" srcOrd="0" destOrd="0" presId="urn:microsoft.com/office/officeart/2005/8/layout/cycle4"/>
    <dgm:cxn modelId="{FE045720-83DD-45F1-B1DA-D2B4B888396E}" type="presOf" srcId="{658BA950-E5C1-4012-ADAC-E4E093BCD093}" destId="{A641FBFA-ED55-487E-AA13-CE34E835B289}" srcOrd="0" destOrd="0" presId="urn:microsoft.com/office/officeart/2005/8/layout/cycle4"/>
    <dgm:cxn modelId="{AB98A60F-7C69-4B47-8C6F-511C530876EA}" srcId="{C0C01511-8222-4805-AC78-57FBA68EA5BB}" destId="{68A37C94-D983-46FF-A00A-87DBE160BE03}" srcOrd="3" destOrd="0" parTransId="{034FAB38-2213-46A5-8944-E453280F41B3}" sibTransId="{D006DD3C-13CF-44EE-BF6D-F1FD861DA473}"/>
    <dgm:cxn modelId="{AEA6BADE-ADD7-471D-9418-2C12446448EC}" type="presParOf" srcId="{CB6C1E1C-B391-40A9-9AAD-AE1A4D894A27}" destId="{8AA767E9-91B3-4D43-A56E-628AA5803AF3}" srcOrd="0" destOrd="0" presId="urn:microsoft.com/office/officeart/2005/8/layout/cycle4"/>
    <dgm:cxn modelId="{7E010D1C-06F2-4381-8871-21B43F336E56}" type="presParOf" srcId="{8AA767E9-91B3-4D43-A56E-628AA5803AF3}" destId="{33F881DA-2721-451D-B493-0CAB5EB86E1F}" srcOrd="0" destOrd="0" presId="urn:microsoft.com/office/officeart/2005/8/layout/cycle4"/>
    <dgm:cxn modelId="{B722F5F9-2B4A-4926-A6A0-F4CFF6F20E2C}" type="presParOf" srcId="{CB6C1E1C-B391-40A9-9AAD-AE1A4D894A27}" destId="{54D741B3-8BB9-4DBF-8DC5-79B6BF606D20}" srcOrd="1" destOrd="0" presId="urn:microsoft.com/office/officeart/2005/8/layout/cycle4"/>
    <dgm:cxn modelId="{4537D19E-E407-4B41-8CDE-19C5B66442AA}" type="presParOf" srcId="{54D741B3-8BB9-4DBF-8DC5-79B6BF606D20}" destId="{49D33867-7755-4D1B-8836-F4210ACBF161}" srcOrd="0" destOrd="0" presId="urn:microsoft.com/office/officeart/2005/8/layout/cycle4"/>
    <dgm:cxn modelId="{5E0EA100-6075-4B1B-B4FC-C0C3BB53F221}" type="presParOf" srcId="{54D741B3-8BB9-4DBF-8DC5-79B6BF606D20}" destId="{FB0724FF-CEC4-40DA-BF4F-2F90B851BAC5}" srcOrd="1" destOrd="0" presId="urn:microsoft.com/office/officeart/2005/8/layout/cycle4"/>
    <dgm:cxn modelId="{42E3A737-1440-4095-A5BE-480E5BF22AFA}" type="presParOf" srcId="{54D741B3-8BB9-4DBF-8DC5-79B6BF606D20}" destId="{A641FBFA-ED55-487E-AA13-CE34E835B289}" srcOrd="2" destOrd="0" presId="urn:microsoft.com/office/officeart/2005/8/layout/cycle4"/>
    <dgm:cxn modelId="{140F46B8-816C-42FF-8C4A-2F38F0A465D6}" type="presParOf" srcId="{54D741B3-8BB9-4DBF-8DC5-79B6BF606D20}" destId="{575D0291-A715-4915-B7AE-56D1C7634D89}" srcOrd="3" destOrd="0" presId="urn:microsoft.com/office/officeart/2005/8/layout/cycle4"/>
    <dgm:cxn modelId="{45614AE1-5DB6-4C0A-977B-0A7509940197}" type="presParOf" srcId="{54D741B3-8BB9-4DBF-8DC5-79B6BF606D20}" destId="{697BA987-DD7C-483C-B28D-FB6B4DE9886C}" srcOrd="4" destOrd="0" presId="urn:microsoft.com/office/officeart/2005/8/layout/cycle4"/>
    <dgm:cxn modelId="{100BA2F0-C5C4-46CA-A15E-39F3F4555A6A}" type="presParOf" srcId="{CB6C1E1C-B391-40A9-9AAD-AE1A4D894A27}" destId="{4A049FA7-23B0-4CBB-BACB-22C5DAE58452}" srcOrd="2" destOrd="0" presId="urn:microsoft.com/office/officeart/2005/8/layout/cycle4"/>
    <dgm:cxn modelId="{83F5D897-5922-440C-9025-92595CD10354}" type="presParOf" srcId="{CB6C1E1C-B391-40A9-9AAD-AE1A4D894A27}" destId="{0DCD7A54-1B01-4D2B-8673-C8AA264FE84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E538A-0302-4F32-A807-6E0BAF918C52}">
      <dsp:nvSpPr>
        <dsp:cNvPr id="0" name=""/>
        <dsp:cNvSpPr/>
      </dsp:nvSpPr>
      <dsp:spPr>
        <a:xfrm>
          <a:off x="9694" y="500304"/>
          <a:ext cx="5795032" cy="2318012"/>
        </a:xfrm>
        <a:prstGeom prst="chevron">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a:t>Competencies are identified, verified, and made public in advance</a:t>
          </a:r>
        </a:p>
      </dsp:txBody>
      <dsp:txXfrm>
        <a:off x="1168700" y="500304"/>
        <a:ext cx="3477020" cy="2318012"/>
      </dsp:txXfrm>
    </dsp:sp>
    <dsp:sp modelId="{579D2394-B463-4C9F-8EEB-5100A1648C9E}">
      <dsp:nvSpPr>
        <dsp:cNvPr id="0" name=""/>
        <dsp:cNvSpPr/>
      </dsp:nvSpPr>
      <dsp:spPr>
        <a:xfrm>
          <a:off x="5225223" y="500304"/>
          <a:ext cx="5795032" cy="2318012"/>
        </a:xfrm>
        <a:prstGeom prst="chevron">
          <a:avLst/>
        </a:prstGeom>
        <a:gradFill rotWithShape="0">
          <a:gsLst>
            <a:gs pos="0">
              <a:schemeClr val="accent5">
                <a:hueOff val="3193009"/>
                <a:satOff val="-3062"/>
                <a:lumOff val="-20195"/>
                <a:alphaOff val="0"/>
                <a:tint val="98000"/>
                <a:lumMod val="110000"/>
              </a:schemeClr>
            </a:gs>
            <a:gs pos="84000">
              <a:schemeClr val="accent5">
                <a:hueOff val="3193009"/>
                <a:satOff val="-3062"/>
                <a:lumOff val="-20195"/>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40018" tIns="46673" rIns="46673" bIns="46673" numCol="1" spcCol="1270" anchor="ctr" anchorCtr="0">
          <a:noAutofit/>
        </a:bodyPr>
        <a:lstStyle/>
        <a:p>
          <a:pPr lvl="0" algn="ctr" defTabSz="1555750">
            <a:lnSpc>
              <a:spcPct val="90000"/>
            </a:lnSpc>
            <a:spcBef>
              <a:spcPct val="0"/>
            </a:spcBef>
            <a:spcAft>
              <a:spcPct val="35000"/>
            </a:spcAft>
          </a:pPr>
          <a:r>
            <a:rPr lang="en-US" sz="3500" kern="1200"/>
            <a:t>All content decisions are based on competencies</a:t>
          </a:r>
        </a:p>
      </dsp:txBody>
      <dsp:txXfrm>
        <a:off x="6384229" y="500304"/>
        <a:ext cx="3477020" cy="2318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33867-7755-4D1B-8836-F4210ACBF161}">
      <dsp:nvSpPr>
        <dsp:cNvPr id="0" name=""/>
        <dsp:cNvSpPr/>
      </dsp:nvSpPr>
      <dsp:spPr>
        <a:xfrm>
          <a:off x="2828118" y="304172"/>
          <a:ext cx="2195515" cy="2190498"/>
        </a:xfrm>
        <a:prstGeom prst="pieWedg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a:solidFill>
                <a:schemeClr val="tx1"/>
              </a:solidFill>
            </a:rPr>
            <a:t>Application/</a:t>
          </a:r>
          <a:br>
            <a:rPr lang="en-US" sz="1200" b="1" kern="1200" dirty="0">
              <a:solidFill>
                <a:schemeClr val="tx1"/>
              </a:solidFill>
            </a:rPr>
          </a:br>
          <a:r>
            <a:rPr lang="en-US" sz="1200" b="1" kern="1200" dirty="0">
              <a:solidFill>
                <a:schemeClr val="tx1"/>
              </a:solidFill>
            </a:rPr>
            <a:t>Assessment</a:t>
          </a:r>
          <a:r>
            <a:rPr lang="en-US" sz="1200" b="1" kern="1200" dirty="0">
              <a:solidFill>
                <a:schemeClr val="bg1"/>
              </a:solidFill>
            </a:rPr>
            <a:t/>
          </a:r>
          <a:br>
            <a:rPr lang="en-US" sz="1200" b="1" kern="1200" dirty="0">
              <a:solidFill>
                <a:schemeClr val="bg1"/>
              </a:solidFill>
            </a:rPr>
          </a:br>
          <a:r>
            <a:rPr lang="en-US" sz="1200" b="1" kern="1200" dirty="0">
              <a:solidFill>
                <a:schemeClr val="bg1"/>
              </a:solidFill>
            </a:rPr>
            <a:t>Instructor = Assessor and Cheerleader</a:t>
          </a:r>
          <a:br>
            <a:rPr lang="en-US" sz="1200" b="1" kern="1200" dirty="0">
              <a:solidFill>
                <a:schemeClr val="bg1"/>
              </a:solidFill>
            </a:rPr>
          </a:br>
          <a:r>
            <a:rPr lang="en-US" sz="1200" b="1" kern="1200" dirty="0">
              <a:solidFill>
                <a:schemeClr val="bg1"/>
              </a:solidFill>
            </a:rPr>
            <a:t>Learner = Adapting and Creating</a:t>
          </a:r>
        </a:p>
        <a:p>
          <a:pPr lvl="0" algn="ctr" defTabSz="533400">
            <a:lnSpc>
              <a:spcPct val="90000"/>
            </a:lnSpc>
            <a:spcBef>
              <a:spcPct val="0"/>
            </a:spcBef>
            <a:spcAft>
              <a:spcPct val="35000"/>
            </a:spcAft>
          </a:pPr>
          <a:endParaRPr lang="en-US" sz="1200" b="1" kern="1200" dirty="0">
            <a:solidFill>
              <a:schemeClr val="bg1"/>
            </a:solidFill>
          </a:endParaRPr>
        </a:p>
      </dsp:txBody>
      <dsp:txXfrm>
        <a:off x="3471169" y="945754"/>
        <a:ext cx="1552464" cy="1548916"/>
      </dsp:txXfrm>
    </dsp:sp>
    <dsp:sp modelId="{FB0724FF-CEC4-40DA-BF4F-2F90B851BAC5}">
      <dsp:nvSpPr>
        <dsp:cNvPr id="0" name=""/>
        <dsp:cNvSpPr/>
      </dsp:nvSpPr>
      <dsp:spPr>
        <a:xfrm rot="5400000">
          <a:off x="5116301" y="288356"/>
          <a:ext cx="2190498" cy="2190498"/>
        </a:xfrm>
        <a:prstGeom prst="pieWedge">
          <a:avLst/>
        </a:prstGeom>
        <a:solidFill>
          <a:schemeClr val="accent4">
            <a:hueOff val="-2409816"/>
            <a:satOff val="10953"/>
            <a:lumOff val="6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Motivation</a:t>
          </a:r>
        </a:p>
        <a:p>
          <a:pPr lvl="0" algn="ctr" defTabSz="622300">
            <a:lnSpc>
              <a:spcPct val="90000"/>
            </a:lnSpc>
            <a:spcBef>
              <a:spcPct val="0"/>
            </a:spcBef>
            <a:spcAft>
              <a:spcPct val="35000"/>
            </a:spcAft>
          </a:pPr>
          <a:r>
            <a:rPr lang="en-US" sz="1200" b="1" kern="1200" dirty="0">
              <a:solidFill>
                <a:schemeClr val="bg1"/>
              </a:solidFill>
            </a:rPr>
            <a:t>Instructor = Initiator</a:t>
          </a:r>
        </a:p>
        <a:p>
          <a:pPr lvl="0" algn="ctr" defTabSz="622300">
            <a:lnSpc>
              <a:spcPct val="90000"/>
            </a:lnSpc>
            <a:spcBef>
              <a:spcPct val="0"/>
            </a:spcBef>
            <a:spcAft>
              <a:spcPct val="35000"/>
            </a:spcAft>
          </a:pPr>
          <a:r>
            <a:rPr lang="en-US" sz="1200" b="1" kern="1200" dirty="0">
              <a:solidFill>
                <a:schemeClr val="bg1"/>
              </a:solidFill>
            </a:rPr>
            <a:t>Learner = Making Connections</a:t>
          </a:r>
        </a:p>
      </dsp:txBody>
      <dsp:txXfrm rot="-5400000">
        <a:off x="5116301" y="929938"/>
        <a:ext cx="1548916" cy="1548916"/>
      </dsp:txXfrm>
    </dsp:sp>
    <dsp:sp modelId="{A641FBFA-ED55-487E-AA13-CE34E835B289}">
      <dsp:nvSpPr>
        <dsp:cNvPr id="0" name=""/>
        <dsp:cNvSpPr/>
      </dsp:nvSpPr>
      <dsp:spPr>
        <a:xfrm rot="10800000">
          <a:off x="5116301" y="2580033"/>
          <a:ext cx="2190498" cy="2190498"/>
        </a:xfrm>
        <a:prstGeom prst="pieWedge">
          <a:avLst/>
        </a:prstGeom>
        <a:solidFill>
          <a:schemeClr val="accent4">
            <a:hueOff val="-4819633"/>
            <a:satOff val="21906"/>
            <a:lumOff val="13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Comprehension</a:t>
          </a:r>
        </a:p>
        <a:p>
          <a:pPr lvl="0" algn="ctr" defTabSz="622300">
            <a:lnSpc>
              <a:spcPct val="90000"/>
            </a:lnSpc>
            <a:spcBef>
              <a:spcPct val="0"/>
            </a:spcBef>
            <a:spcAft>
              <a:spcPct val="35000"/>
            </a:spcAft>
          </a:pPr>
          <a:r>
            <a:rPr lang="en-US" sz="1200" b="1" kern="1200" dirty="0">
              <a:solidFill>
                <a:schemeClr val="bg1"/>
              </a:solidFill>
            </a:rPr>
            <a:t>Instructor =  Curator and Deliverer</a:t>
          </a:r>
        </a:p>
        <a:p>
          <a:pPr lvl="0" algn="ctr" defTabSz="622300">
            <a:lnSpc>
              <a:spcPct val="90000"/>
            </a:lnSpc>
            <a:spcBef>
              <a:spcPct val="0"/>
            </a:spcBef>
            <a:spcAft>
              <a:spcPct val="35000"/>
            </a:spcAft>
          </a:pPr>
          <a:r>
            <a:rPr lang="en-US" sz="1200" b="1" kern="1200" dirty="0">
              <a:solidFill>
                <a:schemeClr val="bg1"/>
              </a:solidFill>
            </a:rPr>
            <a:t>Learner = Forming Concepts</a:t>
          </a:r>
        </a:p>
      </dsp:txBody>
      <dsp:txXfrm rot="10800000">
        <a:off x="5116301" y="2580033"/>
        <a:ext cx="1548916" cy="1548916"/>
      </dsp:txXfrm>
    </dsp:sp>
    <dsp:sp modelId="{575D0291-A715-4915-B7AE-56D1C7634D89}">
      <dsp:nvSpPr>
        <dsp:cNvPr id="0" name=""/>
        <dsp:cNvSpPr/>
      </dsp:nvSpPr>
      <dsp:spPr>
        <a:xfrm rot="16200000">
          <a:off x="2824624" y="2580033"/>
          <a:ext cx="2190498" cy="2190498"/>
        </a:xfrm>
        <a:prstGeom prst="pieWedge">
          <a:avLst/>
        </a:prstGeom>
        <a:solidFill>
          <a:schemeClr val="accent4">
            <a:hueOff val="-7229448"/>
            <a:satOff val="32859"/>
            <a:lumOff val="19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Practice</a:t>
          </a:r>
        </a:p>
        <a:p>
          <a:pPr lvl="0" algn="ctr" defTabSz="622300">
            <a:lnSpc>
              <a:spcPct val="90000"/>
            </a:lnSpc>
            <a:spcBef>
              <a:spcPct val="0"/>
            </a:spcBef>
            <a:spcAft>
              <a:spcPct val="35000"/>
            </a:spcAft>
          </a:pPr>
          <a:r>
            <a:rPr lang="en-US" sz="1200" b="1" kern="1200" dirty="0">
              <a:solidFill>
                <a:schemeClr val="bg1"/>
              </a:solidFill>
            </a:rPr>
            <a:t>Instructor = Coach</a:t>
          </a:r>
        </a:p>
        <a:p>
          <a:pPr lvl="0" algn="ctr" defTabSz="622300">
            <a:lnSpc>
              <a:spcPct val="90000"/>
            </a:lnSpc>
            <a:spcBef>
              <a:spcPct val="0"/>
            </a:spcBef>
            <a:spcAft>
              <a:spcPct val="35000"/>
            </a:spcAft>
          </a:pPr>
          <a:r>
            <a:rPr lang="en-US" sz="1200" b="1" kern="1200" dirty="0">
              <a:solidFill>
                <a:schemeClr val="bg1"/>
              </a:solidFill>
            </a:rPr>
            <a:t>Learner = Trying and Improving</a:t>
          </a:r>
        </a:p>
      </dsp:txBody>
      <dsp:txXfrm rot="5400000">
        <a:off x="3466206" y="2580033"/>
        <a:ext cx="1548916" cy="1548916"/>
      </dsp:txXfrm>
    </dsp:sp>
    <dsp:sp modelId="{4A049FA7-23B0-4CBB-BACB-22C5DAE58452}">
      <dsp:nvSpPr>
        <dsp:cNvPr id="0" name=""/>
        <dsp:cNvSpPr/>
      </dsp:nvSpPr>
      <dsp:spPr>
        <a:xfrm>
          <a:off x="4687560" y="2074144"/>
          <a:ext cx="756303" cy="657655"/>
        </a:xfrm>
        <a:prstGeom prst="circularArrow">
          <a:avLst/>
        </a:prstGeom>
        <a:solidFill>
          <a:schemeClr val="accent4">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CD7A54-1B01-4D2B-8673-C8AA264FE84B}">
      <dsp:nvSpPr>
        <dsp:cNvPr id="0" name=""/>
        <dsp:cNvSpPr/>
      </dsp:nvSpPr>
      <dsp:spPr>
        <a:xfrm rot="10800000">
          <a:off x="4687560" y="2327088"/>
          <a:ext cx="756303" cy="657655"/>
        </a:xfrm>
        <a:prstGeom prst="circularArrow">
          <a:avLst/>
        </a:prstGeom>
        <a:solidFill>
          <a:schemeClr val="accent4">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843E9F-8F88-48C8-A7A0-6C262DF65DB1}" type="datetimeFigureOut">
              <a:rPr lang="en-US" smtClean="0"/>
              <a:t>10/23/2018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F99F-998E-4807-B3A8-85D11601A9AF}" type="slidenum">
              <a:rPr lang="en-US" smtClean="0"/>
              <a:t>‹#›</a:t>
            </a:fld>
            <a:endParaRPr lang="en-US"/>
          </a:p>
        </p:txBody>
      </p:sp>
    </p:spTree>
    <p:extLst>
      <p:ext uri="{BB962C8B-B14F-4D97-AF65-F5344CB8AC3E}">
        <p14:creationId xmlns:p14="http://schemas.microsoft.com/office/powerpoint/2010/main" val="368437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F4D2F-C3C5-4122-85B3-CA0655662BD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r>
              <a:rPr lang="en-US" sz="1000" dirty="0"/>
              <a:t>Addressing the four key </a:t>
            </a:r>
          </a:p>
        </p:txBody>
      </p:sp>
    </p:spTree>
    <p:extLst>
      <p:ext uri="{BB962C8B-B14F-4D97-AF65-F5344CB8AC3E}">
        <p14:creationId xmlns:p14="http://schemas.microsoft.com/office/powerpoint/2010/main" val="1473412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r>
              <a:rPr lang="en-US" baseline="0" dirty="0"/>
              <a:t> method to select learning activities that supports brain and learning research is the learning cycle. Minimally, we would have one motivational learning activity for each competency, one comprehension and one practice learning activity for each learning objective, and one application/assessment activity for each competency. Developing learning activities using the learning cycle creates a “balanced” approach to learning a skill or concept that results in improved understanding and retention. Sometimes instructors will say they don’t have time to use the learning cycle; there’s too much to cover. But covering content is not the same as learning content. To learn, students need to make a connection with the content and have the opportunity to practice, receive feedback, and improve before information and skills can move to long-term memory. Let’s identify the learning activities in each quadrant for our competency.</a:t>
            </a:r>
            <a:endParaRPr lang="en-US" dirty="0"/>
          </a:p>
          <a:p>
            <a:pPr lvl="0"/>
            <a:endParaRPr lang="en-US" dirty="0"/>
          </a:p>
          <a:p>
            <a:pPr lvl="0"/>
            <a:r>
              <a:rPr lang="en-US" dirty="0"/>
              <a:t>ANDREA: I just pulled in the cycle and the four simple descriptor slides. We should clean up the coloring, fonts etc. so it is easier to read. There are many different learning cycles out there, but most contain similar concepts. The squares next to each quadrant</a:t>
            </a:r>
            <a:r>
              <a:rPr lang="en-US" baseline="0" dirty="0"/>
              <a:t> of the circle show the similar concept in Dave Meier’s Accelerated Learning model and Bernice McCarthy’s 4MAT model, two popular learning cycle models.</a:t>
            </a:r>
            <a:r>
              <a:rPr lang="en-US" dirty="0"/>
              <a:t> We’re going to use the terminology used in WIDS: Motivation, Comprehension, Practice,</a:t>
            </a:r>
            <a:r>
              <a:rPr lang="en-US" baseline="0" dirty="0"/>
              <a:t> and Application/Assessment. </a:t>
            </a:r>
            <a:endParaRPr lang="en-US" dirty="0"/>
          </a:p>
        </p:txBody>
      </p:sp>
      <p:sp>
        <p:nvSpPr>
          <p:cNvPr id="4" name="Slide Number Placeholder 3"/>
          <p:cNvSpPr>
            <a:spLocks noGrp="1"/>
          </p:cNvSpPr>
          <p:nvPr>
            <p:ph type="sldNum" sz="quarter" idx="10"/>
          </p:nvPr>
        </p:nvSpPr>
        <p:spPr/>
        <p:txBody>
          <a:bodyPr/>
          <a:lstStyle/>
          <a:p>
            <a:fld id="{FB4B0291-DED1-4555-824C-6A18C2090F2B}" type="slidenum">
              <a:rPr lang="en-US" smtClean="0"/>
              <a:t>13</a:t>
            </a:fld>
            <a:endParaRPr lang="en-US"/>
          </a:p>
        </p:txBody>
      </p:sp>
    </p:spTree>
    <p:extLst>
      <p:ext uri="{BB962C8B-B14F-4D97-AF65-F5344CB8AC3E}">
        <p14:creationId xmlns:p14="http://schemas.microsoft.com/office/powerpoint/2010/main" val="18094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that this presentation was developed in WIDS – outcomes, assessment strategies, learning plan and activities. Kim – highlight key features discussed today and mention that you’ll be there. Highlight the LA Library and that Andrea has printed off some for you to take if you desire…as a tool to help you chart your own course’s learning and assessment!</a:t>
            </a:r>
          </a:p>
        </p:txBody>
      </p:sp>
      <p:sp>
        <p:nvSpPr>
          <p:cNvPr id="4" name="Slide Number Placeholder 3"/>
          <p:cNvSpPr>
            <a:spLocks noGrp="1"/>
          </p:cNvSpPr>
          <p:nvPr>
            <p:ph type="sldNum" sz="quarter" idx="10"/>
          </p:nvPr>
        </p:nvSpPr>
        <p:spPr/>
        <p:txBody>
          <a:bodyPr/>
          <a:lstStyle/>
          <a:p>
            <a:fld id="{AD12F99F-998E-4807-B3A8-85D11601A9AF}" type="slidenum">
              <a:rPr lang="en-US" smtClean="0"/>
              <a:t>14</a:t>
            </a:fld>
            <a:endParaRPr lang="en-US"/>
          </a:p>
        </p:txBody>
      </p:sp>
    </p:spTree>
    <p:extLst>
      <p:ext uri="{BB962C8B-B14F-4D97-AF65-F5344CB8AC3E}">
        <p14:creationId xmlns:p14="http://schemas.microsoft.com/office/powerpoint/2010/main" val="1217644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this session reminding you that you have some new tools to help you pave the way…chart the course…toward good course design. At the end of this packet is a self-assessment and checklist to help you think through what you need to design for quality student learning. Following the steps we’ve outlined, you </a:t>
            </a:r>
            <a:r>
              <a:rPr lang="en-US"/>
              <a:t>will meet 8 of </a:t>
            </a:r>
            <a:r>
              <a:rPr lang="en-US" dirty="0"/>
              <a:t>the </a:t>
            </a:r>
            <a:r>
              <a:rPr lang="en-US"/>
              <a:t>23 essential </a:t>
            </a:r>
            <a:r>
              <a:rPr lang="en-US" dirty="0"/>
              <a:t>standards for QM. </a:t>
            </a:r>
          </a:p>
        </p:txBody>
      </p:sp>
      <p:sp>
        <p:nvSpPr>
          <p:cNvPr id="4" name="Slide Number Placeholder 3"/>
          <p:cNvSpPr>
            <a:spLocks noGrp="1"/>
          </p:cNvSpPr>
          <p:nvPr>
            <p:ph type="sldNum" sz="quarter" idx="10"/>
          </p:nvPr>
        </p:nvSpPr>
        <p:spPr/>
        <p:txBody>
          <a:bodyPr/>
          <a:lstStyle/>
          <a:p>
            <a:fld id="{AD12F99F-998E-4807-B3A8-85D11601A9AF}" type="slidenum">
              <a:rPr lang="en-US" smtClean="0"/>
              <a:t>15</a:t>
            </a:fld>
            <a:endParaRPr lang="en-US"/>
          </a:p>
        </p:txBody>
      </p:sp>
    </p:spTree>
    <p:extLst>
      <p:ext uri="{BB962C8B-B14F-4D97-AF65-F5344CB8AC3E}">
        <p14:creationId xmlns:p14="http://schemas.microsoft.com/office/powerpoint/2010/main" val="169586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t>
            </a:r>
            <a:r>
              <a:rPr lang="en-US" dirty="0"/>
              <a:t>is a sample template in your packet for you to use when thinking about your own course’s design. </a:t>
            </a:r>
          </a:p>
          <a:p>
            <a:endParaRPr lang="en-US" dirty="0"/>
          </a:p>
        </p:txBody>
      </p:sp>
      <p:sp>
        <p:nvSpPr>
          <p:cNvPr id="4" name="Slide Number Placeholder 3"/>
          <p:cNvSpPr>
            <a:spLocks noGrp="1"/>
          </p:cNvSpPr>
          <p:nvPr>
            <p:ph type="sldNum" sz="quarter" idx="10"/>
          </p:nvPr>
        </p:nvSpPr>
        <p:spPr/>
        <p:txBody>
          <a:bodyPr/>
          <a:lstStyle/>
          <a:p>
            <a:fld id="{AD12F99F-998E-4807-B3A8-85D11601A9AF}" type="slidenum">
              <a:rPr lang="en-US" smtClean="0"/>
              <a:t>17</a:t>
            </a:fld>
            <a:endParaRPr lang="en-US"/>
          </a:p>
        </p:txBody>
      </p:sp>
    </p:spTree>
    <p:extLst>
      <p:ext uri="{BB962C8B-B14F-4D97-AF65-F5344CB8AC3E}">
        <p14:creationId xmlns:p14="http://schemas.microsoft.com/office/powerpoint/2010/main" val="265026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With the goal of using the whole brain and achieving 90% retention, let’s examine each quadrant of the learning cycle. Motivation is the first quadrant</a:t>
            </a:r>
            <a:r>
              <a:rPr lang="en-US" baseline="0" dirty="0"/>
              <a:t>. In the motivation quadrant, the role of the instructor is to be an initiator, activating the content; and the role of learner is to make connections. Motivation a</a:t>
            </a:r>
            <a:r>
              <a:rPr lang="en-US" dirty="0"/>
              <a:t>ctivities</a:t>
            </a:r>
            <a:r>
              <a:rPr lang="en-US" baseline="0" dirty="0"/>
              <a:t> prepare students to learn and give students a personal connection to each other and to the content. There are five components to motivation activities: creating a positive environment, stating outcomes and benefits, identifying prior knowledge, and creating interest. Let’s look at each component in more detail. </a:t>
            </a:r>
            <a:endParaRPr lang="en-US" dirty="0"/>
          </a:p>
        </p:txBody>
      </p:sp>
      <p:sp>
        <p:nvSpPr>
          <p:cNvPr id="4" name="Slide Number Placeholder 3"/>
          <p:cNvSpPr>
            <a:spLocks noGrp="1"/>
          </p:cNvSpPr>
          <p:nvPr>
            <p:ph type="sldNum" sz="quarter" idx="10"/>
          </p:nvPr>
        </p:nvSpPr>
        <p:spPr/>
        <p:txBody>
          <a:bodyPr/>
          <a:lstStyle/>
          <a:p>
            <a:fld id="{FB4B0291-DED1-4555-824C-6A18C2090F2B}" type="slidenum">
              <a:rPr lang="en-US" smtClean="0"/>
              <a:t>18</a:t>
            </a:fld>
            <a:endParaRPr lang="en-US"/>
          </a:p>
        </p:txBody>
      </p:sp>
    </p:spTree>
    <p:extLst>
      <p:ext uri="{BB962C8B-B14F-4D97-AF65-F5344CB8AC3E}">
        <p14:creationId xmlns:p14="http://schemas.microsoft.com/office/powerpoint/2010/main" val="421288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second quadrant</a:t>
            </a:r>
            <a:r>
              <a:rPr lang="en-US" baseline="0" dirty="0"/>
              <a:t> of the learning cycle is comprehension. In the comprehension quadrant, the role of the instructor is to be a curator and deliverer, selecting the best learning materials and learning activities; and the role of the learner is to form concepts, or learn. This is the quadrant we usually associate with teaching. However, if we want learning to “stick,” engaging and involving the learner by incorporating senses and working together is vital. It is also important to chunk learning into 10-minute segments and have clear alignment with the outcomes stated in the motivation phase. Let’s look at each of these components in a little more detail.</a:t>
            </a:r>
            <a:endParaRPr lang="en-US" dirty="0"/>
          </a:p>
        </p:txBody>
      </p:sp>
      <p:sp>
        <p:nvSpPr>
          <p:cNvPr id="4" name="Slide Number Placeholder 3"/>
          <p:cNvSpPr>
            <a:spLocks noGrp="1"/>
          </p:cNvSpPr>
          <p:nvPr>
            <p:ph type="sldNum" sz="quarter" idx="10"/>
          </p:nvPr>
        </p:nvSpPr>
        <p:spPr/>
        <p:txBody>
          <a:bodyPr/>
          <a:lstStyle/>
          <a:p>
            <a:fld id="{FB4B0291-DED1-4555-824C-6A18C2090F2B}" type="slidenum">
              <a:rPr lang="en-US" smtClean="0"/>
              <a:t>19</a:t>
            </a:fld>
            <a:endParaRPr lang="en-US"/>
          </a:p>
        </p:txBody>
      </p:sp>
    </p:spTree>
    <p:extLst>
      <p:ext uri="{BB962C8B-B14F-4D97-AF65-F5344CB8AC3E}">
        <p14:creationId xmlns:p14="http://schemas.microsoft.com/office/powerpoint/2010/main" val="933557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third quadrant</a:t>
            </a:r>
            <a:r>
              <a:rPr lang="en-US" baseline="0" dirty="0"/>
              <a:t> of the learning cycle is practice. In the practice quadrant, the role of the instructor is to be a coach and the role of the learner is to try the new learning and improve. It is in the practice quadrant where learning activities involve creativity, critical thinking, and problem solving. These higher-level learning activities involve “conversations” between the Mammalian Brain and the Human Brain, enhancing the formation of long-term memory. Practice activities are also referred to as formative assessments, as they help students form their new learning. There are only two components in this quadrant, but they are critical in moving toward the goal of 90 percent retention: repetition to build skills and knowledge and coaching with constructive feedback. Let’s look at each of these components in a little more detail. </a:t>
            </a:r>
            <a:endParaRPr lang="en-US" dirty="0"/>
          </a:p>
        </p:txBody>
      </p:sp>
      <p:sp>
        <p:nvSpPr>
          <p:cNvPr id="4" name="Slide Number Placeholder 3"/>
          <p:cNvSpPr>
            <a:spLocks noGrp="1"/>
          </p:cNvSpPr>
          <p:nvPr>
            <p:ph type="sldNum" sz="quarter" idx="10"/>
          </p:nvPr>
        </p:nvSpPr>
        <p:spPr/>
        <p:txBody>
          <a:bodyPr/>
          <a:lstStyle/>
          <a:p>
            <a:fld id="{FB4B0291-DED1-4555-824C-6A18C2090F2B}" type="slidenum">
              <a:rPr lang="en-US" smtClean="0"/>
              <a:t>20</a:t>
            </a:fld>
            <a:endParaRPr lang="en-US"/>
          </a:p>
        </p:txBody>
      </p:sp>
    </p:spTree>
    <p:extLst>
      <p:ext uri="{BB962C8B-B14F-4D97-AF65-F5344CB8AC3E}">
        <p14:creationId xmlns:p14="http://schemas.microsoft.com/office/powerpoint/2010/main" val="304099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fourth quadrant</a:t>
            </a:r>
            <a:r>
              <a:rPr lang="en-US" baseline="0" dirty="0"/>
              <a:t> of the learning cycle is Application/Assessment. In the application/assessment quadrant, the role of the instructor is to be the assessor and cheerleader; and the role of the learner is to adapt their learning to various scenarios and create solutions. This is the quadrant where students demonstrate what they have learned. Application/Assessment activities are also known as summative assessments, as they summarize what a student knows and can do. Assessment activities work best when students know what to expect, are authentic, and align with the assessment strategies and criteria on the course outcome summary. Let’s look at each of these components in a little more detail. </a:t>
            </a:r>
            <a:endParaRPr lang="en-US" dirty="0"/>
          </a:p>
        </p:txBody>
      </p:sp>
      <p:sp>
        <p:nvSpPr>
          <p:cNvPr id="4" name="Slide Number Placeholder 3"/>
          <p:cNvSpPr>
            <a:spLocks noGrp="1"/>
          </p:cNvSpPr>
          <p:nvPr>
            <p:ph type="sldNum" sz="quarter" idx="10"/>
          </p:nvPr>
        </p:nvSpPr>
        <p:spPr/>
        <p:txBody>
          <a:bodyPr/>
          <a:lstStyle/>
          <a:p>
            <a:fld id="{FB4B0291-DED1-4555-824C-6A18C2090F2B}" type="slidenum">
              <a:rPr lang="en-US" smtClean="0"/>
              <a:t>21</a:t>
            </a:fld>
            <a:endParaRPr lang="en-US"/>
          </a:p>
        </p:txBody>
      </p:sp>
    </p:spTree>
    <p:extLst>
      <p:ext uri="{BB962C8B-B14F-4D97-AF65-F5344CB8AC3E}">
        <p14:creationId xmlns:p14="http://schemas.microsoft.com/office/powerpoint/2010/main" val="3707059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2F99F-998E-4807-B3A8-85D11601A9AF}" type="slidenum">
              <a:rPr lang="en-US" smtClean="0"/>
              <a:t>22</a:t>
            </a:fld>
            <a:endParaRPr lang="en-US"/>
          </a:p>
        </p:txBody>
      </p:sp>
    </p:spTree>
    <p:extLst>
      <p:ext uri="{BB962C8B-B14F-4D97-AF65-F5344CB8AC3E}">
        <p14:creationId xmlns:p14="http://schemas.microsoft.com/office/powerpoint/2010/main" val="376142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start the journey! If you can answer these questions, you’ve addressed </a:t>
            </a:r>
            <a:r>
              <a:rPr lang="en-US" dirty="0" smtClean="0"/>
              <a:t>the </a:t>
            </a:r>
            <a:r>
              <a:rPr lang="en-US" dirty="0"/>
              <a:t>essential features of performance-based learning design. You’re ready for successful trip!</a:t>
            </a:r>
          </a:p>
          <a:p>
            <a:endParaRPr lang="en-US" dirty="0"/>
          </a:p>
          <a:p>
            <a:r>
              <a:rPr lang="en-US" dirty="0"/>
              <a:t>We’re going to take a very condensed</a:t>
            </a:r>
            <a:r>
              <a:rPr lang="en-US" baseline="0" dirty="0"/>
              <a:t> trip in creating an aligned course called “Fishing Trip.”  </a:t>
            </a:r>
            <a:endParaRPr lang="en-US" dirty="0"/>
          </a:p>
        </p:txBody>
      </p:sp>
      <p:sp>
        <p:nvSpPr>
          <p:cNvPr id="4" name="Slide Number Placeholder 3"/>
          <p:cNvSpPr>
            <a:spLocks noGrp="1"/>
          </p:cNvSpPr>
          <p:nvPr>
            <p:ph type="sldNum" sz="quarter" idx="10"/>
          </p:nvPr>
        </p:nvSpPr>
        <p:spPr/>
        <p:txBody>
          <a:bodyPr/>
          <a:lstStyle/>
          <a:p>
            <a:fld id="{AD12F99F-998E-4807-B3A8-85D11601A9AF}" type="slidenum">
              <a:rPr lang="en-US" smtClean="0"/>
              <a:t>5</a:t>
            </a:fld>
            <a:endParaRPr lang="en-US"/>
          </a:p>
        </p:txBody>
      </p:sp>
    </p:spTree>
    <p:extLst>
      <p:ext uri="{BB962C8B-B14F-4D97-AF65-F5344CB8AC3E}">
        <p14:creationId xmlns:p14="http://schemas.microsoft.com/office/powerpoint/2010/main" val="710431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ANDREA: HERE IS WHERE YOU BUILD YOUR TEMPLATE OUT. I MADE A TEMPLATE FORM SO THAT WE COULD BUILD THIS RIGHT ON THE SCREEN USING PARTICIPANT INPUT. IS THIS THE MODULE YOU WANT? </a:t>
            </a:r>
          </a:p>
          <a:p>
            <a:r>
              <a:rPr lang="en-US" dirty="0"/>
              <a:t> Zoom in on the module you’ll be working on and use the template in their packet. Craft the module as a group. Allow participants to help you develop it out. Fill out the template on the screen for all to see it develop. </a:t>
            </a:r>
          </a:p>
        </p:txBody>
      </p:sp>
      <p:sp>
        <p:nvSpPr>
          <p:cNvPr id="4" name="Slide Number Placeholder 3"/>
          <p:cNvSpPr>
            <a:spLocks noGrp="1"/>
          </p:cNvSpPr>
          <p:nvPr>
            <p:ph type="sldNum" sz="quarter" idx="10"/>
          </p:nvPr>
        </p:nvSpPr>
        <p:spPr/>
        <p:txBody>
          <a:bodyPr/>
          <a:lstStyle/>
          <a:p>
            <a:fld id="{AD12F99F-998E-4807-B3A8-85D11601A9AF}" type="slidenum">
              <a:rPr lang="en-US" smtClean="0"/>
              <a:t>6</a:t>
            </a:fld>
            <a:endParaRPr lang="en-US"/>
          </a:p>
        </p:txBody>
      </p:sp>
    </p:spTree>
    <p:extLst>
      <p:ext uri="{BB962C8B-B14F-4D97-AF65-F5344CB8AC3E}">
        <p14:creationId xmlns:p14="http://schemas.microsoft.com/office/powerpoint/2010/main" val="3361932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8F863B9F-94BE-41E8-9E5D-6E8EC0F68AA1}" type="slidenum">
              <a:rPr lang="en-US"/>
              <a:pPr/>
              <a:t>7</a:t>
            </a:fld>
            <a:endParaRPr lang="en-US"/>
          </a:p>
        </p:txBody>
      </p:sp>
      <p:sp>
        <p:nvSpPr>
          <p:cNvPr id="919554" name="Rectangle 2"/>
          <p:cNvSpPr>
            <a:spLocks noGrp="1" noChangeArrowheads="1"/>
          </p:cNvSpPr>
          <p:nvPr>
            <p:ph type="body" idx="1"/>
          </p:nvPr>
        </p:nvSpPr>
        <p:spPr>
          <a:xfrm>
            <a:off x="885825" y="4346914"/>
            <a:ext cx="5086350" cy="4127358"/>
          </a:xfrm>
          <a:ln/>
        </p:spPr>
        <p:txBody>
          <a:bodyPr lIns="90488" tIns="44450" rIns="90488" bIns="44450"/>
          <a:lstStyle/>
          <a:p>
            <a:r>
              <a:rPr lang="en-US" dirty="0"/>
              <a:t>Competencies are the major concepts students will learn. They</a:t>
            </a:r>
            <a:r>
              <a:rPr lang="en-US" baseline="0" dirty="0"/>
              <a:t> begin with action verbs that reflect what we want students to be able to do. Select these verbs carefully as they directly relate to the Essential Specific Review Standard </a:t>
            </a:r>
            <a:r>
              <a:rPr lang="en-US" baseline="0" dirty="0" smtClean="0"/>
              <a:t>2.1. </a:t>
            </a:r>
            <a:r>
              <a:rPr lang="en-US" baseline="0" dirty="0"/>
              <a:t>What would some of the major concepts that would need to be covered in a Fishing Trip course?</a:t>
            </a:r>
            <a:endParaRPr lang="en-US" dirty="0"/>
          </a:p>
        </p:txBody>
      </p:sp>
      <p:sp>
        <p:nvSpPr>
          <p:cNvPr id="919555"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2919086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Competencies become the base for developing assessments and learning activities</a:t>
            </a:r>
            <a:endParaRPr lang="en-US" dirty="0"/>
          </a:p>
        </p:txBody>
      </p:sp>
      <p:sp>
        <p:nvSpPr>
          <p:cNvPr id="4" name="Slide Number Placeholder 3"/>
          <p:cNvSpPr>
            <a:spLocks noGrp="1"/>
          </p:cNvSpPr>
          <p:nvPr>
            <p:ph type="sldNum" sz="quarter" idx="10"/>
          </p:nvPr>
        </p:nvSpPr>
        <p:spPr/>
        <p:txBody>
          <a:bodyPr/>
          <a:lstStyle/>
          <a:p>
            <a:fld id="{AD12F99F-998E-4807-B3A8-85D11601A9AF}" type="slidenum">
              <a:rPr lang="en-US" smtClean="0"/>
              <a:t>8</a:t>
            </a:fld>
            <a:endParaRPr lang="en-US"/>
          </a:p>
        </p:txBody>
      </p:sp>
    </p:spTree>
    <p:extLst>
      <p:ext uri="{BB962C8B-B14F-4D97-AF65-F5344CB8AC3E}">
        <p14:creationId xmlns:p14="http://schemas.microsoft.com/office/powerpoint/2010/main" val="318124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6D270DB-4687-4519-A9BA-D8BD69EFF0AD}" type="slidenum">
              <a:rPr lang="en-US"/>
              <a:pPr/>
              <a:t>9</a:t>
            </a:fld>
            <a:endParaRPr lang="en-US"/>
          </a:p>
        </p:txBody>
      </p:sp>
      <p:sp>
        <p:nvSpPr>
          <p:cNvPr id="921602" name="Rectangle 2"/>
          <p:cNvSpPr>
            <a:spLocks noGrp="1" noChangeArrowheads="1"/>
          </p:cNvSpPr>
          <p:nvPr>
            <p:ph type="body" idx="1"/>
          </p:nvPr>
        </p:nvSpPr>
        <p:spPr>
          <a:xfrm>
            <a:off x="885825" y="4346914"/>
            <a:ext cx="5086350" cy="4127358"/>
          </a:xfrm>
          <a:ln/>
        </p:spPr>
        <p:txBody>
          <a:bodyPr lIns="90488" tIns="44450" rIns="90488" bIns="44450"/>
          <a:lstStyle/>
          <a:p>
            <a:r>
              <a:rPr lang="en-US" baseline="0" dirty="0" smtClean="0"/>
              <a:t>First </a:t>
            </a:r>
            <a:r>
              <a:rPr lang="en-US" baseline="0" dirty="0"/>
              <a:t>we consider how will we assess each competency. Look at the competency verb. This will assure that Essential Specific Review Standard 3.1 is met. When we assess, we can assess a product students create or a process they will perform. For the sake of time, let’s focus on one of our competencies. What strategy would we use to assess it?</a:t>
            </a:r>
            <a:endParaRPr lang="en-US" dirty="0"/>
          </a:p>
        </p:txBody>
      </p:sp>
      <p:sp>
        <p:nvSpPr>
          <p:cNvPr id="92160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368710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6D270DB-4687-4519-A9BA-D8BD69EFF0AD}" type="slidenum">
              <a:rPr lang="en-US"/>
              <a:pPr/>
              <a:t>10</a:t>
            </a:fld>
            <a:endParaRPr lang="en-US"/>
          </a:p>
        </p:txBody>
      </p:sp>
      <p:sp>
        <p:nvSpPr>
          <p:cNvPr id="921602" name="Rectangle 2"/>
          <p:cNvSpPr>
            <a:spLocks noGrp="1" noChangeArrowheads="1"/>
          </p:cNvSpPr>
          <p:nvPr>
            <p:ph type="body" idx="1"/>
          </p:nvPr>
        </p:nvSpPr>
        <p:spPr>
          <a:xfrm>
            <a:off x="885825" y="4346914"/>
            <a:ext cx="5086350" cy="4127358"/>
          </a:xfrm>
          <a:ln/>
        </p:spPr>
        <p:txBody>
          <a:bodyPr lIns="90488" tIns="44450" rIns="90488" bIns="44450"/>
          <a:lstStyle/>
          <a:p>
            <a:r>
              <a:rPr lang="en-US" dirty="0"/>
              <a:t>Once we have identified how students will be assessed, we identify what will be</a:t>
            </a:r>
            <a:r>
              <a:rPr lang="en-US" baseline="0" dirty="0"/>
              <a:t> assessed. What criteria will we look for in the product or process? Criteria should be specific enough to transfer into a checklist or rubric students can use to self-assess as well as the pre-defined standard an instructor uses to assess student mastery. This assures that you have met Essential Specific Review Standard 3.3. What are the criteria of our selected competency that would show mastery?</a:t>
            </a:r>
            <a:endParaRPr lang="en-US" dirty="0"/>
          </a:p>
        </p:txBody>
      </p:sp>
      <p:sp>
        <p:nvSpPr>
          <p:cNvPr id="921603"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971856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know where we want students to end up, we determine</a:t>
            </a:r>
            <a:r>
              <a:rPr lang="en-US" baseline="0" dirty="0"/>
              <a:t> the “subtopics” that need to be taught/learned for the students to achieve the criteria we have laid out. We call these learning objectives. Often we can determine the learning objectives by looking for themes in the criteria. Writing learning objectives specific to each competency that begin with action verbs assures that Essential Specific Review Standard 2.2 is met. They also focus the module learning activities. What would the learning objective be for the criteria we have established?</a:t>
            </a:r>
            <a:endParaRPr lang="en-US" dirty="0"/>
          </a:p>
        </p:txBody>
      </p:sp>
      <p:sp>
        <p:nvSpPr>
          <p:cNvPr id="4" name="Slide Number Placeholder 3"/>
          <p:cNvSpPr>
            <a:spLocks noGrp="1"/>
          </p:cNvSpPr>
          <p:nvPr>
            <p:ph type="sldNum" sz="quarter" idx="10"/>
          </p:nvPr>
        </p:nvSpPr>
        <p:spPr/>
        <p:txBody>
          <a:bodyPr/>
          <a:lstStyle/>
          <a:p>
            <a:fld id="{AD12F99F-998E-4807-B3A8-85D11601A9AF}" type="slidenum">
              <a:rPr lang="en-US" smtClean="0"/>
              <a:t>11</a:t>
            </a:fld>
            <a:endParaRPr lang="en-US"/>
          </a:p>
        </p:txBody>
      </p:sp>
    </p:spTree>
    <p:extLst>
      <p:ext uri="{BB962C8B-B14F-4D97-AF65-F5344CB8AC3E}">
        <p14:creationId xmlns:p14="http://schemas.microsoft.com/office/powerpoint/2010/main" val="3003017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8CFA81A-9FA1-4069-A3C2-DB4C3348BFBC}" type="slidenum">
              <a:rPr lang="en-US"/>
              <a:pPr/>
              <a:t>12</a:t>
            </a:fld>
            <a:endParaRPr lang="en-US"/>
          </a:p>
        </p:txBody>
      </p:sp>
      <p:sp>
        <p:nvSpPr>
          <p:cNvPr id="925698" name="Rectangle 2"/>
          <p:cNvSpPr>
            <a:spLocks noGrp="1" noChangeArrowheads="1"/>
          </p:cNvSpPr>
          <p:nvPr>
            <p:ph type="body" idx="1"/>
          </p:nvPr>
        </p:nvSpPr>
        <p:spPr>
          <a:xfrm>
            <a:off x="885825" y="4346914"/>
            <a:ext cx="5086350" cy="4127358"/>
          </a:xfrm>
          <a:ln/>
        </p:spPr>
        <p:txBody>
          <a:bodyPr lIns="90488" tIns="44450" rIns="90488" bIns="44450"/>
          <a:lstStyle/>
          <a:p>
            <a:r>
              <a:rPr lang="en-US" dirty="0"/>
              <a:t>Now we are ready to identify the tasks students will complete to learn the objectives. By asking, “What</a:t>
            </a:r>
            <a:r>
              <a:rPr lang="en-US" baseline="0" dirty="0"/>
              <a:t> do students need to do to learn this objective?” we maintain the alignment assuring that Essential Specific Review Standard 5.1 is met. Using instructional materials and tools for the activities (which align with the learning objectives which align with the course competencies) we can assure that Essential Specific Review Standards 4.1, 4.2, and 6.1 are met.</a:t>
            </a:r>
            <a:endParaRPr lang="en-US" dirty="0"/>
          </a:p>
        </p:txBody>
      </p:sp>
      <p:sp>
        <p:nvSpPr>
          <p:cNvPr id="925699" name="Rectangle 3"/>
          <p:cNvSpPr>
            <a:spLocks noGrp="1" noRot="1" noChangeAspect="1" noChangeArrowheads="1" noTextEdit="1"/>
          </p:cNvSpPr>
          <p:nvPr>
            <p:ph type="sldImg"/>
          </p:nvPr>
        </p:nvSpPr>
        <p:spPr>
          <a:xfrm>
            <a:off x="393700" y="692150"/>
            <a:ext cx="6070600" cy="3416300"/>
          </a:xfrm>
          <a:ln cap="flat"/>
        </p:spPr>
      </p:sp>
    </p:spTree>
    <p:extLst>
      <p:ext uri="{BB962C8B-B14F-4D97-AF65-F5344CB8AC3E}">
        <p14:creationId xmlns:p14="http://schemas.microsoft.com/office/powerpoint/2010/main" val="94776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2133600"/>
            <a:ext cx="5080000" cy="4114800"/>
          </a:xfrm>
        </p:spPr>
        <p:txBody>
          <a:bodyPr/>
          <a:lstStyle/>
          <a:p>
            <a:pPr lvl="0"/>
            <a:r>
              <a:rPr lang="en-US" noProof="0"/>
              <a:t>Click icon to add clip art</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100875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10/23/2018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10/23/2018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10/23/2018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8E96387-12F1-45E4-9322-ABBF2EE04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41">
            <a:extLst>
              <a:ext uri="{FF2B5EF4-FFF2-40B4-BE49-F238E27FC236}">
                <a16:creationId xmlns:a16="http://schemas.microsoft.com/office/drawing/2014/main" id="{A9F421DD-DE4E-4547-A904-3F80E25E3F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43">
            <a:extLst>
              <a:ext uri="{FF2B5EF4-FFF2-40B4-BE49-F238E27FC236}">
                <a16:creationId xmlns:a16="http://schemas.microsoft.com/office/drawing/2014/main" id="{09985DEC-1215-4209-9708-B45CC97740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45">
            <a:extLst>
              <a:ext uri="{FF2B5EF4-FFF2-40B4-BE49-F238E27FC236}">
                <a16:creationId xmlns:a16="http://schemas.microsoft.com/office/drawing/2014/main" id="{90EB7086-616E-4D44-94BE-D0F7635617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018ECFCF-CDCD-4E9E-8E1F-F196726B6DBE}"/>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300"/>
              <a:t>Charting a course to quality student learning</a:t>
            </a:r>
          </a:p>
        </p:txBody>
      </p:sp>
      <p:sp useBgFill="1">
        <p:nvSpPr>
          <p:cNvPr id="48" name="Rectangle 47">
            <a:extLst>
              <a:ext uri="{FF2B5EF4-FFF2-40B4-BE49-F238E27FC236}">
                <a16:creationId xmlns:a16="http://schemas.microsoft.com/office/drawing/2014/main" id="{066AE2FE-036E-44DB-8A9A-8E3261C9F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F05D9BC-E7C6-48CC-A861-6BB4107AAFB5}"/>
              </a:ext>
            </a:extLst>
          </p:cNvPr>
          <p:cNvPicPr>
            <a:picLocks noChangeAspect="1"/>
          </p:cNvPicPr>
          <p:nvPr/>
        </p:nvPicPr>
        <p:blipFill rotWithShape="1">
          <a:blip r:embed="rId2"/>
          <a:srcRect l="418" r="8673" b="23391"/>
          <a:stretch/>
        </p:blipFill>
        <p:spPr>
          <a:xfrm>
            <a:off x="443883" y="723899"/>
            <a:ext cx="6339818" cy="3566161"/>
          </a:xfrm>
          <a:prstGeom prst="rect">
            <a:avLst/>
          </a:prstGeom>
        </p:spPr>
      </p:pic>
      <p:sp>
        <p:nvSpPr>
          <p:cNvPr id="2" name="Rectangle 1">
            <a:extLst>
              <a:ext uri="{FF2B5EF4-FFF2-40B4-BE49-F238E27FC236}">
                <a16:creationId xmlns:a16="http://schemas.microsoft.com/office/drawing/2014/main" id="{E4235C05-4528-4DF8-BF0A-49ED5FFFDB29}"/>
              </a:ext>
            </a:extLst>
          </p:cNvPr>
          <p:cNvSpPr/>
          <p:nvPr/>
        </p:nvSpPr>
        <p:spPr>
          <a:xfrm>
            <a:off x="7565723" y="2002768"/>
            <a:ext cx="2754344" cy="369332"/>
          </a:xfrm>
          <a:prstGeom prst="rect">
            <a:avLst/>
          </a:prstGeom>
        </p:spPr>
        <p:txBody>
          <a:bodyPr wrap="none">
            <a:spAutoFit/>
          </a:bodyPr>
          <a:lstStyle/>
          <a:p>
            <a:r>
              <a:rPr lang="en-US" dirty="0"/>
              <a:t>Poll Everywhere directions </a:t>
            </a:r>
          </a:p>
        </p:txBody>
      </p:sp>
    </p:spTree>
    <p:extLst>
      <p:ext uri="{BB962C8B-B14F-4D97-AF65-F5344CB8AC3E}">
        <p14:creationId xmlns:p14="http://schemas.microsoft.com/office/powerpoint/2010/main" val="164218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2E32075D-9299-4657-87D7-B9987B7FD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578" name="Rectangle 2"/>
          <p:cNvSpPr>
            <a:spLocks noChangeArrowheads="1"/>
          </p:cNvSpPr>
          <p:nvPr/>
        </p:nvSpPr>
        <p:spPr bwMode="auto">
          <a:xfrm>
            <a:off x="1905000" y="6172200"/>
            <a:ext cx="1905000" cy="457200"/>
          </a:xfrm>
          <a:prstGeom prst="rect">
            <a:avLst/>
          </a:prstGeom>
          <a:noFill/>
          <a:ln w="12700">
            <a:noFill/>
            <a:miter lim="800000"/>
            <a:headEnd/>
            <a:tailEnd/>
          </a:ln>
          <a:effectLst/>
        </p:spPr>
        <p:txBody>
          <a:bodyPr wrap="none" anchor="ctr"/>
          <a:lstStyle/>
          <a:p>
            <a:endParaRPr lang="en-US"/>
          </a:p>
        </p:txBody>
      </p:sp>
      <p:sp>
        <p:nvSpPr>
          <p:cNvPr id="920579" name="Rectangle 3"/>
          <p:cNvSpPr>
            <a:spLocks noChangeArrowheads="1"/>
          </p:cNvSpPr>
          <p:nvPr/>
        </p:nvSpPr>
        <p:spPr bwMode="auto">
          <a:xfrm>
            <a:off x="4648200" y="6172200"/>
            <a:ext cx="2895600" cy="457200"/>
          </a:xfrm>
          <a:prstGeom prst="rect">
            <a:avLst/>
          </a:prstGeom>
          <a:noFill/>
          <a:ln w="12700">
            <a:noFill/>
            <a:miter lim="800000"/>
            <a:headEnd/>
            <a:tailEnd/>
          </a:ln>
          <a:effectLst/>
        </p:spPr>
        <p:txBody>
          <a:bodyPr wrap="none" anchor="ctr"/>
          <a:lstStyle/>
          <a:p>
            <a:endParaRPr lang="en-US"/>
          </a:p>
        </p:txBody>
      </p:sp>
      <p:sp>
        <p:nvSpPr>
          <p:cNvPr id="920580" name="Rectangle 4"/>
          <p:cNvSpPr>
            <a:spLocks noGrp="1" noChangeArrowheads="1"/>
          </p:cNvSpPr>
          <p:nvPr>
            <p:ph type="title"/>
          </p:nvPr>
        </p:nvSpPr>
        <p:spPr>
          <a:xfrm>
            <a:off x="581192" y="702156"/>
            <a:ext cx="11029616" cy="1013800"/>
          </a:xfrm>
        </p:spPr>
        <p:txBody>
          <a:bodyPr>
            <a:normAutofit/>
          </a:bodyPr>
          <a:lstStyle/>
          <a:p>
            <a:pPr lvl="0"/>
            <a:r>
              <a:rPr lang="en-US" dirty="0"/>
              <a:t>Feature #3 - Criteria</a:t>
            </a:r>
          </a:p>
        </p:txBody>
      </p:sp>
      <p:sp>
        <p:nvSpPr>
          <p:cNvPr id="920581" name="Rectangle 5"/>
          <p:cNvSpPr>
            <a:spLocks noGrp="1" noChangeArrowheads="1"/>
          </p:cNvSpPr>
          <p:nvPr>
            <p:ph sz="quarter" idx="1"/>
          </p:nvPr>
        </p:nvSpPr>
        <p:spPr>
          <a:xfrm>
            <a:off x="6335805" y="2180497"/>
            <a:ext cx="5275001" cy="2283928"/>
          </a:xfrm>
        </p:spPr>
        <p:txBody>
          <a:bodyPr>
            <a:normAutofit/>
          </a:bodyPr>
          <a:lstStyle/>
          <a:p>
            <a:r>
              <a:rPr lang="en-US" dirty="0"/>
              <a:t>Performance standards are explicitly stated and made public in advance of assessing the performance</a:t>
            </a:r>
          </a:p>
          <a:p>
            <a:r>
              <a:rPr lang="en-US" dirty="0"/>
              <a:t>Learners should never wonder what is expected</a:t>
            </a:r>
          </a:p>
          <a:p>
            <a:r>
              <a:rPr lang="en-US" dirty="0"/>
              <a:t>Learners are assessed against a pre-set standard, not against others</a:t>
            </a:r>
          </a:p>
        </p:txBody>
      </p:sp>
      <p:sp>
        <p:nvSpPr>
          <p:cNvPr id="8" name="Rectangle 5"/>
          <p:cNvSpPr txBox="1">
            <a:spLocks noChangeArrowheads="1"/>
          </p:cNvSpPr>
          <p:nvPr/>
        </p:nvSpPr>
        <p:spPr>
          <a:xfrm>
            <a:off x="6214781" y="4185665"/>
            <a:ext cx="5275001" cy="208222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Specific Review Standard 3.3:  Specific and descriptive criteria are provided for the evaluation of learners’ work, and their connection to the course grading policy is clearly explained.</a:t>
            </a:r>
          </a:p>
        </p:txBody>
      </p:sp>
      <p:pic>
        <p:nvPicPr>
          <p:cNvPr id="2" name="Picture 1" descr="Fish ID and Measuring Station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02" y="2390411"/>
            <a:ext cx="4762500" cy="3571875"/>
          </a:xfrm>
          <a:prstGeom prst="rect">
            <a:avLst/>
          </a:prstGeom>
        </p:spPr>
      </p:pic>
    </p:spTree>
    <p:extLst>
      <p:ext uri="{BB962C8B-B14F-4D97-AF65-F5344CB8AC3E}">
        <p14:creationId xmlns:p14="http://schemas.microsoft.com/office/powerpoint/2010/main" val="2186535147"/>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 #4 – Learning Objectives</a:t>
            </a:r>
          </a:p>
        </p:txBody>
      </p:sp>
      <p:sp>
        <p:nvSpPr>
          <p:cNvPr id="3" name="Content Placeholder 2"/>
          <p:cNvSpPr>
            <a:spLocks noGrp="1"/>
          </p:cNvSpPr>
          <p:nvPr>
            <p:ph idx="1"/>
          </p:nvPr>
        </p:nvSpPr>
        <p:spPr>
          <a:xfrm>
            <a:off x="581192" y="5710684"/>
            <a:ext cx="11029615" cy="562180"/>
          </a:xfrm>
        </p:spPr>
        <p:txBody>
          <a:bodyPr>
            <a:normAutofit fontScale="92500" lnSpcReduction="10000"/>
          </a:bodyPr>
          <a:lstStyle/>
          <a:p>
            <a:r>
              <a:rPr lang="en-US" dirty="0"/>
              <a:t>Specific Review Standard 2.2:  The module/unit-level objectives or competencies describe outcomes that are measurable and consistent with the course-level objectives or competencies.</a:t>
            </a:r>
          </a:p>
        </p:txBody>
      </p:sp>
      <p:pic>
        <p:nvPicPr>
          <p:cNvPr id="5" name="Picture 4" descr="Bali Fishing: November 21st and 22nd 2010 - a ..."/>
          <p:cNvPicPr>
            <a:picLocks noChangeAspect="1"/>
          </p:cNvPicPr>
          <p:nvPr/>
        </p:nvPicPr>
        <p:blipFill rotWithShape="1">
          <a:blip r:embed="rId3">
            <a:extLst>
              <a:ext uri="{28A0092B-C50C-407E-A947-70E740481C1C}">
                <a14:useLocalDpi xmlns:a14="http://schemas.microsoft.com/office/drawing/2010/main" val="0"/>
              </a:ext>
            </a:extLst>
          </a:blip>
          <a:srcRect l="14398"/>
          <a:stretch/>
        </p:blipFill>
        <p:spPr>
          <a:xfrm>
            <a:off x="534834" y="1945718"/>
            <a:ext cx="3519578" cy="2298861"/>
          </a:xfrm>
          <a:prstGeom prst="rect">
            <a:avLst/>
          </a:prstGeom>
        </p:spPr>
      </p:pic>
      <p:pic>
        <p:nvPicPr>
          <p:cNvPr id="6" name="Picture 5" descr="A Lazy Afternoon's Fishing | Cei and Catherine relax by ..."/>
          <p:cNvPicPr>
            <a:picLocks noChangeAspect="1"/>
          </p:cNvPicPr>
          <p:nvPr/>
        </p:nvPicPr>
        <p:blipFill rotWithShape="1">
          <a:blip r:embed="rId4">
            <a:extLst>
              <a:ext uri="{28A0092B-C50C-407E-A947-70E740481C1C}">
                <a14:useLocalDpi xmlns:a14="http://schemas.microsoft.com/office/drawing/2010/main" val="0"/>
              </a:ext>
            </a:extLst>
          </a:blip>
          <a:srcRect l="12860" t="8983" b="11762"/>
          <a:stretch/>
        </p:blipFill>
        <p:spPr>
          <a:xfrm>
            <a:off x="4382221" y="1991615"/>
            <a:ext cx="3416060" cy="2242868"/>
          </a:xfrm>
          <a:prstGeom prst="rect">
            <a:avLst/>
          </a:prstGeom>
        </p:spPr>
      </p:pic>
      <p:pic>
        <p:nvPicPr>
          <p:cNvPr id="7" name="Picture 6" descr="Spicy fried fish fillets - HEALTH GUIDE 911"/>
          <p:cNvPicPr>
            <a:picLocks noChangeAspect="1"/>
          </p:cNvPicPr>
          <p:nvPr/>
        </p:nvPicPr>
        <p:blipFill rotWithShape="1">
          <a:blip r:embed="rId5">
            <a:extLst>
              <a:ext uri="{28A0092B-C50C-407E-A947-70E740481C1C}">
                <a14:useLocalDpi xmlns:a14="http://schemas.microsoft.com/office/drawing/2010/main" val="0"/>
              </a:ext>
            </a:extLst>
          </a:blip>
          <a:srcRect b="8239"/>
          <a:stretch/>
        </p:blipFill>
        <p:spPr>
          <a:xfrm>
            <a:off x="8091582" y="2024960"/>
            <a:ext cx="3595298" cy="2201986"/>
          </a:xfrm>
          <a:prstGeom prst="rect">
            <a:avLst/>
          </a:prstGeom>
        </p:spPr>
      </p:pic>
      <p:sp>
        <p:nvSpPr>
          <p:cNvPr id="8" name="TextBox 7"/>
          <p:cNvSpPr txBox="1"/>
          <p:nvPr/>
        </p:nvSpPr>
        <p:spPr>
          <a:xfrm>
            <a:off x="581192" y="4813540"/>
            <a:ext cx="11029615" cy="523220"/>
          </a:xfrm>
          <a:prstGeom prst="rect">
            <a:avLst/>
          </a:prstGeom>
          <a:noFill/>
        </p:spPr>
        <p:txBody>
          <a:bodyPr wrap="square" rtlCol="0">
            <a:spAutoFit/>
          </a:bodyPr>
          <a:lstStyle/>
          <a:p>
            <a:r>
              <a:rPr lang="en-US" sz="2800" dirty="0" smtClean="0"/>
              <a:t>Learning Objectives break the competency into subtopics.</a:t>
            </a:r>
            <a:endParaRPr lang="en-US" sz="2800" dirty="0"/>
          </a:p>
        </p:txBody>
      </p:sp>
    </p:spTree>
    <p:extLst>
      <p:ext uri="{BB962C8B-B14F-4D97-AF65-F5344CB8AC3E}">
        <p14:creationId xmlns:p14="http://schemas.microsoft.com/office/powerpoint/2010/main" val="4244497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2E32075D-9299-4657-87D7-B9987B7FD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4677" name="Picture 5" descr="A close up of a logo&#10;&#10;Description generated with high confidence"/>
          <p:cNvPicPr>
            <a:picLocks noChangeAspect="1" noChangeArrowheads="1"/>
          </p:cNvPicPr>
          <p:nvPr/>
        </p:nvPicPr>
        <p:blipFill rotWithShape="1">
          <a:blip r:embed="rId3"/>
          <a:srcRect r="9568" b="1"/>
          <a:stretch/>
        </p:blipFill>
        <p:spPr bwMode="auto">
          <a:xfrm>
            <a:off x="657225" y="2361056"/>
            <a:ext cx="4962525" cy="3649219"/>
          </a:xfrm>
          <a:prstGeom prst="rect">
            <a:avLst/>
          </a:prstGeom>
          <a:noFill/>
        </p:spPr>
      </p:pic>
      <p:sp>
        <p:nvSpPr>
          <p:cNvPr id="924674" name="Rectangle 2"/>
          <p:cNvSpPr>
            <a:spLocks noChangeArrowheads="1"/>
          </p:cNvSpPr>
          <p:nvPr/>
        </p:nvSpPr>
        <p:spPr bwMode="auto">
          <a:xfrm>
            <a:off x="1905000" y="6172200"/>
            <a:ext cx="1905000" cy="457200"/>
          </a:xfrm>
          <a:prstGeom prst="rect">
            <a:avLst/>
          </a:prstGeom>
          <a:noFill/>
          <a:ln w="12700">
            <a:noFill/>
            <a:miter lim="800000"/>
            <a:headEnd/>
            <a:tailEnd/>
          </a:ln>
          <a:effectLst/>
        </p:spPr>
        <p:txBody>
          <a:bodyPr wrap="none" anchor="ctr"/>
          <a:lstStyle/>
          <a:p>
            <a:endParaRPr lang="en-US"/>
          </a:p>
        </p:txBody>
      </p:sp>
      <p:sp>
        <p:nvSpPr>
          <p:cNvPr id="924675" name="Rectangle 3"/>
          <p:cNvSpPr>
            <a:spLocks noChangeArrowheads="1"/>
          </p:cNvSpPr>
          <p:nvPr/>
        </p:nvSpPr>
        <p:spPr bwMode="auto">
          <a:xfrm>
            <a:off x="4648200" y="6172200"/>
            <a:ext cx="2895600" cy="457200"/>
          </a:xfrm>
          <a:prstGeom prst="rect">
            <a:avLst/>
          </a:prstGeom>
          <a:noFill/>
          <a:ln w="12700">
            <a:noFill/>
            <a:miter lim="800000"/>
            <a:headEnd/>
            <a:tailEnd/>
          </a:ln>
          <a:effectLst/>
        </p:spPr>
        <p:txBody>
          <a:bodyPr wrap="none" anchor="ctr"/>
          <a:lstStyle/>
          <a:p>
            <a:endParaRPr lang="en-US"/>
          </a:p>
        </p:txBody>
      </p:sp>
      <p:sp>
        <p:nvSpPr>
          <p:cNvPr id="924676" name="Rectangle 4"/>
          <p:cNvSpPr>
            <a:spLocks noGrp="1" noChangeArrowheads="1"/>
          </p:cNvSpPr>
          <p:nvPr>
            <p:ph type="title"/>
          </p:nvPr>
        </p:nvSpPr>
        <p:spPr>
          <a:xfrm>
            <a:off x="581192" y="702156"/>
            <a:ext cx="11029616" cy="1013800"/>
          </a:xfrm>
        </p:spPr>
        <p:txBody>
          <a:bodyPr>
            <a:normAutofit/>
          </a:bodyPr>
          <a:lstStyle/>
          <a:p>
            <a:r>
              <a:rPr lang="en-US" dirty="0"/>
              <a:t>Feature #5 – Learning Activities</a:t>
            </a:r>
          </a:p>
        </p:txBody>
      </p:sp>
      <p:sp>
        <p:nvSpPr>
          <p:cNvPr id="924678" name="Rectangle 6"/>
          <p:cNvSpPr>
            <a:spLocks noGrp="1" noChangeArrowheads="1"/>
          </p:cNvSpPr>
          <p:nvPr>
            <p:ph idx="1"/>
          </p:nvPr>
        </p:nvSpPr>
        <p:spPr>
          <a:xfrm>
            <a:off x="6335805" y="2180496"/>
            <a:ext cx="5275001" cy="1893963"/>
          </a:xfrm>
        </p:spPr>
        <p:txBody>
          <a:bodyPr>
            <a:normAutofit/>
          </a:bodyPr>
          <a:lstStyle/>
          <a:p>
            <a:r>
              <a:rPr lang="en-US" dirty="0"/>
              <a:t>Learning activities and teaching strategies relate to the competencies </a:t>
            </a:r>
          </a:p>
          <a:p>
            <a:r>
              <a:rPr lang="en-US" dirty="0"/>
              <a:t>A variety of strategies are used</a:t>
            </a:r>
          </a:p>
          <a:p>
            <a:r>
              <a:rPr lang="en-US" dirty="0"/>
              <a:t>Learners are given periodic feedback</a:t>
            </a:r>
          </a:p>
        </p:txBody>
      </p:sp>
      <p:sp>
        <p:nvSpPr>
          <p:cNvPr id="8" name="Rectangle 5"/>
          <p:cNvSpPr txBox="1">
            <a:spLocks noChangeArrowheads="1"/>
          </p:cNvSpPr>
          <p:nvPr/>
        </p:nvSpPr>
        <p:spPr>
          <a:xfrm>
            <a:off x="6335805" y="4074459"/>
            <a:ext cx="5275001" cy="2082222"/>
          </a:xfrm>
          <a:prstGeom prst="rect">
            <a:avLst/>
          </a:prstGeom>
        </p:spPr>
        <p:txBody>
          <a:bodyPr vert="horz" lIns="91440" tIns="45720" rIns="91440" bIns="45720" rtlCol="0" anchor="ct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dirty="0"/>
              <a:t>Specific Review Standard 5.1: The learning activities promote the achievement of the stated learning objectives or competencies.</a:t>
            </a:r>
          </a:p>
          <a:p>
            <a:pPr marL="0" indent="0">
              <a:buNone/>
            </a:pPr>
            <a:r>
              <a:rPr lang="en-US" dirty="0"/>
              <a:t>Specific Review Standard 4.1:  The instructional materials contribute to the achievement of the stated learning objectives or competencies.</a:t>
            </a:r>
          </a:p>
          <a:p>
            <a:pPr marL="0" indent="0">
              <a:buNone/>
            </a:pPr>
            <a:r>
              <a:rPr lang="en-US" dirty="0"/>
              <a:t>Specific Review Standard 4.2:  The relationship between the use of instructional materials in the course and completing learning activities is clearly explained.</a:t>
            </a:r>
          </a:p>
          <a:p>
            <a:pPr marL="0" indent="0">
              <a:buNone/>
            </a:pPr>
            <a:r>
              <a:rPr lang="en-US" dirty="0"/>
              <a:t>Specific Review Standard 6.1:  The tools used in the course support the learning objectives or competencies.</a:t>
            </a:r>
          </a:p>
        </p:txBody>
      </p:sp>
    </p:spTree>
    <p:extLst>
      <p:ext uri="{BB962C8B-B14F-4D97-AF65-F5344CB8AC3E}">
        <p14:creationId xmlns:p14="http://schemas.microsoft.com/office/powerpoint/2010/main" val="331517326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052945"/>
          </a:xfrm>
        </p:spPr>
        <p:txBody>
          <a:bodyPr/>
          <a:lstStyle/>
          <a:p>
            <a:r>
              <a:rPr lang="en-US" dirty="0"/>
              <a:t>The Learning Cycle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7193967"/>
              </p:ext>
            </p:extLst>
          </p:nvPr>
        </p:nvGraphicFramePr>
        <p:xfrm>
          <a:off x="685800" y="1662545"/>
          <a:ext cx="10131425" cy="5058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7996360"/>
      </p:ext>
    </p:extLst>
  </p:cSld>
  <p:clrMapOvr>
    <a:masterClrMapping/>
  </p:clrMapOvr>
  <mc:AlternateContent xmlns:mc="http://schemas.openxmlformats.org/markup-compatibility/2006" xmlns:p14="http://schemas.microsoft.com/office/powerpoint/2010/main">
    <mc:Choice Requires="p14">
      <p:transition spd="slow" p14:dur="2000" advTm="68073"/>
    </mc:Choice>
    <mc:Fallback xmlns="">
      <p:transition spd="slow" advTm="6807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59A422-0023-4292-8200-E080556F30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3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413CA5-4739-4BC9-8BB3-B0A4928D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402FB44-ADD9-405F-8300-8EC56392D46C}"/>
              </a:ext>
            </a:extLst>
          </p:cNvPr>
          <p:cNvPicPr>
            <a:picLocks noChangeAspect="1"/>
          </p:cNvPicPr>
          <p:nvPr/>
        </p:nvPicPr>
        <p:blipFill>
          <a:blip r:embed="rId3"/>
          <a:stretch>
            <a:fillRect/>
          </a:stretch>
        </p:blipFill>
        <p:spPr>
          <a:xfrm>
            <a:off x="840277" y="643467"/>
            <a:ext cx="10511445" cy="5571066"/>
          </a:xfrm>
          <a:prstGeom prst="rect">
            <a:avLst/>
          </a:prstGeom>
        </p:spPr>
      </p:pic>
    </p:spTree>
    <p:extLst>
      <p:ext uri="{BB962C8B-B14F-4D97-AF65-F5344CB8AC3E}">
        <p14:creationId xmlns:p14="http://schemas.microsoft.com/office/powerpoint/2010/main" val="446045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A1EB241-0852-428A-8A50-67737CA938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7A23EDC2-E1E5-4C5D-9C74-714516AF52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B2781548-0E4F-4401-A909-82EDF50DBE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33030110-5A0B-4476-9070-A890E1987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0A08DAED-6222-40F8-97FA-1474D91F18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Content Placeholder 9" descr="A screenshot of a cell phone&#10;&#10;Description generated with very high confidence">
            <a:extLst>
              <a:ext uri="{FF2B5EF4-FFF2-40B4-BE49-F238E27FC236}">
                <a16:creationId xmlns:a16="http://schemas.microsoft.com/office/drawing/2014/main" id="{624A3AEB-F28C-4057-AEFF-01F97EBC36F7}"/>
              </a:ext>
            </a:extLst>
          </p:cNvPr>
          <p:cNvPicPr>
            <a:picLocks noGrp="1" noChangeAspect="1"/>
          </p:cNvPicPr>
          <p:nvPr>
            <p:ph sz="half" idx="2"/>
          </p:nvPr>
        </p:nvPicPr>
        <p:blipFill>
          <a:blip r:embed="rId3"/>
          <a:stretch>
            <a:fillRect/>
          </a:stretch>
        </p:blipFill>
        <p:spPr>
          <a:xfrm>
            <a:off x="995417" y="974331"/>
            <a:ext cx="2931123" cy="3464054"/>
          </a:xfrm>
          <a:prstGeom prst="rect">
            <a:avLst/>
          </a:prstGeom>
        </p:spPr>
      </p:pic>
      <p:sp>
        <p:nvSpPr>
          <p:cNvPr id="25" name="Rectangle 24">
            <a:extLst>
              <a:ext uri="{FF2B5EF4-FFF2-40B4-BE49-F238E27FC236}">
                <a16:creationId xmlns:a16="http://schemas.microsoft.com/office/drawing/2014/main" id="{B9EA7D0C-D986-4DAE-813C-903CF7A31A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392" y="641102"/>
            <a:ext cx="3666744" cy="3698516"/>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C2DFC4BE-27B7-4CB1-BFEE-A1EECD800C0E}"/>
              </a:ext>
            </a:extLst>
          </p:cNvPr>
          <p:cNvPicPr>
            <a:picLocks noGrp="1" noChangeAspect="1"/>
          </p:cNvPicPr>
          <p:nvPr>
            <p:ph sz="quarter" idx="4"/>
          </p:nvPr>
        </p:nvPicPr>
        <p:blipFill>
          <a:blip r:embed="rId4"/>
          <a:stretch>
            <a:fillRect/>
          </a:stretch>
        </p:blipFill>
        <p:spPr>
          <a:xfrm>
            <a:off x="5711736" y="974331"/>
            <a:ext cx="4557623" cy="3042214"/>
          </a:xfrm>
          <a:prstGeom prst="rect">
            <a:avLst/>
          </a:prstGeom>
        </p:spPr>
      </p:pic>
      <p:sp>
        <p:nvSpPr>
          <p:cNvPr id="27" name="Rectangle 26">
            <a:extLst>
              <a:ext uri="{FF2B5EF4-FFF2-40B4-BE49-F238E27FC236}">
                <a16:creationId xmlns:a16="http://schemas.microsoft.com/office/drawing/2014/main" id="{C0FEAC2C-4B4A-4DAB-9021-A018374472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8704" y="642071"/>
            <a:ext cx="7475220" cy="3701443"/>
          </a:xfrm>
          <a:prstGeom prst="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D04E7CE-C66B-49FC-8E37-3A08EF9A5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48660" y="4432079"/>
            <a:ext cx="83731" cy="19607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A701F1-516D-4D9B-AC83-C11E3C985A85}"/>
              </a:ext>
            </a:extLst>
          </p:cNvPr>
          <p:cNvSpPr>
            <a:spLocks noGrp="1"/>
          </p:cNvSpPr>
          <p:nvPr>
            <p:ph type="title"/>
          </p:nvPr>
        </p:nvSpPr>
        <p:spPr>
          <a:xfrm>
            <a:off x="581191" y="4610099"/>
            <a:ext cx="10993549" cy="1066801"/>
          </a:xfrm>
        </p:spPr>
        <p:txBody>
          <a:bodyPr vert="horz" lIns="91440" tIns="45720" rIns="91440" bIns="45720" rtlCol="0" anchor="b">
            <a:normAutofit/>
          </a:bodyPr>
          <a:lstStyle/>
          <a:p>
            <a:r>
              <a:rPr lang="en-US" sz="3600"/>
              <a:t>Chart your own course design</a:t>
            </a:r>
          </a:p>
        </p:txBody>
      </p:sp>
    </p:spTree>
    <p:extLst>
      <p:ext uri="{BB962C8B-B14F-4D97-AF65-F5344CB8AC3E}">
        <p14:creationId xmlns:p14="http://schemas.microsoft.com/office/powerpoint/2010/main" val="160491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C266B9D-DC87-430A-8D3A-2E83639A17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9282F36-261B-49B3-8CA9-FB857C475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B87215C3-3B83-4BE7-9213-26E084BD61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13A105D4-2907-419E-8223-4C266BA1E5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A close up of a logo&#10;&#10;Description generated with high confidence">
            <a:extLst>
              <a:ext uri="{FF2B5EF4-FFF2-40B4-BE49-F238E27FC236}">
                <a16:creationId xmlns:a16="http://schemas.microsoft.com/office/drawing/2014/main" id="{C91BA25B-3E09-4D8F-9565-E6E431C315D8}"/>
              </a:ext>
            </a:extLst>
          </p:cNvPr>
          <p:cNvPicPr>
            <a:picLocks noChangeAspect="1"/>
          </p:cNvPicPr>
          <p:nvPr/>
        </p:nvPicPr>
        <p:blipFill>
          <a:blip r:embed="rId2"/>
          <a:stretch>
            <a:fillRect/>
          </a:stretch>
        </p:blipFill>
        <p:spPr>
          <a:xfrm>
            <a:off x="3557447" y="599724"/>
            <a:ext cx="5070312" cy="5200321"/>
          </a:xfrm>
          <a:prstGeom prst="rect">
            <a:avLst/>
          </a:prstGeom>
        </p:spPr>
      </p:pic>
      <p:sp>
        <p:nvSpPr>
          <p:cNvPr id="21" name="Rectangle 20">
            <a:extLst>
              <a:ext uri="{FF2B5EF4-FFF2-40B4-BE49-F238E27FC236}">
                <a16:creationId xmlns:a16="http://schemas.microsoft.com/office/drawing/2014/main" id="{1EEE7F17-8E08-4C69-8E22-661908E6DF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3624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4D5FA5-39F4-419E-9424-C6465BA64581}"/>
              </a:ext>
            </a:extLst>
          </p:cNvPr>
          <p:cNvSpPr>
            <a:spLocks noGrp="1"/>
          </p:cNvSpPr>
          <p:nvPr>
            <p:ph type="title"/>
          </p:nvPr>
        </p:nvSpPr>
        <p:spPr/>
        <p:txBody>
          <a:bodyPr/>
          <a:lstStyle/>
          <a:p>
            <a:r>
              <a:rPr lang="en-US" dirty="0"/>
              <a:t>Course Maps </a:t>
            </a:r>
          </a:p>
        </p:txBody>
      </p:sp>
      <p:sp>
        <p:nvSpPr>
          <p:cNvPr id="6" name="Rectangle 5">
            <a:extLst>
              <a:ext uri="{FF2B5EF4-FFF2-40B4-BE49-F238E27FC236}">
                <a16:creationId xmlns:a16="http://schemas.microsoft.com/office/drawing/2014/main" id="{C94CA607-7DAB-48FF-80EE-DA25F5DE434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D27C47E7-745D-4804-BCAD-038550E39226}"/>
              </a:ext>
            </a:extLst>
          </p:cNvPr>
          <p:cNvPicPr/>
          <p:nvPr/>
        </p:nvPicPr>
        <p:blipFill>
          <a:blip r:embed="rId3">
            <a:extLst>
              <a:ext uri="{28A0092B-C50C-407E-A947-70E740481C1C}">
                <a14:useLocalDpi xmlns:a14="http://schemas.microsoft.com/office/drawing/2010/main" val="0"/>
              </a:ext>
            </a:extLst>
          </a:blip>
          <a:stretch>
            <a:fillRect/>
          </a:stretch>
        </p:blipFill>
        <p:spPr>
          <a:xfrm>
            <a:off x="1432560" y="2392680"/>
            <a:ext cx="9113519" cy="37356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3083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Motivation – Prepare Students to Learn</a:t>
            </a:r>
          </a:p>
        </p:txBody>
      </p:sp>
      <p:sp>
        <p:nvSpPr>
          <p:cNvPr id="3" name="Content Placeholder 2"/>
          <p:cNvSpPr>
            <a:spLocks noGrp="1"/>
          </p:cNvSpPr>
          <p:nvPr>
            <p:ph idx="1"/>
          </p:nvPr>
        </p:nvSpPr>
        <p:spPr>
          <a:xfrm>
            <a:off x="685801" y="2297396"/>
            <a:ext cx="8063346" cy="3649133"/>
          </a:xfrm>
        </p:spPr>
        <p:txBody>
          <a:bodyPr>
            <a:normAutofit fontScale="92500"/>
          </a:bodyPr>
          <a:lstStyle/>
          <a:p>
            <a:r>
              <a:rPr lang="en-US" sz="2800" dirty="0"/>
              <a:t>Create a </a:t>
            </a:r>
            <a:r>
              <a:rPr lang="en-US" sz="2800" b="1" dirty="0">
                <a:solidFill>
                  <a:srgbClr val="00B0F0"/>
                </a:solidFill>
              </a:rPr>
              <a:t>positive</a:t>
            </a:r>
            <a:r>
              <a:rPr lang="en-US" sz="2800" dirty="0"/>
              <a:t>, comfortable learning </a:t>
            </a:r>
            <a:r>
              <a:rPr lang="en-US" sz="2800" b="1" dirty="0">
                <a:solidFill>
                  <a:srgbClr val="00B0F0"/>
                </a:solidFill>
              </a:rPr>
              <a:t>environment</a:t>
            </a:r>
          </a:p>
          <a:p>
            <a:r>
              <a:rPr lang="en-US" sz="2800" dirty="0"/>
              <a:t>State the </a:t>
            </a:r>
            <a:r>
              <a:rPr lang="en-US" sz="2800" b="1" dirty="0">
                <a:solidFill>
                  <a:srgbClr val="FFFF00"/>
                </a:solidFill>
              </a:rPr>
              <a:t>outcomes</a:t>
            </a:r>
            <a:r>
              <a:rPr lang="en-US" sz="2800" dirty="0"/>
              <a:t> (linked competency(</a:t>
            </a:r>
            <a:r>
              <a:rPr lang="en-US" sz="2800" dirty="0" err="1"/>
              <a:t>ies</a:t>
            </a:r>
            <a:r>
              <a:rPr lang="en-US" sz="2800" dirty="0"/>
              <a:t>) and learning objectives)</a:t>
            </a:r>
          </a:p>
          <a:p>
            <a:r>
              <a:rPr lang="en-US" sz="2800" dirty="0"/>
              <a:t>State how the content will </a:t>
            </a:r>
            <a:r>
              <a:rPr lang="en-US" sz="2800" b="1" dirty="0">
                <a:solidFill>
                  <a:srgbClr val="92D050"/>
                </a:solidFill>
              </a:rPr>
              <a:t>benefit</a:t>
            </a:r>
            <a:r>
              <a:rPr lang="en-US" sz="2800" dirty="0"/>
              <a:t> learners – Why am I learning this?</a:t>
            </a:r>
          </a:p>
          <a:p>
            <a:r>
              <a:rPr lang="en-US" sz="2800" dirty="0"/>
              <a:t>Identify learner’s </a:t>
            </a:r>
            <a:r>
              <a:rPr lang="en-US" sz="2800" b="1" dirty="0">
                <a:solidFill>
                  <a:schemeClr val="accent5"/>
                </a:solidFill>
              </a:rPr>
              <a:t>prior knowledge </a:t>
            </a:r>
            <a:r>
              <a:rPr lang="en-US" sz="2800" dirty="0"/>
              <a:t>of the outcomes</a:t>
            </a:r>
          </a:p>
          <a:p>
            <a:r>
              <a:rPr lang="en-US" sz="2800" dirty="0"/>
              <a:t>Create </a:t>
            </a:r>
            <a:r>
              <a:rPr lang="en-US" sz="2800" b="1" dirty="0">
                <a:solidFill>
                  <a:schemeClr val="accent6"/>
                </a:solidFill>
              </a:rPr>
              <a:t>curiosity</a:t>
            </a:r>
            <a:r>
              <a:rPr lang="en-US" sz="2800" dirty="0"/>
              <a:t> and/or interest in learning the content</a:t>
            </a:r>
          </a:p>
        </p:txBody>
      </p:sp>
      <p:grpSp>
        <p:nvGrpSpPr>
          <p:cNvPr id="5" name="Group 4"/>
          <p:cNvGrpSpPr/>
          <p:nvPr/>
        </p:nvGrpSpPr>
        <p:grpSpPr>
          <a:xfrm>
            <a:off x="8966123" y="2297396"/>
            <a:ext cx="2987984" cy="2988282"/>
            <a:chOff x="5116301" y="288356"/>
            <a:chExt cx="2190498" cy="2190498"/>
          </a:xfrm>
        </p:grpSpPr>
        <p:sp>
          <p:nvSpPr>
            <p:cNvPr id="6" name="Pie 5"/>
            <p:cNvSpPr/>
            <p:nvPr/>
          </p:nvSpPr>
          <p:spPr>
            <a:xfrm rot="5400000">
              <a:off x="5116301" y="288356"/>
              <a:ext cx="2190498" cy="2190498"/>
            </a:xfrm>
            <a:prstGeom prst="pieWedge">
              <a:avLst/>
            </a:prstGeom>
          </p:spPr>
          <p:style>
            <a:lnRef idx="2">
              <a:schemeClr val="lt1">
                <a:hueOff val="0"/>
                <a:satOff val="0"/>
                <a:lumOff val="0"/>
                <a:alphaOff val="0"/>
              </a:schemeClr>
            </a:lnRef>
            <a:fillRef idx="1">
              <a:schemeClr val="accent4">
                <a:hueOff val="-904700"/>
                <a:satOff val="9104"/>
                <a:lumOff val="523"/>
                <a:alphaOff val="0"/>
              </a:schemeClr>
            </a:fillRef>
            <a:effectRef idx="0">
              <a:schemeClr val="accent4">
                <a:hueOff val="-904700"/>
                <a:satOff val="9104"/>
                <a:lumOff val="523"/>
                <a:alphaOff val="0"/>
              </a:schemeClr>
            </a:effectRef>
            <a:fontRef idx="minor">
              <a:schemeClr val="lt1"/>
            </a:fontRef>
          </p:style>
          <p:txBody>
            <a:bodyPr/>
            <a:lstStyle/>
            <a:p>
              <a:endParaRPr lang="en-US"/>
            </a:p>
          </p:txBody>
        </p:sp>
        <p:sp>
          <p:nvSpPr>
            <p:cNvPr id="7" name="Pie 4"/>
            <p:cNvSpPr/>
            <p:nvPr/>
          </p:nvSpPr>
          <p:spPr>
            <a:xfrm>
              <a:off x="5116301" y="929938"/>
              <a:ext cx="1548916" cy="154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b="1" kern="1200" dirty="0">
                  <a:solidFill>
                    <a:schemeClr val="tx1"/>
                  </a:solidFill>
                </a:rPr>
                <a:t>Motivation</a:t>
              </a:r>
            </a:p>
            <a:p>
              <a:pPr lvl="0" algn="ctr" defTabSz="622300">
                <a:lnSpc>
                  <a:spcPct val="90000"/>
                </a:lnSpc>
                <a:spcBef>
                  <a:spcPct val="0"/>
                </a:spcBef>
                <a:spcAft>
                  <a:spcPct val="35000"/>
                </a:spcAft>
              </a:pPr>
              <a:r>
                <a:rPr lang="en-US" b="1" kern="1200" dirty="0">
                  <a:solidFill>
                    <a:schemeClr val="bg1"/>
                  </a:solidFill>
                </a:rPr>
                <a:t>Instructor = Initiator</a:t>
              </a:r>
            </a:p>
            <a:p>
              <a:pPr lvl="0" algn="ctr" defTabSz="622300">
                <a:lnSpc>
                  <a:spcPct val="90000"/>
                </a:lnSpc>
                <a:spcBef>
                  <a:spcPct val="0"/>
                </a:spcBef>
                <a:spcAft>
                  <a:spcPct val="35000"/>
                </a:spcAft>
              </a:pPr>
              <a:r>
                <a:rPr lang="en-US" b="1" kern="1200" dirty="0">
                  <a:solidFill>
                    <a:schemeClr val="bg1"/>
                  </a:solidFill>
                </a:rPr>
                <a:t>Learner = Making Connections</a:t>
              </a:r>
            </a:p>
          </p:txBody>
        </p:sp>
      </p:grpSp>
    </p:spTree>
    <p:extLst>
      <p:ext uri="{BB962C8B-B14F-4D97-AF65-F5344CB8AC3E}">
        <p14:creationId xmlns:p14="http://schemas.microsoft.com/office/powerpoint/2010/main" val="2586049248"/>
      </p:ext>
    </p:extLst>
  </p:cSld>
  <p:clrMapOvr>
    <a:masterClrMapping/>
  </p:clrMapOvr>
  <mc:AlternateContent xmlns:mc="http://schemas.openxmlformats.org/markup-compatibility/2006" xmlns:p14="http://schemas.microsoft.com/office/powerpoint/2010/main">
    <mc:Choice Requires="p14">
      <p:transition spd="slow" p14:dur="2000" advTm="46036"/>
    </mc:Choice>
    <mc:Fallback xmlns="">
      <p:transition spd="slow" advTm="46036"/>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Comprehension</a:t>
            </a:r>
          </a:p>
        </p:txBody>
      </p:sp>
      <p:sp>
        <p:nvSpPr>
          <p:cNvPr id="3" name="Content Placeholder 2"/>
          <p:cNvSpPr>
            <a:spLocks noGrp="1"/>
          </p:cNvSpPr>
          <p:nvPr>
            <p:ph idx="1"/>
          </p:nvPr>
        </p:nvSpPr>
        <p:spPr>
          <a:xfrm>
            <a:off x="685801" y="2112191"/>
            <a:ext cx="7729642" cy="3649133"/>
          </a:xfrm>
        </p:spPr>
        <p:txBody>
          <a:bodyPr>
            <a:normAutofit lnSpcReduction="10000"/>
          </a:bodyPr>
          <a:lstStyle/>
          <a:p>
            <a:r>
              <a:rPr lang="en-US" sz="2800" dirty="0"/>
              <a:t>Incorporate as many </a:t>
            </a:r>
            <a:r>
              <a:rPr lang="en-US" sz="2800" b="1" dirty="0">
                <a:solidFill>
                  <a:srgbClr val="00B050"/>
                </a:solidFill>
              </a:rPr>
              <a:t>senses</a:t>
            </a:r>
            <a:r>
              <a:rPr lang="en-US" sz="2800" dirty="0"/>
              <a:t> as possible into the learning experience</a:t>
            </a:r>
          </a:p>
          <a:p>
            <a:r>
              <a:rPr lang="en-US" sz="2800" dirty="0"/>
              <a:t>Incorporate opportunities for learners to </a:t>
            </a:r>
            <a:r>
              <a:rPr lang="en-US" sz="2800" b="1" dirty="0">
                <a:solidFill>
                  <a:srgbClr val="FFFF00"/>
                </a:solidFill>
              </a:rPr>
              <a:t>work together</a:t>
            </a:r>
            <a:r>
              <a:rPr lang="en-US" sz="2800" dirty="0"/>
              <a:t> and learn from each other</a:t>
            </a:r>
          </a:p>
          <a:p>
            <a:r>
              <a:rPr lang="en-US" sz="2800" dirty="0"/>
              <a:t>Create learning plans in </a:t>
            </a:r>
            <a:r>
              <a:rPr lang="en-US" sz="2800" b="1" dirty="0">
                <a:solidFill>
                  <a:srgbClr val="FF0000"/>
                </a:solidFill>
              </a:rPr>
              <a:t>10-minute</a:t>
            </a:r>
            <a:r>
              <a:rPr lang="en-US" sz="2800" dirty="0"/>
              <a:t> chunks to keep interest and attention</a:t>
            </a:r>
          </a:p>
          <a:p>
            <a:r>
              <a:rPr lang="en-US" sz="2800" b="1" dirty="0">
                <a:solidFill>
                  <a:schemeClr val="accent1">
                    <a:lumMod val="60000"/>
                    <a:lumOff val="40000"/>
                  </a:schemeClr>
                </a:solidFill>
              </a:rPr>
              <a:t>Align</a:t>
            </a:r>
            <a:r>
              <a:rPr lang="en-US" sz="2800" dirty="0"/>
              <a:t> learning activities with outcomes stated at the beginning</a:t>
            </a:r>
          </a:p>
        </p:txBody>
      </p:sp>
      <p:grpSp>
        <p:nvGrpSpPr>
          <p:cNvPr id="5" name="Group 4"/>
          <p:cNvGrpSpPr/>
          <p:nvPr/>
        </p:nvGrpSpPr>
        <p:grpSpPr>
          <a:xfrm>
            <a:off x="8698107" y="2112191"/>
            <a:ext cx="3122185" cy="3017370"/>
            <a:chOff x="5116301" y="2580033"/>
            <a:chExt cx="2190498" cy="2190498"/>
          </a:xfrm>
        </p:grpSpPr>
        <p:sp>
          <p:nvSpPr>
            <p:cNvPr id="6" name="Pie 5"/>
            <p:cNvSpPr/>
            <p:nvPr/>
          </p:nvSpPr>
          <p:spPr>
            <a:xfrm rot="10800000">
              <a:off x="5116301" y="2580033"/>
              <a:ext cx="2190498" cy="2190498"/>
            </a:xfrm>
            <a:prstGeom prst="pieWedge">
              <a:avLst/>
            </a:prstGeom>
          </p:spPr>
          <p:style>
            <a:lnRef idx="2">
              <a:schemeClr val="lt1">
                <a:hueOff val="0"/>
                <a:satOff val="0"/>
                <a:lumOff val="0"/>
                <a:alphaOff val="0"/>
              </a:schemeClr>
            </a:lnRef>
            <a:fillRef idx="1">
              <a:schemeClr val="accent4">
                <a:hueOff val="-1809399"/>
                <a:satOff val="18208"/>
                <a:lumOff val="1046"/>
                <a:alphaOff val="0"/>
              </a:schemeClr>
            </a:fillRef>
            <a:effectRef idx="0">
              <a:schemeClr val="accent4">
                <a:hueOff val="-1809399"/>
                <a:satOff val="18208"/>
                <a:lumOff val="1046"/>
                <a:alphaOff val="0"/>
              </a:schemeClr>
            </a:effectRef>
            <a:fontRef idx="minor">
              <a:schemeClr val="lt1"/>
            </a:fontRef>
          </p:style>
          <p:txBody>
            <a:bodyPr/>
            <a:lstStyle/>
            <a:p>
              <a:endParaRPr lang="en-US"/>
            </a:p>
          </p:txBody>
        </p:sp>
        <p:sp>
          <p:nvSpPr>
            <p:cNvPr id="7" name="Pie 4"/>
            <p:cNvSpPr/>
            <p:nvPr/>
          </p:nvSpPr>
          <p:spPr>
            <a:xfrm rot="21600000">
              <a:off x="5116301" y="2580033"/>
              <a:ext cx="1548916" cy="154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b="1" kern="1200" dirty="0">
                  <a:solidFill>
                    <a:schemeClr val="tx1"/>
                  </a:solidFill>
                </a:rPr>
                <a:t>Comprehension</a:t>
              </a:r>
            </a:p>
            <a:p>
              <a:pPr lvl="0" algn="ctr" defTabSz="622300">
                <a:lnSpc>
                  <a:spcPct val="90000"/>
                </a:lnSpc>
                <a:spcBef>
                  <a:spcPct val="0"/>
                </a:spcBef>
                <a:spcAft>
                  <a:spcPct val="35000"/>
                </a:spcAft>
              </a:pPr>
              <a:r>
                <a:rPr lang="en-US" b="1" kern="1200" dirty="0">
                  <a:solidFill>
                    <a:schemeClr val="bg1"/>
                  </a:solidFill>
                </a:rPr>
                <a:t>Instructor =  Curator and Deliverer</a:t>
              </a:r>
            </a:p>
            <a:p>
              <a:pPr lvl="0" algn="ctr" defTabSz="622300">
                <a:lnSpc>
                  <a:spcPct val="90000"/>
                </a:lnSpc>
                <a:spcBef>
                  <a:spcPct val="0"/>
                </a:spcBef>
                <a:spcAft>
                  <a:spcPct val="35000"/>
                </a:spcAft>
              </a:pPr>
              <a:r>
                <a:rPr lang="en-US" b="1" kern="1200" dirty="0">
                  <a:solidFill>
                    <a:schemeClr val="bg1"/>
                  </a:solidFill>
                </a:rPr>
                <a:t>Learner = Forming Concepts</a:t>
              </a:r>
            </a:p>
          </p:txBody>
        </p:sp>
      </p:grpSp>
    </p:spTree>
    <p:extLst>
      <p:ext uri="{BB962C8B-B14F-4D97-AF65-F5344CB8AC3E}">
        <p14:creationId xmlns:p14="http://schemas.microsoft.com/office/powerpoint/2010/main" val="3908986654"/>
      </p:ext>
    </p:extLst>
  </p:cSld>
  <p:clrMapOvr>
    <a:masterClrMapping/>
  </p:clrMapOvr>
  <mc:AlternateContent xmlns:mc="http://schemas.openxmlformats.org/markup-compatibility/2006" xmlns:p14="http://schemas.microsoft.com/office/powerpoint/2010/main">
    <mc:Choice Requires="p14">
      <p:transition spd="slow" p14:dur="2000" advTm="30778"/>
    </mc:Choice>
    <mc:Fallback xmlns="">
      <p:transition spd="slow" advTm="3077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94B727-B418-4EA6-8315-00588D04189F}"/>
              </a:ext>
            </a:extLst>
          </p:cNvPr>
          <p:cNvSpPr/>
          <p:nvPr/>
        </p:nvSpPr>
        <p:spPr>
          <a:xfrm>
            <a:off x="3048000" y="1314864"/>
            <a:ext cx="6096000" cy="4228273"/>
          </a:xfrm>
          <a:prstGeom prst="rect">
            <a:avLst/>
          </a:prstGeom>
        </p:spPr>
        <p:txBody>
          <a:bodyPr>
            <a:spAutoFit/>
          </a:bodyPr>
          <a:lstStyle/>
          <a:p>
            <a:pPr marL="342900" marR="0" lvl="0" indent="-342900">
              <a:lnSpc>
                <a:spcPct val="107000"/>
              </a:lnSpc>
              <a:spcBef>
                <a:spcPts val="0"/>
              </a:spcBef>
              <a:spcAft>
                <a:spcPts val="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Using textbook as curriculum guide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Using publisher’s test bank questions without knowing alignment of competency/objectives in course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Using publisher’s test or any test as only form of assessment; have no clue whether they have met the performance criteria; assessment is not showing mastery of competency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No formative assessment to provide feedback (no practice in the learning cycle – i.e. lecture test)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Performance criteria are not accessible; condition is the criteria (i.e. 80% pass)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No focus on student performance (product/process)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Instructors not instructional designers or have an ID experience or background/education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36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sz="half" idx="1"/>
          </p:nvPr>
        </p:nvSpPr>
        <p:spPr>
          <a:xfrm>
            <a:off x="5430498" y="1471134"/>
            <a:ext cx="5720722" cy="3649134"/>
          </a:xfrm>
        </p:spPr>
        <p:txBody>
          <a:bodyPr>
            <a:normAutofit/>
          </a:bodyPr>
          <a:lstStyle/>
          <a:p>
            <a:r>
              <a:rPr lang="en-US" sz="2400" b="1" dirty="0">
                <a:solidFill>
                  <a:srgbClr val="00B0F0"/>
                </a:solidFill>
              </a:rPr>
              <a:t>Repetition</a:t>
            </a:r>
            <a:r>
              <a:rPr lang="en-US" sz="2400" dirty="0"/>
              <a:t> to build skills and knowledge</a:t>
            </a:r>
          </a:p>
          <a:p>
            <a:r>
              <a:rPr lang="en-US" sz="2400" dirty="0"/>
              <a:t>Coaching with constructive </a:t>
            </a:r>
            <a:r>
              <a:rPr lang="en-US" sz="2400" b="1" dirty="0">
                <a:solidFill>
                  <a:srgbClr val="FFFF00"/>
                </a:solidFill>
              </a:rPr>
              <a:t>feedback</a:t>
            </a:r>
            <a:r>
              <a:rPr lang="en-US" sz="2400" dirty="0"/>
              <a:t> for improvement</a:t>
            </a:r>
          </a:p>
        </p:txBody>
      </p:sp>
      <p:grpSp>
        <p:nvGrpSpPr>
          <p:cNvPr id="4" name="Group 3"/>
          <p:cNvGrpSpPr/>
          <p:nvPr/>
        </p:nvGrpSpPr>
        <p:grpSpPr>
          <a:xfrm>
            <a:off x="864849" y="2089574"/>
            <a:ext cx="3127287" cy="3030694"/>
            <a:chOff x="2824624" y="2580033"/>
            <a:chExt cx="2190498" cy="2190498"/>
          </a:xfrm>
        </p:grpSpPr>
        <p:sp>
          <p:nvSpPr>
            <p:cNvPr id="5" name="Pie 4"/>
            <p:cNvSpPr/>
            <p:nvPr/>
          </p:nvSpPr>
          <p:spPr>
            <a:xfrm rot="16200000">
              <a:off x="2824624" y="2580033"/>
              <a:ext cx="2190498" cy="2190498"/>
            </a:xfrm>
            <a:prstGeom prst="pieWedge">
              <a:avLst/>
            </a:prstGeom>
          </p:spPr>
          <p:style>
            <a:lnRef idx="2">
              <a:schemeClr val="lt1">
                <a:hueOff val="0"/>
                <a:satOff val="0"/>
                <a:lumOff val="0"/>
                <a:alphaOff val="0"/>
              </a:schemeClr>
            </a:lnRef>
            <a:fillRef idx="1">
              <a:schemeClr val="accent4">
                <a:hueOff val="-2714099"/>
                <a:satOff val="27312"/>
                <a:lumOff val="1569"/>
                <a:alphaOff val="0"/>
              </a:schemeClr>
            </a:fillRef>
            <a:effectRef idx="0">
              <a:schemeClr val="accent4">
                <a:hueOff val="-2714099"/>
                <a:satOff val="27312"/>
                <a:lumOff val="1569"/>
                <a:alphaOff val="0"/>
              </a:schemeClr>
            </a:effectRef>
            <a:fontRef idx="minor">
              <a:schemeClr val="lt1"/>
            </a:fontRef>
          </p:style>
          <p:txBody>
            <a:bodyPr/>
            <a:lstStyle/>
            <a:p>
              <a:endParaRPr lang="en-US"/>
            </a:p>
          </p:txBody>
        </p:sp>
        <p:sp>
          <p:nvSpPr>
            <p:cNvPr id="6" name="Pie 4"/>
            <p:cNvSpPr/>
            <p:nvPr/>
          </p:nvSpPr>
          <p:spPr>
            <a:xfrm rot="21600000">
              <a:off x="3466206" y="2580033"/>
              <a:ext cx="1548916" cy="154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b="1" kern="1200" dirty="0">
                  <a:solidFill>
                    <a:schemeClr val="tx1"/>
                  </a:solidFill>
                </a:rPr>
                <a:t>Practice</a:t>
              </a:r>
            </a:p>
            <a:p>
              <a:pPr lvl="0" algn="ctr" defTabSz="622300">
                <a:lnSpc>
                  <a:spcPct val="90000"/>
                </a:lnSpc>
                <a:spcBef>
                  <a:spcPct val="0"/>
                </a:spcBef>
                <a:spcAft>
                  <a:spcPct val="35000"/>
                </a:spcAft>
              </a:pPr>
              <a:r>
                <a:rPr lang="en-US" b="1" kern="1200" dirty="0">
                  <a:solidFill>
                    <a:schemeClr val="bg1"/>
                  </a:solidFill>
                </a:rPr>
                <a:t>Instructor = Coach</a:t>
              </a:r>
            </a:p>
            <a:p>
              <a:pPr lvl="0" algn="ctr" defTabSz="622300">
                <a:lnSpc>
                  <a:spcPct val="90000"/>
                </a:lnSpc>
                <a:spcBef>
                  <a:spcPct val="0"/>
                </a:spcBef>
                <a:spcAft>
                  <a:spcPct val="35000"/>
                </a:spcAft>
              </a:pPr>
              <a:r>
                <a:rPr lang="en-US" b="1" kern="1200" dirty="0">
                  <a:solidFill>
                    <a:schemeClr val="bg1"/>
                  </a:solidFill>
                </a:rPr>
                <a:t>Learner = Trying and Improving</a:t>
              </a:r>
            </a:p>
          </p:txBody>
        </p:sp>
      </p:grpSp>
    </p:spTree>
    <p:extLst>
      <p:ext uri="{BB962C8B-B14F-4D97-AF65-F5344CB8AC3E}">
        <p14:creationId xmlns:p14="http://schemas.microsoft.com/office/powerpoint/2010/main" val="4121699513"/>
      </p:ext>
    </p:extLst>
  </p:cSld>
  <p:clrMapOvr>
    <a:masterClrMapping/>
  </p:clrMapOvr>
  <mc:AlternateContent xmlns:mc="http://schemas.openxmlformats.org/markup-compatibility/2006" xmlns:p14="http://schemas.microsoft.com/office/powerpoint/2010/main">
    <mc:Choice Requires="p14">
      <p:transition spd="slow" p14:dur="2000" advTm="30558"/>
    </mc:Choice>
    <mc:Fallback xmlns="">
      <p:transition spd="slow" advTm="3055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Application/Assessment</a:t>
            </a:r>
          </a:p>
        </p:txBody>
      </p:sp>
      <p:sp>
        <p:nvSpPr>
          <p:cNvPr id="5" name="Content Placeholder 4"/>
          <p:cNvSpPr>
            <a:spLocks noGrp="1"/>
          </p:cNvSpPr>
          <p:nvPr>
            <p:ph sz="half" idx="2"/>
          </p:nvPr>
        </p:nvSpPr>
        <p:spPr/>
        <p:txBody>
          <a:bodyPr>
            <a:normAutofit/>
          </a:bodyPr>
          <a:lstStyle/>
          <a:p>
            <a:r>
              <a:rPr lang="en-US" sz="2400" b="1" dirty="0">
                <a:solidFill>
                  <a:srgbClr val="FFC000"/>
                </a:solidFill>
              </a:rPr>
              <a:t>Known</a:t>
            </a:r>
            <a:r>
              <a:rPr lang="en-US" sz="2400" dirty="0"/>
              <a:t> entity </a:t>
            </a:r>
            <a:r>
              <a:rPr lang="en-US" sz="2400" b="1" dirty="0">
                <a:solidFill>
                  <a:srgbClr val="00B0F0"/>
                </a:solidFill>
              </a:rPr>
              <a:t>reflecting</a:t>
            </a:r>
            <a:r>
              <a:rPr lang="en-US" sz="2400" dirty="0"/>
              <a:t> the practice activities</a:t>
            </a:r>
          </a:p>
          <a:p>
            <a:r>
              <a:rPr lang="en-US" sz="2400" b="1" dirty="0">
                <a:solidFill>
                  <a:schemeClr val="accent6"/>
                </a:solidFill>
              </a:rPr>
              <a:t>Authentic</a:t>
            </a:r>
            <a:r>
              <a:rPr lang="en-US" sz="2400" dirty="0"/>
              <a:t> in how learning will be used in the field</a:t>
            </a:r>
          </a:p>
          <a:p>
            <a:r>
              <a:rPr lang="en-US" sz="2400" b="1" dirty="0">
                <a:solidFill>
                  <a:srgbClr val="00B050"/>
                </a:solidFill>
              </a:rPr>
              <a:t>Align</a:t>
            </a:r>
            <a:r>
              <a:rPr lang="en-US" sz="2400" dirty="0"/>
              <a:t> with assessment strategy in course outcome summary</a:t>
            </a:r>
          </a:p>
        </p:txBody>
      </p:sp>
      <p:grpSp>
        <p:nvGrpSpPr>
          <p:cNvPr id="8" name="Group 7"/>
          <p:cNvGrpSpPr/>
          <p:nvPr/>
        </p:nvGrpSpPr>
        <p:grpSpPr>
          <a:xfrm>
            <a:off x="1000083" y="2341756"/>
            <a:ext cx="3973361" cy="3679903"/>
            <a:chOff x="2859628" y="304172"/>
            <a:chExt cx="2190498" cy="2190498"/>
          </a:xfrm>
        </p:grpSpPr>
        <p:sp>
          <p:nvSpPr>
            <p:cNvPr id="9" name="Pie 8"/>
            <p:cNvSpPr/>
            <p:nvPr/>
          </p:nvSpPr>
          <p:spPr>
            <a:xfrm>
              <a:off x="2859628" y="304172"/>
              <a:ext cx="2190498" cy="2190498"/>
            </a:xfrm>
            <a:prstGeom prst="pieWedg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0" name="Pie 4"/>
            <p:cNvSpPr/>
            <p:nvPr/>
          </p:nvSpPr>
          <p:spPr>
            <a:xfrm>
              <a:off x="3501210" y="945754"/>
              <a:ext cx="1548916" cy="15489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en-US" sz="1200" b="1" kern="1200" dirty="0">
                <a:solidFill>
                  <a:schemeClr val="bg1"/>
                </a:solidFill>
              </a:endParaRPr>
            </a:p>
          </p:txBody>
        </p:sp>
      </p:grpSp>
      <p:sp>
        <p:nvSpPr>
          <p:cNvPr id="11" name="Rectangle 10"/>
          <p:cNvSpPr/>
          <p:nvPr/>
        </p:nvSpPr>
        <p:spPr>
          <a:xfrm>
            <a:off x="1808129" y="3884725"/>
            <a:ext cx="2809591" cy="1477328"/>
          </a:xfrm>
          <a:prstGeom prst="rect">
            <a:avLst/>
          </a:prstGeom>
        </p:spPr>
        <p:txBody>
          <a:bodyPr wrap="square">
            <a:spAutoFit/>
          </a:bodyPr>
          <a:lstStyle/>
          <a:p>
            <a:pPr lvl="0"/>
            <a:r>
              <a:rPr lang="en-US" b="1" dirty="0"/>
              <a:t>Application/Assessment</a:t>
            </a:r>
            <a:r>
              <a:rPr lang="en-US" b="1" dirty="0">
                <a:solidFill>
                  <a:schemeClr val="bg1"/>
                </a:solidFill>
              </a:rPr>
              <a:t/>
            </a:r>
            <a:br>
              <a:rPr lang="en-US" b="1" dirty="0">
                <a:solidFill>
                  <a:schemeClr val="bg1"/>
                </a:solidFill>
              </a:rPr>
            </a:br>
            <a:r>
              <a:rPr lang="en-US" b="1" dirty="0">
                <a:solidFill>
                  <a:schemeClr val="bg1"/>
                </a:solidFill>
              </a:rPr>
              <a:t>Instructor = Assessor and Cheerleader</a:t>
            </a:r>
            <a:br>
              <a:rPr lang="en-US" b="1" dirty="0">
                <a:solidFill>
                  <a:schemeClr val="bg1"/>
                </a:solidFill>
              </a:rPr>
            </a:br>
            <a:r>
              <a:rPr lang="en-US" b="1" dirty="0">
                <a:solidFill>
                  <a:schemeClr val="bg1"/>
                </a:solidFill>
              </a:rPr>
              <a:t>Learner = Adapting and Creating</a:t>
            </a:r>
          </a:p>
        </p:txBody>
      </p:sp>
    </p:spTree>
    <p:extLst>
      <p:ext uri="{BB962C8B-B14F-4D97-AF65-F5344CB8AC3E}">
        <p14:creationId xmlns:p14="http://schemas.microsoft.com/office/powerpoint/2010/main" val="545726770"/>
      </p:ext>
    </p:extLst>
  </p:cSld>
  <p:clrMapOvr>
    <a:masterClrMapping/>
  </p:clrMapOvr>
  <mc:AlternateContent xmlns:mc="http://schemas.openxmlformats.org/markup-compatibility/2006" xmlns:p14="http://schemas.microsoft.com/office/powerpoint/2010/main">
    <mc:Choice Requires="p14">
      <p:transition spd="slow" p14:dur="2000" advTm="18662"/>
    </mc:Choice>
    <mc:Fallback xmlns="">
      <p:transition spd="slow" advTm="1866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8F80BB-E8B6-43B3-9462-B4D497D280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942C8AD6-8796-482B-ACC1-6D686B08E7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2" descr="A screenshot of a cell phone&#10;&#10;Description generated with very high confidence">
            <a:extLst>
              <a:ext uri="{FF2B5EF4-FFF2-40B4-BE49-F238E27FC236}">
                <a16:creationId xmlns:a16="http://schemas.microsoft.com/office/drawing/2014/main" id="{BCD66915-8323-4E4F-B9CE-635133A5B6EE}"/>
              </a:ext>
            </a:extLst>
          </p:cNvPr>
          <p:cNvPicPr>
            <a:picLocks noChangeAspect="1"/>
          </p:cNvPicPr>
          <p:nvPr/>
        </p:nvPicPr>
        <p:blipFill>
          <a:blip r:embed="rId3"/>
          <a:stretch>
            <a:fillRect/>
          </a:stretch>
        </p:blipFill>
        <p:spPr>
          <a:xfrm>
            <a:off x="2550379" y="1097392"/>
            <a:ext cx="8429126" cy="4572800"/>
          </a:xfrm>
          <a:prstGeom prst="rect">
            <a:avLst/>
          </a:prstGeom>
        </p:spPr>
      </p:pic>
      <p:sp>
        <p:nvSpPr>
          <p:cNvPr id="12" name="Rectangle 11">
            <a:extLst>
              <a:ext uri="{FF2B5EF4-FFF2-40B4-BE49-F238E27FC236}">
                <a16:creationId xmlns:a16="http://schemas.microsoft.com/office/drawing/2014/main" id="{B6B3BF72-6DFA-42DA-A667-9E3A1BCFF7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882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D4EB74-910C-45A1-B686-2A03DED4F845}"/>
              </a:ext>
            </a:extLst>
          </p:cNvPr>
          <p:cNvSpPr>
            <a:spLocks noGrp="1"/>
          </p:cNvSpPr>
          <p:nvPr>
            <p:ph type="title"/>
          </p:nvPr>
        </p:nvSpPr>
        <p:spPr/>
        <p:txBody>
          <a:bodyPr>
            <a:normAutofit/>
          </a:bodyPr>
          <a:lstStyle/>
          <a:p>
            <a:pPr algn="ctr"/>
            <a:r>
              <a:rPr lang="en-US" sz="2400" dirty="0">
                <a:solidFill>
                  <a:schemeClr val="bg1"/>
                </a:solidFill>
              </a:rPr>
              <a:t>Session Outcomes</a:t>
            </a:r>
          </a:p>
        </p:txBody>
      </p:sp>
      <p:sp>
        <p:nvSpPr>
          <p:cNvPr id="8" name="Content Placeholder 7">
            <a:extLst>
              <a:ext uri="{FF2B5EF4-FFF2-40B4-BE49-F238E27FC236}">
                <a16:creationId xmlns:a16="http://schemas.microsoft.com/office/drawing/2014/main" id="{D4E61AC5-979F-4B51-BA16-3BAA1C85F08F}"/>
              </a:ext>
            </a:extLst>
          </p:cNvPr>
          <p:cNvSpPr>
            <a:spLocks noGrp="1"/>
          </p:cNvSpPr>
          <p:nvPr>
            <p:ph idx="1"/>
          </p:nvPr>
        </p:nvSpPr>
        <p:spPr>
          <a:xfrm>
            <a:off x="463314" y="787180"/>
            <a:ext cx="4337285" cy="4110285"/>
          </a:xfrm>
        </p:spPr>
        <p:txBody>
          <a:bodyPr>
            <a:normAutofit/>
          </a:bodyPr>
          <a:lstStyle/>
          <a:p>
            <a:pPr lvl="0"/>
            <a:r>
              <a:rPr lang="en-US" sz="1800" dirty="0"/>
              <a:t>Competency: Design an aligned curriculum that meets QM standards</a:t>
            </a:r>
          </a:p>
          <a:p>
            <a:pPr lvl="0"/>
            <a:r>
              <a:rPr lang="en-US" sz="1800" dirty="0" smtClean="0"/>
              <a:t>Learning Objectives:</a:t>
            </a:r>
            <a:endParaRPr lang="en-US" sz="1800" dirty="0"/>
          </a:p>
          <a:p>
            <a:pPr lvl="1"/>
            <a:r>
              <a:rPr lang="en-US" dirty="0"/>
              <a:t>Identify course </a:t>
            </a:r>
            <a:r>
              <a:rPr lang="en-US" dirty="0" smtClean="0"/>
              <a:t>components</a:t>
            </a:r>
          </a:p>
          <a:p>
            <a:pPr lvl="1"/>
            <a:r>
              <a:rPr lang="en-US" dirty="0" smtClean="0"/>
              <a:t>Develop competencies</a:t>
            </a:r>
          </a:p>
          <a:p>
            <a:pPr lvl="1"/>
            <a:r>
              <a:rPr lang="en-US" dirty="0" smtClean="0"/>
              <a:t>Identify assessment strategies</a:t>
            </a:r>
          </a:p>
          <a:p>
            <a:pPr lvl="1"/>
            <a:r>
              <a:rPr lang="en-US" dirty="0" smtClean="0"/>
              <a:t>Develop criteria</a:t>
            </a:r>
          </a:p>
          <a:p>
            <a:pPr lvl="1"/>
            <a:r>
              <a:rPr lang="en-US" dirty="0" smtClean="0"/>
              <a:t>Develop learning objectives</a:t>
            </a:r>
          </a:p>
          <a:p>
            <a:pPr lvl="1"/>
            <a:r>
              <a:rPr lang="en-US" dirty="0" smtClean="0"/>
              <a:t>Select learning activities</a:t>
            </a:r>
            <a:endParaRPr lang="en-US" dirty="0"/>
          </a:p>
        </p:txBody>
      </p:sp>
      <p:sp>
        <p:nvSpPr>
          <p:cNvPr id="9" name="Text Placeholder 8">
            <a:extLst>
              <a:ext uri="{FF2B5EF4-FFF2-40B4-BE49-F238E27FC236}">
                <a16:creationId xmlns:a16="http://schemas.microsoft.com/office/drawing/2014/main" id="{A32DE6D5-1AE0-44E0-9EE7-2D397A02CC6E}"/>
              </a:ext>
            </a:extLst>
          </p:cNvPr>
          <p:cNvSpPr>
            <a:spLocks noGrp="1"/>
          </p:cNvSpPr>
          <p:nvPr>
            <p:ph type="body" sz="half" idx="2"/>
          </p:nvPr>
        </p:nvSpPr>
        <p:spPr/>
        <p:txBody>
          <a:bodyPr>
            <a:normAutofit/>
          </a:bodyPr>
          <a:lstStyle/>
          <a:p>
            <a:pPr algn="ctr"/>
            <a:r>
              <a:rPr lang="en-US" sz="2400" dirty="0"/>
              <a:t>TODAY’S PRESENTERS</a:t>
            </a:r>
            <a:endParaRPr lang="en-US" sz="2000" dirty="0"/>
          </a:p>
        </p:txBody>
      </p:sp>
      <p:pic>
        <p:nvPicPr>
          <p:cNvPr id="13" name="Picture 12" descr="A person smiling for the camera&#10;&#10;Description generated with very high confidence">
            <a:extLst>
              <a:ext uri="{FF2B5EF4-FFF2-40B4-BE49-F238E27FC236}">
                <a16:creationId xmlns:a16="http://schemas.microsoft.com/office/drawing/2014/main" id="{C0CB76D2-7F17-46A7-AB21-7205D78998DF}"/>
              </a:ext>
            </a:extLst>
          </p:cNvPr>
          <p:cNvPicPr>
            <a:picLocks noChangeAspect="1"/>
          </p:cNvPicPr>
          <p:nvPr/>
        </p:nvPicPr>
        <p:blipFill>
          <a:blip r:embed="rId2"/>
          <a:stretch>
            <a:fillRect/>
          </a:stretch>
        </p:blipFill>
        <p:spPr>
          <a:xfrm>
            <a:off x="5628094" y="787179"/>
            <a:ext cx="1369605" cy="1794655"/>
          </a:xfrm>
          <a:prstGeom prst="rect">
            <a:avLst/>
          </a:prstGeom>
          <a:ln>
            <a:solidFill>
              <a:schemeClr val="accent1">
                <a:lumMod val="50000"/>
              </a:schemeClr>
            </a:solidFill>
          </a:ln>
        </p:spPr>
      </p:pic>
      <p:sp>
        <p:nvSpPr>
          <p:cNvPr id="14" name="TextBox 13">
            <a:extLst>
              <a:ext uri="{FF2B5EF4-FFF2-40B4-BE49-F238E27FC236}">
                <a16:creationId xmlns:a16="http://schemas.microsoft.com/office/drawing/2014/main" id="{7561991E-5886-40F8-BE71-B016CA2CB4AD}"/>
              </a:ext>
            </a:extLst>
          </p:cNvPr>
          <p:cNvSpPr txBox="1"/>
          <p:nvPr/>
        </p:nvSpPr>
        <p:spPr>
          <a:xfrm>
            <a:off x="7137400" y="906189"/>
            <a:ext cx="4118435" cy="646331"/>
          </a:xfrm>
          <a:prstGeom prst="rect">
            <a:avLst/>
          </a:prstGeom>
          <a:noFill/>
        </p:spPr>
        <p:txBody>
          <a:bodyPr wrap="none" rtlCol="0">
            <a:spAutoFit/>
          </a:bodyPr>
          <a:lstStyle/>
          <a:p>
            <a:r>
              <a:rPr lang="en-US" dirty="0"/>
              <a:t>Kim Vosicky – Learning Design Consultant</a:t>
            </a:r>
          </a:p>
          <a:p>
            <a:endParaRPr lang="en-US" dirty="0"/>
          </a:p>
        </p:txBody>
      </p:sp>
      <p:pic>
        <p:nvPicPr>
          <p:cNvPr id="16" name="Picture 15" descr="A picture containing clipart&#10;&#10;Description generated with very high confidence">
            <a:extLst>
              <a:ext uri="{FF2B5EF4-FFF2-40B4-BE49-F238E27FC236}">
                <a16:creationId xmlns:a16="http://schemas.microsoft.com/office/drawing/2014/main" id="{A2BA84A2-2B35-4666-A247-5CD64ECAF14C}"/>
              </a:ext>
            </a:extLst>
          </p:cNvPr>
          <p:cNvPicPr>
            <a:picLocks noChangeAspect="1"/>
          </p:cNvPicPr>
          <p:nvPr/>
        </p:nvPicPr>
        <p:blipFill>
          <a:blip r:embed="rId3"/>
          <a:stretch>
            <a:fillRect/>
          </a:stretch>
        </p:blipFill>
        <p:spPr>
          <a:xfrm>
            <a:off x="7920037" y="1389202"/>
            <a:ext cx="1960563" cy="752335"/>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4990"/>
          <a:stretch/>
        </p:blipFill>
        <p:spPr>
          <a:xfrm>
            <a:off x="5580485" y="2924784"/>
            <a:ext cx="1479221" cy="1786915"/>
          </a:xfrm>
          <a:prstGeom prst="rect">
            <a:avLst/>
          </a:prstGeom>
        </p:spPr>
      </p:pic>
      <p:sp>
        <p:nvSpPr>
          <p:cNvPr id="10" name="TextBox 9">
            <a:extLst>
              <a:ext uri="{FF2B5EF4-FFF2-40B4-BE49-F238E27FC236}">
                <a16:creationId xmlns:a16="http://schemas.microsoft.com/office/drawing/2014/main" id="{7561991E-5886-40F8-BE71-B016CA2CB4AD}"/>
              </a:ext>
            </a:extLst>
          </p:cNvPr>
          <p:cNvSpPr txBox="1"/>
          <p:nvPr/>
        </p:nvSpPr>
        <p:spPr>
          <a:xfrm>
            <a:off x="7249459" y="2924784"/>
            <a:ext cx="3273204" cy="646331"/>
          </a:xfrm>
          <a:prstGeom prst="rect">
            <a:avLst/>
          </a:prstGeom>
          <a:noFill/>
        </p:spPr>
        <p:txBody>
          <a:bodyPr wrap="none" rtlCol="0">
            <a:spAutoFit/>
          </a:bodyPr>
          <a:lstStyle/>
          <a:p>
            <a:r>
              <a:rPr lang="en-US" dirty="0"/>
              <a:t>Andrea Schullo – Associate Dean</a:t>
            </a:r>
          </a:p>
          <a:p>
            <a:endParaRPr lang="en-US" dirty="0"/>
          </a:p>
        </p:txBody>
      </p:sp>
      <p:pic>
        <p:nvPicPr>
          <p:cNvPr id="1026" name="Picture 1" descr="es_sig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1792" y="3408665"/>
            <a:ext cx="1880360" cy="1122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960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3602" name="Group 2"/>
          <p:cNvGrpSpPr>
            <a:grpSpLocks/>
          </p:cNvGrpSpPr>
          <p:nvPr/>
        </p:nvGrpSpPr>
        <p:grpSpPr bwMode="auto">
          <a:xfrm>
            <a:off x="1701800" y="1279525"/>
            <a:ext cx="3886200" cy="304800"/>
            <a:chOff x="288" y="1152"/>
            <a:chExt cx="2448" cy="192"/>
          </a:xfrm>
        </p:grpSpPr>
        <p:sp>
          <p:nvSpPr>
            <p:cNvPr id="153603" name="Line 3"/>
            <p:cNvSpPr>
              <a:spLocks noChangeShapeType="1"/>
            </p:cNvSpPr>
            <p:nvPr/>
          </p:nvSpPr>
          <p:spPr bwMode="auto">
            <a:xfrm flipV="1">
              <a:off x="1947" y="1296"/>
              <a:ext cx="789" cy="0"/>
            </a:xfrm>
            <a:prstGeom prst="line">
              <a:avLst/>
            </a:prstGeom>
            <a:noFill/>
            <a:ln w="28575">
              <a:solidFill>
                <a:schemeClr val="accent2"/>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04" name="Text Box 4"/>
            <p:cNvSpPr txBox="1">
              <a:spLocks noChangeArrowheads="1"/>
            </p:cNvSpPr>
            <p:nvPr/>
          </p:nvSpPr>
          <p:spPr bwMode="auto">
            <a:xfrm>
              <a:off x="288" y="1152"/>
              <a:ext cx="17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a:spcBef>
                  <a:spcPct val="50000"/>
                </a:spcBef>
              </a:pPr>
              <a:r>
                <a:rPr lang="en-US" sz="2000" b="1" dirty="0">
                  <a:solidFill>
                    <a:prstClr val="black"/>
                  </a:solidFill>
                  <a:latin typeface="Arial Narrow" pitchFamily="34" charset="0"/>
                </a:rPr>
                <a:t>Define high performance.</a:t>
              </a:r>
            </a:p>
          </p:txBody>
        </p:sp>
      </p:grpSp>
      <p:grpSp>
        <p:nvGrpSpPr>
          <p:cNvPr id="153605" name="Group 5"/>
          <p:cNvGrpSpPr>
            <a:grpSpLocks/>
          </p:cNvGrpSpPr>
          <p:nvPr/>
        </p:nvGrpSpPr>
        <p:grpSpPr bwMode="auto">
          <a:xfrm>
            <a:off x="6400800" y="2165350"/>
            <a:ext cx="2305050" cy="1143000"/>
            <a:chOff x="2832" y="1440"/>
            <a:chExt cx="1452" cy="720"/>
          </a:xfrm>
        </p:grpSpPr>
        <p:grpSp>
          <p:nvGrpSpPr>
            <p:cNvPr id="153606" name="Group 6"/>
            <p:cNvGrpSpPr>
              <a:grpSpLocks/>
            </p:cNvGrpSpPr>
            <p:nvPr/>
          </p:nvGrpSpPr>
          <p:grpSpPr bwMode="auto">
            <a:xfrm>
              <a:off x="2832" y="1440"/>
              <a:ext cx="1452" cy="720"/>
              <a:chOff x="2832" y="1440"/>
              <a:chExt cx="1452" cy="720"/>
            </a:xfrm>
          </p:grpSpPr>
          <p:sp>
            <p:nvSpPr>
              <p:cNvPr id="153607" name="AutoShape 7"/>
              <p:cNvSpPr>
                <a:spLocks noChangeArrowheads="1"/>
              </p:cNvSpPr>
              <p:nvPr/>
            </p:nvSpPr>
            <p:spPr bwMode="auto">
              <a:xfrm>
                <a:off x="2930" y="1499"/>
                <a:ext cx="1254" cy="661"/>
              </a:xfrm>
              <a:prstGeom prst="triangle">
                <a:avLst>
                  <a:gd name="adj" fmla="val 50000"/>
                </a:avLst>
              </a:prstGeom>
              <a:solidFill>
                <a:schemeClr val="accent3">
                  <a:lumMod val="40000"/>
                  <a:lumOff val="6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prstClr val="black"/>
                  </a:solidFill>
                  <a:latin typeface="Tw Cen MT"/>
                </a:endParaRPr>
              </a:p>
            </p:txBody>
          </p:sp>
          <p:grpSp>
            <p:nvGrpSpPr>
              <p:cNvPr id="153608" name="Group 8"/>
              <p:cNvGrpSpPr>
                <a:grpSpLocks/>
              </p:cNvGrpSpPr>
              <p:nvPr/>
            </p:nvGrpSpPr>
            <p:grpSpPr bwMode="auto">
              <a:xfrm>
                <a:off x="2832" y="1440"/>
                <a:ext cx="1452" cy="691"/>
                <a:chOff x="1968" y="1632"/>
                <a:chExt cx="1822" cy="1002"/>
              </a:xfrm>
            </p:grpSpPr>
            <p:sp>
              <p:nvSpPr>
                <p:cNvPr id="153609" name="Line 9"/>
                <p:cNvSpPr>
                  <a:spLocks noChangeAspect="1" noChangeShapeType="1"/>
                </p:cNvSpPr>
                <p:nvPr/>
              </p:nvSpPr>
              <p:spPr bwMode="auto">
                <a:xfrm flipH="1">
                  <a:off x="1968" y="1632"/>
                  <a:ext cx="910" cy="100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10" name="Line 10"/>
                <p:cNvSpPr>
                  <a:spLocks noChangeAspect="1" noChangeShapeType="1"/>
                </p:cNvSpPr>
                <p:nvPr/>
              </p:nvSpPr>
              <p:spPr bwMode="auto">
                <a:xfrm>
                  <a:off x="2880" y="1632"/>
                  <a:ext cx="910" cy="1002"/>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grpSp>
        <p:sp>
          <p:nvSpPr>
            <p:cNvPr id="153611" name="Text Box 11"/>
            <p:cNvSpPr txBox="1">
              <a:spLocks noChangeArrowheads="1"/>
            </p:cNvSpPr>
            <p:nvPr/>
          </p:nvSpPr>
          <p:spPr bwMode="auto">
            <a:xfrm>
              <a:off x="3061" y="1814"/>
              <a:ext cx="961" cy="231"/>
            </a:xfrm>
            <a:prstGeom prst="rect">
              <a:avLst/>
            </a:prstGeom>
            <a:noFill/>
            <a:ln>
              <a:noFill/>
              <a:headEnd type="none" w="sm" len="sm"/>
              <a:tailEnd type="none" w="sm" len="sm"/>
            </a:ln>
          </p:spPr>
          <p:style>
            <a:lnRef idx="2">
              <a:schemeClr val="accent6"/>
            </a:lnRef>
            <a:fillRef idx="1">
              <a:schemeClr val="lt1"/>
            </a:fillRef>
            <a:effectRef idx="0">
              <a:schemeClr val="accent6"/>
            </a:effectRef>
            <a:fontRef idx="minor">
              <a:schemeClr val="dk1"/>
            </a:fontRef>
          </p:style>
          <p:txBody>
            <a:bodyPr>
              <a:spAutoFit/>
            </a:bodyPr>
            <a:lstStyle/>
            <a:p>
              <a:pPr algn="ctr" defTabSz="914400">
                <a:spcBef>
                  <a:spcPct val="50000"/>
                </a:spcBef>
              </a:pPr>
              <a:r>
                <a:rPr lang="en-US" b="1" dirty="0">
                  <a:solidFill>
                    <a:prstClr val="black"/>
                  </a:solidFill>
                  <a:latin typeface="Arial Narrow" pitchFamily="34" charset="0"/>
                </a:rPr>
                <a:t>Competency</a:t>
              </a:r>
            </a:p>
          </p:txBody>
        </p:sp>
      </p:grpSp>
      <p:grpSp>
        <p:nvGrpSpPr>
          <p:cNvPr id="153612" name="Group 12"/>
          <p:cNvGrpSpPr>
            <a:grpSpLocks/>
          </p:cNvGrpSpPr>
          <p:nvPr/>
        </p:nvGrpSpPr>
        <p:grpSpPr bwMode="auto">
          <a:xfrm>
            <a:off x="1752600" y="2241550"/>
            <a:ext cx="4419600" cy="609600"/>
            <a:chOff x="144" y="1488"/>
            <a:chExt cx="2784" cy="384"/>
          </a:xfrm>
        </p:grpSpPr>
        <p:sp>
          <p:nvSpPr>
            <p:cNvPr id="153613" name="Line 13"/>
            <p:cNvSpPr>
              <a:spLocks noChangeShapeType="1"/>
            </p:cNvSpPr>
            <p:nvPr/>
          </p:nvSpPr>
          <p:spPr bwMode="auto">
            <a:xfrm flipV="1">
              <a:off x="2208" y="1607"/>
              <a:ext cx="720" cy="0"/>
            </a:xfrm>
            <a:prstGeom prst="line">
              <a:avLst/>
            </a:prstGeom>
            <a:noFill/>
            <a:ln w="28575">
              <a:solidFill>
                <a:schemeClr val="accent2"/>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14" name="Text Box 14"/>
            <p:cNvSpPr txBox="1">
              <a:spLocks noChangeArrowheads="1"/>
            </p:cNvSpPr>
            <p:nvPr/>
          </p:nvSpPr>
          <p:spPr bwMode="auto">
            <a:xfrm>
              <a:off x="144" y="1488"/>
              <a:ext cx="2112"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4400">
                <a:spcBef>
                  <a:spcPct val="50000"/>
                </a:spcBef>
              </a:pPr>
              <a:r>
                <a:rPr lang="en-US" sz="2000" b="1" dirty="0">
                  <a:solidFill>
                    <a:prstClr val="black"/>
                  </a:solidFill>
                  <a:latin typeface="Arial Narrow" pitchFamily="34" charset="0"/>
                </a:rPr>
                <a:t>Establish WHAT learners will learn.</a:t>
              </a:r>
            </a:p>
          </p:txBody>
        </p:sp>
      </p:grpSp>
      <p:sp>
        <p:nvSpPr>
          <p:cNvPr id="153615" name="Line 15"/>
          <p:cNvSpPr>
            <a:spLocks noChangeShapeType="1"/>
          </p:cNvSpPr>
          <p:nvPr/>
        </p:nvSpPr>
        <p:spPr bwMode="auto">
          <a:xfrm>
            <a:off x="1755776" y="3373438"/>
            <a:ext cx="8683625" cy="0"/>
          </a:xfrm>
          <a:prstGeom prst="line">
            <a:avLst/>
          </a:prstGeom>
          <a:noFill/>
          <a:ln w="28575">
            <a:solidFill>
              <a:schemeClr val="tx2"/>
            </a:solidFill>
            <a:prstDash val="dash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nvGrpSpPr>
          <p:cNvPr id="153616" name="Group 16"/>
          <p:cNvGrpSpPr>
            <a:grpSpLocks/>
          </p:cNvGrpSpPr>
          <p:nvPr/>
        </p:nvGrpSpPr>
        <p:grpSpPr bwMode="auto">
          <a:xfrm>
            <a:off x="1752600" y="3794126"/>
            <a:ext cx="2514600" cy="701675"/>
            <a:chOff x="144" y="2486"/>
            <a:chExt cx="1584" cy="442"/>
          </a:xfrm>
        </p:grpSpPr>
        <p:sp>
          <p:nvSpPr>
            <p:cNvPr id="153617" name="Text Box 17"/>
            <p:cNvSpPr txBox="1">
              <a:spLocks noChangeArrowheads="1"/>
            </p:cNvSpPr>
            <p:nvPr/>
          </p:nvSpPr>
          <p:spPr bwMode="auto">
            <a:xfrm>
              <a:off x="144" y="2486"/>
              <a:ext cx="13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sz="2000" b="1" dirty="0">
                  <a:solidFill>
                    <a:prstClr val="black"/>
                  </a:solidFill>
                  <a:latin typeface="Arial Narrow" pitchFamily="34" charset="0"/>
                </a:rPr>
                <a:t>Design learning and assessment.</a:t>
              </a:r>
            </a:p>
          </p:txBody>
        </p:sp>
        <p:sp>
          <p:nvSpPr>
            <p:cNvPr id="153618" name="Line 18"/>
            <p:cNvSpPr>
              <a:spLocks noChangeShapeType="1"/>
            </p:cNvSpPr>
            <p:nvPr/>
          </p:nvSpPr>
          <p:spPr bwMode="auto">
            <a:xfrm flipV="1">
              <a:off x="1296" y="2630"/>
              <a:ext cx="432" cy="0"/>
            </a:xfrm>
            <a:prstGeom prst="line">
              <a:avLst/>
            </a:prstGeom>
            <a:noFill/>
            <a:ln w="28575">
              <a:solidFill>
                <a:schemeClr val="accent2"/>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sp>
        <p:nvSpPr>
          <p:cNvPr id="153619" name="Rectangle 19"/>
          <p:cNvSpPr>
            <a:spLocks noChangeArrowheads="1"/>
          </p:cNvSpPr>
          <p:nvPr/>
        </p:nvSpPr>
        <p:spPr bwMode="auto">
          <a:xfrm>
            <a:off x="537882" y="76200"/>
            <a:ext cx="5329518" cy="58541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2075" tIns="46038" rIns="92075" bIns="46038">
            <a:spAutoFit/>
          </a:bodyPr>
          <a:lstStyle/>
          <a:p>
            <a:pPr defTabSz="914400"/>
            <a:r>
              <a:rPr lang="en-US" sz="3200" b="1" i="1" dirty="0">
                <a:solidFill>
                  <a:srgbClr val="DD8047"/>
                </a:solidFill>
                <a:latin typeface="Tw Cen MT"/>
              </a:rPr>
              <a:t>Learning Design Process</a:t>
            </a:r>
          </a:p>
        </p:txBody>
      </p:sp>
      <p:sp>
        <p:nvSpPr>
          <p:cNvPr id="153639" name="Oval 39"/>
          <p:cNvSpPr>
            <a:spLocks noChangeArrowheads="1"/>
          </p:cNvSpPr>
          <p:nvPr/>
        </p:nvSpPr>
        <p:spPr bwMode="auto">
          <a:xfrm>
            <a:off x="1752600" y="6553200"/>
            <a:ext cx="76200" cy="76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prstClr val="black"/>
              </a:solidFill>
              <a:latin typeface="Tw Cen MT"/>
            </a:endParaRPr>
          </a:p>
        </p:txBody>
      </p:sp>
      <p:sp>
        <p:nvSpPr>
          <p:cNvPr id="153640" name="Line 40"/>
          <p:cNvSpPr>
            <a:spLocks noChangeShapeType="1"/>
          </p:cNvSpPr>
          <p:nvPr/>
        </p:nvSpPr>
        <p:spPr bwMode="auto">
          <a:xfrm>
            <a:off x="1828801" y="2057400"/>
            <a:ext cx="8683625" cy="0"/>
          </a:xfrm>
          <a:prstGeom prst="line">
            <a:avLst/>
          </a:prstGeom>
          <a:noFill/>
          <a:ln w="38100">
            <a:solidFill>
              <a:srgbClr val="D36B3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53" name="Line 53"/>
          <p:cNvSpPr>
            <a:spLocks noChangeShapeType="1"/>
          </p:cNvSpPr>
          <p:nvPr/>
        </p:nvSpPr>
        <p:spPr bwMode="auto">
          <a:xfrm>
            <a:off x="1752601" y="5813425"/>
            <a:ext cx="8683625" cy="0"/>
          </a:xfrm>
          <a:prstGeom prst="line">
            <a:avLst/>
          </a:prstGeom>
          <a:noFill/>
          <a:ln w="38100">
            <a:solidFill>
              <a:srgbClr val="D36B3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nvGrpSpPr>
          <p:cNvPr id="153654" name="Group 54"/>
          <p:cNvGrpSpPr>
            <a:grpSpLocks noChangeAspect="1"/>
          </p:cNvGrpSpPr>
          <p:nvPr/>
        </p:nvGrpSpPr>
        <p:grpSpPr bwMode="auto">
          <a:xfrm>
            <a:off x="7610476" y="5824538"/>
            <a:ext cx="923925" cy="925512"/>
            <a:chOff x="3799" y="1351"/>
            <a:chExt cx="1549" cy="1552"/>
          </a:xfrm>
        </p:grpSpPr>
        <p:sp>
          <p:nvSpPr>
            <p:cNvPr id="153655" name="Freeform 55"/>
            <p:cNvSpPr>
              <a:spLocks noChangeAspect="1"/>
            </p:cNvSpPr>
            <p:nvPr/>
          </p:nvSpPr>
          <p:spPr bwMode="auto">
            <a:xfrm>
              <a:off x="3799" y="1779"/>
              <a:ext cx="494" cy="623"/>
            </a:xfrm>
            <a:custGeom>
              <a:avLst/>
              <a:gdLst>
                <a:gd name="T0" fmla="*/ 988 w 988"/>
                <a:gd name="T1" fmla="*/ 516 h 1246"/>
                <a:gd name="T2" fmla="*/ 737 w 988"/>
                <a:gd name="T3" fmla="*/ 413 h 1246"/>
                <a:gd name="T4" fmla="*/ 727 w 988"/>
                <a:gd name="T5" fmla="*/ 436 h 1246"/>
                <a:gd name="T6" fmla="*/ 721 w 988"/>
                <a:gd name="T7" fmla="*/ 459 h 1246"/>
                <a:gd name="T8" fmla="*/ 714 w 988"/>
                <a:gd name="T9" fmla="*/ 484 h 1246"/>
                <a:gd name="T10" fmla="*/ 708 w 988"/>
                <a:gd name="T11" fmla="*/ 510 h 1246"/>
                <a:gd name="T12" fmla="*/ 701 w 988"/>
                <a:gd name="T13" fmla="*/ 543 h 1246"/>
                <a:gd name="T14" fmla="*/ 696 w 988"/>
                <a:gd name="T15" fmla="*/ 570 h 1246"/>
                <a:gd name="T16" fmla="*/ 692 w 988"/>
                <a:gd name="T17" fmla="*/ 601 h 1246"/>
                <a:gd name="T18" fmla="*/ 689 w 988"/>
                <a:gd name="T19" fmla="*/ 634 h 1246"/>
                <a:gd name="T20" fmla="*/ 686 w 988"/>
                <a:gd name="T21" fmla="*/ 669 h 1246"/>
                <a:gd name="T22" fmla="*/ 686 w 988"/>
                <a:gd name="T23" fmla="*/ 731 h 1246"/>
                <a:gd name="T24" fmla="*/ 688 w 988"/>
                <a:gd name="T25" fmla="*/ 762 h 1246"/>
                <a:gd name="T26" fmla="*/ 689 w 988"/>
                <a:gd name="T27" fmla="*/ 793 h 1246"/>
                <a:gd name="T28" fmla="*/ 693 w 988"/>
                <a:gd name="T29" fmla="*/ 823 h 1246"/>
                <a:gd name="T30" fmla="*/ 699 w 988"/>
                <a:gd name="T31" fmla="*/ 853 h 1246"/>
                <a:gd name="T32" fmla="*/ 705 w 988"/>
                <a:gd name="T33" fmla="*/ 882 h 1246"/>
                <a:gd name="T34" fmla="*/ 712 w 988"/>
                <a:gd name="T35" fmla="*/ 917 h 1246"/>
                <a:gd name="T36" fmla="*/ 722 w 988"/>
                <a:gd name="T37" fmla="*/ 949 h 1246"/>
                <a:gd name="T38" fmla="*/ 250 w 988"/>
                <a:gd name="T39" fmla="*/ 1246 h 1246"/>
                <a:gd name="T40" fmla="*/ 240 w 988"/>
                <a:gd name="T41" fmla="*/ 1216 h 1246"/>
                <a:gd name="T42" fmla="*/ 230 w 988"/>
                <a:gd name="T43" fmla="*/ 1190 h 1246"/>
                <a:gd name="T44" fmla="*/ 221 w 988"/>
                <a:gd name="T45" fmla="*/ 1165 h 1246"/>
                <a:gd name="T46" fmla="*/ 213 w 988"/>
                <a:gd name="T47" fmla="*/ 1138 h 1246"/>
                <a:gd name="T48" fmla="*/ 205 w 988"/>
                <a:gd name="T49" fmla="*/ 1115 h 1246"/>
                <a:gd name="T50" fmla="*/ 197 w 988"/>
                <a:gd name="T51" fmla="*/ 1089 h 1246"/>
                <a:gd name="T52" fmla="*/ 191 w 988"/>
                <a:gd name="T53" fmla="*/ 1064 h 1246"/>
                <a:gd name="T54" fmla="*/ 185 w 988"/>
                <a:gd name="T55" fmla="*/ 1041 h 1246"/>
                <a:gd name="T56" fmla="*/ 179 w 988"/>
                <a:gd name="T57" fmla="*/ 1017 h 1246"/>
                <a:gd name="T58" fmla="*/ 172 w 988"/>
                <a:gd name="T59" fmla="*/ 988 h 1246"/>
                <a:gd name="T60" fmla="*/ 168 w 988"/>
                <a:gd name="T61" fmla="*/ 957 h 1246"/>
                <a:gd name="T62" fmla="*/ 162 w 988"/>
                <a:gd name="T63" fmla="*/ 930 h 1246"/>
                <a:gd name="T64" fmla="*/ 156 w 988"/>
                <a:gd name="T65" fmla="*/ 903 h 1246"/>
                <a:gd name="T66" fmla="*/ 153 w 988"/>
                <a:gd name="T67" fmla="*/ 871 h 1246"/>
                <a:gd name="T68" fmla="*/ 151 w 988"/>
                <a:gd name="T69" fmla="*/ 840 h 1246"/>
                <a:gd name="T70" fmla="*/ 148 w 988"/>
                <a:gd name="T71" fmla="*/ 806 h 1246"/>
                <a:gd name="T72" fmla="*/ 145 w 988"/>
                <a:gd name="T73" fmla="*/ 773 h 1246"/>
                <a:gd name="T74" fmla="*/ 145 w 988"/>
                <a:gd name="T75" fmla="*/ 739 h 1246"/>
                <a:gd name="T76" fmla="*/ 145 w 988"/>
                <a:gd name="T77" fmla="*/ 705 h 1246"/>
                <a:gd name="T78" fmla="*/ 145 w 988"/>
                <a:gd name="T79" fmla="*/ 661 h 1246"/>
                <a:gd name="T80" fmla="*/ 146 w 988"/>
                <a:gd name="T81" fmla="*/ 622 h 1246"/>
                <a:gd name="T82" fmla="*/ 148 w 988"/>
                <a:gd name="T83" fmla="*/ 596 h 1246"/>
                <a:gd name="T84" fmla="*/ 151 w 988"/>
                <a:gd name="T85" fmla="*/ 565 h 1246"/>
                <a:gd name="T86" fmla="*/ 153 w 988"/>
                <a:gd name="T87" fmla="*/ 534 h 1246"/>
                <a:gd name="T88" fmla="*/ 158 w 988"/>
                <a:gd name="T89" fmla="*/ 498 h 1246"/>
                <a:gd name="T90" fmla="*/ 164 w 988"/>
                <a:gd name="T91" fmla="*/ 466 h 1246"/>
                <a:gd name="T92" fmla="*/ 169 w 988"/>
                <a:gd name="T93" fmla="*/ 438 h 1246"/>
                <a:gd name="T94" fmla="*/ 177 w 988"/>
                <a:gd name="T95" fmla="*/ 402 h 1246"/>
                <a:gd name="T96" fmla="*/ 184 w 988"/>
                <a:gd name="T97" fmla="*/ 373 h 1246"/>
                <a:gd name="T98" fmla="*/ 191 w 988"/>
                <a:gd name="T99" fmla="*/ 338 h 1246"/>
                <a:gd name="T100" fmla="*/ 200 w 988"/>
                <a:gd name="T101" fmla="*/ 309 h 1246"/>
                <a:gd name="T102" fmla="*/ 210 w 988"/>
                <a:gd name="T103" fmla="*/ 277 h 1246"/>
                <a:gd name="T104" fmla="*/ 220 w 988"/>
                <a:gd name="T105" fmla="*/ 246 h 1246"/>
                <a:gd name="T106" fmla="*/ 234 w 988"/>
                <a:gd name="T107" fmla="*/ 207 h 1246"/>
                <a:gd name="T108" fmla="*/ 0 w 988"/>
                <a:gd name="T109" fmla="*/ 108 h 1246"/>
                <a:gd name="T110" fmla="*/ 615 w 988"/>
                <a:gd name="T111" fmla="*/ 0 h 1246"/>
                <a:gd name="T112" fmla="*/ 988 w 988"/>
                <a:gd name="T113" fmla="*/ 516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8" h="1246">
                  <a:moveTo>
                    <a:pt x="988" y="516"/>
                  </a:moveTo>
                  <a:lnTo>
                    <a:pt x="737" y="413"/>
                  </a:lnTo>
                  <a:lnTo>
                    <a:pt x="727" y="436"/>
                  </a:lnTo>
                  <a:lnTo>
                    <a:pt x="721" y="459"/>
                  </a:lnTo>
                  <a:lnTo>
                    <a:pt x="714" y="484"/>
                  </a:lnTo>
                  <a:lnTo>
                    <a:pt x="708" y="510"/>
                  </a:lnTo>
                  <a:lnTo>
                    <a:pt x="701" y="543"/>
                  </a:lnTo>
                  <a:lnTo>
                    <a:pt x="696" y="570"/>
                  </a:lnTo>
                  <a:lnTo>
                    <a:pt x="692" y="601"/>
                  </a:lnTo>
                  <a:lnTo>
                    <a:pt x="689" y="634"/>
                  </a:lnTo>
                  <a:lnTo>
                    <a:pt x="686" y="669"/>
                  </a:lnTo>
                  <a:lnTo>
                    <a:pt x="686" y="731"/>
                  </a:lnTo>
                  <a:lnTo>
                    <a:pt x="688" y="762"/>
                  </a:lnTo>
                  <a:lnTo>
                    <a:pt x="689" y="793"/>
                  </a:lnTo>
                  <a:lnTo>
                    <a:pt x="693" y="823"/>
                  </a:lnTo>
                  <a:lnTo>
                    <a:pt x="699" y="853"/>
                  </a:lnTo>
                  <a:lnTo>
                    <a:pt x="705" y="882"/>
                  </a:lnTo>
                  <a:lnTo>
                    <a:pt x="712" y="917"/>
                  </a:lnTo>
                  <a:lnTo>
                    <a:pt x="722" y="949"/>
                  </a:lnTo>
                  <a:lnTo>
                    <a:pt x="250" y="1246"/>
                  </a:lnTo>
                  <a:lnTo>
                    <a:pt x="240" y="1216"/>
                  </a:lnTo>
                  <a:lnTo>
                    <a:pt x="230" y="1190"/>
                  </a:lnTo>
                  <a:lnTo>
                    <a:pt x="221" y="1165"/>
                  </a:lnTo>
                  <a:lnTo>
                    <a:pt x="213" y="1138"/>
                  </a:lnTo>
                  <a:lnTo>
                    <a:pt x="205" y="1115"/>
                  </a:lnTo>
                  <a:lnTo>
                    <a:pt x="197" y="1089"/>
                  </a:lnTo>
                  <a:lnTo>
                    <a:pt x="191" y="1064"/>
                  </a:lnTo>
                  <a:lnTo>
                    <a:pt x="185" y="1041"/>
                  </a:lnTo>
                  <a:lnTo>
                    <a:pt x="179" y="1017"/>
                  </a:lnTo>
                  <a:lnTo>
                    <a:pt x="172" y="988"/>
                  </a:lnTo>
                  <a:lnTo>
                    <a:pt x="168" y="957"/>
                  </a:lnTo>
                  <a:lnTo>
                    <a:pt x="162" y="930"/>
                  </a:lnTo>
                  <a:lnTo>
                    <a:pt x="156" y="903"/>
                  </a:lnTo>
                  <a:lnTo>
                    <a:pt x="153" y="871"/>
                  </a:lnTo>
                  <a:lnTo>
                    <a:pt x="151" y="840"/>
                  </a:lnTo>
                  <a:lnTo>
                    <a:pt x="148" y="806"/>
                  </a:lnTo>
                  <a:lnTo>
                    <a:pt x="145" y="773"/>
                  </a:lnTo>
                  <a:lnTo>
                    <a:pt x="145" y="739"/>
                  </a:lnTo>
                  <a:lnTo>
                    <a:pt x="145" y="705"/>
                  </a:lnTo>
                  <a:lnTo>
                    <a:pt x="145" y="661"/>
                  </a:lnTo>
                  <a:lnTo>
                    <a:pt x="146" y="622"/>
                  </a:lnTo>
                  <a:lnTo>
                    <a:pt x="148" y="596"/>
                  </a:lnTo>
                  <a:lnTo>
                    <a:pt x="151" y="565"/>
                  </a:lnTo>
                  <a:lnTo>
                    <a:pt x="153" y="534"/>
                  </a:lnTo>
                  <a:lnTo>
                    <a:pt x="158" y="498"/>
                  </a:lnTo>
                  <a:lnTo>
                    <a:pt x="164" y="466"/>
                  </a:lnTo>
                  <a:lnTo>
                    <a:pt x="169" y="438"/>
                  </a:lnTo>
                  <a:lnTo>
                    <a:pt x="177" y="402"/>
                  </a:lnTo>
                  <a:lnTo>
                    <a:pt x="184" y="373"/>
                  </a:lnTo>
                  <a:lnTo>
                    <a:pt x="191" y="338"/>
                  </a:lnTo>
                  <a:lnTo>
                    <a:pt x="200" y="309"/>
                  </a:lnTo>
                  <a:lnTo>
                    <a:pt x="210" y="277"/>
                  </a:lnTo>
                  <a:lnTo>
                    <a:pt x="220" y="246"/>
                  </a:lnTo>
                  <a:lnTo>
                    <a:pt x="234" y="207"/>
                  </a:lnTo>
                  <a:lnTo>
                    <a:pt x="0" y="108"/>
                  </a:lnTo>
                  <a:lnTo>
                    <a:pt x="615" y="0"/>
                  </a:lnTo>
                  <a:lnTo>
                    <a:pt x="988" y="516"/>
                  </a:lnTo>
                  <a:close/>
                </a:path>
              </a:pathLst>
            </a:custGeom>
            <a:solidFill>
              <a:schemeClr val="accent1"/>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prstDash val="solid"/>
                  <a:round/>
                  <a:headEnd/>
                  <a:tailEnd/>
                </a14:hiddenLine>
              </a:ext>
            </a:extLst>
          </p:spPr>
          <p:txBody>
            <a:bodyPr/>
            <a:lstStyle/>
            <a:p>
              <a:pPr defTabSz="914400"/>
              <a:endParaRPr lang="en-US" dirty="0">
                <a:solidFill>
                  <a:prstClr val="black"/>
                </a:solidFill>
                <a:latin typeface="Tw Cen MT"/>
              </a:endParaRPr>
            </a:p>
          </p:txBody>
        </p:sp>
        <p:sp>
          <p:nvSpPr>
            <p:cNvPr id="153656" name="Freeform 56"/>
            <p:cNvSpPr>
              <a:spLocks noChangeAspect="1"/>
            </p:cNvSpPr>
            <p:nvPr/>
          </p:nvSpPr>
          <p:spPr bwMode="auto">
            <a:xfrm>
              <a:off x="4244" y="2415"/>
              <a:ext cx="609" cy="488"/>
            </a:xfrm>
            <a:custGeom>
              <a:avLst/>
              <a:gdLst>
                <a:gd name="T0" fmla="*/ 488 w 1218"/>
                <a:gd name="T1" fmla="*/ 0 h 974"/>
                <a:gd name="T2" fmla="*/ 387 w 1218"/>
                <a:gd name="T3" fmla="*/ 251 h 974"/>
                <a:gd name="T4" fmla="*/ 410 w 1218"/>
                <a:gd name="T5" fmla="*/ 261 h 974"/>
                <a:gd name="T6" fmla="*/ 431 w 1218"/>
                <a:gd name="T7" fmla="*/ 267 h 974"/>
                <a:gd name="T8" fmla="*/ 456 w 1218"/>
                <a:gd name="T9" fmla="*/ 274 h 974"/>
                <a:gd name="T10" fmla="*/ 483 w 1218"/>
                <a:gd name="T11" fmla="*/ 281 h 974"/>
                <a:gd name="T12" fmla="*/ 515 w 1218"/>
                <a:gd name="T13" fmla="*/ 287 h 974"/>
                <a:gd name="T14" fmla="*/ 544 w 1218"/>
                <a:gd name="T15" fmla="*/ 291 h 974"/>
                <a:gd name="T16" fmla="*/ 573 w 1218"/>
                <a:gd name="T17" fmla="*/ 296 h 974"/>
                <a:gd name="T18" fmla="*/ 606 w 1218"/>
                <a:gd name="T19" fmla="*/ 300 h 974"/>
                <a:gd name="T20" fmla="*/ 641 w 1218"/>
                <a:gd name="T21" fmla="*/ 303 h 974"/>
                <a:gd name="T22" fmla="*/ 703 w 1218"/>
                <a:gd name="T23" fmla="*/ 303 h 974"/>
                <a:gd name="T24" fmla="*/ 736 w 1218"/>
                <a:gd name="T25" fmla="*/ 301 h 974"/>
                <a:gd name="T26" fmla="*/ 765 w 1218"/>
                <a:gd name="T27" fmla="*/ 298 h 974"/>
                <a:gd name="T28" fmla="*/ 795 w 1218"/>
                <a:gd name="T29" fmla="*/ 294 h 974"/>
                <a:gd name="T30" fmla="*/ 827 w 1218"/>
                <a:gd name="T31" fmla="*/ 288 h 974"/>
                <a:gd name="T32" fmla="*/ 854 w 1218"/>
                <a:gd name="T33" fmla="*/ 284 h 974"/>
                <a:gd name="T34" fmla="*/ 889 w 1218"/>
                <a:gd name="T35" fmla="*/ 275 h 974"/>
                <a:gd name="T36" fmla="*/ 921 w 1218"/>
                <a:gd name="T37" fmla="*/ 265 h 974"/>
                <a:gd name="T38" fmla="*/ 1218 w 1218"/>
                <a:gd name="T39" fmla="*/ 736 h 974"/>
                <a:gd name="T40" fmla="*/ 1189 w 1218"/>
                <a:gd name="T41" fmla="*/ 747 h 974"/>
                <a:gd name="T42" fmla="*/ 1162 w 1218"/>
                <a:gd name="T43" fmla="*/ 758 h 974"/>
                <a:gd name="T44" fmla="*/ 1137 w 1218"/>
                <a:gd name="T45" fmla="*/ 766 h 974"/>
                <a:gd name="T46" fmla="*/ 1111 w 1218"/>
                <a:gd name="T47" fmla="*/ 775 h 974"/>
                <a:gd name="T48" fmla="*/ 1087 w 1218"/>
                <a:gd name="T49" fmla="*/ 782 h 974"/>
                <a:gd name="T50" fmla="*/ 1061 w 1218"/>
                <a:gd name="T51" fmla="*/ 791 h 974"/>
                <a:gd name="T52" fmla="*/ 1038 w 1218"/>
                <a:gd name="T53" fmla="*/ 797 h 974"/>
                <a:gd name="T54" fmla="*/ 1013 w 1218"/>
                <a:gd name="T55" fmla="*/ 802 h 974"/>
                <a:gd name="T56" fmla="*/ 989 w 1218"/>
                <a:gd name="T57" fmla="*/ 808 h 974"/>
                <a:gd name="T58" fmla="*/ 961 w 1218"/>
                <a:gd name="T59" fmla="*/ 815 h 974"/>
                <a:gd name="T60" fmla="*/ 929 w 1218"/>
                <a:gd name="T61" fmla="*/ 820 h 974"/>
                <a:gd name="T62" fmla="*/ 903 w 1218"/>
                <a:gd name="T63" fmla="*/ 825 h 974"/>
                <a:gd name="T64" fmla="*/ 875 w 1218"/>
                <a:gd name="T65" fmla="*/ 831 h 974"/>
                <a:gd name="T66" fmla="*/ 844 w 1218"/>
                <a:gd name="T67" fmla="*/ 836 h 974"/>
                <a:gd name="T68" fmla="*/ 813 w 1218"/>
                <a:gd name="T69" fmla="*/ 838 h 974"/>
                <a:gd name="T70" fmla="*/ 778 w 1218"/>
                <a:gd name="T71" fmla="*/ 840 h 974"/>
                <a:gd name="T72" fmla="*/ 745 w 1218"/>
                <a:gd name="T73" fmla="*/ 843 h 974"/>
                <a:gd name="T74" fmla="*/ 713 w 1218"/>
                <a:gd name="T75" fmla="*/ 843 h 974"/>
                <a:gd name="T76" fmla="*/ 678 w 1218"/>
                <a:gd name="T77" fmla="*/ 843 h 974"/>
                <a:gd name="T78" fmla="*/ 635 w 1218"/>
                <a:gd name="T79" fmla="*/ 843 h 974"/>
                <a:gd name="T80" fmla="*/ 596 w 1218"/>
                <a:gd name="T81" fmla="*/ 841 h 974"/>
                <a:gd name="T82" fmla="*/ 569 w 1218"/>
                <a:gd name="T83" fmla="*/ 840 h 974"/>
                <a:gd name="T84" fmla="*/ 538 w 1218"/>
                <a:gd name="T85" fmla="*/ 838 h 974"/>
                <a:gd name="T86" fmla="*/ 506 w 1218"/>
                <a:gd name="T87" fmla="*/ 836 h 974"/>
                <a:gd name="T88" fmla="*/ 470 w 1218"/>
                <a:gd name="T89" fmla="*/ 830 h 974"/>
                <a:gd name="T90" fmla="*/ 440 w 1218"/>
                <a:gd name="T91" fmla="*/ 824 h 974"/>
                <a:gd name="T92" fmla="*/ 410 w 1218"/>
                <a:gd name="T93" fmla="*/ 820 h 974"/>
                <a:gd name="T94" fmla="*/ 374 w 1218"/>
                <a:gd name="T95" fmla="*/ 811 h 974"/>
                <a:gd name="T96" fmla="*/ 346 w 1218"/>
                <a:gd name="T97" fmla="*/ 804 h 974"/>
                <a:gd name="T98" fmla="*/ 312 w 1218"/>
                <a:gd name="T99" fmla="*/ 797 h 974"/>
                <a:gd name="T100" fmla="*/ 281 w 1218"/>
                <a:gd name="T101" fmla="*/ 788 h 974"/>
                <a:gd name="T102" fmla="*/ 251 w 1218"/>
                <a:gd name="T103" fmla="*/ 779 h 974"/>
                <a:gd name="T104" fmla="*/ 219 w 1218"/>
                <a:gd name="T105" fmla="*/ 768 h 974"/>
                <a:gd name="T106" fmla="*/ 180 w 1218"/>
                <a:gd name="T107" fmla="*/ 753 h 974"/>
                <a:gd name="T108" fmla="*/ 88 w 1218"/>
                <a:gd name="T109" fmla="*/ 974 h 974"/>
                <a:gd name="T110" fmla="*/ 0 w 1218"/>
                <a:gd name="T111" fmla="*/ 349 h 974"/>
                <a:gd name="T112" fmla="*/ 488 w 1218"/>
                <a:gd name="T11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18" h="974">
                  <a:moveTo>
                    <a:pt x="488" y="0"/>
                  </a:moveTo>
                  <a:lnTo>
                    <a:pt x="387" y="251"/>
                  </a:lnTo>
                  <a:lnTo>
                    <a:pt x="410" y="261"/>
                  </a:lnTo>
                  <a:lnTo>
                    <a:pt x="431" y="267"/>
                  </a:lnTo>
                  <a:lnTo>
                    <a:pt x="456" y="274"/>
                  </a:lnTo>
                  <a:lnTo>
                    <a:pt x="483" y="281"/>
                  </a:lnTo>
                  <a:lnTo>
                    <a:pt x="515" y="287"/>
                  </a:lnTo>
                  <a:lnTo>
                    <a:pt x="544" y="291"/>
                  </a:lnTo>
                  <a:lnTo>
                    <a:pt x="573" y="296"/>
                  </a:lnTo>
                  <a:lnTo>
                    <a:pt x="606" y="300"/>
                  </a:lnTo>
                  <a:lnTo>
                    <a:pt x="641" y="303"/>
                  </a:lnTo>
                  <a:lnTo>
                    <a:pt x="703" y="303"/>
                  </a:lnTo>
                  <a:lnTo>
                    <a:pt x="736" y="301"/>
                  </a:lnTo>
                  <a:lnTo>
                    <a:pt x="765" y="298"/>
                  </a:lnTo>
                  <a:lnTo>
                    <a:pt x="795" y="294"/>
                  </a:lnTo>
                  <a:lnTo>
                    <a:pt x="827" y="288"/>
                  </a:lnTo>
                  <a:lnTo>
                    <a:pt x="854" y="284"/>
                  </a:lnTo>
                  <a:lnTo>
                    <a:pt x="889" y="275"/>
                  </a:lnTo>
                  <a:lnTo>
                    <a:pt x="921" y="265"/>
                  </a:lnTo>
                  <a:lnTo>
                    <a:pt x="1218" y="736"/>
                  </a:lnTo>
                  <a:lnTo>
                    <a:pt x="1189" y="747"/>
                  </a:lnTo>
                  <a:lnTo>
                    <a:pt x="1162" y="758"/>
                  </a:lnTo>
                  <a:lnTo>
                    <a:pt x="1137" y="766"/>
                  </a:lnTo>
                  <a:lnTo>
                    <a:pt x="1111" y="775"/>
                  </a:lnTo>
                  <a:lnTo>
                    <a:pt x="1087" y="782"/>
                  </a:lnTo>
                  <a:lnTo>
                    <a:pt x="1061" y="791"/>
                  </a:lnTo>
                  <a:lnTo>
                    <a:pt x="1038" y="797"/>
                  </a:lnTo>
                  <a:lnTo>
                    <a:pt x="1013" y="802"/>
                  </a:lnTo>
                  <a:lnTo>
                    <a:pt x="989" y="808"/>
                  </a:lnTo>
                  <a:lnTo>
                    <a:pt x="961" y="815"/>
                  </a:lnTo>
                  <a:lnTo>
                    <a:pt x="929" y="820"/>
                  </a:lnTo>
                  <a:lnTo>
                    <a:pt x="903" y="825"/>
                  </a:lnTo>
                  <a:lnTo>
                    <a:pt x="875" y="831"/>
                  </a:lnTo>
                  <a:lnTo>
                    <a:pt x="844" y="836"/>
                  </a:lnTo>
                  <a:lnTo>
                    <a:pt x="813" y="838"/>
                  </a:lnTo>
                  <a:lnTo>
                    <a:pt x="778" y="840"/>
                  </a:lnTo>
                  <a:lnTo>
                    <a:pt x="745" y="843"/>
                  </a:lnTo>
                  <a:lnTo>
                    <a:pt x="713" y="843"/>
                  </a:lnTo>
                  <a:lnTo>
                    <a:pt x="678" y="843"/>
                  </a:lnTo>
                  <a:lnTo>
                    <a:pt x="635" y="843"/>
                  </a:lnTo>
                  <a:lnTo>
                    <a:pt x="596" y="841"/>
                  </a:lnTo>
                  <a:lnTo>
                    <a:pt x="569" y="840"/>
                  </a:lnTo>
                  <a:lnTo>
                    <a:pt x="538" y="838"/>
                  </a:lnTo>
                  <a:lnTo>
                    <a:pt x="506" y="836"/>
                  </a:lnTo>
                  <a:lnTo>
                    <a:pt x="470" y="830"/>
                  </a:lnTo>
                  <a:lnTo>
                    <a:pt x="440" y="824"/>
                  </a:lnTo>
                  <a:lnTo>
                    <a:pt x="410" y="820"/>
                  </a:lnTo>
                  <a:lnTo>
                    <a:pt x="374" y="811"/>
                  </a:lnTo>
                  <a:lnTo>
                    <a:pt x="346" y="804"/>
                  </a:lnTo>
                  <a:lnTo>
                    <a:pt x="312" y="797"/>
                  </a:lnTo>
                  <a:lnTo>
                    <a:pt x="281" y="788"/>
                  </a:lnTo>
                  <a:lnTo>
                    <a:pt x="251" y="779"/>
                  </a:lnTo>
                  <a:lnTo>
                    <a:pt x="219" y="768"/>
                  </a:lnTo>
                  <a:lnTo>
                    <a:pt x="180" y="753"/>
                  </a:lnTo>
                  <a:lnTo>
                    <a:pt x="88" y="974"/>
                  </a:lnTo>
                  <a:lnTo>
                    <a:pt x="0" y="349"/>
                  </a:lnTo>
                  <a:lnTo>
                    <a:pt x="488" y="0"/>
                  </a:lnTo>
                  <a:close/>
                </a:path>
              </a:pathLst>
            </a:custGeom>
            <a:solidFill>
              <a:schemeClr val="accent4">
                <a:lumMod val="75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prstDash val="solid"/>
                  <a:round/>
                  <a:headEnd/>
                  <a:tailEnd/>
                </a14:hiddenLine>
              </a:ext>
            </a:extLst>
          </p:spPr>
          <p:txBody>
            <a:bodyPr/>
            <a:lstStyle/>
            <a:p>
              <a:pPr defTabSz="914400"/>
              <a:endParaRPr lang="en-US" dirty="0">
                <a:solidFill>
                  <a:prstClr val="black"/>
                </a:solidFill>
                <a:latin typeface="Tw Cen MT"/>
              </a:endParaRPr>
            </a:p>
          </p:txBody>
        </p:sp>
        <p:sp>
          <p:nvSpPr>
            <p:cNvPr id="153657" name="Freeform 57"/>
            <p:cNvSpPr>
              <a:spLocks noChangeAspect="1"/>
            </p:cNvSpPr>
            <p:nvPr/>
          </p:nvSpPr>
          <p:spPr bwMode="auto">
            <a:xfrm>
              <a:off x="4860" y="1847"/>
              <a:ext cx="488" cy="616"/>
            </a:xfrm>
            <a:custGeom>
              <a:avLst/>
              <a:gdLst>
                <a:gd name="T0" fmla="*/ 0 w 976"/>
                <a:gd name="T1" fmla="*/ 783 h 1232"/>
                <a:gd name="T2" fmla="*/ 242 w 976"/>
                <a:gd name="T3" fmla="*/ 874 h 1232"/>
                <a:gd name="T4" fmla="*/ 255 w 976"/>
                <a:gd name="T5" fmla="*/ 843 h 1232"/>
                <a:gd name="T6" fmla="*/ 265 w 976"/>
                <a:gd name="T7" fmla="*/ 815 h 1232"/>
                <a:gd name="T8" fmla="*/ 272 w 976"/>
                <a:gd name="T9" fmla="*/ 787 h 1232"/>
                <a:gd name="T10" fmla="*/ 280 w 976"/>
                <a:gd name="T11" fmla="*/ 763 h 1232"/>
                <a:gd name="T12" fmla="*/ 287 w 976"/>
                <a:gd name="T13" fmla="*/ 735 h 1232"/>
                <a:gd name="T14" fmla="*/ 293 w 976"/>
                <a:gd name="T15" fmla="*/ 703 h 1232"/>
                <a:gd name="T16" fmla="*/ 297 w 976"/>
                <a:gd name="T17" fmla="*/ 675 h 1232"/>
                <a:gd name="T18" fmla="*/ 301 w 976"/>
                <a:gd name="T19" fmla="*/ 646 h 1232"/>
                <a:gd name="T20" fmla="*/ 306 w 976"/>
                <a:gd name="T21" fmla="*/ 612 h 1232"/>
                <a:gd name="T22" fmla="*/ 307 w 976"/>
                <a:gd name="T23" fmla="*/ 578 h 1232"/>
                <a:gd name="T24" fmla="*/ 307 w 976"/>
                <a:gd name="T25" fmla="*/ 516 h 1232"/>
                <a:gd name="T26" fmla="*/ 306 w 976"/>
                <a:gd name="T27" fmla="*/ 483 h 1232"/>
                <a:gd name="T28" fmla="*/ 304 w 976"/>
                <a:gd name="T29" fmla="*/ 454 h 1232"/>
                <a:gd name="T30" fmla="*/ 300 w 976"/>
                <a:gd name="T31" fmla="*/ 423 h 1232"/>
                <a:gd name="T32" fmla="*/ 294 w 976"/>
                <a:gd name="T33" fmla="*/ 392 h 1232"/>
                <a:gd name="T34" fmla="*/ 288 w 976"/>
                <a:gd name="T35" fmla="*/ 364 h 1232"/>
                <a:gd name="T36" fmla="*/ 281 w 976"/>
                <a:gd name="T37" fmla="*/ 329 h 1232"/>
                <a:gd name="T38" fmla="*/ 271 w 976"/>
                <a:gd name="T39" fmla="*/ 296 h 1232"/>
                <a:gd name="T40" fmla="*/ 742 w 976"/>
                <a:gd name="T41" fmla="*/ 0 h 1232"/>
                <a:gd name="T42" fmla="*/ 753 w 976"/>
                <a:gd name="T43" fmla="*/ 29 h 1232"/>
                <a:gd name="T44" fmla="*/ 763 w 976"/>
                <a:gd name="T45" fmla="*/ 57 h 1232"/>
                <a:gd name="T46" fmla="*/ 772 w 976"/>
                <a:gd name="T47" fmla="*/ 81 h 1232"/>
                <a:gd name="T48" fmla="*/ 781 w 976"/>
                <a:gd name="T49" fmla="*/ 107 h 1232"/>
                <a:gd name="T50" fmla="*/ 788 w 976"/>
                <a:gd name="T51" fmla="*/ 132 h 1232"/>
                <a:gd name="T52" fmla="*/ 797 w 976"/>
                <a:gd name="T53" fmla="*/ 158 h 1232"/>
                <a:gd name="T54" fmla="*/ 802 w 976"/>
                <a:gd name="T55" fmla="*/ 181 h 1232"/>
                <a:gd name="T56" fmla="*/ 808 w 976"/>
                <a:gd name="T57" fmla="*/ 205 h 1232"/>
                <a:gd name="T58" fmla="*/ 814 w 976"/>
                <a:gd name="T59" fmla="*/ 230 h 1232"/>
                <a:gd name="T60" fmla="*/ 821 w 976"/>
                <a:gd name="T61" fmla="*/ 257 h 1232"/>
                <a:gd name="T62" fmla="*/ 825 w 976"/>
                <a:gd name="T63" fmla="*/ 289 h 1232"/>
                <a:gd name="T64" fmla="*/ 831 w 976"/>
                <a:gd name="T65" fmla="*/ 315 h 1232"/>
                <a:gd name="T66" fmla="*/ 837 w 976"/>
                <a:gd name="T67" fmla="*/ 344 h 1232"/>
                <a:gd name="T68" fmla="*/ 841 w 976"/>
                <a:gd name="T69" fmla="*/ 374 h 1232"/>
                <a:gd name="T70" fmla="*/ 843 w 976"/>
                <a:gd name="T71" fmla="*/ 406 h 1232"/>
                <a:gd name="T72" fmla="*/ 846 w 976"/>
                <a:gd name="T73" fmla="*/ 441 h 1232"/>
                <a:gd name="T74" fmla="*/ 849 w 976"/>
                <a:gd name="T75" fmla="*/ 474 h 1232"/>
                <a:gd name="T76" fmla="*/ 849 w 976"/>
                <a:gd name="T77" fmla="*/ 506 h 1232"/>
                <a:gd name="T78" fmla="*/ 849 w 976"/>
                <a:gd name="T79" fmla="*/ 540 h 1232"/>
                <a:gd name="T80" fmla="*/ 849 w 976"/>
                <a:gd name="T81" fmla="*/ 584 h 1232"/>
                <a:gd name="T82" fmla="*/ 847 w 976"/>
                <a:gd name="T83" fmla="*/ 623 h 1232"/>
                <a:gd name="T84" fmla="*/ 846 w 976"/>
                <a:gd name="T85" fmla="*/ 650 h 1232"/>
                <a:gd name="T86" fmla="*/ 843 w 976"/>
                <a:gd name="T87" fmla="*/ 680 h 1232"/>
                <a:gd name="T88" fmla="*/ 841 w 976"/>
                <a:gd name="T89" fmla="*/ 712 h 1232"/>
                <a:gd name="T90" fmla="*/ 836 w 976"/>
                <a:gd name="T91" fmla="*/ 748 h 1232"/>
                <a:gd name="T92" fmla="*/ 830 w 976"/>
                <a:gd name="T93" fmla="*/ 779 h 1232"/>
                <a:gd name="T94" fmla="*/ 824 w 976"/>
                <a:gd name="T95" fmla="*/ 809 h 1232"/>
                <a:gd name="T96" fmla="*/ 817 w 976"/>
                <a:gd name="T97" fmla="*/ 845 h 1232"/>
                <a:gd name="T98" fmla="*/ 810 w 976"/>
                <a:gd name="T99" fmla="*/ 872 h 1232"/>
                <a:gd name="T100" fmla="*/ 802 w 976"/>
                <a:gd name="T101" fmla="*/ 907 h 1232"/>
                <a:gd name="T102" fmla="*/ 794 w 976"/>
                <a:gd name="T103" fmla="*/ 937 h 1232"/>
                <a:gd name="T104" fmla="*/ 784 w 976"/>
                <a:gd name="T105" fmla="*/ 968 h 1232"/>
                <a:gd name="T106" fmla="*/ 773 w 976"/>
                <a:gd name="T107" fmla="*/ 999 h 1232"/>
                <a:gd name="T108" fmla="*/ 760 w 976"/>
                <a:gd name="T109" fmla="*/ 1038 h 1232"/>
                <a:gd name="T110" fmla="*/ 746 w 976"/>
                <a:gd name="T111" fmla="*/ 1077 h 1232"/>
                <a:gd name="T112" fmla="*/ 976 w 976"/>
                <a:gd name="T113" fmla="*/ 1171 h 1232"/>
                <a:gd name="T114" fmla="*/ 400 w 976"/>
                <a:gd name="T115" fmla="*/ 1232 h 1232"/>
                <a:gd name="T116" fmla="*/ 0 w 976"/>
                <a:gd name="T117" fmla="*/ 783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6" h="1232">
                  <a:moveTo>
                    <a:pt x="0" y="783"/>
                  </a:moveTo>
                  <a:lnTo>
                    <a:pt x="242" y="874"/>
                  </a:lnTo>
                  <a:lnTo>
                    <a:pt x="255" y="843"/>
                  </a:lnTo>
                  <a:lnTo>
                    <a:pt x="265" y="815"/>
                  </a:lnTo>
                  <a:lnTo>
                    <a:pt x="272" y="787"/>
                  </a:lnTo>
                  <a:lnTo>
                    <a:pt x="280" y="763"/>
                  </a:lnTo>
                  <a:lnTo>
                    <a:pt x="287" y="735"/>
                  </a:lnTo>
                  <a:lnTo>
                    <a:pt x="293" y="703"/>
                  </a:lnTo>
                  <a:lnTo>
                    <a:pt x="297" y="675"/>
                  </a:lnTo>
                  <a:lnTo>
                    <a:pt x="301" y="646"/>
                  </a:lnTo>
                  <a:lnTo>
                    <a:pt x="306" y="612"/>
                  </a:lnTo>
                  <a:lnTo>
                    <a:pt x="307" y="578"/>
                  </a:lnTo>
                  <a:lnTo>
                    <a:pt x="307" y="516"/>
                  </a:lnTo>
                  <a:lnTo>
                    <a:pt x="306" y="483"/>
                  </a:lnTo>
                  <a:lnTo>
                    <a:pt x="304" y="454"/>
                  </a:lnTo>
                  <a:lnTo>
                    <a:pt x="300" y="423"/>
                  </a:lnTo>
                  <a:lnTo>
                    <a:pt x="294" y="392"/>
                  </a:lnTo>
                  <a:lnTo>
                    <a:pt x="288" y="364"/>
                  </a:lnTo>
                  <a:lnTo>
                    <a:pt x="281" y="329"/>
                  </a:lnTo>
                  <a:lnTo>
                    <a:pt x="271" y="296"/>
                  </a:lnTo>
                  <a:lnTo>
                    <a:pt x="742" y="0"/>
                  </a:lnTo>
                  <a:lnTo>
                    <a:pt x="753" y="29"/>
                  </a:lnTo>
                  <a:lnTo>
                    <a:pt x="763" y="57"/>
                  </a:lnTo>
                  <a:lnTo>
                    <a:pt x="772" y="81"/>
                  </a:lnTo>
                  <a:lnTo>
                    <a:pt x="781" y="107"/>
                  </a:lnTo>
                  <a:lnTo>
                    <a:pt x="788" y="132"/>
                  </a:lnTo>
                  <a:lnTo>
                    <a:pt x="797" y="158"/>
                  </a:lnTo>
                  <a:lnTo>
                    <a:pt x="802" y="181"/>
                  </a:lnTo>
                  <a:lnTo>
                    <a:pt x="808" y="205"/>
                  </a:lnTo>
                  <a:lnTo>
                    <a:pt x="814" y="230"/>
                  </a:lnTo>
                  <a:lnTo>
                    <a:pt x="821" y="257"/>
                  </a:lnTo>
                  <a:lnTo>
                    <a:pt x="825" y="289"/>
                  </a:lnTo>
                  <a:lnTo>
                    <a:pt x="831" y="315"/>
                  </a:lnTo>
                  <a:lnTo>
                    <a:pt x="837" y="344"/>
                  </a:lnTo>
                  <a:lnTo>
                    <a:pt x="841" y="374"/>
                  </a:lnTo>
                  <a:lnTo>
                    <a:pt x="843" y="406"/>
                  </a:lnTo>
                  <a:lnTo>
                    <a:pt x="846" y="441"/>
                  </a:lnTo>
                  <a:lnTo>
                    <a:pt x="849" y="474"/>
                  </a:lnTo>
                  <a:lnTo>
                    <a:pt x="849" y="506"/>
                  </a:lnTo>
                  <a:lnTo>
                    <a:pt x="849" y="540"/>
                  </a:lnTo>
                  <a:lnTo>
                    <a:pt x="849" y="584"/>
                  </a:lnTo>
                  <a:lnTo>
                    <a:pt x="847" y="623"/>
                  </a:lnTo>
                  <a:lnTo>
                    <a:pt x="846" y="650"/>
                  </a:lnTo>
                  <a:lnTo>
                    <a:pt x="843" y="680"/>
                  </a:lnTo>
                  <a:lnTo>
                    <a:pt x="841" y="712"/>
                  </a:lnTo>
                  <a:lnTo>
                    <a:pt x="836" y="748"/>
                  </a:lnTo>
                  <a:lnTo>
                    <a:pt x="830" y="779"/>
                  </a:lnTo>
                  <a:lnTo>
                    <a:pt x="824" y="809"/>
                  </a:lnTo>
                  <a:lnTo>
                    <a:pt x="817" y="845"/>
                  </a:lnTo>
                  <a:lnTo>
                    <a:pt x="810" y="872"/>
                  </a:lnTo>
                  <a:lnTo>
                    <a:pt x="802" y="907"/>
                  </a:lnTo>
                  <a:lnTo>
                    <a:pt x="794" y="937"/>
                  </a:lnTo>
                  <a:lnTo>
                    <a:pt x="784" y="968"/>
                  </a:lnTo>
                  <a:lnTo>
                    <a:pt x="773" y="999"/>
                  </a:lnTo>
                  <a:lnTo>
                    <a:pt x="760" y="1038"/>
                  </a:lnTo>
                  <a:lnTo>
                    <a:pt x="746" y="1077"/>
                  </a:lnTo>
                  <a:lnTo>
                    <a:pt x="976" y="1171"/>
                  </a:lnTo>
                  <a:lnTo>
                    <a:pt x="400" y="1232"/>
                  </a:lnTo>
                  <a:lnTo>
                    <a:pt x="0" y="783"/>
                  </a:lnTo>
                  <a:close/>
                </a:path>
              </a:pathLst>
            </a:custGeom>
            <a:solidFill>
              <a:schemeClr val="tx2">
                <a:lumMod val="20000"/>
                <a:lumOff val="8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prstDash val="solid"/>
                  <a:round/>
                  <a:headEnd/>
                  <a:tailEnd/>
                </a14:hiddenLine>
              </a:ext>
            </a:extLst>
          </p:spPr>
          <p:txBody>
            <a:bodyPr/>
            <a:lstStyle/>
            <a:p>
              <a:pPr defTabSz="914400"/>
              <a:endParaRPr lang="en-US" dirty="0">
                <a:solidFill>
                  <a:prstClr val="black"/>
                </a:solidFill>
                <a:latin typeface="Tw Cen MT"/>
              </a:endParaRPr>
            </a:p>
          </p:txBody>
        </p:sp>
        <p:sp>
          <p:nvSpPr>
            <p:cNvPr id="153658" name="Freeform 58"/>
            <p:cNvSpPr>
              <a:spLocks noChangeAspect="1"/>
            </p:cNvSpPr>
            <p:nvPr/>
          </p:nvSpPr>
          <p:spPr bwMode="auto">
            <a:xfrm>
              <a:off x="4371" y="1351"/>
              <a:ext cx="552" cy="446"/>
            </a:xfrm>
            <a:custGeom>
              <a:avLst/>
              <a:gdLst>
                <a:gd name="T0" fmla="*/ 589 w 1104"/>
                <a:gd name="T1" fmla="*/ 891 h 891"/>
                <a:gd name="T2" fmla="*/ 661 w 1104"/>
                <a:gd name="T3" fmla="*/ 718 h 891"/>
                <a:gd name="T4" fmla="*/ 638 w 1104"/>
                <a:gd name="T5" fmla="*/ 711 h 891"/>
                <a:gd name="T6" fmla="*/ 612 w 1104"/>
                <a:gd name="T7" fmla="*/ 705 h 891"/>
                <a:gd name="T8" fmla="*/ 579 w 1104"/>
                <a:gd name="T9" fmla="*/ 698 h 891"/>
                <a:gd name="T10" fmla="*/ 551 w 1104"/>
                <a:gd name="T11" fmla="*/ 693 h 891"/>
                <a:gd name="T12" fmla="*/ 521 w 1104"/>
                <a:gd name="T13" fmla="*/ 689 h 891"/>
                <a:gd name="T14" fmla="*/ 488 w 1104"/>
                <a:gd name="T15" fmla="*/ 686 h 891"/>
                <a:gd name="T16" fmla="*/ 453 w 1104"/>
                <a:gd name="T17" fmla="*/ 683 h 891"/>
                <a:gd name="T18" fmla="*/ 391 w 1104"/>
                <a:gd name="T19" fmla="*/ 683 h 891"/>
                <a:gd name="T20" fmla="*/ 359 w 1104"/>
                <a:gd name="T21" fmla="*/ 685 h 891"/>
                <a:gd name="T22" fmla="*/ 329 w 1104"/>
                <a:gd name="T23" fmla="*/ 688 h 891"/>
                <a:gd name="T24" fmla="*/ 299 w 1104"/>
                <a:gd name="T25" fmla="*/ 691 h 891"/>
                <a:gd name="T26" fmla="*/ 268 w 1104"/>
                <a:gd name="T27" fmla="*/ 696 h 891"/>
                <a:gd name="T28" fmla="*/ 239 w 1104"/>
                <a:gd name="T29" fmla="*/ 702 h 891"/>
                <a:gd name="T30" fmla="*/ 205 w 1104"/>
                <a:gd name="T31" fmla="*/ 709 h 891"/>
                <a:gd name="T32" fmla="*/ 175 w 1104"/>
                <a:gd name="T33" fmla="*/ 719 h 891"/>
                <a:gd name="T34" fmla="*/ 254 w 1104"/>
                <a:gd name="T35" fmla="*/ 353 h 891"/>
                <a:gd name="T36" fmla="*/ 0 w 1104"/>
                <a:gd name="T37" fmla="*/ 207 h 891"/>
                <a:gd name="T38" fmla="*/ 13 w 1104"/>
                <a:gd name="T39" fmla="*/ 203 h 891"/>
                <a:gd name="T40" fmla="*/ 39 w 1104"/>
                <a:gd name="T41" fmla="*/ 194 h 891"/>
                <a:gd name="T42" fmla="*/ 59 w 1104"/>
                <a:gd name="T43" fmla="*/ 188 h 891"/>
                <a:gd name="T44" fmla="*/ 82 w 1104"/>
                <a:gd name="T45" fmla="*/ 181 h 891"/>
                <a:gd name="T46" fmla="*/ 110 w 1104"/>
                <a:gd name="T47" fmla="*/ 175 h 891"/>
                <a:gd name="T48" fmla="*/ 133 w 1104"/>
                <a:gd name="T49" fmla="*/ 169 h 891"/>
                <a:gd name="T50" fmla="*/ 163 w 1104"/>
                <a:gd name="T51" fmla="*/ 162 h 891"/>
                <a:gd name="T52" fmla="*/ 189 w 1104"/>
                <a:gd name="T53" fmla="*/ 158 h 891"/>
                <a:gd name="T54" fmla="*/ 219 w 1104"/>
                <a:gd name="T55" fmla="*/ 153 h 891"/>
                <a:gd name="T56" fmla="*/ 251 w 1104"/>
                <a:gd name="T57" fmla="*/ 149 h 891"/>
                <a:gd name="T58" fmla="*/ 281 w 1104"/>
                <a:gd name="T59" fmla="*/ 146 h 891"/>
                <a:gd name="T60" fmla="*/ 316 w 1104"/>
                <a:gd name="T61" fmla="*/ 145 h 891"/>
                <a:gd name="T62" fmla="*/ 349 w 1104"/>
                <a:gd name="T63" fmla="*/ 142 h 891"/>
                <a:gd name="T64" fmla="*/ 382 w 1104"/>
                <a:gd name="T65" fmla="*/ 142 h 891"/>
                <a:gd name="T66" fmla="*/ 417 w 1104"/>
                <a:gd name="T67" fmla="*/ 142 h 891"/>
                <a:gd name="T68" fmla="*/ 460 w 1104"/>
                <a:gd name="T69" fmla="*/ 142 h 891"/>
                <a:gd name="T70" fmla="*/ 499 w 1104"/>
                <a:gd name="T71" fmla="*/ 143 h 891"/>
                <a:gd name="T72" fmla="*/ 525 w 1104"/>
                <a:gd name="T73" fmla="*/ 145 h 891"/>
                <a:gd name="T74" fmla="*/ 557 w 1104"/>
                <a:gd name="T75" fmla="*/ 148 h 891"/>
                <a:gd name="T76" fmla="*/ 587 w 1104"/>
                <a:gd name="T77" fmla="*/ 151 h 891"/>
                <a:gd name="T78" fmla="*/ 623 w 1104"/>
                <a:gd name="T79" fmla="*/ 155 h 891"/>
                <a:gd name="T80" fmla="*/ 654 w 1104"/>
                <a:gd name="T81" fmla="*/ 161 h 891"/>
                <a:gd name="T82" fmla="*/ 683 w 1104"/>
                <a:gd name="T83" fmla="*/ 166 h 891"/>
                <a:gd name="T84" fmla="*/ 720 w 1104"/>
                <a:gd name="T85" fmla="*/ 174 h 891"/>
                <a:gd name="T86" fmla="*/ 749 w 1104"/>
                <a:gd name="T87" fmla="*/ 181 h 891"/>
                <a:gd name="T88" fmla="*/ 784 w 1104"/>
                <a:gd name="T89" fmla="*/ 190 h 891"/>
                <a:gd name="T90" fmla="*/ 813 w 1104"/>
                <a:gd name="T91" fmla="*/ 197 h 891"/>
                <a:gd name="T92" fmla="*/ 844 w 1104"/>
                <a:gd name="T93" fmla="*/ 207 h 891"/>
                <a:gd name="T94" fmla="*/ 876 w 1104"/>
                <a:gd name="T95" fmla="*/ 217 h 891"/>
                <a:gd name="T96" fmla="*/ 970 w 1104"/>
                <a:gd name="T97" fmla="*/ 0 h 891"/>
                <a:gd name="T98" fmla="*/ 1104 w 1104"/>
                <a:gd name="T99" fmla="*/ 604 h 891"/>
                <a:gd name="T100" fmla="*/ 589 w 1104"/>
                <a:gd name="T101" fmla="*/ 891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04" h="891">
                  <a:moveTo>
                    <a:pt x="589" y="891"/>
                  </a:moveTo>
                  <a:lnTo>
                    <a:pt x="661" y="718"/>
                  </a:lnTo>
                  <a:lnTo>
                    <a:pt x="638" y="711"/>
                  </a:lnTo>
                  <a:lnTo>
                    <a:pt x="612" y="705"/>
                  </a:lnTo>
                  <a:lnTo>
                    <a:pt x="579" y="698"/>
                  </a:lnTo>
                  <a:lnTo>
                    <a:pt x="551" y="693"/>
                  </a:lnTo>
                  <a:lnTo>
                    <a:pt x="521" y="689"/>
                  </a:lnTo>
                  <a:lnTo>
                    <a:pt x="488" y="686"/>
                  </a:lnTo>
                  <a:lnTo>
                    <a:pt x="453" y="683"/>
                  </a:lnTo>
                  <a:lnTo>
                    <a:pt x="391" y="683"/>
                  </a:lnTo>
                  <a:lnTo>
                    <a:pt x="359" y="685"/>
                  </a:lnTo>
                  <a:lnTo>
                    <a:pt x="329" y="688"/>
                  </a:lnTo>
                  <a:lnTo>
                    <a:pt x="299" y="691"/>
                  </a:lnTo>
                  <a:lnTo>
                    <a:pt x="268" y="696"/>
                  </a:lnTo>
                  <a:lnTo>
                    <a:pt x="239" y="702"/>
                  </a:lnTo>
                  <a:lnTo>
                    <a:pt x="205" y="709"/>
                  </a:lnTo>
                  <a:lnTo>
                    <a:pt x="175" y="719"/>
                  </a:lnTo>
                  <a:lnTo>
                    <a:pt x="254" y="353"/>
                  </a:lnTo>
                  <a:lnTo>
                    <a:pt x="0" y="207"/>
                  </a:lnTo>
                  <a:lnTo>
                    <a:pt x="13" y="203"/>
                  </a:lnTo>
                  <a:lnTo>
                    <a:pt x="39" y="194"/>
                  </a:lnTo>
                  <a:lnTo>
                    <a:pt x="59" y="188"/>
                  </a:lnTo>
                  <a:lnTo>
                    <a:pt x="82" y="181"/>
                  </a:lnTo>
                  <a:lnTo>
                    <a:pt x="110" y="175"/>
                  </a:lnTo>
                  <a:lnTo>
                    <a:pt x="133" y="169"/>
                  </a:lnTo>
                  <a:lnTo>
                    <a:pt x="163" y="162"/>
                  </a:lnTo>
                  <a:lnTo>
                    <a:pt x="189" y="158"/>
                  </a:lnTo>
                  <a:lnTo>
                    <a:pt x="219" y="153"/>
                  </a:lnTo>
                  <a:lnTo>
                    <a:pt x="251" y="149"/>
                  </a:lnTo>
                  <a:lnTo>
                    <a:pt x="281" y="146"/>
                  </a:lnTo>
                  <a:lnTo>
                    <a:pt x="316" y="145"/>
                  </a:lnTo>
                  <a:lnTo>
                    <a:pt x="349" y="142"/>
                  </a:lnTo>
                  <a:lnTo>
                    <a:pt x="382" y="142"/>
                  </a:lnTo>
                  <a:lnTo>
                    <a:pt x="417" y="142"/>
                  </a:lnTo>
                  <a:lnTo>
                    <a:pt x="460" y="142"/>
                  </a:lnTo>
                  <a:lnTo>
                    <a:pt x="499" y="143"/>
                  </a:lnTo>
                  <a:lnTo>
                    <a:pt x="525" y="145"/>
                  </a:lnTo>
                  <a:lnTo>
                    <a:pt x="557" y="148"/>
                  </a:lnTo>
                  <a:lnTo>
                    <a:pt x="587" y="151"/>
                  </a:lnTo>
                  <a:lnTo>
                    <a:pt x="623" y="155"/>
                  </a:lnTo>
                  <a:lnTo>
                    <a:pt x="654" y="161"/>
                  </a:lnTo>
                  <a:lnTo>
                    <a:pt x="683" y="166"/>
                  </a:lnTo>
                  <a:lnTo>
                    <a:pt x="720" y="174"/>
                  </a:lnTo>
                  <a:lnTo>
                    <a:pt x="749" y="181"/>
                  </a:lnTo>
                  <a:lnTo>
                    <a:pt x="784" y="190"/>
                  </a:lnTo>
                  <a:lnTo>
                    <a:pt x="813" y="197"/>
                  </a:lnTo>
                  <a:lnTo>
                    <a:pt x="844" y="207"/>
                  </a:lnTo>
                  <a:lnTo>
                    <a:pt x="876" y="217"/>
                  </a:lnTo>
                  <a:lnTo>
                    <a:pt x="970" y="0"/>
                  </a:lnTo>
                  <a:lnTo>
                    <a:pt x="1104" y="604"/>
                  </a:lnTo>
                  <a:lnTo>
                    <a:pt x="589" y="891"/>
                  </a:lnTo>
                  <a:close/>
                </a:path>
              </a:pathLst>
            </a:custGeom>
            <a:solidFill>
              <a:srgbClr val="FFC000"/>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prstDash val="solid"/>
                  <a:round/>
                  <a:headEnd/>
                  <a:tailEnd/>
                </a14:hiddenLine>
              </a:ext>
            </a:extLst>
          </p:spPr>
          <p:txBody>
            <a:bodyPr/>
            <a:lstStyle/>
            <a:p>
              <a:pPr defTabSz="914400"/>
              <a:endParaRPr lang="en-US" dirty="0">
                <a:solidFill>
                  <a:prstClr val="black"/>
                </a:solidFill>
                <a:latin typeface="Tw Cen MT"/>
              </a:endParaRPr>
            </a:p>
          </p:txBody>
        </p:sp>
      </p:grpSp>
      <p:grpSp>
        <p:nvGrpSpPr>
          <p:cNvPr id="153659" name="Group 59"/>
          <p:cNvGrpSpPr>
            <a:grpSpLocks/>
          </p:cNvGrpSpPr>
          <p:nvPr/>
        </p:nvGrpSpPr>
        <p:grpSpPr bwMode="auto">
          <a:xfrm>
            <a:off x="1752600" y="5895976"/>
            <a:ext cx="5105400" cy="701675"/>
            <a:chOff x="144" y="3714"/>
            <a:chExt cx="3216" cy="442"/>
          </a:xfrm>
        </p:grpSpPr>
        <p:sp>
          <p:nvSpPr>
            <p:cNvPr id="153660" name="Text Box 60"/>
            <p:cNvSpPr txBox="1">
              <a:spLocks noChangeArrowheads="1"/>
            </p:cNvSpPr>
            <p:nvPr/>
          </p:nvSpPr>
          <p:spPr bwMode="auto">
            <a:xfrm>
              <a:off x="144" y="3714"/>
              <a:ext cx="283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spcBef>
                  <a:spcPct val="50000"/>
                </a:spcBef>
              </a:pPr>
              <a:r>
                <a:rPr lang="en-US" sz="2000" b="1" dirty="0">
                  <a:solidFill>
                    <a:prstClr val="black"/>
                  </a:solidFill>
                  <a:latin typeface="Arial Narrow" pitchFamily="34" charset="0"/>
                </a:rPr>
                <a:t>Deliver learning and evaluate effectiveness for continual improvement.</a:t>
              </a:r>
            </a:p>
          </p:txBody>
        </p:sp>
        <p:sp>
          <p:nvSpPr>
            <p:cNvPr id="153661" name="Line 61"/>
            <p:cNvSpPr>
              <a:spLocks noChangeShapeType="1"/>
            </p:cNvSpPr>
            <p:nvPr/>
          </p:nvSpPr>
          <p:spPr bwMode="auto">
            <a:xfrm flipV="1">
              <a:off x="2928" y="3868"/>
              <a:ext cx="432" cy="0"/>
            </a:xfrm>
            <a:prstGeom prst="line">
              <a:avLst/>
            </a:prstGeom>
            <a:noFill/>
            <a:ln w="28575">
              <a:solidFill>
                <a:schemeClr val="accent2"/>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grpSp>
        <p:nvGrpSpPr>
          <p:cNvPr id="153674" name="Group 74"/>
          <p:cNvGrpSpPr>
            <a:grpSpLocks/>
          </p:cNvGrpSpPr>
          <p:nvPr/>
        </p:nvGrpSpPr>
        <p:grpSpPr bwMode="auto">
          <a:xfrm>
            <a:off x="6315075" y="1"/>
            <a:ext cx="2438400" cy="1997075"/>
            <a:chOff x="3018" y="38"/>
            <a:chExt cx="1536" cy="1258"/>
          </a:xfrm>
        </p:grpSpPr>
        <p:sp>
          <p:nvSpPr>
            <p:cNvPr id="153663" name="AutoShape 63"/>
            <p:cNvSpPr>
              <a:spLocks noChangeArrowheads="1"/>
            </p:cNvSpPr>
            <p:nvPr/>
          </p:nvSpPr>
          <p:spPr bwMode="auto">
            <a:xfrm>
              <a:off x="3094" y="697"/>
              <a:ext cx="1391" cy="599"/>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AA62A"/>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 bIns="9144" anchor="ctr"/>
            <a:lstStyle/>
            <a:p>
              <a:pPr algn="ctr" defTabSz="914400">
                <a:lnSpc>
                  <a:spcPct val="80000"/>
                </a:lnSpc>
              </a:pPr>
              <a:r>
                <a:rPr lang="en-US" sz="1600" b="1" dirty="0">
                  <a:solidFill>
                    <a:prstClr val="black"/>
                  </a:solidFill>
                  <a:latin typeface="Arial Narrow" pitchFamily="34" charset="0"/>
                </a:rPr>
                <a:t>Exit learning Outcomes</a:t>
              </a:r>
            </a:p>
            <a:p>
              <a:pPr algn="ctr" defTabSz="914400">
                <a:lnSpc>
                  <a:spcPct val="80000"/>
                </a:lnSpc>
              </a:pPr>
              <a:r>
                <a:rPr lang="en-US" sz="1400" dirty="0">
                  <a:solidFill>
                    <a:sysClr val="windowText" lastClr="000000"/>
                  </a:solidFill>
                  <a:latin typeface="Arial Narrow" pitchFamily="34" charset="0"/>
                </a:rPr>
                <a:t>Core Abilities</a:t>
              </a:r>
            </a:p>
            <a:p>
              <a:pPr algn="ctr" defTabSz="914400">
                <a:lnSpc>
                  <a:spcPct val="80000"/>
                </a:lnSpc>
              </a:pPr>
              <a:r>
                <a:rPr lang="en-US" sz="1400" dirty="0">
                  <a:solidFill>
                    <a:sysClr val="windowText" lastClr="000000"/>
                  </a:solidFill>
                  <a:latin typeface="Arial Narrow" pitchFamily="34" charset="0"/>
                </a:rPr>
                <a:t>Gen Education</a:t>
              </a:r>
            </a:p>
            <a:p>
              <a:pPr algn="ctr" defTabSz="914400">
                <a:lnSpc>
                  <a:spcPct val="80000"/>
                </a:lnSpc>
              </a:pPr>
              <a:r>
                <a:rPr lang="en-US" sz="1400" dirty="0">
                  <a:solidFill>
                    <a:sysClr val="windowText" lastClr="000000"/>
                  </a:solidFill>
                  <a:latin typeface="Arial Narrow" pitchFamily="34" charset="0"/>
                </a:rPr>
                <a:t>Program</a:t>
              </a:r>
            </a:p>
          </p:txBody>
        </p:sp>
        <p:grpSp>
          <p:nvGrpSpPr>
            <p:cNvPr id="153667" name="Group 67"/>
            <p:cNvGrpSpPr>
              <a:grpSpLocks/>
            </p:cNvGrpSpPr>
            <p:nvPr/>
          </p:nvGrpSpPr>
          <p:grpSpPr bwMode="auto">
            <a:xfrm>
              <a:off x="3018" y="38"/>
              <a:ext cx="1536" cy="686"/>
              <a:chOff x="3072" y="144"/>
              <a:chExt cx="1536" cy="686"/>
            </a:xfrm>
          </p:grpSpPr>
          <p:sp>
            <p:nvSpPr>
              <p:cNvPr id="153664" name="AutoShape 64"/>
              <p:cNvSpPr>
                <a:spLocks noChangeArrowheads="1"/>
              </p:cNvSpPr>
              <p:nvPr/>
            </p:nvSpPr>
            <p:spPr bwMode="auto">
              <a:xfrm rot="-2308040">
                <a:off x="3072" y="197"/>
                <a:ext cx="432" cy="633"/>
              </a:xfrm>
              <a:prstGeom prst="downArrow">
                <a:avLst>
                  <a:gd name="adj1" fmla="val 50000"/>
                  <a:gd name="adj2" fmla="val 36632"/>
                </a:avLst>
              </a:prstGeom>
              <a:solidFill>
                <a:schemeClr val="accent4">
                  <a:lumMod val="60000"/>
                  <a:lumOff val="4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eaVert" anchor="ctr"/>
              <a:lstStyle/>
              <a:p>
                <a:pPr algn="ctr" defTabSz="914400">
                  <a:lnSpc>
                    <a:spcPct val="85000"/>
                  </a:lnSpc>
                </a:pPr>
                <a:r>
                  <a:rPr lang="en-US" sz="1200" b="1" dirty="0">
                    <a:solidFill>
                      <a:srgbClr val="000000"/>
                    </a:solidFill>
                    <a:latin typeface="Tw Cen MT"/>
                  </a:rPr>
                  <a:t>External Standards</a:t>
                </a:r>
              </a:p>
            </p:txBody>
          </p:sp>
          <p:sp>
            <p:nvSpPr>
              <p:cNvPr id="153665" name="AutoShape 65"/>
              <p:cNvSpPr>
                <a:spLocks noChangeArrowheads="1"/>
              </p:cNvSpPr>
              <p:nvPr/>
            </p:nvSpPr>
            <p:spPr bwMode="auto">
              <a:xfrm rot="1779605" flipH="1">
                <a:off x="4176" y="196"/>
                <a:ext cx="432" cy="633"/>
              </a:xfrm>
              <a:prstGeom prst="downArrow">
                <a:avLst>
                  <a:gd name="adj1" fmla="val 50000"/>
                  <a:gd name="adj2" fmla="val 36632"/>
                </a:avLst>
              </a:prstGeom>
              <a:solidFill>
                <a:schemeClr val="accent4">
                  <a:lumMod val="60000"/>
                  <a:lumOff val="4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eaVert" anchor="ctr"/>
              <a:lstStyle/>
              <a:p>
                <a:pPr algn="ctr" defTabSz="914400">
                  <a:lnSpc>
                    <a:spcPct val="85000"/>
                  </a:lnSpc>
                </a:pPr>
                <a:r>
                  <a:rPr lang="en-US" sz="1200" b="1" dirty="0">
                    <a:solidFill>
                      <a:srgbClr val="000000"/>
                    </a:solidFill>
                    <a:latin typeface="Arial Narrow" pitchFamily="34" charset="0"/>
                  </a:rPr>
                  <a:t>Mission</a:t>
                </a:r>
              </a:p>
            </p:txBody>
          </p:sp>
          <p:sp>
            <p:nvSpPr>
              <p:cNvPr id="153666" name="AutoShape 66"/>
              <p:cNvSpPr>
                <a:spLocks noChangeArrowheads="1"/>
              </p:cNvSpPr>
              <p:nvPr/>
            </p:nvSpPr>
            <p:spPr bwMode="auto">
              <a:xfrm>
                <a:off x="3648" y="144"/>
                <a:ext cx="432" cy="633"/>
              </a:xfrm>
              <a:prstGeom prst="downArrow">
                <a:avLst>
                  <a:gd name="adj1" fmla="val 50000"/>
                  <a:gd name="adj2" fmla="val 36632"/>
                </a:avLst>
              </a:prstGeom>
              <a:solidFill>
                <a:schemeClr val="accent4">
                  <a:lumMod val="60000"/>
                  <a:lumOff val="40000"/>
                </a:scheme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vert="eaVert" anchor="ctr"/>
              <a:lstStyle/>
              <a:p>
                <a:pPr algn="ctr" defTabSz="914400">
                  <a:lnSpc>
                    <a:spcPct val="85000"/>
                  </a:lnSpc>
                </a:pPr>
                <a:r>
                  <a:rPr lang="en-US" sz="1200" b="1" dirty="0">
                    <a:solidFill>
                      <a:srgbClr val="000000"/>
                    </a:solidFill>
                    <a:latin typeface="Tw Cen MT"/>
                  </a:rPr>
                  <a:t>DACUM</a:t>
                </a:r>
              </a:p>
            </p:txBody>
          </p:sp>
        </p:grpSp>
      </p:grpSp>
      <p:grpSp>
        <p:nvGrpSpPr>
          <p:cNvPr id="153673" name="Group 73"/>
          <p:cNvGrpSpPr>
            <a:grpSpLocks/>
          </p:cNvGrpSpPr>
          <p:nvPr/>
        </p:nvGrpSpPr>
        <p:grpSpPr bwMode="auto">
          <a:xfrm>
            <a:off x="7772400" y="3276600"/>
            <a:ext cx="2590800" cy="2286000"/>
            <a:chOff x="3936" y="2064"/>
            <a:chExt cx="1632" cy="1440"/>
          </a:xfrm>
        </p:grpSpPr>
        <p:grpSp>
          <p:nvGrpSpPr>
            <p:cNvPr id="153672" name="Group 72"/>
            <p:cNvGrpSpPr>
              <a:grpSpLocks/>
            </p:cNvGrpSpPr>
            <p:nvPr/>
          </p:nvGrpSpPr>
          <p:grpSpPr bwMode="auto">
            <a:xfrm>
              <a:off x="3936" y="2064"/>
              <a:ext cx="1632" cy="1296"/>
              <a:chOff x="3936" y="2064"/>
              <a:chExt cx="1632" cy="1296"/>
            </a:xfrm>
          </p:grpSpPr>
          <p:sp>
            <p:nvSpPr>
              <p:cNvPr id="153642" name="Text Box 42"/>
              <p:cNvSpPr txBox="1">
                <a:spLocks noChangeArrowheads="1"/>
              </p:cNvSpPr>
              <p:nvPr/>
            </p:nvSpPr>
            <p:spPr bwMode="auto">
              <a:xfrm>
                <a:off x="4016" y="2312"/>
                <a:ext cx="1488" cy="212"/>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lgn="ctr" defTabSz="914400">
                  <a:spcBef>
                    <a:spcPct val="50000"/>
                  </a:spcBef>
                </a:pPr>
                <a:r>
                  <a:rPr lang="en-US" sz="1600" b="1" dirty="0">
                    <a:solidFill>
                      <a:prstClr val="black"/>
                    </a:solidFill>
                    <a:latin typeface="Arial Narrow" pitchFamily="34" charset="0"/>
                  </a:rPr>
                  <a:t>Performance Assessments</a:t>
                </a:r>
              </a:p>
            </p:txBody>
          </p:sp>
          <p:grpSp>
            <p:nvGrpSpPr>
              <p:cNvPr id="153643" name="Group 43"/>
              <p:cNvGrpSpPr>
                <a:grpSpLocks/>
              </p:cNvGrpSpPr>
              <p:nvPr/>
            </p:nvGrpSpPr>
            <p:grpSpPr bwMode="auto">
              <a:xfrm>
                <a:off x="3968" y="2304"/>
                <a:ext cx="1584" cy="144"/>
                <a:chOff x="1152" y="2832"/>
                <a:chExt cx="1584" cy="144"/>
              </a:xfrm>
            </p:grpSpPr>
            <p:sp>
              <p:nvSpPr>
                <p:cNvPr id="153644" name="Line 44"/>
                <p:cNvSpPr>
                  <a:spLocks noChangeShapeType="1"/>
                </p:cNvSpPr>
                <p:nvPr/>
              </p:nvSpPr>
              <p:spPr bwMode="auto">
                <a:xfrm>
                  <a:off x="1152" y="2832"/>
                  <a:ext cx="1584" cy="0"/>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45" name="Line 45"/>
                <p:cNvSpPr>
                  <a:spLocks noChangeShapeType="1"/>
                </p:cNvSpPr>
                <p:nvPr/>
              </p:nvSpPr>
              <p:spPr bwMode="auto">
                <a:xfrm>
                  <a:off x="1152" y="2832"/>
                  <a:ext cx="0" cy="144"/>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46" name="Line 46"/>
                <p:cNvSpPr>
                  <a:spLocks noChangeShapeType="1"/>
                </p:cNvSpPr>
                <p:nvPr/>
              </p:nvSpPr>
              <p:spPr bwMode="auto">
                <a:xfrm>
                  <a:off x="2736" y="2832"/>
                  <a:ext cx="0" cy="144"/>
                </a:xfrm>
                <a:prstGeom prst="line">
                  <a:avLst/>
                </a:prstGeom>
                <a:noFill/>
                <a:ln w="2857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sp>
            <p:nvSpPr>
              <p:cNvPr id="153647" name="Text Box 47"/>
              <p:cNvSpPr txBox="1">
                <a:spLocks noChangeArrowheads="1"/>
              </p:cNvSpPr>
              <p:nvPr/>
            </p:nvSpPr>
            <p:spPr bwMode="auto">
              <a:xfrm>
                <a:off x="4040" y="2064"/>
                <a:ext cx="144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defTabSz="914400">
                  <a:spcBef>
                    <a:spcPct val="50000"/>
                  </a:spcBef>
                </a:pPr>
                <a:r>
                  <a:rPr lang="en-US" sz="2000" b="1" dirty="0">
                    <a:solidFill>
                      <a:srgbClr val="704404"/>
                    </a:solidFill>
                    <a:latin typeface="Arial Narrow" pitchFamily="34" charset="0"/>
                  </a:rPr>
                  <a:t>Assessment</a:t>
                </a:r>
              </a:p>
            </p:txBody>
          </p:sp>
          <p:sp>
            <p:nvSpPr>
              <p:cNvPr id="153648" name="Text Box 48"/>
              <p:cNvSpPr txBox="1">
                <a:spLocks noChangeArrowheads="1"/>
              </p:cNvSpPr>
              <p:nvPr/>
            </p:nvSpPr>
            <p:spPr bwMode="auto">
              <a:xfrm>
                <a:off x="3936" y="3120"/>
                <a:ext cx="1632" cy="154"/>
              </a:xfrm>
              <a:prstGeom prst="rect">
                <a:avLst/>
              </a:prstGeom>
              <a:solidFill>
                <a:schemeClr val="accent4">
                  <a:lumMod val="60000"/>
                  <a:lumOff val="4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lIns="0" tIns="0" rIns="0" bIns="0">
                <a:spAutoFit/>
              </a:bodyPr>
              <a:lstStyle/>
              <a:p>
                <a:pPr algn="ctr" defTabSz="914400">
                  <a:spcBef>
                    <a:spcPct val="50000"/>
                  </a:spcBef>
                </a:pPr>
                <a:r>
                  <a:rPr lang="en-US" sz="1600" b="1" dirty="0">
                    <a:solidFill>
                      <a:srgbClr val="000000"/>
                    </a:solidFill>
                    <a:latin typeface="Arial Narrow" pitchFamily="34" charset="0"/>
                  </a:rPr>
                  <a:t>Assessment Objects/Items</a:t>
                </a:r>
              </a:p>
            </p:txBody>
          </p:sp>
          <p:grpSp>
            <p:nvGrpSpPr>
              <p:cNvPr id="153649" name="Group 49"/>
              <p:cNvGrpSpPr>
                <a:grpSpLocks/>
              </p:cNvGrpSpPr>
              <p:nvPr/>
            </p:nvGrpSpPr>
            <p:grpSpPr bwMode="auto">
              <a:xfrm>
                <a:off x="3992" y="2784"/>
                <a:ext cx="1536" cy="288"/>
                <a:chOff x="96" y="3360"/>
                <a:chExt cx="1344" cy="288"/>
              </a:xfrm>
            </p:grpSpPr>
            <p:sp>
              <p:nvSpPr>
                <p:cNvPr id="153650" name="Oval 50"/>
                <p:cNvSpPr>
                  <a:spLocks noChangeArrowheads="1"/>
                </p:cNvSpPr>
                <p:nvPr/>
              </p:nvSpPr>
              <p:spPr bwMode="auto">
                <a:xfrm>
                  <a:off x="96" y="3360"/>
                  <a:ext cx="1344" cy="288"/>
                </a:xfrm>
                <a:prstGeom prst="ellipse">
                  <a:avLst/>
                </a:prstGeom>
                <a:solidFill>
                  <a:schemeClr val="accent4">
                    <a:lumMod val="60000"/>
                    <a:lumOff val="4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prstClr val="black"/>
                    </a:solidFill>
                    <a:latin typeface="Tw Cen MT"/>
                  </a:endParaRPr>
                </a:p>
              </p:txBody>
            </p:sp>
            <p:sp>
              <p:nvSpPr>
                <p:cNvPr id="153651" name="Text Box 51"/>
                <p:cNvSpPr txBox="1">
                  <a:spLocks noChangeArrowheads="1"/>
                </p:cNvSpPr>
                <p:nvPr/>
              </p:nvSpPr>
              <p:spPr bwMode="auto">
                <a:xfrm>
                  <a:off x="264" y="3437"/>
                  <a:ext cx="1008" cy="1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a:r>
                    <a:rPr lang="en-US" sz="1400" b="1" dirty="0">
                      <a:solidFill>
                        <a:srgbClr val="000000"/>
                      </a:solidFill>
                      <a:latin typeface="Tw Cen MT"/>
                    </a:rPr>
                    <a:t>Assessment</a:t>
                  </a:r>
                  <a:r>
                    <a:rPr lang="en-US" sz="1400" b="1" dirty="0">
                      <a:solidFill>
                        <a:srgbClr val="000000"/>
                      </a:solidFill>
                      <a:latin typeface="Arial Narrow" pitchFamily="34" charset="0"/>
                    </a:rPr>
                    <a:t> Activities</a:t>
                  </a:r>
                </a:p>
              </p:txBody>
            </p:sp>
          </p:grpSp>
          <p:sp>
            <p:nvSpPr>
              <p:cNvPr id="153652" name="AutoShape 52"/>
              <p:cNvSpPr>
                <a:spLocks noChangeArrowheads="1"/>
              </p:cNvSpPr>
              <p:nvPr/>
            </p:nvSpPr>
            <p:spPr bwMode="auto">
              <a:xfrm>
                <a:off x="4136" y="2496"/>
                <a:ext cx="1248" cy="864"/>
              </a:xfrm>
              <a:custGeom>
                <a:avLst/>
                <a:gdLst>
                  <a:gd name="G0" fmla="+- 8748 0 0"/>
                  <a:gd name="G1" fmla="+- -10087762 0 0"/>
                  <a:gd name="G2" fmla="+- 0 0 -10087762"/>
                  <a:gd name="T0" fmla="*/ 0 256 1"/>
                  <a:gd name="T1" fmla="*/ 180 256 1"/>
                  <a:gd name="G3" fmla="+- -10087762 T0 T1"/>
                  <a:gd name="T2" fmla="*/ 0 256 1"/>
                  <a:gd name="T3" fmla="*/ 90 256 1"/>
                  <a:gd name="G4" fmla="+- -10087762 T2 T3"/>
                  <a:gd name="G5" fmla="*/ G4 2 1"/>
                  <a:gd name="T4" fmla="*/ 90 256 1"/>
                  <a:gd name="T5" fmla="*/ 0 256 1"/>
                  <a:gd name="G6" fmla="+- -10087762 T4 T5"/>
                  <a:gd name="G7" fmla="*/ G6 2 1"/>
                  <a:gd name="G8" fmla="abs -1008776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748"/>
                  <a:gd name="G18" fmla="*/ 8748 1 2"/>
                  <a:gd name="G19" fmla="+- G18 5400 0"/>
                  <a:gd name="G20" fmla="cos G19 -10087762"/>
                  <a:gd name="G21" fmla="sin G19 -10087762"/>
                  <a:gd name="G22" fmla="+- G20 10800 0"/>
                  <a:gd name="G23" fmla="+- G21 10800 0"/>
                  <a:gd name="G24" fmla="+- 10800 0 G20"/>
                  <a:gd name="G25" fmla="+- 8748 10800 0"/>
                  <a:gd name="G26" fmla="?: G9 G17 G25"/>
                  <a:gd name="G27" fmla="?: G9 0 21600"/>
                  <a:gd name="G28" fmla="cos 10800 -10087762"/>
                  <a:gd name="G29" fmla="sin 10800 -10087762"/>
                  <a:gd name="G30" fmla="sin 8748 -10087762"/>
                  <a:gd name="G31" fmla="+- G28 10800 0"/>
                  <a:gd name="G32" fmla="+- G29 10800 0"/>
                  <a:gd name="G33" fmla="+- G30 10800 0"/>
                  <a:gd name="G34" fmla="?: G4 0 G31"/>
                  <a:gd name="G35" fmla="?: -10087762 G34 0"/>
                  <a:gd name="G36" fmla="?: G6 G35 G31"/>
                  <a:gd name="G37" fmla="+- 21600 0 G36"/>
                  <a:gd name="G38" fmla="?: G4 0 G33"/>
                  <a:gd name="G39" fmla="?: -10087762 G38 G32"/>
                  <a:gd name="G40" fmla="?: G6 G39 0"/>
                  <a:gd name="G41" fmla="?: G4 G32 21600"/>
                  <a:gd name="G42" fmla="?: G6 G41 G33"/>
                  <a:gd name="T12" fmla="*/ 10800 w 21600"/>
                  <a:gd name="T13" fmla="*/ 0 h 21600"/>
                  <a:gd name="T14" fmla="*/ 2020 w 21600"/>
                  <a:gd name="T15" fmla="*/ 6504 h 21600"/>
                  <a:gd name="T16" fmla="*/ 10800 w 21600"/>
                  <a:gd name="T17" fmla="*/ 2052 h 21600"/>
                  <a:gd name="T18" fmla="*/ 19580 w 21600"/>
                  <a:gd name="T19" fmla="*/ 650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942" y="6955"/>
                    </a:moveTo>
                    <a:cubicBezTo>
                      <a:pt x="4410" y="3954"/>
                      <a:pt x="7459" y="2051"/>
                      <a:pt x="10800" y="2052"/>
                    </a:cubicBezTo>
                    <a:cubicBezTo>
                      <a:pt x="14140" y="2052"/>
                      <a:pt x="17189" y="3954"/>
                      <a:pt x="18657" y="6955"/>
                    </a:cubicBezTo>
                    <a:lnTo>
                      <a:pt x="20500" y="6053"/>
                    </a:lnTo>
                    <a:cubicBezTo>
                      <a:pt x="18688" y="2348"/>
                      <a:pt x="14924" y="-1"/>
                      <a:pt x="10799" y="0"/>
                    </a:cubicBezTo>
                    <a:cubicBezTo>
                      <a:pt x="6675" y="0"/>
                      <a:pt x="2911" y="2348"/>
                      <a:pt x="1099" y="6053"/>
                    </a:cubicBezTo>
                    <a:close/>
                  </a:path>
                </a:pathLst>
              </a:custGeom>
              <a:solidFill>
                <a:schemeClr val="accent4">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914400"/>
                <a:r>
                  <a:rPr lang="en-US" sz="1400" b="1" dirty="0">
                    <a:solidFill>
                      <a:srgbClr val="000000"/>
                    </a:solidFill>
                    <a:latin typeface="Tw Cen MT"/>
                  </a:rPr>
                  <a:t>Criteria</a:t>
                </a:r>
              </a:p>
            </p:txBody>
          </p:sp>
        </p:grpSp>
        <p:sp>
          <p:nvSpPr>
            <p:cNvPr id="153669" name="Text Box 69"/>
            <p:cNvSpPr txBox="1">
              <a:spLocks noChangeArrowheads="1"/>
            </p:cNvSpPr>
            <p:nvPr/>
          </p:nvSpPr>
          <p:spPr bwMode="auto">
            <a:xfrm>
              <a:off x="3936" y="3350"/>
              <a:ext cx="1632" cy="154"/>
            </a:xfrm>
            <a:prstGeom prst="rect">
              <a:avLst/>
            </a:prstGeom>
            <a:solidFill>
              <a:schemeClr val="accent4">
                <a:lumMod val="60000"/>
                <a:lumOff val="4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lIns="0" tIns="0" rIns="0" bIns="0">
              <a:spAutoFit/>
            </a:bodyPr>
            <a:lstStyle/>
            <a:p>
              <a:pPr algn="ctr" defTabSz="914400">
                <a:spcBef>
                  <a:spcPct val="50000"/>
                </a:spcBef>
              </a:pPr>
              <a:r>
                <a:rPr lang="en-US" sz="1600" b="1" dirty="0">
                  <a:solidFill>
                    <a:srgbClr val="000000"/>
                  </a:solidFill>
                  <a:latin typeface="Arial Narrow" pitchFamily="34" charset="0"/>
                </a:rPr>
                <a:t>Scoring Guide/Rubrics</a:t>
              </a:r>
            </a:p>
          </p:txBody>
        </p:sp>
      </p:grpSp>
      <p:grpSp>
        <p:nvGrpSpPr>
          <p:cNvPr id="153671" name="Group 71"/>
          <p:cNvGrpSpPr>
            <a:grpSpLocks/>
          </p:cNvGrpSpPr>
          <p:nvPr/>
        </p:nvGrpSpPr>
        <p:grpSpPr bwMode="auto">
          <a:xfrm>
            <a:off x="4379914" y="3276601"/>
            <a:ext cx="3011487" cy="2492375"/>
            <a:chOff x="1799" y="2064"/>
            <a:chExt cx="1897" cy="1570"/>
          </a:xfrm>
        </p:grpSpPr>
        <p:sp>
          <p:nvSpPr>
            <p:cNvPr id="153621" name="Text Box 21"/>
            <p:cNvSpPr txBox="1">
              <a:spLocks noChangeArrowheads="1"/>
            </p:cNvSpPr>
            <p:nvPr/>
          </p:nvSpPr>
          <p:spPr bwMode="auto">
            <a:xfrm>
              <a:off x="2041" y="2352"/>
              <a:ext cx="1344" cy="212"/>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p>
              <a:pPr algn="ctr" defTabSz="914400">
                <a:spcBef>
                  <a:spcPct val="50000"/>
                </a:spcBef>
              </a:pPr>
              <a:r>
                <a:rPr lang="en-US" sz="1600" b="1" dirty="0">
                  <a:solidFill>
                    <a:prstClr val="black"/>
                  </a:solidFill>
                  <a:latin typeface="Arial Narrow" pitchFamily="34" charset="0"/>
                </a:rPr>
                <a:t>Learning Plans</a:t>
              </a:r>
            </a:p>
          </p:txBody>
        </p:sp>
        <p:grpSp>
          <p:nvGrpSpPr>
            <p:cNvPr id="153622" name="Group 22"/>
            <p:cNvGrpSpPr>
              <a:grpSpLocks/>
            </p:cNvGrpSpPr>
            <p:nvPr/>
          </p:nvGrpSpPr>
          <p:grpSpPr bwMode="auto">
            <a:xfrm>
              <a:off x="1817" y="2304"/>
              <a:ext cx="1866" cy="138"/>
              <a:chOff x="3017" y="2832"/>
              <a:chExt cx="1935" cy="150"/>
            </a:xfrm>
          </p:grpSpPr>
          <p:sp>
            <p:nvSpPr>
              <p:cNvPr id="153623" name="Line 23"/>
              <p:cNvSpPr>
                <a:spLocks noChangeShapeType="1"/>
              </p:cNvSpPr>
              <p:nvPr/>
            </p:nvSpPr>
            <p:spPr bwMode="auto">
              <a:xfrm>
                <a:off x="3017" y="2832"/>
                <a:ext cx="1935" cy="0"/>
              </a:xfrm>
              <a:prstGeom prst="line">
                <a:avLst/>
              </a:prstGeom>
              <a:noFill/>
              <a:ln w="28575">
                <a:solidFill>
                  <a:schemeClr val="tx2">
                    <a:lumMod val="40000"/>
                    <a:lumOff val="6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24" name="Line 24"/>
              <p:cNvSpPr>
                <a:spLocks noChangeShapeType="1"/>
              </p:cNvSpPr>
              <p:nvPr/>
            </p:nvSpPr>
            <p:spPr bwMode="auto">
              <a:xfrm>
                <a:off x="3024" y="2838"/>
                <a:ext cx="0" cy="144"/>
              </a:xfrm>
              <a:prstGeom prst="line">
                <a:avLst/>
              </a:prstGeom>
              <a:noFill/>
              <a:ln w="28575">
                <a:solidFill>
                  <a:srgbClr val="F4B63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sp>
            <p:nvSpPr>
              <p:cNvPr id="153625" name="Line 25"/>
              <p:cNvSpPr>
                <a:spLocks noChangeShapeType="1"/>
              </p:cNvSpPr>
              <p:nvPr/>
            </p:nvSpPr>
            <p:spPr bwMode="auto">
              <a:xfrm>
                <a:off x="4944" y="2838"/>
                <a:ext cx="0" cy="144"/>
              </a:xfrm>
              <a:prstGeom prst="line">
                <a:avLst/>
              </a:prstGeom>
              <a:noFill/>
              <a:ln w="28575">
                <a:solidFill>
                  <a:srgbClr val="F4B63A"/>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914400"/>
                <a:endParaRPr lang="en-US" dirty="0">
                  <a:solidFill>
                    <a:prstClr val="black"/>
                  </a:solidFill>
                  <a:latin typeface="Tw Cen MT"/>
                </a:endParaRPr>
              </a:p>
            </p:txBody>
          </p:sp>
        </p:grpSp>
        <p:sp>
          <p:nvSpPr>
            <p:cNvPr id="153626" name="Text Box 26"/>
            <p:cNvSpPr txBox="1">
              <a:spLocks noChangeArrowheads="1"/>
            </p:cNvSpPr>
            <p:nvPr/>
          </p:nvSpPr>
          <p:spPr bwMode="auto">
            <a:xfrm>
              <a:off x="1991" y="2064"/>
              <a:ext cx="144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a:spAutoFit/>
            </a:bodyPr>
            <a:lstStyle/>
            <a:p>
              <a:pPr algn="ctr" defTabSz="914400">
                <a:spcBef>
                  <a:spcPct val="50000"/>
                </a:spcBef>
              </a:pPr>
              <a:r>
                <a:rPr lang="en-US" sz="2000" b="1" dirty="0">
                  <a:solidFill>
                    <a:srgbClr val="775F55">
                      <a:lumMod val="60000"/>
                      <a:lumOff val="40000"/>
                    </a:srgbClr>
                  </a:solidFill>
                  <a:latin typeface="Arial Narrow" pitchFamily="34" charset="0"/>
                </a:rPr>
                <a:t>Learning</a:t>
              </a:r>
            </a:p>
          </p:txBody>
        </p:sp>
        <p:grpSp>
          <p:nvGrpSpPr>
            <p:cNvPr id="153627" name="Group 27"/>
            <p:cNvGrpSpPr>
              <a:grpSpLocks/>
            </p:cNvGrpSpPr>
            <p:nvPr/>
          </p:nvGrpSpPr>
          <p:grpSpPr bwMode="auto">
            <a:xfrm>
              <a:off x="1828" y="2962"/>
              <a:ext cx="534" cy="528"/>
              <a:chOff x="3587" y="3654"/>
              <a:chExt cx="534" cy="528"/>
            </a:xfrm>
          </p:grpSpPr>
          <p:sp>
            <p:nvSpPr>
              <p:cNvPr id="153628" name="Oval 28"/>
              <p:cNvSpPr>
                <a:spLocks noChangeArrowheads="1"/>
              </p:cNvSpPr>
              <p:nvPr/>
            </p:nvSpPr>
            <p:spPr bwMode="auto">
              <a:xfrm>
                <a:off x="3587" y="3654"/>
                <a:ext cx="528" cy="528"/>
              </a:xfrm>
              <a:prstGeom prst="ellipse">
                <a:avLst/>
              </a:prstGeom>
              <a:solidFill>
                <a:srgbClr val="C6DEB5"/>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prstClr val="black"/>
                  </a:solidFill>
                  <a:latin typeface="Tw Cen MT"/>
                </a:endParaRPr>
              </a:p>
            </p:txBody>
          </p:sp>
          <p:sp>
            <p:nvSpPr>
              <p:cNvPr id="153629" name="Text Box 29"/>
              <p:cNvSpPr txBox="1">
                <a:spLocks noChangeArrowheads="1"/>
              </p:cNvSpPr>
              <p:nvPr/>
            </p:nvSpPr>
            <p:spPr bwMode="auto">
              <a:xfrm>
                <a:off x="3593" y="3798"/>
                <a:ext cx="5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a:spcBef>
                    <a:spcPct val="50000"/>
                  </a:spcBef>
                </a:pPr>
                <a:r>
                  <a:rPr lang="en-US" sz="1400" b="1" dirty="0">
                    <a:solidFill>
                      <a:srgbClr val="000000"/>
                    </a:solidFill>
                    <a:latin typeface="Arial Narrow" pitchFamily="34" charset="0"/>
                  </a:rPr>
                  <a:t>Learning Activity</a:t>
                </a:r>
              </a:p>
            </p:txBody>
          </p:sp>
        </p:grpSp>
        <p:grpSp>
          <p:nvGrpSpPr>
            <p:cNvPr id="153630" name="Group 30"/>
            <p:cNvGrpSpPr>
              <a:grpSpLocks/>
            </p:cNvGrpSpPr>
            <p:nvPr/>
          </p:nvGrpSpPr>
          <p:grpSpPr bwMode="auto">
            <a:xfrm>
              <a:off x="2460" y="2962"/>
              <a:ext cx="534" cy="528"/>
              <a:chOff x="4211" y="3654"/>
              <a:chExt cx="534" cy="528"/>
            </a:xfrm>
          </p:grpSpPr>
          <p:sp>
            <p:nvSpPr>
              <p:cNvPr id="153631" name="Oval 31"/>
              <p:cNvSpPr>
                <a:spLocks noChangeArrowheads="1"/>
              </p:cNvSpPr>
              <p:nvPr/>
            </p:nvSpPr>
            <p:spPr bwMode="auto">
              <a:xfrm>
                <a:off x="4217" y="3654"/>
                <a:ext cx="528" cy="528"/>
              </a:xfrm>
              <a:prstGeom prst="ellipse">
                <a:avLst/>
              </a:prstGeom>
              <a:solidFill>
                <a:srgbClr val="C6DEB5"/>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prstClr val="black"/>
                  </a:solidFill>
                  <a:latin typeface="Tw Cen MT"/>
                </a:endParaRPr>
              </a:p>
            </p:txBody>
          </p:sp>
          <p:sp>
            <p:nvSpPr>
              <p:cNvPr id="153632" name="Text Box 32"/>
              <p:cNvSpPr txBox="1">
                <a:spLocks noChangeArrowheads="1"/>
              </p:cNvSpPr>
              <p:nvPr/>
            </p:nvSpPr>
            <p:spPr bwMode="auto">
              <a:xfrm>
                <a:off x="4211" y="3798"/>
                <a:ext cx="5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a:spcBef>
                    <a:spcPct val="50000"/>
                  </a:spcBef>
                </a:pPr>
                <a:r>
                  <a:rPr lang="en-US" sz="1400" b="1" dirty="0">
                    <a:solidFill>
                      <a:srgbClr val="000000"/>
                    </a:solidFill>
                    <a:latin typeface="Arial Narrow" pitchFamily="34" charset="0"/>
                  </a:rPr>
                  <a:t>Learning Activity</a:t>
                </a:r>
              </a:p>
            </p:txBody>
          </p:sp>
        </p:grpSp>
        <p:grpSp>
          <p:nvGrpSpPr>
            <p:cNvPr id="153633" name="Group 33"/>
            <p:cNvGrpSpPr>
              <a:grpSpLocks/>
            </p:cNvGrpSpPr>
            <p:nvPr/>
          </p:nvGrpSpPr>
          <p:grpSpPr bwMode="auto">
            <a:xfrm>
              <a:off x="3122" y="2962"/>
              <a:ext cx="535" cy="528"/>
              <a:chOff x="4869" y="3654"/>
              <a:chExt cx="535" cy="528"/>
            </a:xfrm>
          </p:grpSpPr>
          <p:sp>
            <p:nvSpPr>
              <p:cNvPr id="153634" name="Oval 34"/>
              <p:cNvSpPr>
                <a:spLocks noChangeArrowheads="1"/>
              </p:cNvSpPr>
              <p:nvPr/>
            </p:nvSpPr>
            <p:spPr bwMode="auto">
              <a:xfrm>
                <a:off x="4876" y="3654"/>
                <a:ext cx="528" cy="528"/>
              </a:xfrm>
              <a:prstGeom prst="ellipse">
                <a:avLst/>
              </a:prstGeom>
              <a:solidFill>
                <a:srgbClr val="C6DEB5"/>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n-US" dirty="0">
                  <a:solidFill>
                    <a:prstClr val="black"/>
                  </a:solidFill>
                  <a:latin typeface="Tw Cen MT"/>
                </a:endParaRPr>
              </a:p>
            </p:txBody>
          </p:sp>
          <p:sp>
            <p:nvSpPr>
              <p:cNvPr id="153635" name="Text Box 35"/>
              <p:cNvSpPr txBox="1">
                <a:spLocks noChangeArrowheads="1"/>
              </p:cNvSpPr>
              <p:nvPr/>
            </p:nvSpPr>
            <p:spPr bwMode="auto">
              <a:xfrm>
                <a:off x="4869" y="3798"/>
                <a:ext cx="5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4400">
                  <a:spcBef>
                    <a:spcPct val="50000"/>
                  </a:spcBef>
                </a:pPr>
                <a:r>
                  <a:rPr lang="en-US" sz="1400" b="1" dirty="0">
                    <a:solidFill>
                      <a:srgbClr val="000000"/>
                    </a:solidFill>
                    <a:latin typeface="Arial Narrow" pitchFamily="34" charset="0"/>
                  </a:rPr>
                  <a:t>Learning Activity</a:t>
                </a:r>
              </a:p>
            </p:txBody>
          </p:sp>
        </p:grpSp>
        <p:sp>
          <p:nvSpPr>
            <p:cNvPr id="153636" name="Rectangle 36"/>
            <p:cNvSpPr>
              <a:spLocks noChangeArrowheads="1"/>
            </p:cNvSpPr>
            <p:nvPr/>
          </p:nvSpPr>
          <p:spPr bwMode="auto">
            <a:xfrm>
              <a:off x="2464" y="2568"/>
              <a:ext cx="576" cy="384"/>
            </a:xfrm>
            <a:prstGeom prst="rect">
              <a:avLst/>
            </a:prstGeom>
            <a:solidFill>
              <a:schemeClr val="accent1">
                <a:lumMod val="20000"/>
                <a:lumOff val="8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a:r>
                <a:rPr lang="en-US" sz="1400" b="1" dirty="0">
                  <a:solidFill>
                    <a:srgbClr val="000000"/>
                  </a:solidFill>
                  <a:latin typeface="Arial Narrow" pitchFamily="34" charset="0"/>
                </a:rPr>
                <a:t>Learning Objective</a:t>
              </a:r>
            </a:p>
          </p:txBody>
        </p:sp>
        <p:sp>
          <p:nvSpPr>
            <p:cNvPr id="153637" name="Rectangle 37"/>
            <p:cNvSpPr>
              <a:spLocks noChangeArrowheads="1"/>
            </p:cNvSpPr>
            <p:nvPr/>
          </p:nvSpPr>
          <p:spPr bwMode="auto">
            <a:xfrm>
              <a:off x="3120" y="2568"/>
              <a:ext cx="576" cy="384"/>
            </a:xfrm>
            <a:prstGeom prst="rect">
              <a:avLst/>
            </a:prstGeom>
            <a:solidFill>
              <a:schemeClr val="accent1">
                <a:lumMod val="20000"/>
                <a:lumOff val="8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a:r>
                <a:rPr lang="en-US" sz="1400" b="1" dirty="0">
                  <a:solidFill>
                    <a:srgbClr val="000000"/>
                  </a:solidFill>
                  <a:latin typeface="Arial Narrow" pitchFamily="34" charset="0"/>
                </a:rPr>
                <a:t>Learning Objective</a:t>
              </a:r>
            </a:p>
          </p:txBody>
        </p:sp>
        <p:sp>
          <p:nvSpPr>
            <p:cNvPr id="153638" name="Rectangle 38"/>
            <p:cNvSpPr>
              <a:spLocks noChangeArrowheads="1"/>
            </p:cNvSpPr>
            <p:nvPr/>
          </p:nvSpPr>
          <p:spPr bwMode="auto">
            <a:xfrm>
              <a:off x="1799" y="2555"/>
              <a:ext cx="576" cy="384"/>
            </a:xfrm>
            <a:prstGeom prst="rect">
              <a:avLst/>
            </a:prstGeom>
            <a:solidFill>
              <a:schemeClr val="accent1">
                <a:lumMod val="20000"/>
                <a:lumOff val="80000"/>
              </a:schemeClr>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a:lnSpc>
                  <a:spcPct val="85000"/>
                </a:lnSpc>
              </a:pPr>
              <a:r>
                <a:rPr lang="en-US" sz="1400" b="1" dirty="0">
                  <a:solidFill>
                    <a:srgbClr val="000000"/>
                  </a:solidFill>
                  <a:latin typeface="Arial Narrow" pitchFamily="34" charset="0"/>
                </a:rPr>
                <a:t>Learning Objective</a:t>
              </a:r>
            </a:p>
          </p:txBody>
        </p:sp>
        <p:sp>
          <p:nvSpPr>
            <p:cNvPr id="153670" name="Text Box 70"/>
            <p:cNvSpPr txBox="1">
              <a:spLocks noChangeArrowheads="1"/>
            </p:cNvSpPr>
            <p:nvPr/>
          </p:nvSpPr>
          <p:spPr bwMode="auto">
            <a:xfrm>
              <a:off x="1842" y="3500"/>
              <a:ext cx="1797" cy="134"/>
            </a:xfrm>
            <a:prstGeom prst="rect">
              <a:avLst/>
            </a:prstGeom>
            <a:solidFill>
              <a:srgbClr val="C6DEB5"/>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FFFFCC"/>
                    </a:outerShdw>
                  </a:effectLst>
                </a14:hiddenEffects>
              </a:ext>
            </a:extLst>
          </p:spPr>
          <p:txBody>
            <a:bodyPr lIns="0" tIns="0" rIns="0" bIns="0"/>
            <a:lstStyle/>
            <a:p>
              <a:pPr algn="ctr" defTabSz="914400">
                <a:spcBef>
                  <a:spcPct val="50000"/>
                </a:spcBef>
              </a:pPr>
              <a:r>
                <a:rPr lang="en-US" sz="1400" b="1" dirty="0">
                  <a:solidFill>
                    <a:srgbClr val="000000"/>
                  </a:solidFill>
                  <a:latin typeface="Arial Narrow" pitchFamily="34" charset="0"/>
                </a:rPr>
                <a:t>Learning Objects/Materials</a:t>
              </a:r>
            </a:p>
          </p:txBody>
        </p:sp>
      </p:grpSp>
      <p:sp>
        <p:nvSpPr>
          <p:cNvPr id="153678" name="Text Box 78"/>
          <p:cNvSpPr txBox="1">
            <a:spLocks noChangeArrowheads="1"/>
          </p:cNvSpPr>
          <p:nvPr/>
        </p:nvSpPr>
        <p:spPr bwMode="auto">
          <a:xfrm>
            <a:off x="8359775" y="5800726"/>
            <a:ext cx="2133600" cy="396875"/>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r" defTabSz="914400">
              <a:spcBef>
                <a:spcPct val="50000"/>
              </a:spcBef>
            </a:pPr>
            <a:r>
              <a:rPr lang="en-US" sz="2000" b="1" dirty="0">
                <a:solidFill>
                  <a:srgbClr val="4A63A8"/>
                </a:solidFill>
                <a:latin typeface="Tw Cen MT"/>
              </a:rPr>
              <a:t>All Levels</a:t>
            </a:r>
          </a:p>
        </p:txBody>
      </p:sp>
      <p:pic>
        <p:nvPicPr>
          <p:cNvPr id="72" name="Picture 71" descr="A picture containing clipart&#10;&#10;Description generated with very high confidence">
            <a:extLst>
              <a:ext uri="{FF2B5EF4-FFF2-40B4-BE49-F238E27FC236}">
                <a16:creationId xmlns:a16="http://schemas.microsoft.com/office/drawing/2014/main" id="{EC4EE29F-24A0-4511-81BE-5BE03064FC24}"/>
              </a:ext>
            </a:extLst>
          </p:cNvPr>
          <p:cNvPicPr>
            <a:picLocks noChangeAspect="1"/>
          </p:cNvPicPr>
          <p:nvPr/>
        </p:nvPicPr>
        <p:blipFill>
          <a:blip r:embed="rId3"/>
          <a:stretch>
            <a:fillRect/>
          </a:stretch>
        </p:blipFill>
        <p:spPr>
          <a:xfrm>
            <a:off x="558799" y="583383"/>
            <a:ext cx="1960563" cy="752335"/>
          </a:xfrm>
          <a:prstGeom prst="rect">
            <a:avLst/>
          </a:prstGeom>
        </p:spPr>
      </p:pic>
    </p:spTree>
    <p:extLst>
      <p:ext uri="{BB962C8B-B14F-4D97-AF65-F5344CB8AC3E}">
        <p14:creationId xmlns:p14="http://schemas.microsoft.com/office/powerpoint/2010/main" val="3922491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53602"/>
                                        </p:tgtEl>
                                        <p:attrNameLst>
                                          <p:attrName>style.visibility</p:attrName>
                                        </p:attrNameLst>
                                      </p:cBhvr>
                                      <p:to>
                                        <p:strVal val="visible"/>
                                      </p:to>
                                    </p:set>
                                    <p:animEffect transition="in" filter="wipe(left)">
                                      <p:cBhvr>
                                        <p:cTn id="7" dur="1000"/>
                                        <p:tgtEl>
                                          <p:spTgt spid="153602"/>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53674"/>
                                        </p:tgtEl>
                                        <p:attrNameLst>
                                          <p:attrName>style.visibility</p:attrName>
                                        </p:attrNameLst>
                                      </p:cBhvr>
                                      <p:to>
                                        <p:strVal val="visible"/>
                                      </p:to>
                                    </p:set>
                                    <p:animEffect transition="in" filter="wipe(up)">
                                      <p:cBhvr>
                                        <p:cTn id="11" dur="1000"/>
                                        <p:tgtEl>
                                          <p:spTgt spid="153674"/>
                                        </p:tgtEl>
                                      </p:cBhvr>
                                    </p:animEffect>
                                  </p:childTnLst>
                                </p:cTn>
                              </p:par>
                            </p:childTnLst>
                          </p:cTn>
                        </p:par>
                        <p:par>
                          <p:cTn id="12" fill="hold" nodeType="afterGroup">
                            <p:stCondLst>
                              <p:cond delay="2000"/>
                            </p:stCondLst>
                            <p:childTnLst>
                              <p:par>
                                <p:cTn id="13" presetID="17" presetClass="entr" presetSubtype="10" fill="hold" grpId="0" nodeType="afterEffect">
                                  <p:stCondLst>
                                    <p:cond delay="0"/>
                                  </p:stCondLst>
                                  <p:childTnLst>
                                    <p:set>
                                      <p:cBhvr>
                                        <p:cTn id="14" dur="1" fill="hold">
                                          <p:stCondLst>
                                            <p:cond delay="0"/>
                                          </p:stCondLst>
                                        </p:cTn>
                                        <p:tgtEl>
                                          <p:spTgt spid="153640"/>
                                        </p:tgtEl>
                                        <p:attrNameLst>
                                          <p:attrName>style.visibility</p:attrName>
                                        </p:attrNameLst>
                                      </p:cBhvr>
                                      <p:to>
                                        <p:strVal val="visible"/>
                                      </p:to>
                                    </p:set>
                                    <p:anim calcmode="lin" valueType="num">
                                      <p:cBhvr>
                                        <p:cTn id="15" dur="1000" fill="hold"/>
                                        <p:tgtEl>
                                          <p:spTgt spid="153640"/>
                                        </p:tgtEl>
                                        <p:attrNameLst>
                                          <p:attrName>ppt_w</p:attrName>
                                        </p:attrNameLst>
                                      </p:cBhvr>
                                      <p:tavLst>
                                        <p:tav tm="0">
                                          <p:val>
                                            <p:fltVal val="0"/>
                                          </p:val>
                                        </p:tav>
                                        <p:tav tm="100000">
                                          <p:val>
                                            <p:strVal val="#ppt_w"/>
                                          </p:val>
                                        </p:tav>
                                      </p:tavLst>
                                    </p:anim>
                                    <p:anim calcmode="lin" valueType="num">
                                      <p:cBhvr>
                                        <p:cTn id="16" dur="1000" fill="hold"/>
                                        <p:tgtEl>
                                          <p:spTgt spid="153640"/>
                                        </p:tgtEl>
                                        <p:attrNameLst>
                                          <p:attrName>ppt_h</p:attrName>
                                        </p:attrNameLst>
                                      </p:cBhvr>
                                      <p:tavLst>
                                        <p:tav tm="0">
                                          <p:val>
                                            <p:strVal val="#ppt_h"/>
                                          </p:val>
                                        </p:tav>
                                        <p:tav tm="100000">
                                          <p:val>
                                            <p:strVal val="#ppt_h"/>
                                          </p:val>
                                        </p:tav>
                                      </p:tavLst>
                                    </p:anim>
                                  </p:childTnLst>
                                </p:cTn>
                              </p:par>
                            </p:childTnLst>
                          </p:cTn>
                        </p:par>
                        <p:par>
                          <p:cTn id="17" fill="hold" nodeType="withGroup">
                            <p:stCondLst>
                              <p:cond delay="3000"/>
                            </p:stCondLst>
                            <p:childTnLst>
                              <p:par>
                                <p:cTn id="18" presetID="22" presetClass="entr" presetSubtype="8" fill="hold" nodeType="afterEffect">
                                  <p:stCondLst>
                                    <p:cond delay="0"/>
                                  </p:stCondLst>
                                  <p:childTnLst>
                                    <p:set>
                                      <p:cBhvr>
                                        <p:cTn id="19" dur="1" fill="hold">
                                          <p:stCondLst>
                                            <p:cond delay="0"/>
                                          </p:stCondLst>
                                        </p:cTn>
                                        <p:tgtEl>
                                          <p:spTgt spid="153612"/>
                                        </p:tgtEl>
                                        <p:attrNameLst>
                                          <p:attrName>style.visibility</p:attrName>
                                        </p:attrNameLst>
                                      </p:cBhvr>
                                      <p:to>
                                        <p:strVal val="visible"/>
                                      </p:to>
                                    </p:set>
                                    <p:animEffect transition="in" filter="wipe(left)">
                                      <p:cBhvr>
                                        <p:cTn id="20" dur="1000"/>
                                        <p:tgtEl>
                                          <p:spTgt spid="153612"/>
                                        </p:tgtEl>
                                      </p:cBhvr>
                                    </p:animEffect>
                                  </p:childTnLst>
                                </p:cTn>
                              </p:par>
                            </p:childTnLst>
                          </p:cTn>
                        </p:par>
                        <p:par>
                          <p:cTn id="21" fill="hold" nodeType="afterGroup">
                            <p:stCondLst>
                              <p:cond delay="4000"/>
                            </p:stCondLst>
                            <p:childTnLst>
                              <p:par>
                                <p:cTn id="22" presetID="22" presetClass="entr" presetSubtype="1" fill="hold" nodeType="afterEffect">
                                  <p:stCondLst>
                                    <p:cond delay="0"/>
                                  </p:stCondLst>
                                  <p:childTnLst>
                                    <p:set>
                                      <p:cBhvr>
                                        <p:cTn id="23" dur="1" fill="hold">
                                          <p:stCondLst>
                                            <p:cond delay="0"/>
                                          </p:stCondLst>
                                        </p:cTn>
                                        <p:tgtEl>
                                          <p:spTgt spid="153605"/>
                                        </p:tgtEl>
                                        <p:attrNameLst>
                                          <p:attrName>style.visibility</p:attrName>
                                        </p:attrNameLst>
                                      </p:cBhvr>
                                      <p:to>
                                        <p:strVal val="visible"/>
                                      </p:to>
                                    </p:set>
                                    <p:animEffect transition="in" filter="wipe(up)">
                                      <p:cBhvr>
                                        <p:cTn id="24" dur="500"/>
                                        <p:tgtEl>
                                          <p:spTgt spid="153605"/>
                                        </p:tgtEl>
                                      </p:cBhvr>
                                    </p:animEffect>
                                  </p:childTnLst>
                                </p:cTn>
                              </p:par>
                            </p:childTnLst>
                          </p:cTn>
                        </p:par>
                        <p:par>
                          <p:cTn id="25" fill="hold" nodeType="afterGroup">
                            <p:stCondLst>
                              <p:cond delay="4500"/>
                            </p:stCondLst>
                            <p:childTnLst>
                              <p:par>
                                <p:cTn id="26" presetID="17" presetClass="entr" presetSubtype="10" fill="hold" grpId="0" nodeType="afterEffect">
                                  <p:stCondLst>
                                    <p:cond delay="0"/>
                                  </p:stCondLst>
                                  <p:childTnLst>
                                    <p:set>
                                      <p:cBhvr>
                                        <p:cTn id="27" dur="1" fill="hold">
                                          <p:stCondLst>
                                            <p:cond delay="0"/>
                                          </p:stCondLst>
                                        </p:cTn>
                                        <p:tgtEl>
                                          <p:spTgt spid="153615"/>
                                        </p:tgtEl>
                                        <p:attrNameLst>
                                          <p:attrName>style.visibility</p:attrName>
                                        </p:attrNameLst>
                                      </p:cBhvr>
                                      <p:to>
                                        <p:strVal val="visible"/>
                                      </p:to>
                                    </p:set>
                                    <p:anim calcmode="lin" valueType="num">
                                      <p:cBhvr>
                                        <p:cTn id="28" dur="1000" fill="hold"/>
                                        <p:tgtEl>
                                          <p:spTgt spid="153615"/>
                                        </p:tgtEl>
                                        <p:attrNameLst>
                                          <p:attrName>ppt_w</p:attrName>
                                        </p:attrNameLst>
                                      </p:cBhvr>
                                      <p:tavLst>
                                        <p:tav tm="0">
                                          <p:val>
                                            <p:fltVal val="0"/>
                                          </p:val>
                                        </p:tav>
                                        <p:tav tm="100000">
                                          <p:val>
                                            <p:strVal val="#ppt_w"/>
                                          </p:val>
                                        </p:tav>
                                      </p:tavLst>
                                    </p:anim>
                                    <p:anim calcmode="lin" valueType="num">
                                      <p:cBhvr>
                                        <p:cTn id="29" dur="1000" fill="hold"/>
                                        <p:tgtEl>
                                          <p:spTgt spid="153615"/>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53616"/>
                                        </p:tgtEl>
                                        <p:attrNameLst>
                                          <p:attrName>style.visibility</p:attrName>
                                        </p:attrNameLst>
                                      </p:cBhvr>
                                      <p:to>
                                        <p:strVal val="visible"/>
                                      </p:to>
                                    </p:set>
                                    <p:animEffect transition="in" filter="wipe(left)">
                                      <p:cBhvr>
                                        <p:cTn id="34" dur="1000"/>
                                        <p:tgtEl>
                                          <p:spTgt spid="153616"/>
                                        </p:tgtEl>
                                      </p:cBhvr>
                                    </p:animEffect>
                                  </p:childTnLst>
                                </p:cTn>
                              </p:par>
                            </p:childTnLst>
                          </p:cTn>
                        </p:par>
                        <p:par>
                          <p:cTn id="35" fill="hold" nodeType="afterGroup">
                            <p:stCondLst>
                              <p:cond delay="1000"/>
                            </p:stCondLst>
                            <p:childTnLst>
                              <p:par>
                                <p:cTn id="36" presetID="22" presetClass="entr" presetSubtype="1" fill="hold" nodeType="afterEffect">
                                  <p:stCondLst>
                                    <p:cond delay="0"/>
                                  </p:stCondLst>
                                  <p:childTnLst>
                                    <p:set>
                                      <p:cBhvr>
                                        <p:cTn id="37" dur="1" fill="hold">
                                          <p:stCondLst>
                                            <p:cond delay="0"/>
                                          </p:stCondLst>
                                        </p:cTn>
                                        <p:tgtEl>
                                          <p:spTgt spid="153671"/>
                                        </p:tgtEl>
                                        <p:attrNameLst>
                                          <p:attrName>style.visibility</p:attrName>
                                        </p:attrNameLst>
                                      </p:cBhvr>
                                      <p:to>
                                        <p:strVal val="visible"/>
                                      </p:to>
                                    </p:set>
                                    <p:animEffect transition="in" filter="wipe(up)">
                                      <p:cBhvr>
                                        <p:cTn id="38" dur="1000"/>
                                        <p:tgtEl>
                                          <p:spTgt spid="153671"/>
                                        </p:tgtEl>
                                      </p:cBhvr>
                                    </p:animEffect>
                                  </p:childTnLst>
                                </p:cTn>
                              </p:par>
                            </p:childTnLst>
                          </p:cTn>
                        </p:par>
                        <p:par>
                          <p:cTn id="39" fill="hold" nodeType="afterGroup">
                            <p:stCondLst>
                              <p:cond delay="2000"/>
                            </p:stCondLst>
                            <p:childTnLst>
                              <p:par>
                                <p:cTn id="40" presetID="22" presetClass="entr" presetSubtype="1" fill="hold" nodeType="afterEffect">
                                  <p:stCondLst>
                                    <p:cond delay="0"/>
                                  </p:stCondLst>
                                  <p:childTnLst>
                                    <p:set>
                                      <p:cBhvr>
                                        <p:cTn id="41" dur="1" fill="hold">
                                          <p:stCondLst>
                                            <p:cond delay="0"/>
                                          </p:stCondLst>
                                        </p:cTn>
                                        <p:tgtEl>
                                          <p:spTgt spid="153673"/>
                                        </p:tgtEl>
                                        <p:attrNameLst>
                                          <p:attrName>style.visibility</p:attrName>
                                        </p:attrNameLst>
                                      </p:cBhvr>
                                      <p:to>
                                        <p:strVal val="visible"/>
                                      </p:to>
                                    </p:set>
                                    <p:animEffect transition="in" filter="wipe(up)">
                                      <p:cBhvr>
                                        <p:cTn id="42" dur="1000"/>
                                        <p:tgtEl>
                                          <p:spTgt spid="153673"/>
                                        </p:tgtEl>
                                      </p:cBhvr>
                                    </p:animEffect>
                                  </p:childTnLst>
                                </p:cTn>
                              </p:par>
                            </p:childTnLst>
                          </p:cTn>
                        </p:par>
                        <p:par>
                          <p:cTn id="43" fill="hold" nodeType="afterGroup">
                            <p:stCondLst>
                              <p:cond delay="3000"/>
                            </p:stCondLst>
                            <p:childTnLst>
                              <p:par>
                                <p:cTn id="44" presetID="17" presetClass="entr" presetSubtype="10" fill="hold" grpId="0" nodeType="afterEffect">
                                  <p:stCondLst>
                                    <p:cond delay="0"/>
                                  </p:stCondLst>
                                  <p:childTnLst>
                                    <p:set>
                                      <p:cBhvr>
                                        <p:cTn id="45" dur="1" fill="hold">
                                          <p:stCondLst>
                                            <p:cond delay="0"/>
                                          </p:stCondLst>
                                        </p:cTn>
                                        <p:tgtEl>
                                          <p:spTgt spid="153653"/>
                                        </p:tgtEl>
                                        <p:attrNameLst>
                                          <p:attrName>style.visibility</p:attrName>
                                        </p:attrNameLst>
                                      </p:cBhvr>
                                      <p:to>
                                        <p:strVal val="visible"/>
                                      </p:to>
                                    </p:set>
                                    <p:anim calcmode="lin" valueType="num">
                                      <p:cBhvr>
                                        <p:cTn id="46" dur="1000" fill="hold"/>
                                        <p:tgtEl>
                                          <p:spTgt spid="153653"/>
                                        </p:tgtEl>
                                        <p:attrNameLst>
                                          <p:attrName>ppt_w</p:attrName>
                                        </p:attrNameLst>
                                      </p:cBhvr>
                                      <p:tavLst>
                                        <p:tav tm="0">
                                          <p:val>
                                            <p:fltVal val="0"/>
                                          </p:val>
                                        </p:tav>
                                        <p:tav tm="100000">
                                          <p:val>
                                            <p:strVal val="#ppt_w"/>
                                          </p:val>
                                        </p:tav>
                                      </p:tavLst>
                                    </p:anim>
                                    <p:anim calcmode="lin" valueType="num">
                                      <p:cBhvr>
                                        <p:cTn id="47" dur="1000" fill="hold"/>
                                        <p:tgtEl>
                                          <p:spTgt spid="153653"/>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272" fill="hold" grpId="0" nodeType="clickEffect">
                                  <p:stCondLst>
                                    <p:cond delay="0"/>
                                  </p:stCondLst>
                                  <p:childTnLst>
                                    <p:set>
                                      <p:cBhvr>
                                        <p:cTn id="51" dur="1" fill="hold">
                                          <p:stCondLst>
                                            <p:cond delay="0"/>
                                          </p:stCondLst>
                                        </p:cTn>
                                        <p:tgtEl>
                                          <p:spTgt spid="153678"/>
                                        </p:tgtEl>
                                        <p:attrNameLst>
                                          <p:attrName>style.visibility</p:attrName>
                                        </p:attrNameLst>
                                      </p:cBhvr>
                                      <p:to>
                                        <p:strVal val="visible"/>
                                      </p:to>
                                    </p:set>
                                    <p:anim calcmode="lin" valueType="num">
                                      <p:cBhvr>
                                        <p:cTn id="52" dur="1000" fill="hold"/>
                                        <p:tgtEl>
                                          <p:spTgt spid="153678"/>
                                        </p:tgtEl>
                                        <p:attrNameLst>
                                          <p:attrName>ppt_w</p:attrName>
                                        </p:attrNameLst>
                                      </p:cBhvr>
                                      <p:tavLst>
                                        <p:tav tm="0">
                                          <p:val>
                                            <p:strVal val="2/3*#ppt_w"/>
                                          </p:val>
                                        </p:tav>
                                        <p:tav tm="100000">
                                          <p:val>
                                            <p:strVal val="#ppt_w"/>
                                          </p:val>
                                        </p:tav>
                                      </p:tavLst>
                                    </p:anim>
                                    <p:anim calcmode="lin" valueType="num">
                                      <p:cBhvr>
                                        <p:cTn id="53" dur="1000" fill="hold"/>
                                        <p:tgtEl>
                                          <p:spTgt spid="153678"/>
                                        </p:tgtEl>
                                        <p:attrNameLst>
                                          <p:attrName>ppt_h</p:attrName>
                                        </p:attrNameLst>
                                      </p:cBhvr>
                                      <p:tavLst>
                                        <p:tav tm="0">
                                          <p:val>
                                            <p:strVal val="2/3*#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153659"/>
                                        </p:tgtEl>
                                        <p:attrNameLst>
                                          <p:attrName>style.visibility</p:attrName>
                                        </p:attrNameLst>
                                      </p:cBhvr>
                                      <p:to>
                                        <p:strVal val="visible"/>
                                      </p:to>
                                    </p:set>
                                    <p:animEffect transition="in" filter="wipe(left)">
                                      <p:cBhvr>
                                        <p:cTn id="58" dur="1000"/>
                                        <p:tgtEl>
                                          <p:spTgt spid="153659"/>
                                        </p:tgtEl>
                                      </p:cBhvr>
                                    </p:animEffect>
                                  </p:childTnLst>
                                </p:cTn>
                              </p:par>
                            </p:childTnLst>
                          </p:cTn>
                        </p:par>
                        <p:par>
                          <p:cTn id="59" fill="hold" nodeType="afterGroup">
                            <p:stCondLst>
                              <p:cond delay="1000"/>
                            </p:stCondLst>
                            <p:childTnLst>
                              <p:par>
                                <p:cTn id="60" presetID="35" presetClass="entr" presetSubtype="0" fill="hold" nodeType="afterEffect">
                                  <p:stCondLst>
                                    <p:cond delay="0"/>
                                  </p:stCondLst>
                                  <p:childTnLst>
                                    <p:set>
                                      <p:cBhvr>
                                        <p:cTn id="61" dur="1" fill="hold">
                                          <p:stCondLst>
                                            <p:cond delay="0"/>
                                          </p:stCondLst>
                                        </p:cTn>
                                        <p:tgtEl>
                                          <p:spTgt spid="153654"/>
                                        </p:tgtEl>
                                        <p:attrNameLst>
                                          <p:attrName>style.visibility</p:attrName>
                                        </p:attrNameLst>
                                      </p:cBhvr>
                                      <p:to>
                                        <p:strVal val="visible"/>
                                      </p:to>
                                    </p:set>
                                    <p:animEffect transition="in" filter="fade">
                                      <p:cBhvr>
                                        <p:cTn id="62" dur="2000"/>
                                        <p:tgtEl>
                                          <p:spTgt spid="153654"/>
                                        </p:tgtEl>
                                      </p:cBhvr>
                                    </p:animEffect>
                                    <p:anim calcmode="lin" valueType="num">
                                      <p:cBhvr>
                                        <p:cTn id="63" dur="2000" fill="hold"/>
                                        <p:tgtEl>
                                          <p:spTgt spid="153654"/>
                                        </p:tgtEl>
                                        <p:attrNameLst>
                                          <p:attrName>style.rotation</p:attrName>
                                        </p:attrNameLst>
                                      </p:cBhvr>
                                      <p:tavLst>
                                        <p:tav tm="0">
                                          <p:val>
                                            <p:fltVal val="720"/>
                                          </p:val>
                                        </p:tav>
                                        <p:tav tm="100000">
                                          <p:val>
                                            <p:fltVal val="0"/>
                                          </p:val>
                                        </p:tav>
                                      </p:tavLst>
                                    </p:anim>
                                    <p:anim calcmode="lin" valueType="num">
                                      <p:cBhvr>
                                        <p:cTn id="64" dur="2000" fill="hold"/>
                                        <p:tgtEl>
                                          <p:spTgt spid="153654"/>
                                        </p:tgtEl>
                                        <p:attrNameLst>
                                          <p:attrName>ppt_h</p:attrName>
                                        </p:attrNameLst>
                                      </p:cBhvr>
                                      <p:tavLst>
                                        <p:tav tm="0">
                                          <p:val>
                                            <p:fltVal val="0"/>
                                          </p:val>
                                        </p:tav>
                                        <p:tav tm="100000">
                                          <p:val>
                                            <p:strVal val="#ppt_h"/>
                                          </p:val>
                                        </p:tav>
                                      </p:tavLst>
                                    </p:anim>
                                    <p:anim calcmode="lin" valueType="num">
                                      <p:cBhvr>
                                        <p:cTn id="65" dur="2000" fill="hold"/>
                                        <p:tgtEl>
                                          <p:spTgt spid="15365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5" grpId="0" animBg="1"/>
      <p:bldP spid="153640" grpId="0" animBg="1"/>
      <p:bldP spid="153653" grpId="0" animBg="1"/>
      <p:bldP spid="15367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E15E636-2C9E-42CB-B482-436AA81BF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8">
            <a:extLst>
              <a:ext uri="{FF2B5EF4-FFF2-40B4-BE49-F238E27FC236}">
                <a16:creationId xmlns:a16="http://schemas.microsoft.com/office/drawing/2014/main" id="{98669315-4B28-4252-B2CC-4D1BADFDB2C1}"/>
              </a:ext>
            </a:extLst>
          </p:cNvPr>
          <p:cNvPicPr>
            <a:picLocks noChangeAspect="1"/>
          </p:cNvPicPr>
          <p:nvPr/>
        </p:nvPicPr>
        <p:blipFill rotWithShape="1">
          <a:blip r:embed="rId3"/>
          <a:srcRect t="13878" r="9091" b="17940"/>
          <a:stretch/>
        </p:blipFill>
        <p:spPr>
          <a:xfrm>
            <a:off x="20" y="10"/>
            <a:ext cx="12191980" cy="6857990"/>
          </a:xfrm>
          <a:prstGeom prst="rect">
            <a:avLst/>
          </a:prstGeom>
        </p:spPr>
      </p:pic>
      <p:grpSp>
        <p:nvGrpSpPr>
          <p:cNvPr id="31" name="Group 27">
            <a:extLst>
              <a:ext uri="{FF2B5EF4-FFF2-40B4-BE49-F238E27FC236}">
                <a16:creationId xmlns:a16="http://schemas.microsoft.com/office/drawing/2014/main" id="{01D4AEDF-0CF9-4271-ABB7-3D3489BB42D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32" name="Rectangle 28">
              <a:extLst>
                <a:ext uri="{FF2B5EF4-FFF2-40B4-BE49-F238E27FC236}">
                  <a16:creationId xmlns:a16="http://schemas.microsoft.com/office/drawing/2014/main" id="{55CA534D-375A-405E-B686-06B63E6630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AA2342F7-EF54-4210-9029-E977C9D576C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a16="http://schemas.microsoft.com/office/drawing/2014/main" id="{3023685B-E778-495E-8237-38B983D6FF2B}"/>
              </a:ext>
            </a:extLst>
          </p:cNvPr>
          <p:cNvSpPr>
            <a:spLocks noGrp="1"/>
          </p:cNvSpPr>
          <p:nvPr>
            <p:ph type="title"/>
          </p:nvPr>
        </p:nvSpPr>
        <p:spPr>
          <a:xfrm>
            <a:off x="584200" y="1006956"/>
            <a:ext cx="3412067" cy="1372177"/>
          </a:xfrm>
        </p:spPr>
        <p:txBody>
          <a:bodyPr anchor="ctr">
            <a:normAutofit/>
          </a:bodyPr>
          <a:lstStyle/>
          <a:p>
            <a:r>
              <a:rPr lang="en-US" dirty="0"/>
              <a:t>Start the journey</a:t>
            </a:r>
          </a:p>
        </p:txBody>
      </p:sp>
      <p:sp>
        <p:nvSpPr>
          <p:cNvPr id="14" name="Content Placeholder 13">
            <a:extLst>
              <a:ext uri="{FF2B5EF4-FFF2-40B4-BE49-F238E27FC236}">
                <a16:creationId xmlns:a16="http://schemas.microsoft.com/office/drawing/2014/main" id="{58EAC35B-16E0-4EDA-9984-0D4052E8F717}"/>
              </a:ext>
            </a:extLst>
          </p:cNvPr>
          <p:cNvSpPr>
            <a:spLocks noGrp="1"/>
          </p:cNvSpPr>
          <p:nvPr>
            <p:ph idx="1"/>
          </p:nvPr>
        </p:nvSpPr>
        <p:spPr>
          <a:xfrm>
            <a:off x="581193" y="2438399"/>
            <a:ext cx="3415074" cy="3564467"/>
          </a:xfrm>
        </p:spPr>
        <p:txBody>
          <a:bodyPr>
            <a:normAutofit/>
          </a:bodyPr>
          <a:lstStyle/>
          <a:p>
            <a:r>
              <a:rPr lang="en-US">
                <a:solidFill>
                  <a:schemeClr val="bg1"/>
                </a:solidFill>
              </a:rPr>
              <a:t>What do your student need to be able to DO at the end of the journey? </a:t>
            </a:r>
          </a:p>
          <a:p>
            <a:r>
              <a:rPr lang="en-US">
                <a:solidFill>
                  <a:schemeClr val="bg1"/>
                </a:solidFill>
              </a:rPr>
              <a:t>How will they get there? </a:t>
            </a:r>
          </a:p>
          <a:p>
            <a:r>
              <a:rPr lang="en-US">
                <a:solidFill>
                  <a:schemeClr val="bg1"/>
                </a:solidFill>
              </a:rPr>
              <a:t>When will they know they’ve arrived? </a:t>
            </a:r>
          </a:p>
          <a:p>
            <a:endParaRPr lang="en-US" dirty="0">
              <a:solidFill>
                <a:schemeClr val="bg1"/>
              </a:solidFill>
            </a:endParaRPr>
          </a:p>
        </p:txBody>
      </p:sp>
    </p:spTree>
    <p:extLst>
      <p:ext uri="{BB962C8B-B14F-4D97-AF65-F5344CB8AC3E}">
        <p14:creationId xmlns:p14="http://schemas.microsoft.com/office/powerpoint/2010/main" val="254626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28D511D2-9CF1-40DE-BB88-A5A48A0E8A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man, person, water, outdoor&#10;&#10;Description generated with very high confidence">
            <a:extLst>
              <a:ext uri="{FF2B5EF4-FFF2-40B4-BE49-F238E27FC236}">
                <a16:creationId xmlns:a16="http://schemas.microsoft.com/office/drawing/2014/main" id="{C6859522-1132-44EF-96DB-AA22E86CFA1A}"/>
              </a:ext>
            </a:extLst>
          </p:cNvPr>
          <p:cNvPicPr>
            <a:picLocks noGrp="1" noChangeAspect="1"/>
          </p:cNvPicPr>
          <p:nvPr>
            <p:ph sz="half" idx="4294967295"/>
          </p:nvPr>
        </p:nvPicPr>
        <p:blipFill rotWithShape="1">
          <a:blip r:embed="rId3"/>
          <a:srcRect l="9091" t="2429" b="20962"/>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40ADCA80-A0B1-4379-94EC-0A1A73BE1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2" name="Rectangle 21">
              <a:extLst>
                <a:ext uri="{FF2B5EF4-FFF2-40B4-BE49-F238E27FC236}">
                  <a16:creationId xmlns:a16="http://schemas.microsoft.com/office/drawing/2014/main" id="{1EB4D79C-3A0E-4CB5-9A3D-BB816FD52C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839C3D0-536E-4C48-A1C1-D9B718A843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49644A94-E787-4F63-ABF9-E566ED5DF584}"/>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a:solidFill>
                  <a:schemeClr val="bg1"/>
                </a:solidFill>
              </a:rPr>
              <a:t>Let’s go fishing!</a:t>
            </a:r>
          </a:p>
        </p:txBody>
      </p:sp>
      <p:sp>
        <p:nvSpPr>
          <p:cNvPr id="3" name="Content Placeholder 2">
            <a:extLst>
              <a:ext uri="{FF2B5EF4-FFF2-40B4-BE49-F238E27FC236}">
                <a16:creationId xmlns:a16="http://schemas.microsoft.com/office/drawing/2014/main" id="{99F6EDD2-E23A-470A-AB75-A6FBC0514D7B}"/>
              </a:ext>
            </a:extLst>
          </p:cNvPr>
          <p:cNvSpPr>
            <a:spLocks noGrp="1"/>
          </p:cNvSpPr>
          <p:nvPr>
            <p:ph type="body" idx="1"/>
          </p:nvPr>
        </p:nvSpPr>
        <p:spPr>
          <a:xfrm>
            <a:off x="584200" y="5145513"/>
            <a:ext cx="3412067" cy="738820"/>
          </a:xfrm>
        </p:spPr>
        <p:txBody>
          <a:bodyPr vert="horz" lIns="91440" tIns="45720" rIns="91440" bIns="45720" rtlCol="0" anchor="t">
            <a:normAutofit/>
          </a:bodyPr>
          <a:lstStyle/>
          <a:p>
            <a:pPr>
              <a:lnSpc>
                <a:spcPct val="90000"/>
              </a:lnSpc>
            </a:pPr>
            <a:r>
              <a:rPr lang="en-US" sz="1500" dirty="0">
                <a:solidFill>
                  <a:srgbClr val="E8BF80"/>
                </a:solidFill>
              </a:rPr>
              <a:t>Refer to the Learning Plan Template provided in your packet. </a:t>
            </a:r>
          </a:p>
        </p:txBody>
      </p:sp>
    </p:spTree>
    <p:extLst>
      <p:ext uri="{BB962C8B-B14F-4D97-AF65-F5344CB8AC3E}">
        <p14:creationId xmlns:p14="http://schemas.microsoft.com/office/powerpoint/2010/main" val="4119322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18530" name="Rectangle 2"/>
          <p:cNvSpPr>
            <a:spLocks noChangeArrowheads="1"/>
          </p:cNvSpPr>
          <p:nvPr/>
        </p:nvSpPr>
        <p:spPr bwMode="auto">
          <a:xfrm>
            <a:off x="860612" y="5588598"/>
            <a:ext cx="10085294" cy="457200"/>
          </a:xfrm>
          <a:prstGeom prst="rect">
            <a:avLst/>
          </a:prstGeom>
          <a:noFill/>
          <a:ln w="12700">
            <a:noFill/>
            <a:miter lim="800000"/>
            <a:headEnd/>
            <a:tailEnd/>
          </a:ln>
          <a:effectLst/>
        </p:spPr>
        <p:txBody>
          <a:bodyPr wrap="square" anchor="ctr"/>
          <a:lstStyle/>
          <a:p>
            <a:r>
              <a:rPr lang="en-US" dirty="0"/>
              <a:t>Specific Review Standard 2.1:  The course learning objectives, or course/program competencies, describe outcomes that are measurable</a:t>
            </a:r>
          </a:p>
        </p:txBody>
      </p:sp>
      <p:sp>
        <p:nvSpPr>
          <p:cNvPr id="918531" name="Rectangle 3"/>
          <p:cNvSpPr>
            <a:spLocks noGrp="1" noChangeArrowheads="1"/>
          </p:cNvSpPr>
          <p:nvPr>
            <p:ph type="title"/>
          </p:nvPr>
        </p:nvSpPr>
        <p:spPr>
          <a:xfrm>
            <a:off x="581192" y="702156"/>
            <a:ext cx="11029616" cy="1013800"/>
          </a:xfrm>
        </p:spPr>
        <p:txBody>
          <a:bodyPr>
            <a:normAutofit/>
          </a:bodyPr>
          <a:lstStyle/>
          <a:p>
            <a:r>
              <a:rPr kumimoji="1" lang="en-US" b="1" kern="0" dirty="0">
                <a:solidFill>
                  <a:srgbClr val="FFFEFF"/>
                </a:solidFill>
                <a:effectLst>
                  <a:outerShdw blurRad="38100" dist="38100" dir="2700000" algn="tl">
                    <a:srgbClr val="C0C0C0"/>
                  </a:outerShdw>
                </a:effectLst>
                <a:latin typeface="Arial" charset="0"/>
              </a:rPr>
              <a:t>Feature #1 - Competencies</a:t>
            </a:r>
            <a:endParaRPr lang="en-US" dirty="0">
              <a:solidFill>
                <a:srgbClr val="FFFEFF"/>
              </a:solidFill>
            </a:endParaRPr>
          </a:p>
        </p:txBody>
      </p:sp>
      <p:graphicFrame>
        <p:nvGraphicFramePr>
          <p:cNvPr id="918534" name="Rectangle 4">
            <a:extLst>
              <a:ext uri="{FF2B5EF4-FFF2-40B4-BE49-F238E27FC236}">
                <a16:creationId xmlns:a16="http://schemas.microsoft.com/office/drawing/2014/main" id="{604653C2-05F8-444F-BAEC-95058D476769}"/>
              </a:ext>
            </a:extLst>
          </p:cNvPr>
          <p:cNvGraphicFramePr>
            <a:graphicFrameLocks noGrp="1"/>
          </p:cNvGraphicFramePr>
          <p:nvPr>
            <p:ph idx="1"/>
            <p:extLst>
              <p:ext uri="{D42A27DB-BD31-4B8C-83A1-F6EECF244321}">
                <p14:modId xmlns:p14="http://schemas.microsoft.com/office/powerpoint/2010/main" val="3745320096"/>
              </p:ext>
            </p:extLst>
          </p:nvPr>
        </p:nvGraphicFramePr>
        <p:xfrm>
          <a:off x="580858" y="1992966"/>
          <a:ext cx="11029950" cy="3318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1752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a:xfrm>
            <a:off x="1828800" y="457200"/>
            <a:ext cx="7448550" cy="1143000"/>
          </a:xfrm>
        </p:spPr>
        <p:txBody>
          <a:bodyPr>
            <a:normAutofit fontScale="90000"/>
          </a:bodyPr>
          <a:lstStyle/>
          <a:p>
            <a:pPr algn="ctr"/>
            <a:r>
              <a:rPr lang="en-US" sz="3600" dirty="0"/>
              <a:t>Outcomes Drive Learning and Assessment</a:t>
            </a:r>
          </a:p>
        </p:txBody>
      </p:sp>
      <p:pic>
        <p:nvPicPr>
          <p:cNvPr id="892933" name="Picture 5" descr="kv_sportfahrschule"/>
          <p:cNvPicPr>
            <a:picLocks noChangeAspect="1" noChangeArrowheads="1"/>
          </p:cNvPicPr>
          <p:nvPr/>
        </p:nvPicPr>
        <p:blipFill>
          <a:blip r:embed="rId3" cstate="print"/>
          <a:srcRect/>
          <a:stretch>
            <a:fillRect/>
          </a:stretch>
        </p:blipFill>
        <p:spPr bwMode="auto">
          <a:xfrm>
            <a:off x="2102572" y="2044700"/>
            <a:ext cx="7986856" cy="4090988"/>
          </a:xfrm>
          <a:prstGeom prst="rect">
            <a:avLst/>
          </a:prstGeom>
          <a:noFill/>
        </p:spPr>
      </p:pic>
    </p:spTree>
    <p:extLst>
      <p:ext uri="{BB962C8B-B14F-4D97-AF65-F5344CB8AC3E}">
        <p14:creationId xmlns:p14="http://schemas.microsoft.com/office/powerpoint/2010/main" val="2520281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2E32075D-9299-4657-87D7-B9987B7FD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580" name="Rectangle 4"/>
          <p:cNvSpPr>
            <a:spLocks noGrp="1" noChangeArrowheads="1"/>
          </p:cNvSpPr>
          <p:nvPr>
            <p:ph type="title"/>
          </p:nvPr>
        </p:nvSpPr>
        <p:spPr>
          <a:xfrm>
            <a:off x="581192" y="702156"/>
            <a:ext cx="11029616" cy="1013800"/>
          </a:xfrm>
        </p:spPr>
        <p:txBody>
          <a:bodyPr>
            <a:normAutofit/>
          </a:bodyPr>
          <a:lstStyle/>
          <a:p>
            <a:pPr lvl="0"/>
            <a:r>
              <a:rPr lang="en-US" dirty="0"/>
              <a:t>Feature #2 – Assessment Strategies</a:t>
            </a:r>
          </a:p>
        </p:txBody>
      </p:sp>
      <p:sp>
        <p:nvSpPr>
          <p:cNvPr id="920581" name="Rectangle 5"/>
          <p:cNvSpPr>
            <a:spLocks noGrp="1" noChangeArrowheads="1"/>
          </p:cNvSpPr>
          <p:nvPr>
            <p:ph sz="quarter" idx="1"/>
          </p:nvPr>
        </p:nvSpPr>
        <p:spPr>
          <a:xfrm>
            <a:off x="6335805" y="2180497"/>
            <a:ext cx="5275001" cy="2082222"/>
          </a:xfrm>
        </p:spPr>
        <p:txBody>
          <a:bodyPr>
            <a:normAutofit/>
          </a:bodyPr>
          <a:lstStyle/>
          <a:p>
            <a:r>
              <a:rPr lang="en-US" sz="2400" dirty="0"/>
              <a:t>Performance is primary evidence that learner has mastered the outcome</a:t>
            </a:r>
          </a:p>
          <a:p>
            <a:endParaRPr lang="en-US" dirty="0"/>
          </a:p>
        </p:txBody>
      </p:sp>
      <p:sp>
        <p:nvSpPr>
          <p:cNvPr id="8" name="Rectangle 5"/>
          <p:cNvSpPr txBox="1">
            <a:spLocks noChangeArrowheads="1"/>
          </p:cNvSpPr>
          <p:nvPr/>
        </p:nvSpPr>
        <p:spPr>
          <a:xfrm>
            <a:off x="6335805" y="3928053"/>
            <a:ext cx="5275001" cy="2082222"/>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dirty="0"/>
              <a:t>Specific Review Standard 3.1:  The assessments measure the achievement of the stated learning objectives or competencies.</a:t>
            </a:r>
          </a:p>
          <a:p>
            <a:endParaRPr lang="en-US" dirty="0"/>
          </a:p>
        </p:txBody>
      </p:sp>
      <p:pic>
        <p:nvPicPr>
          <p:cNvPr id="3" name="Picture 2" descr="Beißen Gedanken: Penguins, ice and light... the beauty of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490751"/>
            <a:ext cx="5143091" cy="3425171"/>
          </a:xfrm>
          <a:prstGeom prst="rect">
            <a:avLst/>
          </a:prstGeom>
        </p:spPr>
      </p:pic>
    </p:spTree>
    <p:extLst>
      <p:ext uri="{BB962C8B-B14F-4D97-AF65-F5344CB8AC3E}">
        <p14:creationId xmlns:p14="http://schemas.microsoft.com/office/powerpoint/2010/main" val="3650817217"/>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2238</Words>
  <Application>Microsoft Office PowerPoint</Application>
  <PresentationFormat>Widescreen</PresentationFormat>
  <Paragraphs>161</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Narrow</vt:lpstr>
      <vt:lpstr>Calibri</vt:lpstr>
      <vt:lpstr>Gill Sans MT</vt:lpstr>
      <vt:lpstr>Times New Roman</vt:lpstr>
      <vt:lpstr>Tw Cen MT</vt:lpstr>
      <vt:lpstr>Wingdings</vt:lpstr>
      <vt:lpstr>Wingdings 2</vt:lpstr>
      <vt:lpstr>Dividend</vt:lpstr>
      <vt:lpstr>Charting a course to quality student learning</vt:lpstr>
      <vt:lpstr>PowerPoint Presentation</vt:lpstr>
      <vt:lpstr>Session Outcomes</vt:lpstr>
      <vt:lpstr>PowerPoint Presentation</vt:lpstr>
      <vt:lpstr>Start the journey</vt:lpstr>
      <vt:lpstr>Let’s go fishing!</vt:lpstr>
      <vt:lpstr>Feature #1 - Competencies</vt:lpstr>
      <vt:lpstr>Outcomes Drive Learning and Assessment</vt:lpstr>
      <vt:lpstr>Feature #2 – Assessment Strategies</vt:lpstr>
      <vt:lpstr>Feature #3 - Criteria</vt:lpstr>
      <vt:lpstr>Feature #4 – Learning Objectives</vt:lpstr>
      <vt:lpstr>Feature #5 – Learning Activities</vt:lpstr>
      <vt:lpstr>The Learning Cycle </vt:lpstr>
      <vt:lpstr>PowerPoint Presentation</vt:lpstr>
      <vt:lpstr>Chart your own course design</vt:lpstr>
      <vt:lpstr>PowerPoint Presentation</vt:lpstr>
      <vt:lpstr>Course Maps </vt:lpstr>
      <vt:lpstr>Motivation – Prepare Students to Learn</vt:lpstr>
      <vt:lpstr>Comprehension</vt:lpstr>
      <vt:lpstr>Practice</vt:lpstr>
      <vt:lpstr>Application/Assessment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a course to quality student learning</dc:title>
  <dc:creator>vosickyk</dc:creator>
  <cp:lastModifiedBy>Schullo, Andrea</cp:lastModifiedBy>
  <cp:revision>10</cp:revision>
  <dcterms:created xsi:type="dcterms:W3CDTF">2018-08-30T02:04:33Z</dcterms:created>
  <dcterms:modified xsi:type="dcterms:W3CDTF">2018-10-23T15:57:46Z</dcterms:modified>
</cp:coreProperties>
</file>