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1" r:id="rId1"/>
    <p:sldMasterId id="2147483662" r:id="rId2"/>
    <p:sldMasterId id="2147483663" r:id="rId3"/>
    <p:sldMasterId id="2147483664" r:id="rId4"/>
  </p:sldMasterIdLst>
  <p:notesMasterIdLst>
    <p:notesMasterId r:id="rId19"/>
  </p:notesMasterIdLst>
  <p:sldIdLst>
    <p:sldId id="256" r:id="rId5"/>
    <p:sldId id="257" r:id="rId6"/>
    <p:sldId id="258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59" r:id="rId18"/>
  </p:sldIdLst>
  <p:sldSz cx="9144000" cy="5143500" type="screen16x9"/>
  <p:notesSz cx="6858000" cy="9144000"/>
  <p:embeddedFontLst>
    <p:embeddedFont>
      <p:font typeface="Lato" panose="020F0502020204030203" pitchFamily="34" charset="0"/>
      <p:regular r:id="rId20"/>
      <p:bold r:id="rId21"/>
      <p:italic r:id="rId22"/>
      <p:boldItalic r:id="rId23"/>
    </p:embeddedFont>
    <p:embeddedFont>
      <p:font typeface="Trebuchet MS" panose="020B0603020202020204" pitchFamily="34" charset="0"/>
      <p:regular r:id="rId24"/>
      <p:bold r:id="rId25"/>
      <p:italic r:id="rId26"/>
      <p:boldItalic r:id="rId2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1" d="100"/>
          <a:sy n="131" d="100"/>
        </p:scale>
        <p:origin x="62" y="32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font" Target="fonts/font7.fntdata"/><Relationship Id="rId3" Type="http://schemas.openxmlformats.org/officeDocument/2006/relationships/slideMaster" Target="slideMasters/slideMaster3.xml"/><Relationship Id="rId21" Type="http://schemas.openxmlformats.org/officeDocument/2006/relationships/font" Target="fonts/font2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font" Target="fonts/font6.fntdata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font" Target="fonts/font1.fntdata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font" Target="fonts/font5.fntdata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font" Target="fonts/font4.fntdata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font" Target="fonts/font3.fntdata"/><Relationship Id="rId27" Type="http://schemas.openxmlformats.org/officeDocument/2006/relationships/font" Target="fonts/font8.fnt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952698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578452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576643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02241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642505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49996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089953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564599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394849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23999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M Regional Title Slide" type="title">
  <p:cSld name="TITL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85800" y="2073846"/>
            <a:ext cx="7772400" cy="9108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1371600" y="3131855"/>
            <a:ext cx="6400800" cy="631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accent5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+ Caption">
  <p:cSld name="Image +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6"/>
          <p:cNvSpPr/>
          <p:nvPr/>
        </p:nvSpPr>
        <p:spPr>
          <a:xfrm>
            <a:off x="0" y="3776380"/>
            <a:ext cx="9144000" cy="895694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blurRad="50800" dist="38100" dir="16200000" rotWithShape="0">
              <a:srgbClr val="000000">
                <a:alpha val="29803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7" name="Google Shape;67;p16"/>
          <p:cNvSpPr txBox="1">
            <a:spLocks noGrp="1"/>
          </p:cNvSpPr>
          <p:nvPr>
            <p:ph type="subTitle" idx="1"/>
          </p:nvPr>
        </p:nvSpPr>
        <p:spPr>
          <a:xfrm>
            <a:off x="1377244" y="4040970"/>
            <a:ext cx="6395156" cy="519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8" name="Google Shape;68;p16"/>
          <p:cNvSpPr>
            <a:spLocks noGrp="1"/>
          </p:cNvSpPr>
          <p:nvPr>
            <p:ph type="pic" idx="2"/>
          </p:nvPr>
        </p:nvSpPr>
        <p:spPr>
          <a:xfrm>
            <a:off x="1298575" y="134938"/>
            <a:ext cx="6473825" cy="3500437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slide">
  <p:cSld name="Background slid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M Regional Title with images">
  <p:cSld name="QM Regional Title with images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>
            <a:spLocks noGrp="1"/>
          </p:cNvSpPr>
          <p:nvPr>
            <p:ph type="pic" idx="2"/>
          </p:nvPr>
        </p:nvSpPr>
        <p:spPr>
          <a:xfrm>
            <a:off x="3645208" y="1832578"/>
            <a:ext cx="2028763" cy="1851944"/>
          </a:xfrm>
          <a:prstGeom prst="rect">
            <a:avLst/>
          </a:prstGeom>
          <a:noFill/>
          <a:ln>
            <a:noFill/>
          </a:ln>
        </p:spPr>
      </p:sp>
      <p:sp>
        <p:nvSpPr>
          <p:cNvPr id="16" name="Google Shape;16;p4"/>
          <p:cNvSpPr>
            <a:spLocks noGrp="1"/>
          </p:cNvSpPr>
          <p:nvPr>
            <p:ph type="pic" idx="3"/>
          </p:nvPr>
        </p:nvSpPr>
        <p:spPr>
          <a:xfrm>
            <a:off x="752523" y="1832578"/>
            <a:ext cx="2028763" cy="1851944"/>
          </a:xfrm>
          <a:prstGeom prst="rect">
            <a:avLst/>
          </a:prstGeom>
          <a:noFill/>
          <a:ln>
            <a:noFill/>
          </a:ln>
        </p:spPr>
      </p:sp>
      <p:sp>
        <p:nvSpPr>
          <p:cNvPr id="17" name="Google Shape;17;p4"/>
          <p:cNvSpPr>
            <a:spLocks noGrp="1"/>
          </p:cNvSpPr>
          <p:nvPr>
            <p:ph type="pic" idx="4"/>
          </p:nvPr>
        </p:nvSpPr>
        <p:spPr>
          <a:xfrm>
            <a:off x="6455580" y="1832578"/>
            <a:ext cx="2028763" cy="1851944"/>
          </a:xfrm>
          <a:prstGeom prst="rect">
            <a:avLst/>
          </a:prstGeom>
          <a:noFill/>
          <a:ln>
            <a:noFill/>
          </a:ln>
        </p:spPr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752475" y="3800475"/>
            <a:ext cx="2028825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5"/>
          </p:nvPr>
        </p:nvSpPr>
        <p:spPr>
          <a:xfrm>
            <a:off x="3637915" y="3800475"/>
            <a:ext cx="2028825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6"/>
          </p:nvPr>
        </p:nvSpPr>
        <p:spPr>
          <a:xfrm>
            <a:off x="6462395" y="3800475"/>
            <a:ext cx="2028825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082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o"/>
              <a:defRPr/>
            </a:lvl3pPr>
            <a:lvl4pPr marL="1828800" lvl="3" indent="-331469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620"/>
              <a:buChar char="•"/>
              <a:defRPr/>
            </a:lvl4pPr>
            <a:lvl5pPr marL="2286000" lvl="4" indent="-320039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Char char="o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2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3"/>
          </p:nvPr>
        </p:nvSpPr>
        <p:spPr>
          <a:xfrm>
            <a:off x="455613" y="1631156"/>
            <a:ext cx="4041775" cy="2699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o"/>
              <a:defRPr sz="1800"/>
            </a:lvl3pPr>
            <a:lvl4pPr marL="1828800" lvl="3" indent="-320039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440"/>
              <a:buChar char="•"/>
              <a:defRPr sz="1600"/>
            </a:lvl4pPr>
            <a:lvl5pPr marL="2286000" lvl="4" indent="-309879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80"/>
              <a:buChar char="o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4"/>
          </p:nvPr>
        </p:nvSpPr>
        <p:spPr>
          <a:xfrm>
            <a:off x="4653145" y="1631156"/>
            <a:ext cx="4041775" cy="2699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o"/>
              <a:defRPr sz="1800"/>
            </a:lvl3pPr>
            <a:lvl4pPr marL="1828800" lvl="3" indent="-320039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440"/>
              <a:buChar char="•"/>
              <a:defRPr sz="1600"/>
            </a:lvl4pPr>
            <a:lvl5pPr marL="2286000" lvl="4" indent="-309879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80"/>
              <a:buChar char="o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with bulleted list">
  <p:cSld name="Image with bulleted lis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0"/>
          <p:cNvSpPr txBox="1">
            <a:spLocks noGrp="1"/>
          </p:cNvSpPr>
          <p:nvPr>
            <p:ph type="body" idx="1"/>
          </p:nvPr>
        </p:nvSpPr>
        <p:spPr>
          <a:xfrm>
            <a:off x="457200" y="1063626"/>
            <a:ext cx="4040188" cy="3267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o"/>
              <a:defRPr sz="1800"/>
            </a:lvl3pPr>
            <a:lvl4pPr marL="1828800" lvl="3" indent="-320039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440"/>
              <a:buChar char="•"/>
              <a:defRPr sz="1600"/>
            </a:lvl4pPr>
            <a:lvl5pPr marL="2286000" lvl="4" indent="-309879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80"/>
              <a:buChar char="o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7" name="Google Shape;47;p10"/>
          <p:cNvSpPr>
            <a:spLocks noGrp="1"/>
          </p:cNvSpPr>
          <p:nvPr>
            <p:ph type="pic" idx="2"/>
          </p:nvPr>
        </p:nvSpPr>
        <p:spPr>
          <a:xfrm>
            <a:off x="4605338" y="1063625"/>
            <a:ext cx="4081462" cy="3267075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50" cy="4102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o"/>
              <a:defRPr sz="2400"/>
            </a:lvl3pPr>
            <a:lvl4pPr marL="1828800" lvl="3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2000"/>
            </a:lvl4pPr>
            <a:lvl5pPr marL="2286000" lvl="4" indent="-330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o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2"/>
          </p:nvPr>
        </p:nvSpPr>
        <p:spPr>
          <a:xfrm>
            <a:off x="457201" y="1076326"/>
            <a:ext cx="3008313" cy="3230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81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72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>
            <a:spLocks noGrp="1"/>
          </p:cNvSpPr>
          <p:nvPr>
            <p:ph type="title"/>
          </p:nvPr>
        </p:nvSpPr>
        <p:spPr>
          <a:xfrm>
            <a:off x="1792288" y="3490004"/>
            <a:ext cx="5486400" cy="425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2"/>
          <p:cNvSpPr>
            <a:spLocks noGrp="1"/>
          </p:cNvSpPr>
          <p:nvPr>
            <p:ph type="pic" idx="2"/>
          </p:nvPr>
        </p:nvSpPr>
        <p:spPr>
          <a:xfrm>
            <a:off x="1792288" y="349135"/>
            <a:ext cx="5486400" cy="3086100"/>
          </a:xfrm>
          <a:prstGeom prst="rect">
            <a:avLst/>
          </a:prstGeom>
          <a:noFill/>
          <a:ln>
            <a:noFill/>
          </a:ln>
        </p:spPr>
      </p:sp>
      <p:sp>
        <p:nvSpPr>
          <p:cNvPr id="55" name="Google Shape;55;p12"/>
          <p:cNvSpPr txBox="1">
            <a:spLocks noGrp="1"/>
          </p:cNvSpPr>
          <p:nvPr>
            <p:ph type="body" idx="1"/>
          </p:nvPr>
        </p:nvSpPr>
        <p:spPr>
          <a:xfrm>
            <a:off x="1792288" y="3915057"/>
            <a:ext cx="5486400" cy="329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81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72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title">
  <p:cSld name="TITLE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ctrTitle"/>
          </p:nvPr>
        </p:nvSpPr>
        <p:spPr>
          <a:xfrm>
            <a:off x="685800" y="2065867"/>
            <a:ext cx="7772400" cy="15213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subTitle" idx="1"/>
          </p:nvPr>
        </p:nvSpPr>
        <p:spPr>
          <a:xfrm>
            <a:off x="1371600" y="3734460"/>
            <a:ext cx="6400800" cy="631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9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4628628"/>
            <a:ext cx="9144000" cy="51487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16200000" rotWithShape="0">
              <a:srgbClr val="000000">
                <a:alpha val="29803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7" name="Google Shape;7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23731" y="292719"/>
            <a:ext cx="2103880" cy="1183433"/>
          </a:xfrm>
          <a:prstGeom prst="rect">
            <a:avLst/>
          </a:prstGeom>
          <a:noFill/>
          <a:ln>
            <a:noFill/>
          </a:ln>
          <a:effectLst>
            <a:outerShdw blurRad="82550" dist="76200" dir="2700000" sx="99000" sy="99000" algn="tl" rotWithShape="0">
              <a:srgbClr val="000000">
                <a:alpha val="20000"/>
              </a:srgbClr>
            </a:outerShdw>
          </a:effectLst>
        </p:spPr>
      </p:pic>
      <p:sp>
        <p:nvSpPr>
          <p:cNvPr id="8" name="Google Shape;8;p1"/>
          <p:cNvSpPr txBox="1"/>
          <p:nvPr/>
        </p:nvSpPr>
        <p:spPr>
          <a:xfrm>
            <a:off x="7596524" y="4899475"/>
            <a:ext cx="1450975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©2024 Quality Matters</a:t>
            </a:r>
            <a:endParaRPr/>
          </a:p>
        </p:txBody>
      </p:sp>
      <p:sp>
        <p:nvSpPr>
          <p:cNvPr id="9" name="Google Shape;9;p1"/>
          <p:cNvSpPr txBox="1"/>
          <p:nvPr/>
        </p:nvSpPr>
        <p:spPr>
          <a:xfrm>
            <a:off x="110425" y="4760975"/>
            <a:ext cx="5755104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Join the community of people that believes quality matters | </a:t>
            </a:r>
            <a:r>
              <a:rPr lang="en-US"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qualitymatters.org/events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/>
          <p:nvPr/>
        </p:nvSpPr>
        <p:spPr>
          <a:xfrm>
            <a:off x="0" y="4425950"/>
            <a:ext cx="9144000" cy="71755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blurRad="50800" dist="38100" dir="16200000" rotWithShape="0">
              <a:srgbClr val="000000">
                <a:alpha val="29803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3" name="Google Shape;23;p5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accent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082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/>
              <a:buChar char="o"/>
              <a:defRPr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pic>
        <p:nvPicPr>
          <p:cNvPr id="25" name="Google Shape;25;p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67149" y="4512545"/>
            <a:ext cx="1002616" cy="563972"/>
          </a:xfrm>
          <a:prstGeom prst="rect">
            <a:avLst/>
          </a:prstGeom>
          <a:noFill/>
          <a:ln>
            <a:noFill/>
          </a:ln>
          <a:effectLst>
            <a:outerShdw blurRad="63500" dist="50800" dir="2700000" sx="94000" sy="94000" algn="tl" rotWithShape="0">
              <a:srgbClr val="000000">
                <a:alpha val="29803"/>
              </a:srgbClr>
            </a:outerShdw>
          </a:effectLst>
        </p:spPr>
      </p:pic>
      <p:sp>
        <p:nvSpPr>
          <p:cNvPr id="26" name="Google Shape;26;p5"/>
          <p:cNvSpPr txBox="1"/>
          <p:nvPr/>
        </p:nvSpPr>
        <p:spPr>
          <a:xfrm>
            <a:off x="7604879" y="4899475"/>
            <a:ext cx="1450975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©2024 Quality Matters.</a:t>
            </a:r>
            <a:endParaRPr/>
          </a:p>
        </p:txBody>
      </p:sp>
      <p:sp>
        <p:nvSpPr>
          <p:cNvPr id="27" name="Google Shape;27;p5"/>
          <p:cNvSpPr txBox="1"/>
          <p:nvPr/>
        </p:nvSpPr>
        <p:spPr>
          <a:xfrm>
            <a:off x="1179597" y="4542041"/>
            <a:ext cx="5840461" cy="4693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None/>
            </a:pPr>
            <a:r>
              <a:rPr lang="en-US" sz="1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Empowering Learners, Enabling Potential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Calibri"/>
              <a:buNone/>
            </a:pPr>
            <a:r>
              <a:rPr lang="en-US" sz="10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November 4 – 6, 2024 | Rosemont, Illinois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4" r:id="rId2"/>
    <p:sldLayoutId id="2147483655" r:id="rId3"/>
    <p:sldLayoutId id="2147483656" r:id="rId4"/>
    <p:sldLayoutId id="2147483657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3"/>
          <p:cNvSpPr/>
          <p:nvPr/>
        </p:nvSpPr>
        <p:spPr>
          <a:xfrm>
            <a:off x="0" y="0"/>
            <a:ext cx="9144000" cy="1837267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blurRad="69850" dist="889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7604879" y="4874410"/>
            <a:ext cx="1450975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©2024 Quality Matters.</a:t>
            </a:r>
            <a:endParaRPr/>
          </a:p>
        </p:txBody>
      </p:sp>
      <p:pic>
        <p:nvPicPr>
          <p:cNvPr id="59" name="Google Shape;59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89406" y="373640"/>
            <a:ext cx="1965187" cy="1105418"/>
          </a:xfrm>
          <a:prstGeom prst="rect">
            <a:avLst/>
          </a:prstGeom>
          <a:noFill/>
          <a:ln>
            <a:noFill/>
          </a:ln>
          <a:effectLst>
            <a:outerShdw blurRad="82550" dist="76200" dir="2700000" sx="99000" sy="99000" algn="tl" rotWithShape="0">
              <a:srgbClr val="000000">
                <a:alpha val="20000"/>
              </a:srgbClr>
            </a:outerShdw>
          </a:effectLst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/>
        </p:nvSpPr>
        <p:spPr>
          <a:xfrm>
            <a:off x="7604879" y="4874410"/>
            <a:ext cx="1450975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©2024 Quality Matters.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8"/>
          <p:cNvSpPr txBox="1">
            <a:spLocks noGrp="1"/>
          </p:cNvSpPr>
          <p:nvPr>
            <p:ph type="ctrTitle"/>
          </p:nvPr>
        </p:nvSpPr>
        <p:spPr>
          <a:xfrm>
            <a:off x="685800" y="2073846"/>
            <a:ext cx="7772400" cy="9108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ChatGPT as a Peer Reviewer</a:t>
            </a:r>
            <a:endParaRPr dirty="0"/>
          </a:p>
        </p:txBody>
      </p:sp>
      <p:sp>
        <p:nvSpPr>
          <p:cNvPr id="75" name="Google Shape;75;p18"/>
          <p:cNvSpPr txBox="1">
            <a:spLocks noGrp="1"/>
          </p:cNvSpPr>
          <p:nvPr>
            <p:ph type="subTitle" idx="1"/>
          </p:nvPr>
        </p:nvSpPr>
        <p:spPr>
          <a:xfrm>
            <a:off x="1371600" y="3131855"/>
            <a:ext cx="6400800" cy="631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None/>
            </a:pPr>
            <a:r>
              <a:rPr lang="en-US" dirty="0"/>
              <a:t>Marcelo Guerra Hahn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0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/>
              <a:t>Improvement Recommendations</a:t>
            </a:r>
            <a:endParaRPr sz="4000" dirty="0"/>
          </a:p>
        </p:txBody>
      </p:sp>
      <p:sp>
        <p:nvSpPr>
          <p:cNvPr id="89" name="Google Shape;89;p2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082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 pitchFamily="34" charset="0"/>
              <a:buChar char="•"/>
            </a:pPr>
            <a:r>
              <a:rPr lang="en-US" dirty="0"/>
              <a:t>Use LLM for suggestions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 pitchFamily="34" charset="0"/>
              <a:buChar char="•"/>
            </a:pPr>
            <a:r>
              <a:rPr lang="en-US" dirty="0"/>
              <a:t>Step-by-step guide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 pitchFamily="34" charset="0"/>
              <a:buChar char="•"/>
            </a:pPr>
            <a:r>
              <a:rPr lang="en-US" dirty="0"/>
              <a:t>Practical examples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 pitchFamily="34" charset="0"/>
              <a:buChar char="•"/>
            </a:pPr>
            <a:r>
              <a:rPr lang="en-US" dirty="0"/>
              <a:t>Enhance course quality</a:t>
            </a:r>
          </a:p>
        </p:txBody>
      </p:sp>
    </p:spTree>
    <p:extLst>
      <p:ext uri="{BB962C8B-B14F-4D97-AF65-F5344CB8AC3E}">
        <p14:creationId xmlns:p14="http://schemas.microsoft.com/office/powerpoint/2010/main" val="37572180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0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/>
              <a:t>Challenges</a:t>
            </a:r>
            <a:endParaRPr sz="4000" dirty="0"/>
          </a:p>
        </p:txBody>
      </p:sp>
      <p:sp>
        <p:nvSpPr>
          <p:cNvPr id="89" name="Google Shape;89;p2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082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 pitchFamily="34" charset="0"/>
              <a:buChar char="•"/>
            </a:pPr>
            <a:r>
              <a:rPr lang="en-US" dirty="0"/>
              <a:t>LLMs potential issues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 pitchFamily="34" charset="0"/>
              <a:buChar char="•"/>
            </a:pPr>
            <a:r>
              <a:rPr lang="en-US" dirty="0"/>
              <a:t>Ethical considerations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 pitchFamily="34" charset="0"/>
              <a:buChar char="•"/>
            </a:pPr>
            <a:r>
              <a:rPr lang="en-US" dirty="0"/>
              <a:t>Practical challenges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 pitchFamily="34" charset="0"/>
              <a:buChar char="•"/>
            </a:pPr>
            <a:r>
              <a:rPr lang="en-US" dirty="0"/>
              <a:t>Solutions explored</a:t>
            </a:r>
          </a:p>
        </p:txBody>
      </p:sp>
    </p:spTree>
    <p:extLst>
      <p:ext uri="{BB962C8B-B14F-4D97-AF65-F5344CB8AC3E}">
        <p14:creationId xmlns:p14="http://schemas.microsoft.com/office/powerpoint/2010/main" val="2240065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0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/>
              <a:t>Key Points Recap</a:t>
            </a:r>
            <a:endParaRPr sz="4000" dirty="0"/>
          </a:p>
        </p:txBody>
      </p:sp>
      <p:sp>
        <p:nvSpPr>
          <p:cNvPr id="89" name="Google Shape;89;p2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082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 pitchFamily="34" charset="0"/>
              <a:buChar char="•"/>
            </a:pPr>
            <a:r>
              <a:rPr lang="en-US" dirty="0"/>
              <a:t>Main ideas summary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 pitchFamily="34" charset="0"/>
              <a:buChar char="•"/>
            </a:pPr>
            <a:r>
              <a:rPr lang="en-US" dirty="0"/>
              <a:t>Practical applications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 pitchFamily="34" charset="0"/>
              <a:buChar char="•"/>
            </a:pPr>
            <a:r>
              <a:rPr lang="en-US" dirty="0"/>
              <a:t>Benefits of using LLMs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 pitchFamily="34" charset="0"/>
              <a:buChar char="•"/>
            </a:pPr>
            <a:r>
              <a:rPr lang="en-US" dirty="0"/>
              <a:t>Enhancing course quality</a:t>
            </a:r>
          </a:p>
        </p:txBody>
      </p:sp>
    </p:spTree>
    <p:extLst>
      <p:ext uri="{BB962C8B-B14F-4D97-AF65-F5344CB8AC3E}">
        <p14:creationId xmlns:p14="http://schemas.microsoft.com/office/powerpoint/2010/main" val="40250994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0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/>
              <a:t>Future of LLMs</a:t>
            </a:r>
            <a:endParaRPr sz="4000" dirty="0"/>
          </a:p>
        </p:txBody>
      </p:sp>
      <p:sp>
        <p:nvSpPr>
          <p:cNvPr id="89" name="Google Shape;89;p2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082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 pitchFamily="34" charset="0"/>
              <a:buChar char="•"/>
            </a:pPr>
            <a:r>
              <a:rPr lang="en-US" dirty="0"/>
              <a:t>Predictions and trends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 pitchFamily="34" charset="0"/>
              <a:buChar char="•"/>
            </a:pPr>
            <a:r>
              <a:rPr lang="en-US" dirty="0"/>
              <a:t>Educational potential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 pitchFamily="34" charset="0"/>
              <a:buChar char="•"/>
            </a:pPr>
            <a:r>
              <a:rPr lang="en-US" dirty="0"/>
              <a:t>Innovations to expect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 pitchFamily="34" charset="0"/>
              <a:buChar char="•"/>
            </a:pPr>
            <a:r>
              <a:rPr lang="en-US" dirty="0"/>
              <a:t>Growing impact</a:t>
            </a:r>
          </a:p>
        </p:txBody>
      </p:sp>
    </p:spTree>
    <p:extLst>
      <p:ext uri="{BB962C8B-B14F-4D97-AF65-F5344CB8AC3E}">
        <p14:creationId xmlns:p14="http://schemas.microsoft.com/office/powerpoint/2010/main" val="27322504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1"/>
          <p:cNvSpPr txBox="1">
            <a:spLocks noGrp="1"/>
          </p:cNvSpPr>
          <p:nvPr>
            <p:ph type="ctrTitle"/>
          </p:nvPr>
        </p:nvSpPr>
        <p:spPr>
          <a:xfrm>
            <a:off x="685800" y="2065867"/>
            <a:ext cx="7772400" cy="15213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Questions?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9"/>
          <p:cNvSpPr txBox="1"/>
          <p:nvPr/>
        </p:nvSpPr>
        <p:spPr>
          <a:xfrm>
            <a:off x="667512" y="1350325"/>
            <a:ext cx="7772400" cy="1203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“Empowering Learners, Enabling Potential”</a:t>
            </a:r>
            <a:endParaRPr sz="44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81" name="Google Shape;81;p19"/>
          <p:cNvSpPr txBox="1"/>
          <p:nvPr/>
        </p:nvSpPr>
        <p:spPr>
          <a:xfrm>
            <a:off x="667512" y="2825331"/>
            <a:ext cx="7772400" cy="12031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November 4 – 6, 2024</a:t>
            </a:r>
            <a:endParaRPr/>
          </a:p>
          <a:p>
            <a:pPr marL="0" marR="0" lvl="0" indent="0" algn="ctr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Rosemont, Illinois</a:t>
            </a:r>
            <a:endParaRPr sz="2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82" name="Google Shape;82;p19"/>
          <p:cNvSpPr txBox="1"/>
          <p:nvPr/>
        </p:nvSpPr>
        <p:spPr>
          <a:xfrm>
            <a:off x="685800" y="1368613"/>
            <a:ext cx="7772400" cy="1203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“Empowering Learners, Enabling Potential”</a:t>
            </a:r>
            <a:endParaRPr sz="4400" b="0" i="0" u="none" strike="noStrike" cap="none">
              <a:solidFill>
                <a:schemeClr val="accen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83" name="Google Shape;83;p19"/>
          <p:cNvSpPr txBox="1"/>
          <p:nvPr/>
        </p:nvSpPr>
        <p:spPr>
          <a:xfrm>
            <a:off x="685800" y="2843619"/>
            <a:ext cx="7772400" cy="12031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November 4 – 6, 2024</a:t>
            </a:r>
            <a:endParaRPr/>
          </a:p>
          <a:p>
            <a:pPr marL="0" marR="0" lvl="0" indent="0" algn="ctr" rtl="0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Rosemont, Illinois</a:t>
            </a:r>
            <a:endParaRPr sz="2800" b="0" i="0" u="none" strike="noStrike" cap="none">
              <a:solidFill>
                <a:schemeClr val="accen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0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Agenda</a:t>
            </a:r>
            <a:endParaRPr dirty="0"/>
          </a:p>
        </p:txBody>
      </p:sp>
      <p:sp>
        <p:nvSpPr>
          <p:cNvPr id="89" name="Google Shape;89;p2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082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 pitchFamily="34" charset="0"/>
              <a:buChar char="•"/>
            </a:pPr>
            <a:r>
              <a:rPr lang="en-US" dirty="0"/>
              <a:t>Explain how LLMs check quality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 pitchFamily="34" charset="0"/>
              <a:buChar char="•"/>
            </a:pPr>
            <a:r>
              <a:rPr lang="en-US" dirty="0"/>
              <a:t>Get quality feedback using LLM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 pitchFamily="34" charset="0"/>
              <a:buChar char="•"/>
            </a:pPr>
            <a:r>
              <a:rPr lang="en-US" dirty="0"/>
              <a:t>Improve course quality with LLMs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0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Large Language Models</a:t>
            </a:r>
            <a:endParaRPr dirty="0"/>
          </a:p>
        </p:txBody>
      </p:sp>
      <p:sp>
        <p:nvSpPr>
          <p:cNvPr id="89" name="Google Shape;89;p2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082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 pitchFamily="34" charset="0"/>
              <a:buChar char="•"/>
            </a:pPr>
            <a:r>
              <a:rPr lang="en-US" dirty="0"/>
              <a:t>Definition and examples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 pitchFamily="34" charset="0"/>
              <a:buChar char="•"/>
            </a:pPr>
            <a:r>
              <a:rPr lang="en-US" dirty="0"/>
              <a:t>Trained with past knowledge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 pitchFamily="34" charset="0"/>
              <a:buChar char="•"/>
            </a:pPr>
            <a:r>
              <a:rPr lang="en-US" dirty="0"/>
              <a:t>Applications in education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 pitchFamily="34" charset="0"/>
              <a:buChar char="•"/>
            </a:pPr>
            <a:r>
              <a:rPr lang="en-US" dirty="0"/>
              <a:t>Enhancing course design</a:t>
            </a:r>
          </a:p>
        </p:txBody>
      </p:sp>
    </p:spTree>
    <p:extLst>
      <p:ext uri="{BB962C8B-B14F-4D97-AF65-F5344CB8AC3E}">
        <p14:creationId xmlns:p14="http://schemas.microsoft.com/office/powerpoint/2010/main" val="480252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0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Importance of Quality</a:t>
            </a:r>
            <a:endParaRPr dirty="0"/>
          </a:p>
        </p:txBody>
      </p:sp>
      <p:sp>
        <p:nvSpPr>
          <p:cNvPr id="89" name="Google Shape;89;p2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082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 pitchFamily="34" charset="0"/>
              <a:buChar char="•"/>
            </a:pPr>
            <a:r>
              <a:rPr lang="en-US" dirty="0"/>
              <a:t>Course quality matters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 pitchFamily="34" charset="0"/>
              <a:buChar char="•"/>
            </a:pPr>
            <a:r>
              <a:rPr lang="en-US" dirty="0"/>
              <a:t>Ensures effective learning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 pitchFamily="34" charset="0"/>
              <a:buChar char="•"/>
            </a:pPr>
            <a:r>
              <a:rPr lang="en-US" dirty="0"/>
              <a:t>Enhances student outcomes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 pitchFamily="34" charset="0"/>
              <a:buChar char="•"/>
            </a:pPr>
            <a:r>
              <a:rPr lang="en-US" dirty="0"/>
              <a:t>Builds academic reputation</a:t>
            </a:r>
          </a:p>
        </p:txBody>
      </p:sp>
    </p:spTree>
    <p:extLst>
      <p:ext uri="{BB962C8B-B14F-4D97-AF65-F5344CB8AC3E}">
        <p14:creationId xmlns:p14="http://schemas.microsoft.com/office/powerpoint/2010/main" val="2739077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0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Checking Quality</a:t>
            </a:r>
            <a:endParaRPr dirty="0"/>
          </a:p>
        </p:txBody>
      </p:sp>
      <p:sp>
        <p:nvSpPr>
          <p:cNvPr id="89" name="Google Shape;89;p2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082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 pitchFamily="34" charset="0"/>
              <a:buChar char="•"/>
            </a:pPr>
            <a:r>
              <a:rPr lang="en-US" dirty="0"/>
              <a:t>LLMs identify issues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 pitchFamily="34" charset="0"/>
              <a:buChar char="•"/>
            </a:pPr>
            <a:r>
              <a:rPr lang="en-US" dirty="0"/>
              <a:t>Improve course design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 pitchFamily="34" charset="0"/>
              <a:buChar char="•"/>
            </a:pPr>
            <a:r>
              <a:rPr lang="en-US" dirty="0"/>
              <a:t>Ensure content relevance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 pitchFamily="34" charset="0"/>
              <a:buChar char="•"/>
            </a:pPr>
            <a:r>
              <a:rPr lang="en-US" dirty="0"/>
              <a:t>Enhance overall quality</a:t>
            </a:r>
          </a:p>
        </p:txBody>
      </p:sp>
    </p:spTree>
    <p:extLst>
      <p:ext uri="{BB962C8B-B14F-4D97-AF65-F5344CB8AC3E}">
        <p14:creationId xmlns:p14="http://schemas.microsoft.com/office/powerpoint/2010/main" val="3314835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0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Example - Identify Issues</a:t>
            </a:r>
            <a:endParaRPr dirty="0"/>
          </a:p>
        </p:txBody>
      </p:sp>
      <p:sp>
        <p:nvSpPr>
          <p:cNvPr id="89" name="Google Shape;89;p2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082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 pitchFamily="34" charset="0"/>
              <a:buChar char="•"/>
            </a:pPr>
            <a:r>
              <a:rPr lang="en-US" dirty="0"/>
              <a:t>Real course example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 pitchFamily="34" charset="0"/>
              <a:buChar char="•"/>
            </a:pPr>
            <a:r>
              <a:rPr lang="en-US" dirty="0"/>
              <a:t>LLM identifies problem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 pitchFamily="34" charset="0"/>
              <a:buChar char="•"/>
            </a:pPr>
            <a:r>
              <a:rPr lang="en-US" dirty="0"/>
              <a:t>Process and outcome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 pitchFamily="34" charset="0"/>
              <a:buChar char="•"/>
            </a:pPr>
            <a:r>
              <a:rPr lang="en-US" dirty="0"/>
              <a:t>Result improvements</a:t>
            </a:r>
          </a:p>
        </p:txBody>
      </p:sp>
    </p:spTree>
    <p:extLst>
      <p:ext uri="{BB962C8B-B14F-4D97-AF65-F5344CB8AC3E}">
        <p14:creationId xmlns:p14="http://schemas.microsoft.com/office/powerpoint/2010/main" val="2854878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0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Quality Feedback</a:t>
            </a:r>
            <a:endParaRPr dirty="0"/>
          </a:p>
        </p:txBody>
      </p:sp>
      <p:sp>
        <p:nvSpPr>
          <p:cNvPr id="89" name="Google Shape;89;p2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082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 pitchFamily="34" charset="0"/>
              <a:buChar char="•"/>
            </a:pPr>
            <a:r>
              <a:rPr lang="en-US" dirty="0"/>
              <a:t>Use LLM for feedback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 pitchFamily="34" charset="0"/>
              <a:buChar char="•"/>
            </a:pPr>
            <a:r>
              <a:rPr lang="en-US" dirty="0"/>
              <a:t>Step-by-step process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 pitchFamily="34" charset="0"/>
              <a:buChar char="•"/>
            </a:pPr>
            <a:r>
              <a:rPr lang="en-US" dirty="0"/>
              <a:t>Real-world application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 pitchFamily="34" charset="0"/>
              <a:buChar char="•"/>
            </a:pPr>
            <a:r>
              <a:rPr lang="en-US" dirty="0"/>
              <a:t>Practical benefits</a:t>
            </a:r>
          </a:p>
        </p:txBody>
      </p:sp>
    </p:spTree>
    <p:extLst>
      <p:ext uri="{BB962C8B-B14F-4D97-AF65-F5344CB8AC3E}">
        <p14:creationId xmlns:p14="http://schemas.microsoft.com/office/powerpoint/2010/main" val="4035356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0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Example - Feedback</a:t>
            </a:r>
            <a:endParaRPr dirty="0"/>
          </a:p>
        </p:txBody>
      </p:sp>
      <p:sp>
        <p:nvSpPr>
          <p:cNvPr id="89" name="Google Shape;89;p2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082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 pitchFamily="34" charset="0"/>
              <a:buChar char="•"/>
            </a:pPr>
            <a:r>
              <a:rPr lang="en-US" dirty="0"/>
              <a:t>Real course scenario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 pitchFamily="34" charset="0"/>
              <a:buChar char="•"/>
            </a:pPr>
            <a:r>
              <a:rPr lang="en-US" dirty="0"/>
              <a:t>LLM provides feedback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 pitchFamily="34" charset="0"/>
              <a:buChar char="•"/>
            </a:pPr>
            <a:r>
              <a:rPr lang="en-US" dirty="0"/>
              <a:t>Process and outcome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 pitchFamily="34" charset="0"/>
              <a:buChar char="•"/>
            </a:pPr>
            <a:r>
              <a:rPr lang="en-US" dirty="0"/>
              <a:t>Quality improvements</a:t>
            </a:r>
          </a:p>
        </p:txBody>
      </p:sp>
    </p:spTree>
    <p:extLst>
      <p:ext uri="{BB962C8B-B14F-4D97-AF65-F5344CB8AC3E}">
        <p14:creationId xmlns:p14="http://schemas.microsoft.com/office/powerpoint/2010/main" val="1173238859"/>
      </p:ext>
    </p:extLst>
  </p:cSld>
  <p:clrMapOvr>
    <a:masterClrMapping/>
  </p:clrMapOvr>
</p:sld>
</file>

<file path=ppt/theme/theme1.xml><?xml version="1.0" encoding="utf-8"?>
<a:theme xmlns:a="http://schemas.openxmlformats.org/drawingml/2006/main" name="QM Regional Title Master">
  <a:themeElements>
    <a:clrScheme name="QM color palette">
      <a:dk1>
        <a:srgbClr val="000000"/>
      </a:dk1>
      <a:lt1>
        <a:srgbClr val="FFFFFF"/>
      </a:lt1>
      <a:dk2>
        <a:srgbClr val="1F497D"/>
      </a:dk2>
      <a:lt2>
        <a:srgbClr val="E7E7E7"/>
      </a:lt2>
      <a:accent1>
        <a:srgbClr val="1F419A"/>
      </a:accent1>
      <a:accent2>
        <a:srgbClr val="526C7C"/>
      </a:accent2>
      <a:accent3>
        <a:srgbClr val="CBD3D8"/>
      </a:accent3>
      <a:accent4>
        <a:srgbClr val="F9F3D7"/>
      </a:accent4>
      <a:accent5>
        <a:srgbClr val="6B80AA"/>
      </a:accent5>
      <a:accent6>
        <a:srgbClr val="A58B00"/>
      </a:accent6>
      <a:hlink>
        <a:srgbClr val="2A5DB0"/>
      </a:hlink>
      <a:folHlink>
        <a:srgbClr val="2A5DB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QM Regional Content Slides">
  <a:themeElements>
    <a:clrScheme name="QM color palette">
      <a:dk1>
        <a:srgbClr val="000000"/>
      </a:dk1>
      <a:lt1>
        <a:srgbClr val="FFFFFF"/>
      </a:lt1>
      <a:dk2>
        <a:srgbClr val="1F497D"/>
      </a:dk2>
      <a:lt2>
        <a:srgbClr val="E7E7E7"/>
      </a:lt2>
      <a:accent1>
        <a:srgbClr val="1F419A"/>
      </a:accent1>
      <a:accent2>
        <a:srgbClr val="526C7C"/>
      </a:accent2>
      <a:accent3>
        <a:srgbClr val="CBD3D8"/>
      </a:accent3>
      <a:accent4>
        <a:srgbClr val="F9F3D7"/>
      </a:accent4>
      <a:accent5>
        <a:srgbClr val="6B80AA"/>
      </a:accent5>
      <a:accent6>
        <a:srgbClr val="A58B00"/>
      </a:accent6>
      <a:hlink>
        <a:srgbClr val="2A5DB0"/>
      </a:hlink>
      <a:folHlink>
        <a:srgbClr val="2A5DB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New Section or Closing">
  <a:themeElements>
    <a:clrScheme name="QM color palette">
      <a:dk1>
        <a:srgbClr val="000000"/>
      </a:dk1>
      <a:lt1>
        <a:srgbClr val="FFFFFF"/>
      </a:lt1>
      <a:dk2>
        <a:srgbClr val="1F497D"/>
      </a:dk2>
      <a:lt2>
        <a:srgbClr val="E7E7E7"/>
      </a:lt2>
      <a:accent1>
        <a:srgbClr val="1F419A"/>
      </a:accent1>
      <a:accent2>
        <a:srgbClr val="526C7C"/>
      </a:accent2>
      <a:accent3>
        <a:srgbClr val="CBD3D8"/>
      </a:accent3>
      <a:accent4>
        <a:srgbClr val="F9F3D7"/>
      </a:accent4>
      <a:accent5>
        <a:srgbClr val="6B80AA"/>
      </a:accent5>
      <a:accent6>
        <a:srgbClr val="A58B00"/>
      </a:accent6>
      <a:hlink>
        <a:srgbClr val="2A5DB0"/>
      </a:hlink>
      <a:folHlink>
        <a:srgbClr val="2A5DB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Promo/Blank">
  <a:themeElements>
    <a:clrScheme name="QM color palette">
      <a:dk1>
        <a:srgbClr val="000000"/>
      </a:dk1>
      <a:lt1>
        <a:srgbClr val="FFFFFF"/>
      </a:lt1>
      <a:dk2>
        <a:srgbClr val="1F497D"/>
      </a:dk2>
      <a:lt2>
        <a:srgbClr val="E7E7E7"/>
      </a:lt2>
      <a:accent1>
        <a:srgbClr val="1F419A"/>
      </a:accent1>
      <a:accent2>
        <a:srgbClr val="526C7C"/>
      </a:accent2>
      <a:accent3>
        <a:srgbClr val="CBD3D8"/>
      </a:accent3>
      <a:accent4>
        <a:srgbClr val="F9F3D7"/>
      </a:accent4>
      <a:accent5>
        <a:srgbClr val="6B80AA"/>
      </a:accent5>
      <a:accent6>
        <a:srgbClr val="A58B00"/>
      </a:accent6>
      <a:hlink>
        <a:srgbClr val="2A5DB0"/>
      </a:hlink>
      <a:folHlink>
        <a:srgbClr val="2A5DB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195</Words>
  <Application>Microsoft Office PowerPoint</Application>
  <PresentationFormat>On-screen Show (16:9)</PresentationFormat>
  <Paragraphs>63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Calibri</vt:lpstr>
      <vt:lpstr>Lato</vt:lpstr>
      <vt:lpstr>Arial</vt:lpstr>
      <vt:lpstr>Trebuchet MS</vt:lpstr>
      <vt:lpstr>QM Regional Title Master</vt:lpstr>
      <vt:lpstr>QM Regional Content Slides</vt:lpstr>
      <vt:lpstr>New Section or Closing</vt:lpstr>
      <vt:lpstr>Promo/Blank</vt:lpstr>
      <vt:lpstr>ChatGPT as a Peer Reviewer</vt:lpstr>
      <vt:lpstr>PowerPoint Presentation</vt:lpstr>
      <vt:lpstr>Agenda</vt:lpstr>
      <vt:lpstr>Large Language Models</vt:lpstr>
      <vt:lpstr>Importance of Quality</vt:lpstr>
      <vt:lpstr>Checking Quality</vt:lpstr>
      <vt:lpstr>Example - Identify Issues</vt:lpstr>
      <vt:lpstr>Quality Feedback</vt:lpstr>
      <vt:lpstr>Example - Feedback</vt:lpstr>
      <vt:lpstr>Improvement Recommendations</vt:lpstr>
      <vt:lpstr>Challenges</vt:lpstr>
      <vt:lpstr>Key Points Recap</vt:lpstr>
      <vt:lpstr>Future of LLMs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Marcelo Guerra Hahn</cp:lastModifiedBy>
  <cp:revision>1</cp:revision>
  <dcterms:modified xsi:type="dcterms:W3CDTF">2024-10-26T05:33:10Z</dcterms:modified>
</cp:coreProperties>
</file>