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 id="2147483666" r:id="rId4"/>
    <p:sldMasterId id="2147483667" r:id="rId5"/>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7086600" cy="9372600"/>
  <p:embeddedFontLst>
    <p:embeddedFont>
      <p:font typeface="Merriweather Sans"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B24926-CB73-4875-A8B7-6C8B3DB90F56}">
  <a:tblStyle styleId="{4DB24926-CB73-4875-A8B7-6C8B3DB90F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85" autoAdjust="0"/>
  </p:normalViewPr>
  <p:slideViewPr>
    <p:cSldViewPr snapToGrid="0">
      <p:cViewPr varScale="1">
        <p:scale>
          <a:sx n="55" d="100"/>
          <a:sy n="55" d="100"/>
        </p:scale>
        <p:origin x="10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hea.org/regional-accrediting-organiza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hea.org/chea-and-usde-recognized-accrediting-organiz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86" name="Google Shape;86;p3: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8100d2b99_1_17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38100d2b99_1_177:notes"/>
          <p:cNvSpPr txBox="1">
            <a:spLocks noGrp="1"/>
          </p:cNvSpPr>
          <p:nvPr>
            <p:ph type="body" idx="1"/>
          </p:nvPr>
        </p:nvSpPr>
        <p:spPr>
          <a:xfrm>
            <a:off x="708660" y="4451985"/>
            <a:ext cx="5669280" cy="4217670"/>
          </a:xfrm>
          <a:prstGeom prst="rect">
            <a:avLst/>
          </a:prstGeom>
          <a:noFill/>
          <a:ln>
            <a:noFill/>
          </a:ln>
        </p:spPr>
        <p:txBody>
          <a:bodyPr spcFirstLastPara="1" wrap="square" lIns="94031" tIns="47002" rIns="94031" bIns="47002" anchor="t" anchorCtr="0">
            <a:noAutofit/>
          </a:bodyPr>
          <a:lstStyle/>
          <a:p>
            <a:pPr marL="0" indent="0">
              <a:buSzPts val="1400"/>
              <a:buNone/>
            </a:pPr>
            <a:r>
              <a:rPr lang="en-US"/>
              <a:t>I want to make a specific pitch for the criticality of setting QA-related goals - or goals you want to be able to achieve based on QA efforts and quality interventions.  At QM, we frequently get asked about “The IMPACT of QM.”  The answer is that institutions need to identify, specifically, what they what to achieve with QM and plan to collect appropriate data to evaluate the impact that is relevant for them.  Identifying, and then determining how to measure, QA goals are important for demonstrating accountability - not just in accreditation but for all kinds of stakeholders.  Being able to do this effectively can help you make the case for the resources you need to sustain and grow the culture of quality - the ultimate goal.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38100d2b99_1_193:notes"/>
          <p:cNvSpPr txBox="1">
            <a:spLocks noGrp="1"/>
          </p:cNvSpPr>
          <p:nvPr>
            <p:ph type="body" idx="1"/>
          </p:nvPr>
        </p:nvSpPr>
        <p:spPr>
          <a:xfrm>
            <a:off x="708660" y="4510565"/>
            <a:ext cx="5669280" cy="3690462"/>
          </a:xfrm>
          <a:prstGeom prst="rect">
            <a:avLst/>
          </a:prstGeom>
          <a:noFill/>
          <a:ln>
            <a:noFill/>
          </a:ln>
        </p:spPr>
        <p:txBody>
          <a:bodyPr spcFirstLastPara="1" wrap="square" lIns="94031" tIns="47002" rIns="94031" bIns="47002" anchor="t" anchorCtr="0">
            <a:noAutofit/>
          </a:bodyPr>
          <a:lstStyle/>
          <a:p>
            <a:pPr marL="0" indent="0">
              <a:buSzPts val="1400"/>
              <a:buNone/>
            </a:pPr>
            <a:endParaRPr/>
          </a:p>
        </p:txBody>
      </p:sp>
      <p:sp>
        <p:nvSpPr>
          <p:cNvPr id="222" name="Google Shape;222;g238100d2b99_1_193:notes"/>
          <p:cNvSpPr>
            <a:spLocks noGrp="1" noRot="1" noChangeAspect="1"/>
          </p:cNvSpPr>
          <p:nvPr>
            <p:ph type="sldImg" idx="2"/>
          </p:nvPr>
        </p:nvSpPr>
        <p:spPr>
          <a:xfrm>
            <a:off x="7318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9a15e8633_0_10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r>
              <a:rPr lang="en-US"/>
              <a:t>In the US, there are 7 (formerly regional) institutional accreditors for Higher Education: </a:t>
            </a:r>
            <a:r>
              <a:rPr lang="en-US" u="sng">
                <a:solidFill>
                  <a:schemeClr val="hlink"/>
                </a:solidFill>
                <a:hlinkClick r:id="rId3"/>
              </a:rPr>
              <a:t>https://www.chea.org/regional-accrediting-organizations</a:t>
            </a:r>
            <a:endParaRPr/>
          </a:p>
          <a:p>
            <a:pPr marL="0" indent="0">
              <a:buNone/>
            </a:pPr>
            <a:endParaRPr/>
          </a:p>
          <a:p>
            <a:pPr marL="0" indent="0">
              <a:buClr>
                <a:schemeClr val="dk1"/>
              </a:buClr>
              <a:buNone/>
            </a:pPr>
            <a:r>
              <a:rPr lang="en-US"/>
              <a:t>Higher Learning Commission (</a:t>
            </a:r>
            <a:r>
              <a:rPr lang="en-US" b="1"/>
              <a:t>HLC</a:t>
            </a:r>
            <a:r>
              <a:rPr lang="en-US"/>
              <a:t>)</a:t>
            </a:r>
            <a:endParaRPr/>
          </a:p>
          <a:p>
            <a:pPr marL="0" indent="0">
              <a:buClr>
                <a:schemeClr val="dk1"/>
              </a:buClr>
              <a:buNone/>
            </a:pPr>
            <a:r>
              <a:rPr lang="en-US" b="1"/>
              <a:t>Middle States</a:t>
            </a:r>
            <a:r>
              <a:rPr lang="en-US"/>
              <a:t> Commission on Higher Education (MSCHE)</a:t>
            </a:r>
            <a:endParaRPr/>
          </a:p>
          <a:p>
            <a:pPr marL="0" indent="0">
              <a:buClr>
                <a:schemeClr val="dk1"/>
              </a:buClr>
              <a:buNone/>
            </a:pPr>
            <a:r>
              <a:rPr lang="en-US" b="1"/>
              <a:t>New England</a:t>
            </a:r>
            <a:r>
              <a:rPr lang="en-US"/>
              <a:t> Commission of Higher Education (NECHE)</a:t>
            </a:r>
            <a:endParaRPr/>
          </a:p>
          <a:p>
            <a:pPr marL="0" indent="0">
              <a:buClr>
                <a:schemeClr val="dk1"/>
              </a:buClr>
              <a:buNone/>
            </a:pPr>
            <a:r>
              <a:rPr lang="en-US" b="1"/>
              <a:t>Northwest </a:t>
            </a:r>
            <a:r>
              <a:rPr lang="en-US"/>
              <a:t>Commission on Colleges and Universities (NWCCU)</a:t>
            </a:r>
            <a:endParaRPr/>
          </a:p>
          <a:p>
            <a:pPr marL="0" indent="0">
              <a:buClr>
                <a:schemeClr val="dk1"/>
              </a:buClr>
              <a:buNone/>
            </a:pPr>
            <a:r>
              <a:rPr lang="en-US"/>
              <a:t>Southern Association of Colleges and Schools Commission on Colleges (</a:t>
            </a:r>
            <a:r>
              <a:rPr lang="en-US" b="1"/>
              <a:t>SACSCOC</a:t>
            </a:r>
            <a:r>
              <a:rPr lang="en-US"/>
              <a:t>)</a:t>
            </a:r>
            <a:endParaRPr/>
          </a:p>
          <a:p>
            <a:pPr marL="0" indent="0">
              <a:buNone/>
            </a:pPr>
            <a:r>
              <a:rPr lang="en-US" b="1"/>
              <a:t>WASC </a:t>
            </a:r>
            <a:r>
              <a:rPr lang="en-US"/>
              <a:t>Senior College and University Commission (WSCUC)</a:t>
            </a:r>
            <a:endParaRPr/>
          </a:p>
          <a:p>
            <a:pPr marL="0" indent="0">
              <a:buClr>
                <a:schemeClr val="dk1"/>
              </a:buClr>
              <a:buNone/>
            </a:pPr>
            <a:r>
              <a:rPr lang="en-US">
                <a:solidFill>
                  <a:schemeClr val="dk1"/>
                </a:solidFill>
              </a:rPr>
              <a:t>Accrediting Commission for Community and Junior Colleges (</a:t>
            </a:r>
            <a:r>
              <a:rPr lang="en-US" b="1">
                <a:solidFill>
                  <a:schemeClr val="dk1"/>
                </a:solidFill>
              </a:rPr>
              <a:t>ACCJC</a:t>
            </a:r>
            <a:r>
              <a:rPr lang="en-US">
                <a:solidFill>
                  <a:schemeClr val="dk1"/>
                </a:solidFill>
              </a:rPr>
              <a:t>) Western Association of Schools and Colleges</a:t>
            </a:r>
            <a:endParaRPr/>
          </a:p>
          <a:p>
            <a:pPr marL="0" indent="0">
              <a:buNone/>
            </a:pPr>
            <a:endParaRPr/>
          </a:p>
          <a:p>
            <a:pPr marL="0" indent="0">
              <a:buNone/>
            </a:pPr>
            <a:r>
              <a:rPr lang="en-US"/>
              <a:t> </a:t>
            </a:r>
            <a:endParaRPr/>
          </a:p>
          <a:p>
            <a:pPr marL="0" indent="0">
              <a:buNone/>
            </a:pPr>
            <a:endParaRPr/>
          </a:p>
          <a:p>
            <a:pPr marL="0" indent="0">
              <a:buNone/>
            </a:pPr>
            <a:endParaRPr/>
          </a:p>
        </p:txBody>
      </p:sp>
      <p:sp>
        <p:nvSpPr>
          <p:cNvPr id="233" name="Google Shape;233;g239a15e8633_0_10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39a15e8633_0_10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Clr>
                <a:schemeClr val="dk1"/>
              </a:buClr>
              <a:buSzPts val="1400"/>
              <a:buNone/>
            </a:pPr>
            <a:r>
              <a:rPr lang="en-US" u="sng">
                <a:solidFill>
                  <a:schemeClr val="hlink"/>
                </a:solidFill>
                <a:hlinkClick r:id="rId3"/>
              </a:rPr>
              <a:t>https://www.chea.org/chea-and-usde-recognized-accrediting-organizations</a:t>
            </a:r>
            <a:r>
              <a:rPr lang="en-US">
                <a:solidFill>
                  <a:schemeClr val="dk1"/>
                </a:solidFill>
              </a:rPr>
              <a:t>   </a:t>
            </a:r>
            <a:endParaRPr>
              <a:solidFill>
                <a:schemeClr val="dk1"/>
              </a:solidFill>
            </a:endParaRPr>
          </a:p>
          <a:p>
            <a:pPr marL="0" indent="0">
              <a:buClr>
                <a:schemeClr val="dk1"/>
              </a:buClr>
              <a:buSzPts val="1400"/>
              <a:buNone/>
            </a:pPr>
            <a:endParaRPr>
              <a:solidFill>
                <a:schemeClr val="dk1"/>
              </a:solidFill>
            </a:endParaRPr>
          </a:p>
          <a:p>
            <a:pPr marL="0" indent="0">
              <a:buClr>
                <a:schemeClr val="dk1"/>
              </a:buClr>
              <a:buSzPts val="1400"/>
              <a:buNone/>
            </a:pPr>
            <a:r>
              <a:rPr lang="en-US">
                <a:solidFill>
                  <a:schemeClr val="dk1"/>
                </a:solidFill>
              </a:rPr>
              <a:t>Currently there are a total of 18 accreditors:</a:t>
            </a:r>
            <a:br>
              <a:rPr lang="en-US">
                <a:solidFill>
                  <a:schemeClr val="dk1"/>
                </a:solidFill>
              </a:rPr>
            </a:br>
            <a:r>
              <a:rPr lang="en-US">
                <a:solidFill>
                  <a:schemeClr val="dk1"/>
                </a:solidFill>
              </a:rPr>
              <a:t>- 7 HE accreditors shown on the map</a:t>
            </a:r>
            <a:endParaRPr>
              <a:solidFill>
                <a:schemeClr val="dk1"/>
              </a:solidFill>
            </a:endParaRPr>
          </a:p>
          <a:p>
            <a:pPr marL="0" indent="0">
              <a:buClr>
                <a:schemeClr val="dk1"/>
              </a:buClr>
              <a:buSzPts val="1400"/>
              <a:buNone/>
            </a:pPr>
            <a:r>
              <a:rPr lang="en-US">
                <a:solidFill>
                  <a:schemeClr val="dk1"/>
                </a:solidFill>
              </a:rPr>
              <a:t>- 5 national faith-based accreditors</a:t>
            </a:r>
            <a:endParaRPr>
              <a:solidFill>
                <a:schemeClr val="dk1"/>
              </a:solidFill>
            </a:endParaRPr>
          </a:p>
          <a:p>
            <a:pPr marL="0" indent="0">
              <a:buClr>
                <a:schemeClr val="dk1"/>
              </a:buClr>
              <a:buSzPts val="1400"/>
              <a:buNone/>
            </a:pPr>
            <a:r>
              <a:rPr lang="en-US">
                <a:solidFill>
                  <a:schemeClr val="dk1"/>
                </a:solidFill>
              </a:rPr>
              <a:t>- 5 career-based accreditors</a:t>
            </a:r>
            <a:endParaRPr>
              <a:solidFill>
                <a:schemeClr val="dk1"/>
              </a:solidFill>
            </a:endParaRPr>
          </a:p>
          <a:p>
            <a:pPr marL="0" indent="0">
              <a:buClr>
                <a:schemeClr val="dk1"/>
              </a:buClr>
              <a:buSzPts val="1400"/>
              <a:buNone/>
            </a:pPr>
            <a:r>
              <a:rPr lang="en-US">
                <a:solidFill>
                  <a:schemeClr val="dk1"/>
                </a:solidFill>
              </a:rPr>
              <a:t>- DEAC Distance Education Accrediting Commission</a:t>
            </a:r>
            <a:br>
              <a:rPr lang="en-US">
                <a:solidFill>
                  <a:schemeClr val="dk1"/>
                </a:solidFill>
              </a:rPr>
            </a:br>
            <a:endParaRPr>
              <a:solidFill>
                <a:schemeClr val="dk1"/>
              </a:solidFill>
            </a:endParaRPr>
          </a:p>
          <a:p>
            <a:pPr marL="0" indent="0">
              <a:buClr>
                <a:schemeClr val="dk1"/>
              </a:buClr>
              <a:buSzPts val="1400"/>
              <a:buNone/>
            </a:pPr>
            <a:r>
              <a:rPr lang="en-US">
                <a:solidFill>
                  <a:schemeClr val="dk1"/>
                </a:solidFill>
              </a:rPr>
              <a:t>The Higher Education Act was passed initially in 1965 and was reauthorized every 5 years with amendments until 2008. It has failed to gain formal reauthorization since 2013 but its programs have continued to operate on temporary extensions since then.</a:t>
            </a:r>
            <a:br>
              <a:rPr lang="en-US">
                <a:solidFill>
                  <a:schemeClr val="dk1"/>
                </a:solidFill>
              </a:rPr>
            </a:br>
            <a:endParaRPr>
              <a:solidFill>
                <a:schemeClr val="dk1"/>
              </a:solidFill>
            </a:endParaRPr>
          </a:p>
          <a:p>
            <a:pPr marL="0" indent="0">
              <a:buClr>
                <a:schemeClr val="dk1"/>
              </a:buClr>
              <a:buSzPts val="1400"/>
              <a:buNone/>
            </a:pPr>
            <a:r>
              <a:rPr lang="en-US">
                <a:solidFill>
                  <a:schemeClr val="dk1"/>
                </a:solidFill>
              </a:rPr>
              <a:t>The National Council for State Authorization Reciprocity Agreements started in 2013 and includes all states except California with 2200 HE institution members.</a:t>
            </a:r>
            <a:br>
              <a:rPr lang="en-US">
                <a:solidFill>
                  <a:schemeClr val="dk1"/>
                </a:solidFill>
              </a:rPr>
            </a:br>
            <a:endParaRPr>
              <a:solidFill>
                <a:schemeClr val="dk1"/>
              </a:solidFill>
            </a:endParaRPr>
          </a:p>
          <a:p>
            <a:pPr marL="0" indent="0">
              <a:buClr>
                <a:schemeClr val="dk1"/>
              </a:buClr>
              <a:buSzPts val="1400"/>
              <a:buNone/>
            </a:pPr>
            <a:r>
              <a:rPr lang="en-US">
                <a:solidFill>
                  <a:schemeClr val="dk1"/>
                </a:solidFill>
              </a:rPr>
              <a:t>The point is that accreditors are one example of many bodies involved in ensuring quality; however, the responsibility for quality and quality assurance rests with the institutions themselves.  What you need to demonstrate is your own internal processes for ensuring quality.  How and where you use QM in digital learning, and the evidence you can show for that, is a part of your institution’s internal process for ensuring quality. </a:t>
            </a:r>
            <a:endParaRPr/>
          </a:p>
        </p:txBody>
      </p:sp>
      <p:sp>
        <p:nvSpPr>
          <p:cNvPr id="241" name="Google Shape;241;g239a15e8633_0_10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39a15e8633_0_11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Clr>
                <a:schemeClr val="dk1"/>
              </a:buClr>
              <a:buSzPts val="1400"/>
              <a:buNone/>
            </a:pPr>
            <a:r>
              <a:rPr lang="en-US" dirty="0">
                <a:solidFill>
                  <a:schemeClr val="dk1"/>
                </a:solidFill>
              </a:rPr>
              <a:t>– Responsibility for quality lies with institutions. Quality Assurance (QA) is about managing the activities institutions engage in to ensure they are meeting quality goals and standards and using these to improve quality.  This is internal QA. External QA is conducted by oversight bodies.  </a:t>
            </a:r>
          </a:p>
          <a:p>
            <a:pPr marL="0" indent="0">
              <a:buClr>
                <a:schemeClr val="dk1"/>
              </a:buClr>
              <a:buSzPts val="1400"/>
              <a:buNone/>
            </a:pPr>
            <a:br>
              <a:rPr lang="en-US" dirty="0">
                <a:solidFill>
                  <a:schemeClr val="dk1"/>
                </a:solidFill>
              </a:rPr>
            </a:br>
            <a:r>
              <a:rPr lang="en-US" dirty="0">
                <a:solidFill>
                  <a:schemeClr val="dk1"/>
                </a:solidFill>
              </a:rPr>
              <a:t>– In the US, we have the QA triad with different approaches to external QA. States license and authorize institutions to operate within their state  and have consumer protection responsibility. The US Department of Education ensures compliance with the Higher Education Act and recognizes accreditors in their gatekeeping role for federal financial aid.    Accreditors evaluate the internal QA systems of institutions and programs and, increasingly, their outcomes</a:t>
            </a:r>
            <a:r>
              <a:rPr lang="en-US">
                <a:solidFill>
                  <a:schemeClr val="dk1"/>
                </a:solidFill>
              </a:rPr>
              <a:t>.   </a:t>
            </a:r>
          </a:p>
          <a:p>
            <a:pPr marL="0" indent="0">
              <a:buClr>
                <a:schemeClr val="dk1"/>
              </a:buClr>
              <a:buSzPts val="1400"/>
              <a:buNone/>
            </a:pPr>
            <a:br>
              <a:rPr lang="en-US" dirty="0">
                <a:solidFill>
                  <a:schemeClr val="dk1"/>
                </a:solidFill>
              </a:rPr>
            </a:br>
            <a:r>
              <a:rPr lang="en-US" dirty="0">
                <a:solidFill>
                  <a:schemeClr val="dk1"/>
                </a:solidFill>
              </a:rPr>
              <a:t>– QM operates within this triad by providing tools, services, resources, and frameworks to support an institution’s internal QA efforts.  These tools have been designed for online education; however, institutions are increasingly using these more broadly.    QM also provides a level of third-party Quality Control with our certification of courses and programs.  Both the use of the QM tools, and the QM Quality Control work provide evidence for meeting accreditation standards.</a:t>
            </a:r>
            <a:endParaRPr dirty="0"/>
          </a:p>
        </p:txBody>
      </p:sp>
      <p:sp>
        <p:nvSpPr>
          <p:cNvPr id="249" name="Google Shape;249;g239a15e8633_0_11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39a15e8633_0_11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r>
              <a:rPr lang="en-US"/>
              <a:t>Although each accreditor has its own standards / principles / criteria / requirements / guidelines; however, the topics/areas addressed and call for evidence are similar. For example, among the 7 HE accreditors, Northwest (NWCCU) bundles everything into two Standards only, whereas SACS spells out its long list of 14 Principles of Accreditation. QM has been doing some research in this area over the past few years, and we believe all accreditors want to see institutions demonstrate evidence for quality in these 7 categories or areas no matter what they call them or how they organize them. </a:t>
            </a:r>
            <a:endParaRPr/>
          </a:p>
        </p:txBody>
      </p:sp>
      <p:sp>
        <p:nvSpPr>
          <p:cNvPr id="263" name="Google Shape;263;g239a15e8633_0_11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9a15e8633_0_12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273" name="Google Shape;273;g239a15e8633_0_12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39a15e8633_0_13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r>
              <a:rPr lang="en-US"/>
              <a:t>When we look at any institution in terms of ensuring academic quality, QM implementation and activities support institutional goals including engagement, retention, completion, outcomes etc, and provide QA data to support institutional accreditation.</a:t>
            </a:r>
            <a:endParaRPr/>
          </a:p>
        </p:txBody>
      </p:sp>
      <p:sp>
        <p:nvSpPr>
          <p:cNvPr id="280" name="Google Shape;280;g239a15e8633_0_13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9a15e8633_0_13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17" name="Google Shape;317;g239a15e8633_0_13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39a15e8633_0_14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25" name="Google Shape;325;g239a15e8633_0_14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39a15e8633_0_24: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a:p>
        </p:txBody>
      </p:sp>
      <p:sp>
        <p:nvSpPr>
          <p:cNvPr id="92" name="Google Shape;92;g239a15e8633_0_2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39a15e8633_0_14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33" name="Google Shape;333;g239a15e8633_0_14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39a15e8633_0_15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42" name="Google Shape;342;g239a15e8633_0_15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39a15e8633_0_15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50" name="Google Shape;350;g239a15e8633_0_15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9a15e8633_0_16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60" name="Google Shape;360;g239a15e8633_0_16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39a15e8633_0_16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68" name="Google Shape;368;g239a15e8633_0_16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9a15e8633_0_17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76" name="Google Shape;376;g239a15e8633_0_17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39a15e8633_0_32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39a15e8633_0_32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f548cd217_0_0: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a:p>
        </p:txBody>
      </p:sp>
      <p:sp>
        <p:nvSpPr>
          <p:cNvPr id="392" name="Google Shape;392;g5f548cd217_0_0: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39a15e8633_0_82: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398" name="Google Shape;398;g239a15e8633_0_8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39a15e8633_0_9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None/>
            </a:pPr>
            <a:endParaRPr/>
          </a:p>
        </p:txBody>
      </p:sp>
      <p:sp>
        <p:nvSpPr>
          <p:cNvPr id="101" name="Google Shape;101;g239a15e8633_0_9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9a15e8633_0_12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Clr>
                <a:schemeClr val="dk1"/>
              </a:buClr>
              <a:buSzPts val="1200"/>
              <a:buNone/>
            </a:pPr>
            <a:r>
              <a:rPr lang="en-US">
                <a:solidFill>
                  <a:schemeClr val="dk1"/>
                </a:solidFill>
              </a:rPr>
              <a:t>Icebreaker: Ask participants to type in Chat. If needed, could use two follow-up questions:</a:t>
            </a:r>
            <a:endParaRPr>
              <a:solidFill>
                <a:schemeClr val="dk1"/>
              </a:solidFill>
            </a:endParaRPr>
          </a:p>
          <a:p>
            <a:pPr marL="470230" indent="-326549">
              <a:buClr>
                <a:schemeClr val="dk1"/>
              </a:buClr>
              <a:buSzPts val="1400"/>
              <a:buFont typeface="Calibri"/>
              <a:buAutoNum type="arabicParenR"/>
            </a:pPr>
            <a:r>
              <a:rPr lang="en-US">
                <a:solidFill>
                  <a:schemeClr val="dk1"/>
                </a:solidFill>
              </a:rPr>
              <a:t>If they are involved in institutional or programmatic accreditation, in what capacity?</a:t>
            </a:r>
            <a:endParaRPr>
              <a:solidFill>
                <a:schemeClr val="dk1"/>
              </a:solidFill>
            </a:endParaRPr>
          </a:p>
          <a:p>
            <a:pPr marL="470230" indent="-326549">
              <a:buClr>
                <a:schemeClr val="dk1"/>
              </a:buClr>
              <a:buSzPts val="1400"/>
              <a:buFont typeface="Calibri"/>
              <a:buAutoNum type="arabicParenR"/>
            </a:pPr>
            <a:r>
              <a:rPr lang="en-US">
                <a:solidFill>
                  <a:schemeClr val="dk1"/>
                </a:solidFill>
              </a:rPr>
              <a:t>If they are implementing QM on the ground level, have they been asked to collect or contribute QA/QM data for accreditation work such as self-study or substantive change?</a:t>
            </a:r>
            <a:endParaRPr/>
          </a:p>
        </p:txBody>
      </p:sp>
      <p:sp>
        <p:nvSpPr>
          <p:cNvPr id="109" name="Google Shape;109;g239a15e8633_0_12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8100d2b99_1_100:notes"/>
          <p:cNvSpPr>
            <a:spLocks noGrp="1" noRot="1" noChangeAspect="1"/>
          </p:cNvSpPr>
          <p:nvPr>
            <p:ph type="sldImg" idx="2"/>
          </p:nvPr>
        </p:nvSpPr>
        <p:spPr>
          <a:xfrm>
            <a:off x="7318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38100d2b99_1_100:notes"/>
          <p:cNvSpPr txBox="1">
            <a:spLocks noGrp="1"/>
          </p:cNvSpPr>
          <p:nvPr>
            <p:ph type="body" idx="1"/>
          </p:nvPr>
        </p:nvSpPr>
        <p:spPr>
          <a:xfrm>
            <a:off x="708660" y="4510565"/>
            <a:ext cx="5669280" cy="3690615"/>
          </a:xfrm>
          <a:prstGeom prst="rect">
            <a:avLst/>
          </a:prstGeom>
        </p:spPr>
        <p:txBody>
          <a:bodyPr spcFirstLastPara="1" wrap="square" lIns="94031" tIns="94031" rIns="94031" bIns="94031" anchor="t" anchorCtr="0">
            <a:noAutofit/>
          </a:bodyPr>
          <a:lstStyle/>
          <a:p>
            <a:pPr marL="0" indent="0">
              <a:spcBef>
                <a:spcPts val="658"/>
              </a:spcBef>
              <a:buClr>
                <a:schemeClr val="dk1"/>
              </a:buClr>
              <a:buNone/>
            </a:pPr>
            <a:r>
              <a:rPr lang="en-US"/>
              <a:t>The first half of this presentation focuses more on the “why” of collecting data and the “how” of using it to drive and demonstrate quality. The second half of the presentation is focused on collecting QM-related data that could be useful for accreditation. Your implementation of QM will never sufficiently address the broader standards of accreditation, even though we can align with them - which we will demonstrate in a bit.  It will be of more immediate and practical use for you to think about the specific questions you’d like to be able to address and demonstrate with your use of QM. Are your online courses/programs meeting some level of quality? What level and how do you know? Are you evaluating your online offerings to ensure quality? Are you using these evaluations to improve practice? Are your QA efforts aligned with, and clearly supporting, institutional goals and mission, how are you integrating your digital learning QA practices to ensure sustainability?</a:t>
            </a:r>
            <a:endParaRPr/>
          </a:p>
          <a:p>
            <a:pPr marL="0" indent="0">
              <a:buNone/>
            </a:pPr>
            <a:endParaRPr/>
          </a:p>
        </p:txBody>
      </p:sp>
      <p:sp>
        <p:nvSpPr>
          <p:cNvPr id="118" name="Google Shape;118;g238100d2b99_1_100:notes"/>
          <p:cNvSpPr txBox="1">
            <a:spLocks noGrp="1"/>
          </p:cNvSpPr>
          <p:nvPr>
            <p:ph type="sldNum" idx="12"/>
          </p:nvPr>
        </p:nvSpPr>
        <p:spPr>
          <a:xfrm>
            <a:off x="4014100" y="8902344"/>
            <a:ext cx="3070860" cy="470168"/>
          </a:xfrm>
          <a:prstGeom prst="rect">
            <a:avLst/>
          </a:prstGeom>
          <a:noFill/>
          <a:ln>
            <a:noFill/>
          </a:ln>
        </p:spPr>
        <p:txBody>
          <a:bodyPr spcFirstLastPara="1" wrap="square" lIns="94031" tIns="94031" rIns="94031" bIns="94031" anchor="ctr" anchorCtr="0">
            <a:noAutofit/>
          </a:bodyPr>
          <a:lstStyle/>
          <a:p>
            <a:pPr>
              <a:buSzPts val="1200"/>
            </a:pPr>
            <a:fld id="{00000000-1234-1234-1234-123412341234}" type="slidenum">
              <a:rPr lang="en-US"/>
              <a:pPr>
                <a:buSzPts val="12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8100d2b99_1_106:notes"/>
          <p:cNvSpPr>
            <a:spLocks noGrp="1" noRot="1" noChangeAspect="1"/>
          </p:cNvSpPr>
          <p:nvPr>
            <p:ph type="sldImg" idx="2"/>
          </p:nvPr>
        </p:nvSpPr>
        <p:spPr>
          <a:xfrm>
            <a:off x="7318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38100d2b99_1_106:notes"/>
          <p:cNvSpPr txBox="1">
            <a:spLocks noGrp="1"/>
          </p:cNvSpPr>
          <p:nvPr>
            <p:ph type="body" idx="1"/>
          </p:nvPr>
        </p:nvSpPr>
        <p:spPr>
          <a:xfrm>
            <a:off x="708660" y="4510565"/>
            <a:ext cx="5669280" cy="3690615"/>
          </a:xfrm>
          <a:prstGeom prst="rect">
            <a:avLst/>
          </a:prstGeom>
        </p:spPr>
        <p:txBody>
          <a:bodyPr spcFirstLastPara="1" wrap="square" lIns="94031" tIns="94031" rIns="94031" bIns="94031" anchor="t" anchorCtr="0">
            <a:noAutofit/>
          </a:bodyPr>
          <a:lstStyle/>
          <a:p>
            <a:pPr marL="470230" indent="0">
              <a:spcBef>
                <a:spcPts val="658"/>
              </a:spcBef>
              <a:buNone/>
            </a:pPr>
            <a:r>
              <a:rPr lang="en-US" sz="1200"/>
              <a:t>In general, what types of questions are important to answer for QA - particular for accreditors?</a:t>
            </a:r>
            <a:endParaRPr sz="1200"/>
          </a:p>
          <a:p>
            <a:pPr marL="470230" indent="-313487">
              <a:spcBef>
                <a:spcPts val="658"/>
              </a:spcBef>
              <a:buClr>
                <a:schemeClr val="dk1"/>
              </a:buClr>
              <a:buSzPts val="1200"/>
              <a:buFont typeface="Trebuchet MS"/>
              <a:buChar char="●"/>
            </a:pPr>
            <a:r>
              <a:rPr lang="en-US" sz="1200"/>
              <a:t>How are you </a:t>
            </a:r>
            <a:r>
              <a:rPr lang="en-US" sz="1200" b="1">
                <a:solidFill>
                  <a:srgbClr val="1F419A"/>
                </a:solidFill>
              </a:rPr>
              <a:t>CONTROLLING</a:t>
            </a:r>
            <a:r>
              <a:rPr lang="en-US" sz="1200" b="1"/>
              <a:t> </a:t>
            </a:r>
            <a:r>
              <a:rPr lang="en-US" sz="1200"/>
              <a:t>the quality of the education you provide?  </a:t>
            </a:r>
            <a:endParaRPr sz="1200"/>
          </a:p>
          <a:p>
            <a:pPr marL="940460" lvl="1" indent="-306956">
              <a:buClr>
                <a:schemeClr val="dk1"/>
              </a:buClr>
            </a:pPr>
            <a:r>
              <a:rPr lang="en-US"/>
              <a:t>Are you using specific standards of quality and integrity aligned to accrediting standards?</a:t>
            </a:r>
            <a:endParaRPr/>
          </a:p>
          <a:p>
            <a:pPr marL="470230" indent="-313487">
              <a:buClr>
                <a:schemeClr val="dk1"/>
              </a:buClr>
              <a:buSzPts val="1200"/>
              <a:buFont typeface="Trebuchet MS"/>
              <a:buChar char="●"/>
            </a:pPr>
            <a:r>
              <a:rPr lang="en-US" sz="1200"/>
              <a:t>How are you ensuring </a:t>
            </a:r>
            <a:r>
              <a:rPr lang="en-US" sz="1200" b="1">
                <a:solidFill>
                  <a:srgbClr val="1F497D"/>
                </a:solidFill>
              </a:rPr>
              <a:t>COMPLIANCE</a:t>
            </a:r>
            <a:r>
              <a:rPr lang="en-US" sz="1200"/>
              <a:t> with these standards across the institution?</a:t>
            </a:r>
            <a:endParaRPr sz="1200"/>
          </a:p>
          <a:p>
            <a:pPr marL="940460" lvl="1" indent="-313487">
              <a:buClr>
                <a:schemeClr val="dk1"/>
              </a:buClr>
              <a:buSzPts val="1200"/>
            </a:pPr>
            <a:r>
              <a:rPr lang="en-US" sz="1200"/>
              <a:t>What processes are you actually executing and who are involved?</a:t>
            </a:r>
            <a:endParaRPr sz="1200"/>
          </a:p>
          <a:p>
            <a:pPr marL="470230" indent="-313487">
              <a:buClr>
                <a:schemeClr val="dk1"/>
              </a:buClr>
              <a:buSzPts val="1200"/>
              <a:buFont typeface="Trebuchet MS"/>
              <a:buChar char="●"/>
            </a:pPr>
            <a:r>
              <a:rPr lang="en-US" sz="1200"/>
              <a:t>How are you continually </a:t>
            </a:r>
            <a:r>
              <a:rPr lang="en-US" sz="1200" b="1">
                <a:solidFill>
                  <a:srgbClr val="1F497D"/>
                </a:solidFill>
              </a:rPr>
              <a:t>IMPROVING</a:t>
            </a:r>
            <a:r>
              <a:rPr lang="en-US" sz="1200" b="1"/>
              <a:t> </a:t>
            </a:r>
            <a:r>
              <a:rPr lang="en-US" sz="1200"/>
              <a:t>quality?</a:t>
            </a:r>
            <a:endParaRPr sz="1200"/>
          </a:p>
          <a:p>
            <a:pPr marL="940460" lvl="1" indent="-313487">
              <a:buClr>
                <a:schemeClr val="dk1"/>
              </a:buClr>
              <a:buSzPts val="1200"/>
            </a:pPr>
            <a:r>
              <a:rPr lang="en-US" sz="1200"/>
              <a:t>Are you using feedback to implement changes, enhancing quality of education and student outcomes?</a:t>
            </a:r>
            <a:endParaRPr sz="1200"/>
          </a:p>
          <a:p>
            <a:pPr marL="470230" indent="-313487">
              <a:buClr>
                <a:schemeClr val="dk1"/>
              </a:buClr>
              <a:buSzPts val="1200"/>
              <a:buFont typeface="Trebuchet MS"/>
              <a:buChar char="●"/>
            </a:pPr>
            <a:r>
              <a:rPr lang="en-US" sz="1200"/>
              <a:t>How are you demonstrating </a:t>
            </a:r>
            <a:r>
              <a:rPr lang="en-US" sz="1200" b="1">
                <a:solidFill>
                  <a:srgbClr val="1F419A"/>
                </a:solidFill>
              </a:rPr>
              <a:t>ACCOUNTABILITY</a:t>
            </a:r>
            <a:r>
              <a:rPr lang="en-US" sz="1200"/>
              <a:t> to public, students, employers, etc? </a:t>
            </a:r>
            <a:endParaRPr sz="1200"/>
          </a:p>
          <a:p>
            <a:pPr marL="940460" lvl="1" indent="-313487">
              <a:buClr>
                <a:schemeClr val="dk1"/>
              </a:buClr>
              <a:buSzPts val="1200"/>
            </a:pPr>
            <a:r>
              <a:rPr lang="en-US" sz="1200"/>
              <a:t>Are you evaluating performance and outcomes against mission, goals, and other key benchmarks?</a:t>
            </a:r>
            <a:endParaRPr sz="1200"/>
          </a:p>
          <a:p>
            <a:pPr marL="470230" indent="-313487">
              <a:buClr>
                <a:schemeClr val="dk1"/>
              </a:buClr>
              <a:buSzPts val="1200"/>
              <a:buFont typeface="Trebuchet MS"/>
              <a:buChar char="●"/>
            </a:pPr>
            <a:r>
              <a:rPr lang="en-US" sz="1200"/>
              <a:t>Are you sustaining improvements to achieve </a:t>
            </a:r>
            <a:r>
              <a:rPr lang="en-US" sz="1200" b="1"/>
              <a:t>T</a:t>
            </a:r>
            <a:r>
              <a:rPr lang="en-US" sz="1200" b="1">
                <a:solidFill>
                  <a:srgbClr val="1F419A"/>
                </a:solidFill>
              </a:rPr>
              <a:t>RANSFORMATIVE</a:t>
            </a:r>
            <a:r>
              <a:rPr lang="en-US" sz="1200"/>
              <a:t> impact?</a:t>
            </a:r>
            <a:endParaRPr sz="1200"/>
          </a:p>
          <a:p>
            <a:pPr marL="940460" lvl="1" indent="-313487">
              <a:buClr>
                <a:schemeClr val="dk1"/>
              </a:buClr>
              <a:buSzPts val="1200"/>
            </a:pPr>
            <a:r>
              <a:rPr lang="en-US" sz="1200"/>
              <a:t>How have you created a culture of quality, with people and systems adapting to &amp; meeting changing needs?</a:t>
            </a:r>
            <a:endParaRPr sz="1200"/>
          </a:p>
          <a:p>
            <a:pPr marL="0" indent="0">
              <a:buNone/>
            </a:pPr>
            <a:endParaRPr/>
          </a:p>
        </p:txBody>
      </p:sp>
      <p:sp>
        <p:nvSpPr>
          <p:cNvPr id="127" name="Google Shape;127;g238100d2b99_1_106:notes"/>
          <p:cNvSpPr txBox="1">
            <a:spLocks noGrp="1"/>
          </p:cNvSpPr>
          <p:nvPr>
            <p:ph type="sldNum" idx="12"/>
          </p:nvPr>
        </p:nvSpPr>
        <p:spPr>
          <a:xfrm>
            <a:off x="4014100" y="8902344"/>
            <a:ext cx="3070860" cy="470168"/>
          </a:xfrm>
          <a:prstGeom prst="rect">
            <a:avLst/>
          </a:prstGeom>
          <a:noFill/>
          <a:ln>
            <a:noFill/>
          </a:ln>
        </p:spPr>
        <p:txBody>
          <a:bodyPr spcFirstLastPara="1" wrap="square" lIns="94031" tIns="94031" rIns="94031" bIns="94031" anchor="ctr" anchorCtr="0">
            <a:noAutofit/>
          </a:bodyPr>
          <a:lstStyle/>
          <a:p>
            <a:pPr>
              <a:buSzPts val="1200"/>
            </a:pPr>
            <a:fld id="{00000000-1234-1234-1234-123412341234}" type="slidenum">
              <a:rPr lang="en-US"/>
              <a:pP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8100d2b99_1_124: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38100d2b99_1_124: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t" anchorCtr="0">
            <a:noAutofit/>
          </a:bodyPr>
          <a:lstStyle/>
          <a:p>
            <a:pPr marL="0" indent="0">
              <a:buClr>
                <a:schemeClr val="dk1"/>
              </a:buClr>
              <a:buSzPts val="1200"/>
              <a:buNone/>
            </a:pPr>
            <a:r>
              <a:rPr lang="en-US"/>
              <a:t>Three things going on in this graphic, to show the alignment of QA work from three different perspectives: 1) The CEQA, which is essentially a logic model for implementation of robust quality assurance systems that can drive org change.  This is about INTERNAL QA, from an institutional lens.; 2) Categories of questions QA can answer.  This is from an accreditation or external QA perspective; and 3) Elements of the QM process aligned with the stages of the CEQA. I’d like to focus today on the external QA perspective - the questions you want to collect data to answer.</a:t>
            </a:r>
            <a:endParaRPr/>
          </a:p>
          <a:p>
            <a:pPr marL="0" indent="0">
              <a:buClr>
                <a:schemeClr val="dk1"/>
              </a:buClr>
              <a:buSzPts val="1200"/>
              <a:buNone/>
            </a:pPr>
            <a:endParaRPr/>
          </a:p>
          <a:p>
            <a:pPr marL="0" indent="0">
              <a:buClr>
                <a:schemeClr val="dk1"/>
              </a:buClr>
              <a:buSzPts val="1200"/>
              <a:buNone/>
            </a:pPr>
            <a:r>
              <a:rPr lang="en-US"/>
              <a:t>The reason we are embedding these questions in the CEQA graphic is because it helps us think more broadly about what we can achieve.  When institutions (the people in them) think about quality assurance, especially via accreditation, they think about compliance.  Since compliance is often seen as the antithesis of innovation - in the sense that a compliance-focus approach can hinder innovative, thinking out-of-the-box solutions, it can’t serve to drive the kind of positive change we want to see.   Excellence in QA is about so much more than compliance - it is about continually improving practices, demonstrating ROI, and sustaining a culture of quality.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8100d2b99_1_170:notes"/>
          <p:cNvSpPr>
            <a:spLocks noGrp="1" noRot="1" noChangeAspect="1"/>
          </p:cNvSpPr>
          <p:nvPr>
            <p:ph type="sldImg" idx="2"/>
          </p:nvPr>
        </p:nvSpPr>
        <p:spPr>
          <a:xfrm>
            <a:off x="7318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8100d2b99_1_170:notes"/>
          <p:cNvSpPr txBox="1">
            <a:spLocks noGrp="1"/>
          </p:cNvSpPr>
          <p:nvPr>
            <p:ph type="body" idx="1"/>
          </p:nvPr>
        </p:nvSpPr>
        <p:spPr>
          <a:xfrm>
            <a:off x="708660" y="4510565"/>
            <a:ext cx="5669280" cy="3690615"/>
          </a:xfrm>
          <a:prstGeom prst="rect">
            <a:avLst/>
          </a:prstGeom>
        </p:spPr>
        <p:txBody>
          <a:bodyPr spcFirstLastPara="1" wrap="square" lIns="94031" tIns="94031" rIns="94031" bIns="94031" anchor="t" anchorCtr="0">
            <a:noAutofit/>
          </a:bodyPr>
          <a:lstStyle/>
          <a:p>
            <a:pPr marL="0" indent="0">
              <a:buNone/>
            </a:pPr>
            <a:r>
              <a:rPr lang="en-US" b="1"/>
              <a:t>Control</a:t>
            </a:r>
            <a:r>
              <a:rPr lang="en-US"/>
              <a:t>: Faculty PD #s, with certifications/roles, rubric adoption rates across units/departments, QM’d course template adoption rates, course alignment maps &amp; course/program alignment</a:t>
            </a:r>
            <a:endParaRPr/>
          </a:p>
          <a:p>
            <a:pPr marL="0" indent="0">
              <a:buNone/>
            </a:pPr>
            <a:r>
              <a:rPr lang="en-US" b="1"/>
              <a:t>Compliance</a:t>
            </a:r>
            <a:r>
              <a:rPr lang="en-US"/>
              <a:t>: # courses reviewed (internal peer review, QM-certified, by IDs, by department chairs, self-reviews);  reports on courses reviewed by categories (new, high enrollment, by department, etc)</a:t>
            </a:r>
            <a:endParaRPr/>
          </a:p>
          <a:p>
            <a:pPr marL="0" indent="0">
              <a:buNone/>
            </a:pPr>
            <a:r>
              <a:rPr lang="en-US" b="1"/>
              <a:t>Improvement</a:t>
            </a:r>
            <a:r>
              <a:rPr lang="en-US"/>
              <a:t>: Link between data on review outcome patterns and changes made in course design protocols, faculty PD, etc. Show before and after data on reviews, on student performance, behavior, outcomes</a:t>
            </a:r>
            <a:endParaRPr/>
          </a:p>
          <a:p>
            <a:pPr marL="0" indent="0">
              <a:buNone/>
            </a:pPr>
            <a:r>
              <a:rPr lang="en-US" b="1"/>
              <a:t>Accountability</a:t>
            </a:r>
            <a:r>
              <a:rPr lang="en-US"/>
              <a:t>: Data on goal achievement - see next slide</a:t>
            </a:r>
            <a:endParaRPr/>
          </a:p>
          <a:p>
            <a:pPr marL="0" indent="0">
              <a:buNone/>
            </a:pPr>
            <a:r>
              <a:rPr lang="en-US" b="1"/>
              <a:t>Transformation</a:t>
            </a:r>
            <a:r>
              <a:rPr lang="en-US"/>
              <a:t>: Long-term record of increasing and broad participation in QA efforts, shared governance in QA decisions, progress in student outcomes over time. </a:t>
            </a:r>
            <a:endParaRPr/>
          </a:p>
          <a:p>
            <a:pPr marL="0" indent="0">
              <a:buNone/>
            </a:pPr>
            <a:endParaRPr/>
          </a:p>
          <a:p>
            <a:pPr marL="0" indent="0">
              <a:buNone/>
            </a:pPr>
            <a:r>
              <a:rPr lang="en-US"/>
              <a:t>Highlighted area is the sweet spot to be able to move from collecting and presenting pieces of data that demonstration intention and execution (including some outcomes that can’t really be tied back to QA, to evidence that your QA practices are effective in actually achieving institutional goals and supporting the mission.</a:t>
            </a:r>
            <a:endParaRPr/>
          </a:p>
        </p:txBody>
      </p:sp>
      <p:sp>
        <p:nvSpPr>
          <p:cNvPr id="170" name="Google Shape;170;g238100d2b99_1_170:notes"/>
          <p:cNvSpPr txBox="1">
            <a:spLocks noGrp="1"/>
          </p:cNvSpPr>
          <p:nvPr>
            <p:ph type="sldNum" idx="12"/>
          </p:nvPr>
        </p:nvSpPr>
        <p:spPr>
          <a:xfrm>
            <a:off x="4014100" y="8902344"/>
            <a:ext cx="3070860" cy="470168"/>
          </a:xfrm>
          <a:prstGeom prst="rect">
            <a:avLst/>
          </a:prstGeom>
          <a:noFill/>
          <a:ln>
            <a:noFill/>
          </a:ln>
        </p:spPr>
        <p:txBody>
          <a:bodyPr spcFirstLastPara="1" wrap="square" lIns="94031" tIns="94031" rIns="94031" bIns="94031" anchor="ctr" anchorCtr="0">
            <a:noAutofit/>
          </a:bodyPr>
          <a:lstStyle/>
          <a:p>
            <a:pPr>
              <a:buSzPts val="1200"/>
            </a:pPr>
            <a:fld id="{00000000-1234-1234-1234-123412341234}" type="slidenum">
              <a:rPr lang="en-US"/>
              <a:pP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9a15e8633_0_99:notes"/>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ctr" anchorCtr="0">
            <a:noAutofit/>
          </a:bodyPr>
          <a:lstStyle/>
          <a:p>
            <a:pPr marL="0" indent="0">
              <a:buClr>
                <a:schemeClr val="dk1"/>
              </a:buClr>
              <a:buNone/>
            </a:pPr>
            <a:r>
              <a:rPr lang="en-US">
                <a:solidFill>
                  <a:schemeClr val="dk1"/>
                </a:solidFill>
              </a:rPr>
              <a:t>Not all levels make sense for all types of evidence, but wherever possible look for evidence that you are implementing, and implementing effectively, in addition to setting expectations.  </a:t>
            </a:r>
            <a:br>
              <a:rPr lang="en-US">
                <a:solidFill>
                  <a:schemeClr val="dk1"/>
                </a:solidFill>
              </a:rPr>
            </a:br>
            <a:r>
              <a:rPr lang="en-US">
                <a:solidFill>
                  <a:schemeClr val="dk1"/>
                </a:solidFill>
              </a:rPr>
              <a:t>Think about evidence that shows if: 1) you have it; 2) you are doing it; 3) you are doing it well; and 4) you are using evaluation data to improve it.  </a:t>
            </a:r>
            <a:br>
              <a:rPr lang="en-US">
                <a:solidFill>
                  <a:schemeClr val="dk1"/>
                </a:solidFill>
              </a:rPr>
            </a:br>
            <a:br>
              <a:rPr lang="en-US">
                <a:solidFill>
                  <a:schemeClr val="dk1"/>
                </a:solidFill>
              </a:rPr>
            </a:br>
            <a:r>
              <a:rPr lang="en-US">
                <a:solidFill>
                  <a:srgbClr val="444746"/>
                </a:solidFill>
              </a:rPr>
              <a:t>Two points to make: 1) At each stage of the CEQA, you can have different levels of evidence (for example -  even at the Ad Hoc stage - is your evidence that you subscribe to QM, that most of your faculty have had QM training, that faculty/student surveys post-training have increased, and/or that you've used the survey data to change how you are training faculty or providing resources); and 2) having a robust QA process at later stages of the CEQA means you'll necessarily have deeper levels of evidence.  Setting specific goals and collecting data to support it will provide more robust evidence.</a:t>
            </a:r>
            <a:endParaRPr/>
          </a:p>
        </p:txBody>
      </p:sp>
      <p:sp>
        <p:nvSpPr>
          <p:cNvPr id="178" name="Google Shape;178;g239a15e8633_0_9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50049"/>
            <a:ext cx="7772400" cy="910807"/>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371600" y="3131855"/>
            <a:ext cx="6400800" cy="631104"/>
          </a:xfrm>
          <a:prstGeom prst="rect">
            <a:avLst/>
          </a:prstGeom>
          <a:noFill/>
          <a:ln>
            <a:noFill/>
          </a:ln>
        </p:spPr>
        <p:txBody>
          <a:bodyPr spcFirstLastPara="1" wrap="square" lIns="91425" tIns="91425" rIns="91425" bIns="91425" anchor="t" anchorCtr="0">
            <a:noAutofit/>
          </a:bodyPr>
          <a:lstStyle>
            <a:lvl1pPr marL="0" marR="0" lvl="0" indent="0" algn="ctr" rtl="0">
              <a:spcBef>
                <a:spcPts val="560"/>
              </a:spcBef>
              <a:spcAft>
                <a:spcPts val="0"/>
              </a:spcAft>
              <a:buClr>
                <a:schemeClr val="accent3"/>
              </a:buClr>
              <a:buSzPts val="2800"/>
              <a:buFont typeface="Arial"/>
              <a:buNone/>
              <a:defRPr sz="2800" b="0" i="0" u="none" strike="noStrike" cap="none">
                <a:solidFill>
                  <a:schemeClr val="accent3"/>
                </a:solidFill>
                <a:latin typeface="Lato"/>
                <a:ea typeface="Lato"/>
                <a:cs typeface="Lato"/>
                <a:sym typeface="Lato"/>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130172"/>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216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13"/>
          <p:cNvSpPr txBox="1">
            <a:spLocks noGrp="1"/>
          </p:cNvSpPr>
          <p:nvPr>
            <p:ph type="body" idx="2"/>
          </p:nvPr>
        </p:nvSpPr>
        <p:spPr>
          <a:xfrm>
            <a:off x="4645027"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216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13"/>
          <p:cNvSpPr txBox="1">
            <a:spLocks noGrp="1"/>
          </p:cNvSpPr>
          <p:nvPr>
            <p:ph type="body" idx="3"/>
          </p:nvPr>
        </p:nvSpPr>
        <p:spPr>
          <a:xfrm>
            <a:off x="4645027" y="1631157"/>
            <a:ext cx="4041900" cy="2699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chemeClr val="dk1"/>
              </a:buClr>
              <a:buSzPts val="2000"/>
              <a:buAutoNum type="romanUcPeriod"/>
              <a:defRPr sz="2000"/>
            </a:lvl1pPr>
            <a:lvl2pPr marL="914400" lvl="1" indent="-355600" algn="l">
              <a:lnSpc>
                <a:spcPct val="100000"/>
              </a:lnSpc>
              <a:spcBef>
                <a:spcPts val="400"/>
              </a:spcBef>
              <a:spcAft>
                <a:spcPts val="0"/>
              </a:spcAft>
              <a:buClr>
                <a:schemeClr val="dk1"/>
              </a:buClr>
              <a:buSzPts val="2000"/>
              <a:buAutoNum type="alphaUcPeriod"/>
              <a:defRPr sz="2000"/>
            </a:lvl2pPr>
            <a:lvl3pPr marL="1371600" lvl="2" indent="-365760" algn="l">
              <a:lnSpc>
                <a:spcPct val="100000"/>
              </a:lnSpc>
              <a:spcBef>
                <a:spcPts val="360"/>
              </a:spcBef>
              <a:spcAft>
                <a:spcPts val="0"/>
              </a:spcAft>
              <a:buClr>
                <a:schemeClr val="dk1"/>
              </a:buClr>
              <a:buSzPts val="2160"/>
              <a:buChar char="•"/>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13"/>
          <p:cNvSpPr txBox="1">
            <a:spLocks noGrp="1"/>
          </p:cNvSpPr>
          <p:nvPr>
            <p:ph type="body" idx="4"/>
          </p:nvPr>
        </p:nvSpPr>
        <p:spPr>
          <a:xfrm>
            <a:off x="455613" y="1631157"/>
            <a:ext cx="4041900" cy="26997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chemeClr val="dk1"/>
              </a:buClr>
              <a:buSzPts val="2000"/>
              <a:buAutoNum type="romanUcPeriod"/>
              <a:defRPr sz="2000"/>
            </a:lvl1pPr>
            <a:lvl2pPr marL="914400" lvl="1" indent="-355600" algn="l">
              <a:lnSpc>
                <a:spcPct val="100000"/>
              </a:lnSpc>
              <a:spcBef>
                <a:spcPts val="400"/>
              </a:spcBef>
              <a:spcAft>
                <a:spcPts val="0"/>
              </a:spcAft>
              <a:buClr>
                <a:schemeClr val="dk1"/>
              </a:buClr>
              <a:buSzPts val="2000"/>
              <a:buAutoNum type="alphaUcPeriod"/>
              <a:defRPr sz="2000"/>
            </a:lvl2pPr>
            <a:lvl3pPr marL="1371600" lvl="2" indent="-365760" algn="l">
              <a:lnSpc>
                <a:spcPct val="100000"/>
              </a:lnSpc>
              <a:spcBef>
                <a:spcPts val="360"/>
              </a:spcBef>
              <a:spcAft>
                <a:spcPts val="0"/>
              </a:spcAft>
              <a:buClr>
                <a:schemeClr val="dk1"/>
              </a:buClr>
              <a:buSzPts val="2160"/>
              <a:buChar char="•"/>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image, chart, smart art">
  <p:cSld name="Title + image, chart, smart ar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130172"/>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457200" y="987425"/>
            <a:ext cx="8229600" cy="32718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a:lvl1pPr>
            <a:lvl2pPr marL="914400" lvl="1" indent="-406400" algn="l">
              <a:lnSpc>
                <a:spcPct val="100000"/>
              </a:lnSpc>
              <a:spcBef>
                <a:spcPts val="560"/>
              </a:spcBef>
              <a:spcAft>
                <a:spcPts val="0"/>
              </a:spcAft>
              <a:buSzPts val="2800"/>
              <a:buAutoNum type="alphaUcPeriod"/>
              <a:defRPr/>
            </a:lvl2pPr>
            <a:lvl3pPr marL="1371600" lvl="2" indent="-411480" algn="l">
              <a:lnSpc>
                <a:spcPct val="100000"/>
              </a:lnSpc>
              <a:spcBef>
                <a:spcPts val="480"/>
              </a:spcBef>
              <a:spcAft>
                <a:spcPts val="0"/>
              </a:spcAft>
              <a:buSzPts val="2880"/>
              <a:buChar char="•"/>
              <a:defRPr/>
            </a:lvl3pPr>
            <a:lvl4pPr marL="1828800" lvl="3" indent="-342900" algn="l">
              <a:lnSpc>
                <a:spcPct val="100000"/>
              </a:lnSpc>
              <a:spcBef>
                <a:spcPts val="400"/>
              </a:spcBef>
              <a:spcAft>
                <a:spcPts val="0"/>
              </a:spcAft>
              <a:buSzPts val="1800"/>
              <a:buChar char="»"/>
              <a:defRPr/>
            </a:lvl4pPr>
            <a:lvl5pPr marL="2286000" lvl="4" indent="-330200" algn="l">
              <a:lnSpc>
                <a:spcPct val="100000"/>
              </a:lnSpc>
              <a:spcBef>
                <a:spcPts val="400"/>
              </a:spcBef>
              <a:spcAft>
                <a:spcPts val="0"/>
              </a:spcAft>
              <a:buSzPts val="16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with description" type="objTx">
  <p:cSld name="OBJECT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2" y="204787"/>
            <a:ext cx="3008400" cy="871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575050" y="204788"/>
            <a:ext cx="5111700" cy="410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Clr>
                <a:schemeClr val="dk1"/>
              </a:buClr>
              <a:buSzPts val="3200"/>
              <a:buNone/>
              <a:defRPr sz="3200"/>
            </a:lvl1pPr>
            <a:lvl2pPr marL="914400" lvl="1" indent="-406400" algn="l">
              <a:lnSpc>
                <a:spcPct val="100000"/>
              </a:lnSpc>
              <a:spcBef>
                <a:spcPts val="560"/>
              </a:spcBef>
              <a:spcAft>
                <a:spcPts val="0"/>
              </a:spcAft>
              <a:buClr>
                <a:schemeClr val="dk1"/>
              </a:buClr>
              <a:buSzPts val="2800"/>
              <a:buAutoNum type="alphaUcPeriod"/>
              <a:defRPr sz="2800"/>
            </a:lvl2pPr>
            <a:lvl3pPr marL="1371600" lvl="2" indent="-411480" algn="l">
              <a:lnSpc>
                <a:spcPct val="100000"/>
              </a:lnSpc>
              <a:spcBef>
                <a:spcPts val="480"/>
              </a:spcBef>
              <a:spcAft>
                <a:spcPts val="0"/>
              </a:spcAft>
              <a:buClr>
                <a:schemeClr val="dk1"/>
              </a:buClr>
              <a:buSzPts val="2880"/>
              <a:buChar char="•"/>
              <a:defRPr sz="2400"/>
            </a:lvl3pPr>
            <a:lvl4pPr marL="1828800" lvl="3" indent="-342900" algn="l">
              <a:lnSpc>
                <a:spcPct val="100000"/>
              </a:lnSpc>
              <a:spcBef>
                <a:spcPts val="400"/>
              </a:spcBef>
              <a:spcAft>
                <a:spcPts val="0"/>
              </a:spcAft>
              <a:buClr>
                <a:schemeClr val="dk1"/>
              </a:buClr>
              <a:buSzPts val="1800"/>
              <a:buChar char="»"/>
              <a:defRPr sz="2000"/>
            </a:lvl4pPr>
            <a:lvl5pPr marL="2286000" lvl="4" indent="-330200" algn="l">
              <a:lnSpc>
                <a:spcPct val="100000"/>
              </a:lnSpc>
              <a:spcBef>
                <a:spcPts val="400"/>
              </a:spcBef>
              <a:spcAft>
                <a:spcPts val="0"/>
              </a:spcAft>
              <a:buClr>
                <a:schemeClr val="dk1"/>
              </a:buClr>
              <a:buSzPts val="16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15"/>
          <p:cNvSpPr txBox="1">
            <a:spLocks noGrp="1"/>
          </p:cNvSpPr>
          <p:nvPr>
            <p:ph type="body" idx="2"/>
          </p:nvPr>
        </p:nvSpPr>
        <p:spPr>
          <a:xfrm>
            <a:off x="457202" y="1076326"/>
            <a:ext cx="3008400" cy="3231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200"/>
              <a:buNone/>
              <a:defRPr sz="1000"/>
            </a:lvl3pPr>
            <a:lvl4pPr marL="1828800" lvl="3" indent="-228600" algn="l">
              <a:lnSpc>
                <a:spcPct val="100000"/>
              </a:lnSpc>
              <a:spcBef>
                <a:spcPts val="180"/>
              </a:spcBef>
              <a:spcAft>
                <a:spcPts val="0"/>
              </a:spcAft>
              <a:buClr>
                <a:schemeClr val="dk1"/>
              </a:buClr>
              <a:buSzPts val="810"/>
              <a:buNone/>
              <a:defRPr sz="900"/>
            </a:lvl4pPr>
            <a:lvl5pPr marL="2286000" lvl="4" indent="-228600" algn="l">
              <a:lnSpc>
                <a:spcPct val="100000"/>
              </a:lnSpc>
              <a:spcBef>
                <a:spcPts val="180"/>
              </a:spcBef>
              <a:spcAft>
                <a:spcPts val="0"/>
              </a:spcAft>
              <a:buClr>
                <a:schemeClr val="dk1"/>
              </a:buClr>
              <a:buSzPts val="72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792288" y="3490004"/>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16"/>
          <p:cNvSpPr>
            <a:spLocks noGrp="1"/>
          </p:cNvSpPr>
          <p:nvPr>
            <p:ph type="pic" idx="2"/>
          </p:nvPr>
        </p:nvSpPr>
        <p:spPr>
          <a:xfrm>
            <a:off x="1792288" y="349135"/>
            <a:ext cx="5486400" cy="3086100"/>
          </a:xfrm>
          <a:prstGeom prst="rect">
            <a:avLst/>
          </a:prstGeom>
          <a:noFill/>
          <a:ln>
            <a:noFill/>
          </a:ln>
        </p:spPr>
      </p:sp>
      <p:sp>
        <p:nvSpPr>
          <p:cNvPr id="69" name="Google Shape;69;p16"/>
          <p:cNvSpPr txBox="1">
            <a:spLocks noGrp="1"/>
          </p:cNvSpPr>
          <p:nvPr>
            <p:ph type="body" idx="1"/>
          </p:nvPr>
        </p:nvSpPr>
        <p:spPr>
          <a:xfrm>
            <a:off x="1792288" y="3915058"/>
            <a:ext cx="5486400" cy="329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200"/>
              <a:buNone/>
              <a:defRPr sz="1000"/>
            </a:lvl3pPr>
            <a:lvl4pPr marL="1828800" lvl="3" indent="-228600" algn="l">
              <a:lnSpc>
                <a:spcPct val="100000"/>
              </a:lnSpc>
              <a:spcBef>
                <a:spcPts val="180"/>
              </a:spcBef>
              <a:spcAft>
                <a:spcPts val="0"/>
              </a:spcAft>
              <a:buClr>
                <a:schemeClr val="dk1"/>
              </a:buClr>
              <a:buSzPts val="810"/>
              <a:buNone/>
              <a:defRPr sz="900"/>
            </a:lvl4pPr>
            <a:lvl5pPr marL="2286000" lvl="4" indent="-228600" algn="l">
              <a:lnSpc>
                <a:spcPct val="100000"/>
              </a:lnSpc>
              <a:spcBef>
                <a:spcPts val="180"/>
              </a:spcBef>
              <a:spcAft>
                <a:spcPts val="0"/>
              </a:spcAft>
              <a:buClr>
                <a:schemeClr val="dk1"/>
              </a:buClr>
              <a:buSzPts val="72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685800" y="2065867"/>
            <a:ext cx="7772400" cy="15213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8"/>
          <p:cNvSpPr txBox="1">
            <a:spLocks noGrp="1"/>
          </p:cNvSpPr>
          <p:nvPr>
            <p:ph type="subTitle" idx="1"/>
          </p:nvPr>
        </p:nvSpPr>
        <p:spPr>
          <a:xfrm>
            <a:off x="1371600" y="3734460"/>
            <a:ext cx="6400800" cy="631200"/>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1"/>
              </a:buClr>
              <a:buSzPts val="3000"/>
              <a:buFont typeface="Arial"/>
              <a:buNone/>
              <a:defRPr sz="3000" b="0" i="0" u="none" strike="noStrike" cap="none">
                <a:solidFill>
                  <a:schemeClr val="accent1"/>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1"/>
        <p:cNvGrpSpPr/>
        <p:nvPr/>
      </p:nvGrpSpPr>
      <p:grpSpPr>
        <a:xfrm>
          <a:off x="0" y="0"/>
          <a:ext cx="0" cy="0"/>
          <a:chOff x="0" y="0"/>
          <a:chExt cx="0" cy="0"/>
        </a:xfrm>
      </p:grpSpPr>
      <p:sp>
        <p:nvSpPr>
          <p:cNvPr id="82" name="Google Shape;82;p20"/>
          <p:cNvSpPr txBox="1"/>
          <p:nvPr/>
        </p:nvSpPr>
        <p:spPr>
          <a:xfrm>
            <a:off x="741350" y="2027217"/>
            <a:ext cx="7793100" cy="1097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900"/>
              </a:spcAft>
              <a:buClr>
                <a:schemeClr val="dk1"/>
              </a:buClr>
              <a:buSzPts val="1100"/>
              <a:buFont typeface="Arial"/>
              <a:buNone/>
            </a:pPr>
            <a:r>
              <a:rPr lang="en-US" sz="1200">
                <a:solidFill>
                  <a:srgbClr val="FFFFFF"/>
                </a:solidFill>
                <a:latin typeface="Calibri"/>
                <a:ea typeface="Calibri"/>
                <a:cs typeface="Calibri"/>
                <a:sym typeface="Calibri"/>
              </a:rPr>
              <a:t>Quality Matters (QM) is the global organization leading quality assurance in online and innovative digital teaching and learning environments. It provides a scalable quality assurance system for online and blended learning used within and across organizations. When you see QM Certification Marks on courses or programs, it means they have met QM Course Design Standards or QM Program Review Criteria in a rigorous review process.</a:t>
            </a:r>
            <a:endParaRPr sz="1200">
              <a:solidFill>
                <a:srgbClr val="FFFFFF"/>
              </a:solidFill>
              <a:latin typeface="Calibri"/>
              <a:ea typeface="Calibri"/>
              <a:cs typeface="Calibri"/>
              <a:sym typeface="Calibri"/>
            </a:endParaRPr>
          </a:p>
        </p:txBody>
      </p:sp>
      <p:sp>
        <p:nvSpPr>
          <p:cNvPr id="83" name="Google Shape;83;p20"/>
          <p:cNvSpPr txBox="1"/>
          <p:nvPr/>
        </p:nvSpPr>
        <p:spPr>
          <a:xfrm>
            <a:off x="2468562" y="3336925"/>
            <a:ext cx="4322700" cy="5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qualitymatters.org</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1997 Annapolis Exchange Pkway, Suite 300</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Annapolis, MD 21401</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457200" y="971550"/>
            <a:ext cx="8229600" cy="3082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792288" y="3490004"/>
            <a:ext cx="5486400" cy="425054"/>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2000"/>
              <a:buFont typeface="Calibri"/>
              <a:buNone/>
              <a:defRPr sz="2000" b="1"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a:spLocks noGrp="1"/>
          </p:cNvSpPr>
          <p:nvPr>
            <p:ph type="pic" idx="2"/>
          </p:nvPr>
        </p:nvSpPr>
        <p:spPr>
          <a:xfrm>
            <a:off x="1792288" y="349135"/>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1" y="204787"/>
            <a:ext cx="3008313" cy="8715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2000"/>
              <a:buFont typeface="Calibri"/>
              <a:buNone/>
              <a:defRPr sz="2000" b="1"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6"/>
          <p:cNvSpPr txBox="1">
            <a:spLocks noGrp="1"/>
          </p:cNvSpPr>
          <p:nvPr>
            <p:ph type="body" idx="1"/>
          </p:nvPr>
        </p:nvSpPr>
        <p:spPr>
          <a:xfrm>
            <a:off x="3575050" y="204788"/>
            <a:ext cx="5111750" cy="4102499"/>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2"/>
          </p:nvPr>
        </p:nvSpPr>
        <p:spPr>
          <a:xfrm>
            <a:off x="457201" y="1076326"/>
            <a:ext cx="3008313" cy="32309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9"/>
          <p:cNvSpPr txBox="1">
            <a:spLocks noGrp="1"/>
          </p:cNvSpPr>
          <p:nvPr>
            <p:ph type="body" idx="1"/>
          </p:nvPr>
        </p:nvSpPr>
        <p:spPr>
          <a:xfrm>
            <a:off x="457200" y="1063631"/>
            <a:ext cx="4040100" cy="2699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Google Shape;39;p9"/>
          <p:cNvSpPr txBox="1">
            <a:spLocks noGrp="1"/>
          </p:cNvSpPr>
          <p:nvPr>
            <p:ph type="body" idx="2"/>
          </p:nvPr>
        </p:nvSpPr>
        <p:spPr>
          <a:xfrm>
            <a:off x="4645026" y="1063631"/>
            <a:ext cx="4041900" cy="2699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457200" y="130172"/>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457200" y="1090079"/>
            <a:ext cx="8229600" cy="3083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AutoNum type="romanUcPeriod"/>
              <a:defRPr/>
            </a:lvl1pPr>
            <a:lvl2pPr marL="914400" lvl="1" indent="-342900" algn="l">
              <a:lnSpc>
                <a:spcPct val="100000"/>
              </a:lnSpc>
              <a:spcBef>
                <a:spcPts val="360"/>
              </a:spcBef>
              <a:spcAft>
                <a:spcPts val="0"/>
              </a:spcAft>
              <a:buClr>
                <a:schemeClr val="dk1"/>
              </a:buClr>
              <a:buSzPts val="1800"/>
              <a:buAutoNum type="alphaUcPeriod"/>
              <a:defRPr/>
            </a:lvl2pPr>
            <a:lvl3pPr marL="1371600" lvl="2" indent="-365760" algn="l">
              <a:lnSpc>
                <a:spcPct val="100000"/>
              </a:lnSpc>
              <a:spcBef>
                <a:spcPts val="360"/>
              </a:spcBef>
              <a:spcAft>
                <a:spcPts val="0"/>
              </a:spcAft>
              <a:buClr>
                <a:schemeClr val="dk1"/>
              </a:buClr>
              <a:buSzPts val="2160"/>
              <a:buChar char="•"/>
              <a:defRPr/>
            </a:lvl3pPr>
            <a:lvl4pPr marL="1828800" lvl="3" indent="-331469" algn="l">
              <a:lnSpc>
                <a:spcPct val="100000"/>
              </a:lnSpc>
              <a:spcBef>
                <a:spcPts val="360"/>
              </a:spcBef>
              <a:spcAft>
                <a:spcPts val="0"/>
              </a:spcAft>
              <a:buClr>
                <a:schemeClr val="dk1"/>
              </a:buClr>
              <a:buSzPts val="1620"/>
              <a:buChar char="»"/>
              <a:defRPr/>
            </a:lvl4pPr>
            <a:lvl5pPr marL="2286000" lvl="4" indent="-320039" algn="l">
              <a:lnSpc>
                <a:spcPct val="100000"/>
              </a:lnSpc>
              <a:spcBef>
                <a:spcPts val="360"/>
              </a:spcBef>
              <a:spcAft>
                <a:spcPts val="0"/>
              </a:spcAft>
              <a:buClr>
                <a:schemeClr val="dk1"/>
              </a:buClr>
              <a:buSzPts val="144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section Title slide">
  <p:cSld name="Subsection Title slide">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457200" y="790575"/>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2"/>
          <p:cNvSpPr txBox="1">
            <a:spLocks noGrp="1"/>
          </p:cNvSpPr>
          <p:nvPr>
            <p:ph type="subTitle" idx="1"/>
          </p:nvPr>
        </p:nvSpPr>
        <p:spPr>
          <a:xfrm>
            <a:off x="1371600" y="1938055"/>
            <a:ext cx="6400800" cy="631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00"/>
              </a:spcBef>
              <a:spcAft>
                <a:spcPts val="0"/>
              </a:spcAft>
              <a:buClr>
                <a:schemeClr val="dk1"/>
              </a:buClr>
              <a:buSzPts val="3000"/>
              <a:buNone/>
              <a:defRPr sz="3000">
                <a:solidFill>
                  <a:schemeClr val="dk1"/>
                </a:solidFill>
                <a:latin typeface="Lato"/>
                <a:ea typeface="Lato"/>
                <a:cs typeface="Lato"/>
                <a:sym typeface="Lato"/>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880"/>
              <a:buNone/>
              <a:defRPr>
                <a:solidFill>
                  <a:srgbClr val="888888"/>
                </a:solidFill>
              </a:defRPr>
            </a:lvl3pPr>
            <a:lvl4pPr lvl="3" algn="ctr">
              <a:lnSpc>
                <a:spcPct val="100000"/>
              </a:lnSpc>
              <a:spcBef>
                <a:spcPts val="400"/>
              </a:spcBef>
              <a:spcAft>
                <a:spcPts val="0"/>
              </a:spcAft>
              <a:buClr>
                <a:srgbClr val="888888"/>
              </a:buClr>
              <a:buSzPts val="1800"/>
              <a:buNone/>
              <a:defRPr>
                <a:solidFill>
                  <a:srgbClr val="888888"/>
                </a:solidFill>
              </a:defRPr>
            </a:lvl4pPr>
            <a:lvl5pPr lvl="4" algn="ctr">
              <a:lnSpc>
                <a:spcPct val="100000"/>
              </a:lnSpc>
              <a:spcBef>
                <a:spcPts val="40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0"/>
            <a:ext cx="9144000" cy="3841750"/>
          </a:xfrm>
          <a:prstGeom prst="rect">
            <a:avLst/>
          </a:prstGeom>
          <a:solidFill>
            <a:schemeClr val="accent1"/>
          </a:solidFill>
          <a:ln>
            <a:noFill/>
          </a:ln>
          <a:effectLst>
            <a:outerShdw blurRad="63500" dist="889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7" name="Google Shape;7;p1" descr="QM-logo-white-box-no-shadow.png"/>
          <p:cNvPicPr preferRelativeResize="0"/>
          <p:nvPr/>
        </p:nvPicPr>
        <p:blipFill rotWithShape="1">
          <a:blip r:embed="rId3">
            <a:alphaModFix/>
          </a:blip>
          <a:srcRect/>
          <a:stretch/>
        </p:blipFill>
        <p:spPr>
          <a:xfrm>
            <a:off x="3538537" y="300037"/>
            <a:ext cx="2057400" cy="1828800"/>
          </a:xfrm>
          <a:prstGeom prst="rect">
            <a:avLst/>
          </a:prstGeom>
          <a:noFill/>
          <a:ln>
            <a:noFill/>
          </a:ln>
          <a:effectLst>
            <a:outerShdw blurRad="82550" dist="88900" dir="2700000" algn="tl" rotWithShape="0">
              <a:srgbClr val="000000">
                <a:alpha val="29803"/>
              </a:srgbClr>
            </a:outerShdw>
          </a:effectLst>
        </p:spPr>
      </p:pic>
      <p:pic>
        <p:nvPicPr>
          <p:cNvPr id="8" name="Google Shape;8;p1" descr="qm-research-icon-300px-hi-res.png"/>
          <p:cNvPicPr preferRelativeResize="0"/>
          <p:nvPr/>
        </p:nvPicPr>
        <p:blipFill rotWithShape="1">
          <a:blip r:embed="rId4">
            <a:alphaModFix/>
          </a:blip>
          <a:srcRect/>
          <a:stretch/>
        </p:blipFill>
        <p:spPr>
          <a:xfrm>
            <a:off x="454025" y="4137025"/>
            <a:ext cx="873125" cy="811212"/>
          </a:xfrm>
          <a:prstGeom prst="rect">
            <a:avLst/>
          </a:prstGeom>
          <a:noFill/>
          <a:ln>
            <a:noFill/>
          </a:ln>
        </p:spPr>
      </p:pic>
      <p:pic>
        <p:nvPicPr>
          <p:cNvPr id="9" name="Google Shape;9;p1"/>
          <p:cNvPicPr preferRelativeResize="0"/>
          <p:nvPr/>
        </p:nvPicPr>
        <p:blipFill rotWithShape="1">
          <a:blip r:embed="rId5">
            <a:alphaModFix/>
          </a:blip>
          <a:srcRect/>
          <a:stretch/>
        </p:blipFill>
        <p:spPr>
          <a:xfrm>
            <a:off x="2306637" y="4137025"/>
            <a:ext cx="811212" cy="811212"/>
          </a:xfrm>
          <a:prstGeom prst="rect">
            <a:avLst/>
          </a:prstGeom>
          <a:noFill/>
          <a:ln>
            <a:noFill/>
          </a:ln>
        </p:spPr>
      </p:pic>
      <p:pic>
        <p:nvPicPr>
          <p:cNvPr id="10" name="Google Shape;10;p1"/>
          <p:cNvPicPr preferRelativeResize="0"/>
          <p:nvPr/>
        </p:nvPicPr>
        <p:blipFill rotWithShape="1">
          <a:blip r:embed="rId6">
            <a:alphaModFix/>
          </a:blip>
          <a:srcRect/>
          <a:stretch/>
        </p:blipFill>
        <p:spPr>
          <a:xfrm>
            <a:off x="4098925" y="4105275"/>
            <a:ext cx="788987" cy="873125"/>
          </a:xfrm>
          <a:prstGeom prst="rect">
            <a:avLst/>
          </a:prstGeom>
          <a:noFill/>
          <a:ln>
            <a:noFill/>
          </a:ln>
        </p:spPr>
      </p:pic>
      <p:pic>
        <p:nvPicPr>
          <p:cNvPr id="11" name="Google Shape;11;p1"/>
          <p:cNvPicPr preferRelativeResize="0"/>
          <p:nvPr/>
        </p:nvPicPr>
        <p:blipFill rotWithShape="1">
          <a:blip r:embed="rId7">
            <a:alphaModFix/>
          </a:blip>
          <a:srcRect/>
          <a:stretch/>
        </p:blipFill>
        <p:spPr>
          <a:xfrm>
            <a:off x="5868987" y="4075112"/>
            <a:ext cx="935037" cy="935037"/>
          </a:xfrm>
          <a:prstGeom prst="rect">
            <a:avLst/>
          </a:prstGeom>
          <a:noFill/>
          <a:ln>
            <a:noFill/>
          </a:ln>
        </p:spPr>
      </p:pic>
      <p:pic>
        <p:nvPicPr>
          <p:cNvPr id="12" name="Google Shape;12;p1"/>
          <p:cNvPicPr preferRelativeResize="0"/>
          <p:nvPr/>
        </p:nvPicPr>
        <p:blipFill rotWithShape="1">
          <a:blip r:embed="rId8">
            <a:alphaModFix/>
          </a:blip>
          <a:srcRect/>
          <a:stretch/>
        </p:blipFill>
        <p:spPr>
          <a:xfrm>
            <a:off x="7785100" y="4186237"/>
            <a:ext cx="935037" cy="711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p:nvPr/>
        </p:nvSpPr>
        <p:spPr>
          <a:xfrm>
            <a:off x="0" y="4425950"/>
            <a:ext cx="9144000" cy="717550"/>
          </a:xfrm>
          <a:prstGeom prst="rect">
            <a:avLst/>
          </a:prstGeom>
          <a:solidFill>
            <a:schemeClr val="lt2"/>
          </a:solidFill>
          <a:ln>
            <a:noFill/>
          </a:ln>
          <a:effectLst>
            <a:outerShdw blurRad="63500" dist="38100" dir="16200000">
              <a:srgbClr val="808080">
                <a:alpha val="2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 name="Google Shape;18;p3"/>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063625"/>
            <a:ext cx="8229600" cy="321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3" descr="QM-logo-white-box-no-shadow.png"/>
          <p:cNvPicPr preferRelativeResize="0"/>
          <p:nvPr/>
        </p:nvPicPr>
        <p:blipFill rotWithShape="1">
          <a:blip r:embed="rId8">
            <a:alphaModFix/>
          </a:blip>
          <a:srcRect/>
          <a:stretch/>
        </p:blipFill>
        <p:spPr>
          <a:xfrm>
            <a:off x="134937" y="4481512"/>
            <a:ext cx="644525" cy="571500"/>
          </a:xfrm>
          <a:prstGeom prst="rect">
            <a:avLst/>
          </a:prstGeom>
          <a:noFill/>
          <a:ln>
            <a:noFill/>
          </a:ln>
          <a:effectLst>
            <a:outerShdw blurRad="82550" dist="88900" dir="2700000" algn="tl" rotWithShape="0">
              <a:srgbClr val="000000">
                <a:alpha val="29803"/>
              </a:srgbClr>
            </a:outerShdw>
          </a:effectLst>
        </p:spPr>
      </p:pic>
      <p:sp>
        <p:nvSpPr>
          <p:cNvPr id="21" name="Google Shape;21;p3"/>
          <p:cNvSpPr txBox="1"/>
          <p:nvPr/>
        </p:nvSpPr>
        <p:spPr>
          <a:xfrm>
            <a:off x="876300" y="4492625"/>
            <a:ext cx="5040312"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Lato"/>
              <a:buNone/>
            </a:pPr>
            <a:r>
              <a:rPr lang="en-US" sz="1200" b="0" i="0" u="none">
                <a:solidFill>
                  <a:schemeClr val="dk2"/>
                </a:solidFill>
                <a:latin typeface="Lato"/>
                <a:ea typeface="Lato"/>
                <a:cs typeface="Lato"/>
                <a:sym typeface="Lato"/>
              </a:rPr>
              <a:t>Helping you deliver on your online promise</a:t>
            </a:r>
            <a:endParaRPr/>
          </a:p>
          <a:p>
            <a:pPr marL="0" marR="0" lvl="0" indent="0" algn="l" rtl="0">
              <a:lnSpc>
                <a:spcPct val="100000"/>
              </a:lnSpc>
              <a:spcBef>
                <a:spcPts val="1200"/>
              </a:spcBef>
              <a:spcAft>
                <a:spcPts val="0"/>
              </a:spcAft>
              <a:buClr>
                <a:schemeClr val="dk2"/>
              </a:buClr>
              <a:buSzPts val="1000"/>
              <a:buFont typeface="Lato"/>
              <a:buNone/>
            </a:pPr>
            <a:r>
              <a:rPr lang="en-US" sz="1000" b="0" i="0" u="none">
                <a:solidFill>
                  <a:schemeClr val="dk2"/>
                </a:solidFill>
                <a:latin typeface="Lato"/>
                <a:ea typeface="Lato"/>
                <a:cs typeface="Lato"/>
                <a:sym typeface="Lato"/>
              </a:rPr>
              <a:t>qualitymatters.org</a:t>
            </a:r>
            <a:endParaRPr/>
          </a:p>
        </p:txBody>
      </p:sp>
      <p:sp>
        <p:nvSpPr>
          <p:cNvPr id="22" name="Google Shape;22;p3"/>
          <p:cNvSpPr txBox="1"/>
          <p:nvPr/>
        </p:nvSpPr>
        <p:spPr>
          <a:xfrm>
            <a:off x="7596187" y="4848225"/>
            <a:ext cx="1450975" cy="215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2"/>
              </a:buClr>
              <a:buSzPts val="800"/>
              <a:buFont typeface="Calibri"/>
              <a:buNone/>
            </a:pPr>
            <a:r>
              <a:rPr lang="en-US" sz="800" b="0" i="0" u="none">
                <a:solidFill>
                  <a:schemeClr val="accent2"/>
                </a:solidFill>
                <a:latin typeface="Calibri"/>
                <a:ea typeface="Calibri"/>
                <a:cs typeface="Calibri"/>
                <a:sym typeface="Calibri"/>
              </a:rPr>
              <a:t>©</a:t>
            </a:r>
            <a:r>
              <a:rPr lang="en-US" sz="800">
                <a:solidFill>
                  <a:schemeClr val="accent2"/>
                </a:solidFill>
                <a:latin typeface="Calibri"/>
                <a:ea typeface="Calibri"/>
                <a:cs typeface="Calibri"/>
                <a:sym typeface="Calibri"/>
              </a:rPr>
              <a:t> 2023 Quality Matters</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0"/>
          <p:cNvSpPr/>
          <p:nvPr/>
        </p:nvSpPr>
        <p:spPr>
          <a:xfrm>
            <a:off x="0" y="4481398"/>
            <a:ext cx="9144000" cy="662100"/>
          </a:xfrm>
          <a:prstGeom prst="rect">
            <a:avLst/>
          </a:prstGeom>
          <a:solidFill>
            <a:schemeClr val="lt2"/>
          </a:solidFill>
          <a:ln>
            <a:noFill/>
          </a:ln>
          <a:effectLst>
            <a:outerShdw blurRad="50800" dist="38100" dir="16200000" rotWithShape="0">
              <a:srgbClr val="000000">
                <a:alpha val="2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rebuchet MS"/>
              <a:ea typeface="Trebuchet MS"/>
              <a:cs typeface="Trebuchet MS"/>
              <a:sym typeface="Trebuchet MS"/>
            </a:endParaRPr>
          </a:p>
        </p:txBody>
      </p:sp>
      <p:sp>
        <p:nvSpPr>
          <p:cNvPr id="42" name="Google Shape;42;p10"/>
          <p:cNvSpPr txBox="1">
            <a:spLocks noGrp="1"/>
          </p:cNvSpPr>
          <p:nvPr>
            <p:ph type="title"/>
          </p:nvPr>
        </p:nvSpPr>
        <p:spPr>
          <a:xfrm>
            <a:off x="457200" y="130172"/>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endParaRPr/>
          </a:p>
        </p:txBody>
      </p:sp>
      <p:sp>
        <p:nvSpPr>
          <p:cNvPr id="43" name="Google Shape;43;p10"/>
          <p:cNvSpPr txBox="1">
            <a:spLocks noGrp="1"/>
          </p:cNvSpPr>
          <p:nvPr>
            <p:ph type="body" idx="1"/>
          </p:nvPr>
        </p:nvSpPr>
        <p:spPr>
          <a:xfrm>
            <a:off x="457200" y="1090079"/>
            <a:ext cx="8229600" cy="3083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rebuchet MS"/>
              <a:buAutoNum type="romanUcPeriod"/>
              <a:defRPr sz="3200" b="0"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Trebuchet MS"/>
              <a:buAutoNum type="alphaUcPeriod"/>
              <a:defRPr sz="2800" b="0" i="0" u="none" strike="noStrike" cap="none">
                <a:solidFill>
                  <a:schemeClr val="dk1"/>
                </a:solidFill>
                <a:latin typeface="Trebuchet MS"/>
                <a:ea typeface="Trebuchet MS"/>
                <a:cs typeface="Trebuchet MS"/>
                <a:sym typeface="Trebuchet MS"/>
              </a:defRPr>
            </a:lvl2pPr>
            <a:lvl3pPr marL="1371600" marR="0" lvl="2" indent="-411480" algn="l" rtl="0">
              <a:lnSpc>
                <a:spcPct val="100000"/>
              </a:lnSpc>
              <a:spcBef>
                <a:spcPts val="480"/>
              </a:spcBef>
              <a:spcAft>
                <a:spcPts val="0"/>
              </a:spcAft>
              <a:buClr>
                <a:schemeClr val="dk1"/>
              </a:buClr>
              <a:buSzPts val="288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lnSpc>
                <a:spcPct val="100000"/>
              </a:lnSpc>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44" name="Google Shape;44;p10" descr="Typographic logo that represents Quality Matters" title="QM Quality Matters"/>
          <p:cNvPicPr preferRelativeResize="0"/>
          <p:nvPr/>
        </p:nvPicPr>
        <p:blipFill rotWithShape="1">
          <a:blip r:embed="rId8">
            <a:alphaModFix/>
          </a:blip>
          <a:srcRect/>
          <a:stretch/>
        </p:blipFill>
        <p:spPr>
          <a:xfrm>
            <a:off x="134938" y="4556885"/>
            <a:ext cx="538124" cy="478277"/>
          </a:xfrm>
          <a:prstGeom prst="rect">
            <a:avLst/>
          </a:prstGeom>
          <a:noFill/>
          <a:ln>
            <a:noFill/>
          </a:ln>
          <a:effectLst>
            <a:outerShdw blurRad="82550" dist="88900" dir="2700000" algn="tl" rotWithShape="0">
              <a:srgbClr val="000000">
                <a:alpha val="28627"/>
              </a:srgbClr>
            </a:outerShdw>
          </a:effectLst>
        </p:spPr>
      </p:pic>
      <p:sp>
        <p:nvSpPr>
          <p:cNvPr id="45" name="Google Shape;45;p10"/>
          <p:cNvSpPr txBox="1"/>
          <p:nvPr/>
        </p:nvSpPr>
        <p:spPr>
          <a:xfrm>
            <a:off x="903712" y="4669601"/>
            <a:ext cx="5040300" cy="35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Calibri"/>
                <a:ea typeface="Calibri"/>
                <a:cs typeface="Calibri"/>
                <a:sym typeface="Calibri"/>
              </a:rPr>
              <a:t>Helping you deliver on your online promise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sz="1000" b="0" i="0" u="none" strike="noStrike" cap="none">
                <a:solidFill>
                  <a:schemeClr val="dk2"/>
                </a:solidFill>
                <a:latin typeface="Calibri"/>
                <a:ea typeface="Calibri"/>
                <a:cs typeface="Calibri"/>
                <a:sym typeface="Calibri"/>
              </a:rPr>
              <a:t>qualitymatters.org</a:t>
            </a:r>
            <a:endParaRPr sz="1000" b="0" i="0" u="none" strike="noStrike" cap="none">
              <a:solidFill>
                <a:schemeClr val="dk2"/>
              </a:solidFill>
              <a:latin typeface="Calibri"/>
              <a:ea typeface="Calibri"/>
              <a:cs typeface="Calibri"/>
              <a:sym typeface="Calibri"/>
            </a:endParaRPr>
          </a:p>
        </p:txBody>
      </p:sp>
      <p:sp>
        <p:nvSpPr>
          <p:cNvPr id="46" name="Google Shape;46;p10"/>
          <p:cNvSpPr txBox="1"/>
          <p:nvPr/>
        </p:nvSpPr>
        <p:spPr>
          <a:xfrm>
            <a:off x="7621590" y="4932895"/>
            <a:ext cx="1451100" cy="161700"/>
          </a:xfrm>
          <a:prstGeom prst="rect">
            <a:avLst/>
          </a:prstGeom>
          <a:noFill/>
          <a:ln>
            <a:noFill/>
          </a:ln>
        </p:spPr>
        <p:txBody>
          <a:bodyPr spcFirstLastPara="1" wrap="square" lIns="91425" tIns="45700" rIns="0"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accent2"/>
                </a:solidFill>
                <a:latin typeface="Calibri"/>
                <a:ea typeface="Calibri"/>
                <a:cs typeface="Calibri"/>
                <a:sym typeface="Calibri"/>
              </a:rPr>
              <a:t>© 2023 Quality Matters</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
        <p:cNvGrpSpPr/>
        <p:nvPr/>
      </p:nvGrpSpPr>
      <p:grpSpPr>
        <a:xfrm>
          <a:off x="0" y="0"/>
          <a:ext cx="0" cy="0"/>
          <a:chOff x="0" y="0"/>
          <a:chExt cx="0" cy="0"/>
        </a:xfrm>
      </p:grpSpPr>
      <p:sp>
        <p:nvSpPr>
          <p:cNvPr id="71" name="Google Shape;71;p17"/>
          <p:cNvSpPr/>
          <p:nvPr/>
        </p:nvSpPr>
        <p:spPr>
          <a:xfrm>
            <a:off x="0" y="0"/>
            <a:ext cx="9144000" cy="1837200"/>
          </a:xfrm>
          <a:prstGeom prst="rect">
            <a:avLst/>
          </a:prstGeom>
          <a:solidFill>
            <a:schemeClr val="accent1"/>
          </a:solidFill>
          <a:ln>
            <a:noFill/>
          </a:ln>
          <a:effectLst>
            <a:outerShdw blurRad="69850" dist="889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72" name="Google Shape;72;p17" descr="Typographic logo that represents Quality Matters" title="QM Quality Matters"/>
          <p:cNvPicPr preferRelativeResize="0"/>
          <p:nvPr/>
        </p:nvPicPr>
        <p:blipFill rotWithShape="1">
          <a:blip r:embed="rId3">
            <a:alphaModFix/>
          </a:blip>
          <a:srcRect/>
          <a:stretch/>
        </p:blipFill>
        <p:spPr>
          <a:xfrm>
            <a:off x="3929063" y="333905"/>
            <a:ext cx="1285875" cy="1143000"/>
          </a:xfrm>
          <a:prstGeom prst="rect">
            <a:avLst/>
          </a:prstGeom>
          <a:noFill/>
          <a:ln>
            <a:noFill/>
          </a:ln>
          <a:effectLst>
            <a:outerShdw blurRad="82550" dist="88900" dir="2700000" algn="tl" rotWithShape="0">
              <a:srgbClr val="000000">
                <a:alpha val="29800"/>
              </a:srgbClr>
            </a:outerShdw>
          </a:effectLst>
        </p:spPr>
      </p:pic>
      <p:sp>
        <p:nvSpPr>
          <p:cNvPr id="73" name="Google Shape;73;p17"/>
          <p:cNvSpPr txBox="1"/>
          <p:nvPr/>
        </p:nvSpPr>
        <p:spPr>
          <a:xfrm>
            <a:off x="7621589" y="4932895"/>
            <a:ext cx="1451100" cy="215400"/>
          </a:xfrm>
          <a:prstGeom prst="rect">
            <a:avLst/>
          </a:prstGeom>
          <a:noFill/>
          <a:ln>
            <a:noFill/>
          </a:ln>
        </p:spPr>
        <p:txBody>
          <a:bodyPr spcFirstLastPara="1" wrap="square" lIns="91425" tIns="45700" rIns="0" bIns="45700" anchor="t" anchorCtr="0">
            <a:noAutofit/>
          </a:bodyPr>
          <a:lstStyle/>
          <a:p>
            <a:pPr marL="0" marR="0" lvl="0" indent="0" algn="r" rtl="0">
              <a:spcBef>
                <a:spcPts val="0"/>
              </a:spcBef>
              <a:spcAft>
                <a:spcPts val="0"/>
              </a:spcAft>
              <a:buNone/>
            </a:pPr>
            <a:r>
              <a:rPr lang="en-US" sz="800" b="0" i="0" u="none" strike="noStrike" cap="none">
                <a:solidFill>
                  <a:schemeClr val="accent2"/>
                </a:solidFill>
                <a:latin typeface="Calibri"/>
                <a:ea typeface="Calibri"/>
                <a:cs typeface="Calibri"/>
                <a:sym typeface="Calibri"/>
              </a:rPr>
              <a:t>© 2</a:t>
            </a:r>
            <a:r>
              <a:rPr lang="en-US" sz="800">
                <a:solidFill>
                  <a:schemeClr val="accent2"/>
                </a:solidFill>
                <a:latin typeface="Calibri"/>
                <a:ea typeface="Calibri"/>
                <a:cs typeface="Calibri"/>
                <a:sym typeface="Calibri"/>
              </a:rPr>
              <a:t>023 Quality Matters</a:t>
            </a:r>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7"/>
        <p:cNvGrpSpPr/>
        <p:nvPr/>
      </p:nvGrpSpPr>
      <p:grpSpPr>
        <a:xfrm>
          <a:off x="0" y="0"/>
          <a:ext cx="0" cy="0"/>
          <a:chOff x="0" y="0"/>
          <a:chExt cx="0" cy="0"/>
        </a:xfrm>
      </p:grpSpPr>
      <p:sp>
        <p:nvSpPr>
          <p:cNvPr id="78" name="Google Shape;78;p19"/>
          <p:cNvSpPr txBox="1"/>
          <p:nvPr/>
        </p:nvSpPr>
        <p:spPr>
          <a:xfrm>
            <a:off x="0" y="0"/>
            <a:ext cx="9144000" cy="4197300"/>
          </a:xfrm>
          <a:prstGeom prst="rect">
            <a:avLst/>
          </a:prstGeom>
          <a:solidFill>
            <a:schemeClr val="accent1"/>
          </a:solidFill>
          <a:ln>
            <a:noFill/>
          </a:ln>
          <a:effectLst>
            <a:outerShdw blurRad="63500" dist="88900" dir="5400000">
              <a:srgbClr val="808080">
                <a:alpha val="349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79" name="Google Shape;79;p19" descr="QM-logo-white-box-no-shadow.png"/>
          <p:cNvPicPr preferRelativeResize="0"/>
          <p:nvPr/>
        </p:nvPicPr>
        <p:blipFill rotWithShape="1">
          <a:blip r:embed="rId3">
            <a:alphaModFix/>
          </a:blip>
          <a:srcRect/>
          <a:stretch/>
        </p:blipFill>
        <p:spPr>
          <a:xfrm>
            <a:off x="3768725" y="300037"/>
            <a:ext cx="1643063" cy="1458912"/>
          </a:xfrm>
          <a:prstGeom prst="rect">
            <a:avLst/>
          </a:prstGeom>
          <a:noFill/>
          <a:ln>
            <a:noFill/>
          </a:ln>
          <a:effectLst>
            <a:outerShdw blurRad="82550" dist="88900" dir="2700000" algn="tl" rotWithShape="0">
              <a:srgbClr val="000000">
                <a:alpha val="29800"/>
              </a:srgbClr>
            </a:outerShdw>
          </a:effectLst>
        </p:spPr>
      </p:pic>
      <p:sp>
        <p:nvSpPr>
          <p:cNvPr id="80" name="Google Shape;80;p19"/>
          <p:cNvSpPr txBox="1"/>
          <p:nvPr/>
        </p:nvSpPr>
        <p:spPr>
          <a:xfrm>
            <a:off x="1049337" y="4425950"/>
            <a:ext cx="7161300" cy="5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800"/>
              <a:buFont typeface="Lato"/>
              <a:buNone/>
            </a:pPr>
            <a:r>
              <a:rPr lang="en-US" sz="2800" b="0" i="0" u="none">
                <a:solidFill>
                  <a:schemeClr val="dk2"/>
                </a:solidFill>
                <a:latin typeface="Lato"/>
                <a:ea typeface="Lato"/>
                <a:cs typeface="Lato"/>
                <a:sym typeface="Lato"/>
              </a:rPr>
              <a:t>Helping you deliver on your online promise </a:t>
            </a:r>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chea.org/regional-accrediting-organizations-accreditor-typ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chea.org/chea-and-usde-recognized-accrediting-organiz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hyperlink" Target="https://www.chea.org/regional-accrediting-organizations-accreditor-typ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qualitymatters.org/qm-membership/faqs/qm-certified-program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qualitymatters.org/reviews-certifications/qm-certified-courses/nojs/1/rev_count/0/Chamberlain" TargetMode="External"/><Relationship Id="rId5" Type="http://schemas.openxmlformats.org/officeDocument/2006/relationships/hyperlink" Target="https://drive.google.com/file/d/1aoYBY80h5GDNQA_K122xyyHobM52PMD9/view?usp=sharing"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ctrTitle"/>
          </p:nvPr>
        </p:nvSpPr>
        <p:spPr>
          <a:xfrm>
            <a:off x="386275" y="2386850"/>
            <a:ext cx="8580000" cy="121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3"/>
              </a:buClr>
              <a:buSzPts val="2800"/>
              <a:buFont typeface="Arial"/>
              <a:buNone/>
            </a:pPr>
            <a:r>
              <a:rPr lang="en-US" sz="3600" b="1">
                <a:latin typeface="Trebuchet MS"/>
                <a:ea typeface="Trebuchet MS"/>
                <a:cs typeface="Trebuchet MS"/>
                <a:sym typeface="Trebuchet MS"/>
              </a:rPr>
              <a:t>Collect QM Activity Data as Evidence to Support Institutional Accreditation</a:t>
            </a:r>
            <a:endParaRPr/>
          </a:p>
        </p:txBody>
      </p:sp>
      <p:pic>
        <p:nvPicPr>
          <p:cNvPr id="89" name="Google Shape;89;p21"/>
          <p:cNvPicPr preferRelativeResize="0"/>
          <p:nvPr/>
        </p:nvPicPr>
        <p:blipFill>
          <a:blip r:embed="rId3">
            <a:alphaModFix/>
          </a:blip>
          <a:stretch>
            <a:fillRect/>
          </a:stretch>
        </p:blipFill>
        <p:spPr>
          <a:xfrm>
            <a:off x="7629000" y="0"/>
            <a:ext cx="1515000" cy="88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cxnSp>
        <p:nvCxnSpPr>
          <p:cNvPr id="206" name="Google Shape;206;p30"/>
          <p:cNvCxnSpPr/>
          <p:nvPr/>
        </p:nvCxnSpPr>
        <p:spPr>
          <a:xfrm rot="10800000" flipH="1">
            <a:off x="643235" y="2397211"/>
            <a:ext cx="7541100" cy="1487100"/>
          </a:xfrm>
          <a:prstGeom prst="straightConnector1">
            <a:avLst/>
          </a:prstGeom>
          <a:noFill/>
          <a:ln w="152400" cap="flat" cmpd="sng">
            <a:solidFill>
              <a:srgbClr val="EFF4FC"/>
            </a:solidFill>
            <a:prstDash val="solid"/>
            <a:round/>
            <a:headEnd type="none" w="sm" len="sm"/>
            <a:tailEnd type="none" w="sm" len="sm"/>
          </a:ln>
          <a:effectLst>
            <a:outerShdw blurRad="40000" dist="20000" dir="5400000" rotWithShape="0">
              <a:srgbClr val="000000">
                <a:alpha val="36862"/>
              </a:srgbClr>
            </a:outerShdw>
          </a:effectLst>
        </p:spPr>
      </p:cxnSp>
      <p:pic>
        <p:nvPicPr>
          <p:cNvPr id="207" name="Google Shape;207;p30"/>
          <p:cNvPicPr preferRelativeResize="0"/>
          <p:nvPr/>
        </p:nvPicPr>
        <p:blipFill rotWithShape="1">
          <a:blip r:embed="rId3">
            <a:alphaModFix/>
          </a:blip>
          <a:srcRect/>
          <a:stretch/>
        </p:blipFill>
        <p:spPr>
          <a:xfrm>
            <a:off x="115006" y="3318297"/>
            <a:ext cx="1056459" cy="1056459"/>
          </a:xfrm>
          <a:prstGeom prst="rect">
            <a:avLst/>
          </a:prstGeom>
          <a:noFill/>
          <a:ln>
            <a:noFill/>
          </a:ln>
        </p:spPr>
      </p:pic>
      <p:pic>
        <p:nvPicPr>
          <p:cNvPr id="208" name="Google Shape;208;p30"/>
          <p:cNvPicPr preferRelativeResize="0"/>
          <p:nvPr/>
        </p:nvPicPr>
        <p:blipFill rotWithShape="1">
          <a:blip r:embed="rId4">
            <a:alphaModFix/>
          </a:blip>
          <a:srcRect/>
          <a:stretch/>
        </p:blipFill>
        <p:spPr>
          <a:xfrm>
            <a:off x="2067745" y="2989129"/>
            <a:ext cx="1056459" cy="1056459"/>
          </a:xfrm>
          <a:prstGeom prst="rect">
            <a:avLst/>
          </a:prstGeom>
          <a:noFill/>
          <a:ln>
            <a:noFill/>
          </a:ln>
        </p:spPr>
      </p:pic>
      <p:pic>
        <p:nvPicPr>
          <p:cNvPr id="209" name="Google Shape;209;p30"/>
          <p:cNvPicPr preferRelativeResize="0"/>
          <p:nvPr/>
        </p:nvPicPr>
        <p:blipFill rotWithShape="1">
          <a:blip r:embed="rId5">
            <a:alphaModFix/>
          </a:blip>
          <a:srcRect/>
          <a:stretch/>
        </p:blipFill>
        <p:spPr>
          <a:xfrm>
            <a:off x="4067058" y="2612579"/>
            <a:ext cx="1056459" cy="1056459"/>
          </a:xfrm>
          <a:prstGeom prst="rect">
            <a:avLst/>
          </a:prstGeom>
          <a:noFill/>
          <a:ln>
            <a:noFill/>
          </a:ln>
        </p:spPr>
      </p:pic>
      <p:pic>
        <p:nvPicPr>
          <p:cNvPr id="210" name="Google Shape;210;p30"/>
          <p:cNvPicPr preferRelativeResize="0"/>
          <p:nvPr/>
        </p:nvPicPr>
        <p:blipFill rotWithShape="1">
          <a:blip r:embed="rId6">
            <a:alphaModFix/>
          </a:blip>
          <a:srcRect/>
          <a:stretch/>
        </p:blipFill>
        <p:spPr>
          <a:xfrm>
            <a:off x="6019797" y="2186744"/>
            <a:ext cx="1056459" cy="1056459"/>
          </a:xfrm>
          <a:prstGeom prst="rect">
            <a:avLst/>
          </a:prstGeom>
          <a:noFill/>
          <a:ln>
            <a:noFill/>
          </a:ln>
        </p:spPr>
      </p:pic>
      <p:pic>
        <p:nvPicPr>
          <p:cNvPr id="211" name="Google Shape;211;p30"/>
          <p:cNvPicPr preferRelativeResize="0"/>
          <p:nvPr/>
        </p:nvPicPr>
        <p:blipFill rotWithShape="1">
          <a:blip r:embed="rId7">
            <a:alphaModFix/>
          </a:blip>
          <a:srcRect/>
          <a:stretch/>
        </p:blipFill>
        <p:spPr>
          <a:xfrm>
            <a:off x="7889964" y="1759003"/>
            <a:ext cx="1056459" cy="1056459"/>
          </a:xfrm>
          <a:prstGeom prst="rect">
            <a:avLst/>
          </a:prstGeom>
          <a:noFill/>
          <a:ln>
            <a:noFill/>
          </a:ln>
        </p:spPr>
      </p:pic>
      <p:sp>
        <p:nvSpPr>
          <p:cNvPr id="212" name="Google Shape;212;p30"/>
          <p:cNvSpPr txBox="1"/>
          <p:nvPr/>
        </p:nvSpPr>
        <p:spPr>
          <a:xfrm>
            <a:off x="115000" y="1503200"/>
            <a:ext cx="1637400" cy="143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900" b="1" i="0" u="none" strike="noStrike" cap="none">
                <a:solidFill>
                  <a:schemeClr val="accent1"/>
                </a:solidFill>
                <a:latin typeface="Trebuchet MS"/>
                <a:ea typeface="Trebuchet MS"/>
                <a:cs typeface="Trebuchet MS"/>
                <a:sym typeface="Trebuchet MS"/>
              </a:rPr>
              <a:t>GOAL:</a:t>
            </a:r>
            <a:endParaRPr sz="19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r>
              <a:rPr lang="en-US" sz="1800" b="0" i="0" u="none" strike="noStrike" cap="none">
                <a:solidFill>
                  <a:schemeClr val="dk1"/>
                </a:solidFill>
                <a:latin typeface="Trebuchet MS"/>
                <a:ea typeface="Trebuchet MS"/>
                <a:cs typeface="Trebuchet MS"/>
                <a:sym typeface="Trebuchet MS"/>
              </a:rPr>
              <a:t>Acceptance/</a:t>
            </a:r>
            <a:br>
              <a:rPr lang="en-US" sz="1800" b="0" i="0" u="none" strike="noStrike" cap="none">
                <a:solidFill>
                  <a:schemeClr val="dk1"/>
                </a:solidFill>
                <a:latin typeface="Trebuchet MS"/>
                <a:ea typeface="Trebuchet MS"/>
                <a:cs typeface="Trebuchet MS"/>
                <a:sym typeface="Trebuchet MS"/>
              </a:rPr>
            </a:br>
            <a:r>
              <a:rPr lang="en-US" sz="1800" b="0" i="0" u="none" strike="noStrike" cap="none">
                <a:solidFill>
                  <a:schemeClr val="dk1"/>
                </a:solidFill>
                <a:latin typeface="Trebuchet MS"/>
                <a:ea typeface="Trebuchet MS"/>
                <a:cs typeface="Trebuchet MS"/>
                <a:sym typeface="Trebuchet MS"/>
              </a:rPr>
              <a:t>use of quality standards</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Lato"/>
              <a:ea typeface="Lato"/>
              <a:cs typeface="Lato"/>
              <a:sym typeface="Lato"/>
            </a:endParaRPr>
          </a:p>
        </p:txBody>
      </p:sp>
      <p:sp>
        <p:nvSpPr>
          <p:cNvPr id="213" name="Google Shape;213;p30"/>
          <p:cNvSpPr txBox="1"/>
          <p:nvPr/>
        </p:nvSpPr>
        <p:spPr>
          <a:xfrm>
            <a:off x="1845300" y="1202575"/>
            <a:ext cx="16911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1900" b="1" i="0" u="none" strike="noStrike" cap="none">
                <a:solidFill>
                  <a:schemeClr val="accent1"/>
                </a:solidFill>
                <a:latin typeface="Trebuchet MS"/>
                <a:ea typeface="Trebuchet MS"/>
                <a:cs typeface="Trebuchet MS"/>
                <a:sym typeface="Trebuchet MS"/>
              </a:rPr>
              <a:t>GOAL:</a:t>
            </a:r>
            <a:endParaRPr sz="19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800"/>
              <a:buFont typeface="Arial"/>
              <a:buNone/>
            </a:pPr>
            <a:r>
              <a:rPr lang="en-US" sz="1800" b="0" i="0" u="none" strike="noStrike" cap="none">
                <a:solidFill>
                  <a:schemeClr val="dk1"/>
                </a:solidFill>
                <a:latin typeface="Trebuchet MS"/>
                <a:ea typeface="Trebuchet MS"/>
                <a:cs typeface="Trebuchet MS"/>
                <a:sym typeface="Trebuchet MS"/>
              </a:rPr>
              <a:t>All new courses meet quality threshold</a:t>
            </a:r>
            <a:endParaRPr sz="1800" b="1" i="0" u="none" strike="noStrike" cap="none">
              <a:solidFill>
                <a:srgbClr val="000000"/>
              </a:solidFill>
              <a:latin typeface="Lato"/>
              <a:ea typeface="Lato"/>
              <a:cs typeface="Lato"/>
              <a:sym typeface="Lato"/>
            </a:endParaRPr>
          </a:p>
        </p:txBody>
      </p:sp>
      <p:sp>
        <p:nvSpPr>
          <p:cNvPr id="214" name="Google Shape;214;p30"/>
          <p:cNvSpPr txBox="1"/>
          <p:nvPr/>
        </p:nvSpPr>
        <p:spPr>
          <a:xfrm>
            <a:off x="3639475" y="856300"/>
            <a:ext cx="1775100" cy="130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1900" b="1" i="0" u="none" strike="noStrike" cap="none">
                <a:solidFill>
                  <a:schemeClr val="accent1"/>
                </a:solidFill>
                <a:latin typeface="Trebuchet MS"/>
                <a:ea typeface="Trebuchet MS"/>
                <a:cs typeface="Trebuchet MS"/>
                <a:sym typeface="Trebuchet MS"/>
              </a:rPr>
              <a:t>GOAL:</a:t>
            </a:r>
            <a:endParaRPr sz="19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800"/>
              <a:buFont typeface="Arial"/>
              <a:buNone/>
            </a:pPr>
            <a:r>
              <a:rPr lang="en-US" sz="1800" b="0" i="0" u="none" strike="noStrike" cap="none">
                <a:solidFill>
                  <a:schemeClr val="dk1"/>
                </a:solidFill>
                <a:latin typeface="Trebuchet MS"/>
                <a:ea typeface="Trebuchet MS"/>
                <a:cs typeface="Trebuchet MS"/>
                <a:sym typeface="Trebuchet MS"/>
              </a:rPr>
              <a:t>Improved student </a:t>
            </a:r>
            <a:r>
              <a:rPr lang="en-US" sz="1800" b="1" i="0" u="none" strike="noStrike" cap="none">
                <a:solidFill>
                  <a:schemeClr val="dk1"/>
                </a:solidFill>
                <a:latin typeface="Trebuchet MS"/>
                <a:ea typeface="Trebuchet MS"/>
                <a:cs typeface="Trebuchet MS"/>
                <a:sym typeface="Trebuchet MS"/>
              </a:rPr>
              <a:t>learning</a:t>
            </a:r>
            <a:endParaRPr sz="1800" b="1" i="0" u="none" strike="noStrike" cap="none">
              <a:solidFill>
                <a:srgbClr val="000000"/>
              </a:solidFill>
              <a:latin typeface="Lato"/>
              <a:ea typeface="Lato"/>
              <a:cs typeface="Lato"/>
              <a:sym typeface="Lato"/>
            </a:endParaRPr>
          </a:p>
        </p:txBody>
      </p:sp>
      <p:sp>
        <p:nvSpPr>
          <p:cNvPr id="215" name="Google Shape;215;p30"/>
          <p:cNvSpPr txBox="1"/>
          <p:nvPr/>
        </p:nvSpPr>
        <p:spPr>
          <a:xfrm>
            <a:off x="5316050" y="522525"/>
            <a:ext cx="1818300" cy="173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1900" b="1" i="0" u="none" strike="noStrike" cap="none">
                <a:solidFill>
                  <a:schemeClr val="accent1"/>
                </a:solidFill>
                <a:latin typeface="Trebuchet MS"/>
                <a:ea typeface="Trebuchet MS"/>
                <a:cs typeface="Trebuchet MS"/>
                <a:sym typeface="Trebuchet MS"/>
              </a:rPr>
              <a:t>GOAL:</a:t>
            </a:r>
            <a:endParaRPr sz="19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800"/>
              <a:buFont typeface="Arial"/>
              <a:buNone/>
            </a:pPr>
            <a:r>
              <a:rPr lang="en-US" sz="1800" b="0" i="0" u="none" strike="noStrike" cap="none">
                <a:solidFill>
                  <a:schemeClr val="dk1"/>
                </a:solidFill>
                <a:latin typeface="Trebuchet MS"/>
                <a:ea typeface="Trebuchet MS"/>
                <a:cs typeface="Trebuchet MS"/>
                <a:sym typeface="Trebuchet MS"/>
              </a:rPr>
              <a:t>Demonstrated increase in student </a:t>
            </a:r>
            <a:r>
              <a:rPr lang="en-US" sz="1800" b="1" i="0" u="none" strike="noStrike" cap="none">
                <a:solidFill>
                  <a:schemeClr val="dk1"/>
                </a:solidFill>
                <a:latin typeface="Trebuchet MS"/>
                <a:ea typeface="Trebuchet MS"/>
                <a:cs typeface="Trebuchet MS"/>
                <a:sym typeface="Trebuchet MS"/>
              </a:rPr>
              <a:t>outcomes</a:t>
            </a:r>
            <a:endParaRPr sz="18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800"/>
              <a:buFont typeface="Arial"/>
              <a:buNone/>
            </a:pPr>
            <a:endParaRPr sz="1000" b="1" i="0" u="none" strike="noStrike" cap="none">
              <a:solidFill>
                <a:srgbClr val="000000"/>
              </a:solidFill>
              <a:latin typeface="Lato"/>
              <a:ea typeface="Lato"/>
              <a:cs typeface="Lato"/>
              <a:sym typeface="Lato"/>
            </a:endParaRPr>
          </a:p>
        </p:txBody>
      </p:sp>
      <p:sp>
        <p:nvSpPr>
          <p:cNvPr id="216" name="Google Shape;216;p30"/>
          <p:cNvSpPr txBox="1"/>
          <p:nvPr/>
        </p:nvSpPr>
        <p:spPr>
          <a:xfrm>
            <a:off x="7291125" y="113750"/>
            <a:ext cx="1818300" cy="201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1900" b="1" i="0" u="none" strike="noStrike" cap="none">
                <a:solidFill>
                  <a:schemeClr val="accent1"/>
                </a:solidFill>
                <a:latin typeface="Trebuchet MS"/>
                <a:ea typeface="Trebuchet MS"/>
                <a:cs typeface="Trebuchet MS"/>
                <a:sym typeface="Trebuchet MS"/>
              </a:rPr>
              <a:t>GOAL:</a:t>
            </a:r>
            <a:endParaRPr sz="19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800"/>
              <a:buFont typeface="Arial"/>
              <a:buNone/>
            </a:pPr>
            <a:r>
              <a:rPr lang="en-US" sz="1800" b="0" i="0" u="none" strike="noStrike" cap="none">
                <a:solidFill>
                  <a:schemeClr val="dk1"/>
                </a:solidFill>
                <a:latin typeface="Trebuchet MS"/>
                <a:ea typeface="Trebuchet MS"/>
                <a:cs typeface="Trebuchet MS"/>
                <a:sym typeface="Trebuchet MS"/>
              </a:rPr>
              <a:t>Demonstrated increase in student </a:t>
            </a:r>
            <a:r>
              <a:rPr lang="en-US" sz="1800" b="1" i="0" u="none" strike="noStrike" cap="none">
                <a:solidFill>
                  <a:schemeClr val="dk1"/>
                </a:solidFill>
                <a:latin typeface="Trebuchet MS"/>
                <a:ea typeface="Trebuchet MS"/>
                <a:cs typeface="Trebuchet MS"/>
                <a:sym typeface="Trebuchet MS"/>
              </a:rPr>
              <a:t>outcomes over time</a:t>
            </a:r>
            <a:endParaRPr sz="18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800"/>
              <a:buFont typeface="Arial"/>
              <a:buNone/>
            </a:pPr>
            <a:endParaRPr sz="1000" b="1" i="0" u="none" strike="noStrike" cap="none">
              <a:solidFill>
                <a:srgbClr val="000000"/>
              </a:solidFill>
              <a:latin typeface="Lato"/>
              <a:ea typeface="Lato"/>
              <a:cs typeface="Lato"/>
              <a:sym typeface="Lato"/>
            </a:endParaRPr>
          </a:p>
        </p:txBody>
      </p:sp>
      <p:sp>
        <p:nvSpPr>
          <p:cNvPr id="217" name="Google Shape;217;p30"/>
          <p:cNvSpPr txBox="1"/>
          <p:nvPr/>
        </p:nvSpPr>
        <p:spPr>
          <a:xfrm>
            <a:off x="4094853" y="3789688"/>
            <a:ext cx="6233400" cy="51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400" b="0" i="0" u="none" strike="noStrike" cap="none">
                <a:solidFill>
                  <a:srgbClr val="526C7C"/>
                </a:solidFill>
                <a:latin typeface="Trebuchet MS"/>
                <a:ea typeface="Trebuchet MS"/>
                <a:cs typeface="Trebuchet MS"/>
                <a:sym typeface="Trebuchet MS"/>
              </a:rPr>
              <a:t>QA level to demonstrate outcomes</a:t>
            </a:r>
            <a:endParaRPr sz="2400" b="0" i="0" u="none" strike="noStrike" cap="none">
              <a:solidFill>
                <a:srgbClr val="526C7C"/>
              </a:solidFill>
              <a:latin typeface="Trebuchet MS"/>
              <a:ea typeface="Trebuchet MS"/>
              <a:cs typeface="Trebuchet MS"/>
              <a:sym typeface="Trebuchet MS"/>
            </a:endParaRPr>
          </a:p>
        </p:txBody>
      </p:sp>
      <p:sp>
        <p:nvSpPr>
          <p:cNvPr id="218" name="Google Shape;218;p30"/>
          <p:cNvSpPr txBox="1"/>
          <p:nvPr/>
        </p:nvSpPr>
        <p:spPr>
          <a:xfrm>
            <a:off x="152400" y="152400"/>
            <a:ext cx="47139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accent1"/>
                </a:solidFill>
                <a:latin typeface="Trebuchet MS"/>
                <a:ea typeface="Trebuchet MS"/>
                <a:cs typeface="Trebuchet MS"/>
                <a:sym typeface="Trebuchet MS"/>
              </a:rPr>
              <a:t>Demonstrable </a:t>
            </a:r>
            <a:r>
              <a:rPr lang="en-US" sz="3000" b="1" i="0" u="none" strike="noStrike" cap="none">
                <a:solidFill>
                  <a:schemeClr val="accent1"/>
                </a:solidFill>
                <a:latin typeface="Trebuchet MS"/>
                <a:ea typeface="Trebuchet MS"/>
                <a:cs typeface="Trebuchet MS"/>
                <a:sym typeface="Trebuchet MS"/>
              </a:rPr>
              <a:t>QA </a:t>
            </a:r>
            <a:r>
              <a:rPr lang="en-US" sz="3000" b="1">
                <a:solidFill>
                  <a:schemeClr val="accent1"/>
                </a:solidFill>
                <a:latin typeface="Trebuchet MS"/>
                <a:ea typeface="Trebuchet MS"/>
                <a:cs typeface="Trebuchet MS"/>
                <a:sym typeface="Trebuchet MS"/>
              </a:rPr>
              <a:t>G</a:t>
            </a:r>
            <a:r>
              <a:rPr lang="en-US" sz="3000" b="1" i="0" u="none" strike="noStrike" cap="none">
                <a:solidFill>
                  <a:schemeClr val="accent1"/>
                </a:solidFill>
                <a:latin typeface="Trebuchet MS"/>
                <a:ea typeface="Trebuchet MS"/>
                <a:cs typeface="Trebuchet MS"/>
                <a:sym typeface="Trebuchet MS"/>
              </a:rPr>
              <a:t>oals</a:t>
            </a:r>
            <a:endParaRPr sz="3000" b="1" i="0" u="none" strike="noStrike" cap="none">
              <a:solidFill>
                <a:schemeClr val="accent1"/>
              </a:solidFill>
              <a:latin typeface="Trebuchet MS"/>
              <a:ea typeface="Trebuchet MS"/>
              <a:cs typeface="Trebuchet MS"/>
              <a:sym typeface="Trebuchet MS"/>
            </a:endParaRPr>
          </a:p>
        </p:txBody>
      </p:sp>
      <p:pic>
        <p:nvPicPr>
          <p:cNvPr id="219" name="Google Shape;219;p30"/>
          <p:cNvPicPr preferRelativeResize="0"/>
          <p:nvPr/>
        </p:nvPicPr>
        <p:blipFill>
          <a:blip r:embed="rId8">
            <a:alphaModFix/>
          </a:blip>
          <a:stretch>
            <a:fillRect/>
          </a:stretch>
        </p:blipFill>
        <p:spPr>
          <a:xfrm>
            <a:off x="8182225" y="4499600"/>
            <a:ext cx="837450" cy="48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1000"/>
                                        <p:tgtEl>
                                          <p:spTgt spid="2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1000"/>
                                        <p:tgtEl>
                                          <p:spTgt spid="2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10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fade">
                                      <p:cBhvr>
                                        <p:cTn id="42" dur="1000"/>
                                        <p:tgtEl>
                                          <p:spTgt spid="2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
                                        </p:tgtEl>
                                        <p:attrNameLst>
                                          <p:attrName>style.visibility</p:attrName>
                                        </p:attrNameLst>
                                      </p:cBhvr>
                                      <p:to>
                                        <p:strVal val="visible"/>
                                      </p:to>
                                    </p:set>
                                    <p:animEffect transition="in" filter="fade">
                                      <p:cBhvr>
                                        <p:cTn id="47" dur="1000"/>
                                        <p:tgtEl>
                                          <p:spTgt spid="2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1000"/>
                                        <p:tgtEl>
                                          <p:spTgt spid="2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fade">
                                      <p:cBhvr>
                                        <p:cTn id="5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74510" y="0"/>
            <a:ext cx="8846006"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solidFill>
                  <a:schemeClr val="accent1"/>
                </a:solidFill>
              </a:rPr>
              <a:t>What are your </a:t>
            </a:r>
            <a:r>
              <a:rPr lang="en-US" sz="4000" b="1" i="1">
                <a:solidFill>
                  <a:schemeClr val="accent1"/>
                </a:solidFill>
              </a:rPr>
              <a:t>Measurable </a:t>
            </a:r>
            <a:r>
              <a:rPr lang="en-US" sz="4000">
                <a:solidFill>
                  <a:schemeClr val="accent1"/>
                </a:solidFill>
              </a:rPr>
              <a:t>QA goals?</a:t>
            </a:r>
            <a:endParaRPr sz="4000">
              <a:solidFill>
                <a:schemeClr val="accent1"/>
              </a:solidFill>
            </a:endParaRPr>
          </a:p>
        </p:txBody>
      </p:sp>
      <p:sp>
        <p:nvSpPr>
          <p:cNvPr id="225" name="Google Shape;225;p31"/>
          <p:cNvSpPr txBox="1">
            <a:spLocks noGrp="1"/>
          </p:cNvSpPr>
          <p:nvPr>
            <p:ph type="body" idx="1"/>
          </p:nvPr>
        </p:nvSpPr>
        <p:spPr>
          <a:xfrm>
            <a:off x="561851" y="1020538"/>
            <a:ext cx="3690300" cy="48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000"/>
              <a:buNone/>
            </a:pPr>
            <a:r>
              <a:rPr lang="en-US">
                <a:solidFill>
                  <a:schemeClr val="accent1"/>
                </a:solidFill>
              </a:rPr>
              <a:t>Goal:</a:t>
            </a:r>
            <a:endParaRPr>
              <a:solidFill>
                <a:schemeClr val="accent1"/>
              </a:solidFill>
            </a:endParaRPr>
          </a:p>
        </p:txBody>
      </p:sp>
      <p:sp>
        <p:nvSpPr>
          <p:cNvPr id="226" name="Google Shape;226;p31"/>
          <p:cNvSpPr txBox="1">
            <a:spLocks noGrp="1"/>
          </p:cNvSpPr>
          <p:nvPr>
            <p:ph type="body" idx="2"/>
          </p:nvPr>
        </p:nvSpPr>
        <p:spPr>
          <a:xfrm>
            <a:off x="4697974" y="1020538"/>
            <a:ext cx="3690300" cy="48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000"/>
              <a:buNone/>
            </a:pPr>
            <a:r>
              <a:rPr lang="en-US">
                <a:solidFill>
                  <a:schemeClr val="accent1"/>
                </a:solidFill>
              </a:rPr>
              <a:t>Measured by:</a:t>
            </a:r>
            <a:endParaRPr>
              <a:solidFill>
                <a:schemeClr val="accent1"/>
              </a:solidFill>
            </a:endParaRPr>
          </a:p>
        </p:txBody>
      </p:sp>
      <p:sp>
        <p:nvSpPr>
          <p:cNvPr id="227" name="Google Shape;227;p31"/>
          <p:cNvSpPr txBox="1">
            <a:spLocks noGrp="1"/>
          </p:cNvSpPr>
          <p:nvPr>
            <p:ph type="body" idx="3"/>
          </p:nvPr>
        </p:nvSpPr>
        <p:spPr>
          <a:xfrm>
            <a:off x="4193075" y="1479575"/>
            <a:ext cx="4363800" cy="28569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en-US" sz="1800"/>
              <a:t>Faculty attitude/engagement</a:t>
            </a:r>
            <a:endParaRPr sz="1800"/>
          </a:p>
          <a:p>
            <a:pPr marL="457200" lvl="0" indent="-349250" algn="l" rtl="0">
              <a:lnSpc>
                <a:spcPct val="100000"/>
              </a:lnSpc>
              <a:spcBef>
                <a:spcPts val="1000"/>
              </a:spcBef>
              <a:spcAft>
                <a:spcPts val="0"/>
              </a:spcAft>
              <a:buSzPts val="1900"/>
              <a:buChar char="●"/>
            </a:pPr>
            <a:r>
              <a:rPr lang="en-US" sz="1800"/>
              <a:t>Documented systematic process with data/outcomes</a:t>
            </a:r>
            <a:endParaRPr sz="1800"/>
          </a:p>
          <a:p>
            <a:pPr marL="457200" lvl="0" indent="-349250" algn="l" rtl="0">
              <a:lnSpc>
                <a:spcPct val="100000"/>
              </a:lnSpc>
              <a:spcBef>
                <a:spcPts val="0"/>
              </a:spcBef>
              <a:spcAft>
                <a:spcPts val="0"/>
              </a:spcAft>
              <a:buSzPts val="1900"/>
              <a:buChar char="●"/>
            </a:pPr>
            <a:r>
              <a:rPr lang="en-US" sz="1800"/>
              <a:t>Student evaluations of instruction; grades, faculty surveys</a:t>
            </a:r>
            <a:endParaRPr/>
          </a:p>
          <a:p>
            <a:pPr marL="457200" lvl="0" indent="-349250" algn="l" rtl="0">
              <a:lnSpc>
                <a:spcPct val="100000"/>
              </a:lnSpc>
              <a:spcBef>
                <a:spcPts val="0"/>
              </a:spcBef>
              <a:spcAft>
                <a:spcPts val="0"/>
              </a:spcAft>
              <a:buSzPts val="1900"/>
              <a:buChar char="●"/>
            </a:pPr>
            <a:r>
              <a:rPr lang="en-US" sz="1800"/>
              <a:t>National exam scores, portfolios, </a:t>
            </a:r>
            <a:endParaRPr sz="1800"/>
          </a:p>
          <a:p>
            <a:pPr marL="457200" lvl="0" indent="-349250" algn="l" rtl="0">
              <a:lnSpc>
                <a:spcPct val="100000"/>
              </a:lnSpc>
              <a:spcBef>
                <a:spcPts val="0"/>
              </a:spcBef>
              <a:spcAft>
                <a:spcPts val="0"/>
              </a:spcAft>
              <a:buSzPts val="1900"/>
              <a:buChar char="●"/>
            </a:pPr>
            <a:r>
              <a:rPr lang="en-US" sz="1800"/>
              <a:t>Lower DFW rates, increased completion &amp; persistence (and graduation) rates, employment</a:t>
            </a:r>
            <a:endParaRPr sz="1800"/>
          </a:p>
          <a:p>
            <a:pPr marL="0" lvl="0" indent="0" algn="l" rtl="0">
              <a:lnSpc>
                <a:spcPct val="100000"/>
              </a:lnSpc>
              <a:spcBef>
                <a:spcPts val="0"/>
              </a:spcBef>
              <a:spcAft>
                <a:spcPts val="0"/>
              </a:spcAft>
              <a:buClr>
                <a:schemeClr val="dk1"/>
              </a:buClr>
              <a:buSzPts val="2000"/>
              <a:buNone/>
            </a:pPr>
            <a:endParaRPr sz="1900"/>
          </a:p>
        </p:txBody>
      </p:sp>
      <p:sp>
        <p:nvSpPr>
          <p:cNvPr id="228" name="Google Shape;228;p31"/>
          <p:cNvSpPr txBox="1">
            <a:spLocks noGrp="1"/>
          </p:cNvSpPr>
          <p:nvPr>
            <p:ph type="body" idx="4"/>
          </p:nvPr>
        </p:nvSpPr>
        <p:spPr>
          <a:xfrm>
            <a:off x="74511" y="1479585"/>
            <a:ext cx="4041900" cy="26997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a:t>Acceptance/use of quality standards</a:t>
            </a:r>
            <a:endParaRPr sz="1800"/>
          </a:p>
          <a:p>
            <a:pPr marL="457200" lvl="0" indent="-342900" algn="l" rtl="0">
              <a:lnSpc>
                <a:spcPct val="100000"/>
              </a:lnSpc>
              <a:spcBef>
                <a:spcPts val="0"/>
              </a:spcBef>
              <a:spcAft>
                <a:spcPts val="0"/>
              </a:spcAft>
              <a:buSzPts val="1800"/>
              <a:buChar char="●"/>
            </a:pPr>
            <a:r>
              <a:rPr lang="en-US" sz="1800"/>
              <a:t>Quality vetting for new courses before offering</a:t>
            </a:r>
            <a:endParaRPr sz="1800"/>
          </a:p>
          <a:p>
            <a:pPr marL="457200" lvl="0" indent="-342900" algn="l" rtl="0">
              <a:lnSpc>
                <a:spcPct val="100000"/>
              </a:lnSpc>
              <a:spcBef>
                <a:spcPts val="0"/>
              </a:spcBef>
              <a:spcAft>
                <a:spcPts val="0"/>
              </a:spcAft>
              <a:buSzPts val="1800"/>
              <a:buChar char="●"/>
            </a:pPr>
            <a:r>
              <a:rPr lang="en-US" sz="1800"/>
              <a:t>Improved student learning </a:t>
            </a:r>
            <a:endParaRPr sz="1800"/>
          </a:p>
          <a:p>
            <a:pPr marL="457200" lvl="0" indent="-342900" algn="l" rtl="0">
              <a:lnSpc>
                <a:spcPct val="100000"/>
              </a:lnSpc>
              <a:spcBef>
                <a:spcPts val="0"/>
              </a:spcBef>
              <a:spcAft>
                <a:spcPts val="0"/>
              </a:spcAft>
              <a:buSzPts val="1800"/>
              <a:buChar char="●"/>
            </a:pPr>
            <a:r>
              <a:rPr lang="en-US" sz="1800"/>
              <a:t>Demonstrated increase in student outcomes</a:t>
            </a:r>
            <a:endParaRPr sz="1800"/>
          </a:p>
          <a:p>
            <a:pPr marL="457200" lvl="0" indent="-342900" algn="l" rtl="0">
              <a:lnSpc>
                <a:spcPct val="100000"/>
              </a:lnSpc>
              <a:spcBef>
                <a:spcPts val="0"/>
              </a:spcBef>
              <a:spcAft>
                <a:spcPts val="0"/>
              </a:spcAft>
              <a:buSzPts val="1800"/>
              <a:buChar char="●"/>
            </a:pPr>
            <a:r>
              <a:rPr lang="en-US" sz="1800"/>
              <a:t>Demonstrated increase in student outcomes over time</a:t>
            </a:r>
            <a:endParaRPr sz="1800"/>
          </a:p>
          <a:p>
            <a:pPr marL="228600" lvl="0" indent="-101600" algn="l" rtl="0">
              <a:lnSpc>
                <a:spcPct val="100000"/>
              </a:lnSpc>
              <a:spcBef>
                <a:spcPts val="0"/>
              </a:spcBef>
              <a:spcAft>
                <a:spcPts val="0"/>
              </a:spcAft>
              <a:buClr>
                <a:schemeClr val="dk1"/>
              </a:buClr>
              <a:buSzPts val="2000"/>
              <a:buNone/>
            </a:pPr>
            <a:endParaRPr sz="1900"/>
          </a:p>
        </p:txBody>
      </p:sp>
      <p:pic>
        <p:nvPicPr>
          <p:cNvPr id="229" name="Google Shape;229;p31"/>
          <p:cNvPicPr preferRelativeResize="0"/>
          <p:nvPr/>
        </p:nvPicPr>
        <p:blipFill rotWithShape="1">
          <a:blip r:embed="rId3">
            <a:alphaModFix/>
          </a:blip>
          <a:srcRect/>
          <a:stretch/>
        </p:blipFill>
        <p:spPr>
          <a:xfrm rot="-9">
            <a:off x="8191521" y="857400"/>
            <a:ext cx="798556" cy="969029"/>
          </a:xfrm>
          <a:prstGeom prst="rect">
            <a:avLst/>
          </a:prstGeom>
          <a:noFill/>
          <a:ln>
            <a:noFill/>
          </a:ln>
          <a:effectLst>
            <a:outerShdw blurRad="292100" dist="139700" dir="2700000" algn="tl" rotWithShape="0">
              <a:srgbClr val="333333">
                <a:alpha val="64313"/>
              </a:srgbClr>
            </a:outerShdw>
          </a:effectLst>
        </p:spPr>
      </p:pic>
      <p:pic>
        <p:nvPicPr>
          <p:cNvPr id="230" name="Google Shape;230;p31"/>
          <p:cNvPicPr preferRelativeResize="0"/>
          <p:nvPr/>
        </p:nvPicPr>
        <p:blipFill>
          <a:blip r:embed="rId4">
            <a:alphaModFix/>
          </a:blip>
          <a:stretch>
            <a:fillRect/>
          </a:stretch>
        </p:blipFill>
        <p:spPr>
          <a:xfrm>
            <a:off x="8182225" y="4499600"/>
            <a:ext cx="837450" cy="48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261750" y="252425"/>
            <a:ext cx="8620500" cy="857400"/>
          </a:xfrm>
          <a:prstGeom prst="rect">
            <a:avLst/>
          </a:prstGeom>
          <a:noFill/>
          <a:ln>
            <a:noFill/>
          </a:ln>
        </p:spPr>
        <p:txBody>
          <a:bodyPr spcFirstLastPara="1" wrap="square" lIns="91425" tIns="45675" rIns="91425" bIns="45675" anchor="t" anchorCtr="0">
            <a:noAutofit/>
          </a:bodyPr>
          <a:lstStyle/>
          <a:p>
            <a:pPr marL="0" lvl="0" indent="0" algn="ctr" rtl="0">
              <a:lnSpc>
                <a:spcPct val="100000"/>
              </a:lnSpc>
              <a:spcBef>
                <a:spcPts val="0"/>
              </a:spcBef>
              <a:spcAft>
                <a:spcPts val="0"/>
              </a:spcAft>
              <a:buClr>
                <a:schemeClr val="accent2"/>
              </a:buClr>
              <a:buSzPts val="1400"/>
              <a:buFont typeface="Trebuchet MS"/>
              <a:buNone/>
            </a:pPr>
            <a:r>
              <a:rPr lang="en-US">
                <a:solidFill>
                  <a:schemeClr val="accent1"/>
                </a:solidFill>
                <a:latin typeface="Trebuchet MS"/>
                <a:ea typeface="Trebuchet MS"/>
                <a:cs typeface="Trebuchet MS"/>
                <a:sym typeface="Trebuchet MS"/>
              </a:rPr>
              <a:t>Overview of US HE Accreditation</a:t>
            </a:r>
            <a:br>
              <a:rPr lang="en-US">
                <a:solidFill>
                  <a:schemeClr val="accent1"/>
                </a:solidFill>
                <a:latin typeface="Trebuchet MS"/>
                <a:ea typeface="Trebuchet MS"/>
                <a:cs typeface="Trebuchet MS"/>
                <a:sym typeface="Trebuchet MS"/>
              </a:rPr>
            </a:br>
            <a:endParaRPr>
              <a:solidFill>
                <a:schemeClr val="accent1"/>
              </a:solidFill>
              <a:latin typeface="Trebuchet MS"/>
              <a:ea typeface="Trebuchet MS"/>
              <a:cs typeface="Trebuchet MS"/>
              <a:sym typeface="Trebuchet MS"/>
            </a:endParaRPr>
          </a:p>
        </p:txBody>
      </p:sp>
      <p:sp>
        <p:nvSpPr>
          <p:cNvPr id="236" name="Google Shape;236;p32"/>
          <p:cNvSpPr txBox="1">
            <a:spLocks noGrp="1"/>
          </p:cNvSpPr>
          <p:nvPr>
            <p:ph type="subTitle" idx="4294967295"/>
          </p:nvPr>
        </p:nvSpPr>
        <p:spPr>
          <a:xfrm>
            <a:off x="1278475" y="1109830"/>
            <a:ext cx="6400800" cy="631200"/>
          </a:xfrm>
          <a:prstGeom prst="rect">
            <a:avLst/>
          </a:prstGeom>
          <a:noFill/>
          <a:ln>
            <a:noFill/>
          </a:ln>
        </p:spPr>
        <p:txBody>
          <a:bodyPr spcFirstLastPara="1" wrap="square" lIns="91425" tIns="45675" rIns="91425" bIns="45675" anchor="t" anchorCtr="0">
            <a:noAutofit/>
          </a:bodyPr>
          <a:lstStyle/>
          <a:p>
            <a:pPr marL="0" lvl="0" indent="0" algn="ctr" rtl="0">
              <a:lnSpc>
                <a:spcPct val="100000"/>
              </a:lnSpc>
              <a:spcBef>
                <a:spcPts val="600"/>
              </a:spcBef>
              <a:spcAft>
                <a:spcPts val="0"/>
              </a:spcAft>
              <a:buClr>
                <a:schemeClr val="accent1"/>
              </a:buClr>
              <a:buSzPts val="3000"/>
              <a:buNone/>
            </a:pPr>
            <a:r>
              <a:rPr lang="en-US"/>
              <a:t>in the Quality Assurance Landscape</a:t>
            </a:r>
            <a:endParaRPr/>
          </a:p>
        </p:txBody>
      </p:sp>
      <p:pic>
        <p:nvPicPr>
          <p:cNvPr id="237" name="Google Shape;237;p32">
            <a:hlinkClick r:id="rId3"/>
          </p:cNvPr>
          <p:cNvPicPr preferRelativeResize="0"/>
          <p:nvPr/>
        </p:nvPicPr>
        <p:blipFill rotWithShape="1">
          <a:blip r:embed="rId4">
            <a:alphaModFix/>
          </a:blip>
          <a:srcRect b="21942"/>
          <a:stretch/>
        </p:blipFill>
        <p:spPr>
          <a:xfrm>
            <a:off x="2626725" y="1844525"/>
            <a:ext cx="3770850" cy="2563850"/>
          </a:xfrm>
          <a:prstGeom prst="rect">
            <a:avLst/>
          </a:prstGeom>
          <a:noFill/>
          <a:ln>
            <a:noFill/>
          </a:ln>
        </p:spPr>
      </p:pic>
      <p:pic>
        <p:nvPicPr>
          <p:cNvPr id="238" name="Google Shape;238;p32"/>
          <p:cNvPicPr preferRelativeResize="0"/>
          <p:nvPr/>
        </p:nvPicPr>
        <p:blipFill>
          <a:blip r:embed="rId5">
            <a:alphaModFix/>
          </a:blip>
          <a:stretch>
            <a:fillRect/>
          </a:stretch>
        </p:blipFill>
        <p:spPr>
          <a:xfrm>
            <a:off x="8071775" y="4423850"/>
            <a:ext cx="837450" cy="48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222150" y="166100"/>
            <a:ext cx="8789100" cy="8574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1"/>
              </a:buClr>
              <a:buSzPts val="5800"/>
              <a:buFont typeface="Trebuchet MS"/>
              <a:buNone/>
            </a:pPr>
            <a:r>
              <a:rPr lang="en-US" sz="4000">
                <a:solidFill>
                  <a:schemeClr val="accent1"/>
                </a:solidFill>
                <a:latin typeface="Trebuchet MS"/>
                <a:ea typeface="Trebuchet MS"/>
                <a:cs typeface="Trebuchet MS"/>
                <a:sym typeface="Trebuchet MS"/>
              </a:rPr>
              <a:t>Accreditors’ Role in US QA Landscape</a:t>
            </a:r>
            <a:endParaRPr sz="4000">
              <a:solidFill>
                <a:schemeClr val="accent1"/>
              </a:solidFill>
              <a:latin typeface="Trebuchet MS"/>
              <a:ea typeface="Trebuchet MS"/>
              <a:cs typeface="Trebuchet MS"/>
              <a:sym typeface="Trebuchet MS"/>
            </a:endParaRPr>
          </a:p>
        </p:txBody>
      </p:sp>
      <p:sp>
        <p:nvSpPr>
          <p:cNvPr id="244" name="Google Shape;244;p33"/>
          <p:cNvSpPr txBox="1">
            <a:spLocks noGrp="1"/>
          </p:cNvSpPr>
          <p:nvPr>
            <p:ph type="subTitle" idx="4294967295"/>
          </p:nvPr>
        </p:nvSpPr>
        <p:spPr>
          <a:xfrm>
            <a:off x="797975" y="1147526"/>
            <a:ext cx="8031000" cy="2984100"/>
          </a:xfrm>
          <a:prstGeom prst="rect">
            <a:avLst/>
          </a:prstGeom>
          <a:noFill/>
          <a:ln>
            <a:noFill/>
          </a:ln>
        </p:spPr>
        <p:txBody>
          <a:bodyPr spcFirstLastPara="1" wrap="square" lIns="68550" tIns="34275" rIns="68550" bIns="34275" anchor="t" anchorCtr="0">
            <a:noAutofit/>
          </a:bodyPr>
          <a:lstStyle/>
          <a:p>
            <a:pPr marL="342900" lvl="0" indent="-276225" algn="l" rtl="0">
              <a:lnSpc>
                <a:spcPct val="100000"/>
              </a:lnSpc>
              <a:spcBef>
                <a:spcPts val="360"/>
              </a:spcBef>
              <a:spcAft>
                <a:spcPts val="0"/>
              </a:spcAft>
              <a:buSzPts val="2400"/>
              <a:buFont typeface="Calibri"/>
              <a:buChar char="●"/>
            </a:pPr>
            <a:r>
              <a:rPr lang="en-US" sz="2400">
                <a:latin typeface="Calibri"/>
                <a:ea typeface="Calibri"/>
                <a:cs typeface="Calibri"/>
                <a:sym typeface="Calibri"/>
              </a:rPr>
              <a:t>Accreditation conducted by NGO’s</a:t>
            </a:r>
            <a:endParaRPr sz="2400">
              <a:latin typeface="Calibri"/>
              <a:ea typeface="Calibri"/>
              <a:cs typeface="Calibri"/>
              <a:sym typeface="Calibri"/>
            </a:endParaRPr>
          </a:p>
          <a:p>
            <a:pPr marL="685800" lvl="1" indent="-276225"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1</a:t>
            </a:r>
            <a:r>
              <a:rPr lang="en-US" sz="2400"/>
              <a:t>8</a:t>
            </a:r>
            <a:r>
              <a:rPr lang="en-US" sz="2400">
                <a:solidFill>
                  <a:schemeClr val="dk1"/>
                </a:solidFill>
                <a:latin typeface="Calibri"/>
                <a:ea typeface="Calibri"/>
                <a:cs typeface="Calibri"/>
                <a:sym typeface="Calibri"/>
              </a:rPr>
              <a:t> Institutional Accreditors</a:t>
            </a:r>
            <a:endParaRPr sz="2400">
              <a:solidFill>
                <a:schemeClr val="dk1"/>
              </a:solidFill>
              <a:latin typeface="Calibri"/>
              <a:ea typeface="Calibri"/>
              <a:cs typeface="Calibri"/>
              <a:sym typeface="Calibri"/>
            </a:endParaRPr>
          </a:p>
          <a:p>
            <a:pPr marL="685800" lvl="1" indent="-276225"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60 Programmatic Accreditors</a:t>
            </a:r>
            <a:endParaRPr sz="2400">
              <a:solidFill>
                <a:schemeClr val="dk1"/>
              </a:solidFill>
              <a:latin typeface="Calibri"/>
              <a:ea typeface="Calibri"/>
              <a:cs typeface="Calibri"/>
              <a:sym typeface="Calibri"/>
            </a:endParaRPr>
          </a:p>
          <a:p>
            <a:pPr marL="342900" lvl="0" indent="-276225" algn="l" rtl="0">
              <a:lnSpc>
                <a:spcPct val="100000"/>
              </a:lnSpc>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3"/>
              </a:rPr>
              <a:t>USDE and CHEA recognize accreditors</a:t>
            </a:r>
            <a:endParaRPr sz="2400">
              <a:latin typeface="Calibri"/>
              <a:ea typeface="Calibri"/>
              <a:cs typeface="Calibri"/>
              <a:sym typeface="Calibri"/>
            </a:endParaRPr>
          </a:p>
          <a:p>
            <a:pPr marL="342900" lvl="0" indent="-276225" algn="l" rtl="0">
              <a:lnSpc>
                <a:spcPct val="100000"/>
              </a:lnSpc>
              <a:spcBef>
                <a:spcPts val="0"/>
              </a:spcBef>
              <a:spcAft>
                <a:spcPts val="0"/>
              </a:spcAft>
              <a:buSzPts val="2400"/>
              <a:buFont typeface="Calibri"/>
              <a:buChar char="●"/>
            </a:pPr>
            <a:r>
              <a:rPr lang="en-US" sz="2400">
                <a:latin typeface="Calibri"/>
                <a:ea typeface="Calibri"/>
                <a:cs typeface="Calibri"/>
                <a:sym typeface="Calibri"/>
              </a:rPr>
              <a:t>Accreditation enables the flow of federal financial aid</a:t>
            </a:r>
            <a:endParaRPr sz="2400">
              <a:latin typeface="Calibri"/>
              <a:ea typeface="Calibri"/>
              <a:cs typeface="Calibri"/>
              <a:sym typeface="Calibri"/>
            </a:endParaRPr>
          </a:p>
          <a:p>
            <a:pPr marL="342900" lvl="0" indent="-276225" algn="l" rtl="0">
              <a:lnSpc>
                <a:spcPct val="100000"/>
              </a:lnSpc>
              <a:spcBef>
                <a:spcPts val="0"/>
              </a:spcBef>
              <a:spcAft>
                <a:spcPts val="0"/>
              </a:spcAft>
              <a:buSzPts val="2400"/>
              <a:buFont typeface="Calibri"/>
              <a:buChar char="●"/>
            </a:pPr>
            <a:r>
              <a:rPr lang="en-US" sz="2400">
                <a:latin typeface="Calibri"/>
                <a:ea typeface="Calibri"/>
                <a:cs typeface="Calibri"/>
                <a:sym typeface="Calibri"/>
              </a:rPr>
              <a:t>USDE ensures compliance with HEA</a:t>
            </a:r>
            <a:endParaRPr sz="2400">
              <a:latin typeface="Calibri"/>
              <a:ea typeface="Calibri"/>
              <a:cs typeface="Calibri"/>
              <a:sym typeface="Calibri"/>
            </a:endParaRPr>
          </a:p>
          <a:p>
            <a:pPr marL="342900" lvl="0" indent="-276225" algn="l" rtl="0">
              <a:lnSpc>
                <a:spcPct val="100000"/>
              </a:lnSpc>
              <a:spcBef>
                <a:spcPts val="0"/>
              </a:spcBef>
              <a:spcAft>
                <a:spcPts val="0"/>
              </a:spcAft>
              <a:buSzPts val="2400"/>
              <a:buFont typeface="Calibri"/>
              <a:buChar char="●"/>
            </a:pPr>
            <a:r>
              <a:rPr lang="en-US" sz="2400">
                <a:latin typeface="Calibri"/>
                <a:ea typeface="Calibri"/>
                <a:cs typeface="Calibri"/>
                <a:sym typeface="Calibri"/>
              </a:rPr>
              <a:t>States license/authorize institutions within their state</a:t>
            </a:r>
            <a:endParaRPr sz="2400">
              <a:latin typeface="Calibri"/>
              <a:ea typeface="Calibri"/>
              <a:cs typeface="Calibri"/>
              <a:sym typeface="Calibri"/>
            </a:endParaRPr>
          </a:p>
          <a:p>
            <a:pPr marL="342900" lvl="0" indent="-276225" algn="l" rtl="0">
              <a:lnSpc>
                <a:spcPct val="100000"/>
              </a:lnSpc>
              <a:spcBef>
                <a:spcPts val="0"/>
              </a:spcBef>
              <a:spcAft>
                <a:spcPts val="0"/>
              </a:spcAft>
              <a:buSzPts val="2400"/>
              <a:buFont typeface="Calibri"/>
              <a:buChar char="●"/>
            </a:pPr>
            <a:r>
              <a:rPr lang="en-US" sz="2400">
                <a:latin typeface="Calibri"/>
                <a:ea typeface="Calibri"/>
                <a:cs typeface="Calibri"/>
                <a:sym typeface="Calibri"/>
              </a:rPr>
              <a:t>NC-SARA oversees state reciprocity agreement for DE</a:t>
            </a:r>
            <a:endParaRPr sz="2400">
              <a:latin typeface="Calibri"/>
              <a:ea typeface="Calibri"/>
              <a:cs typeface="Calibri"/>
              <a:sym typeface="Calibri"/>
            </a:endParaRPr>
          </a:p>
        </p:txBody>
      </p:sp>
      <p:pic>
        <p:nvPicPr>
          <p:cNvPr id="245" name="Google Shape;245;p33">
            <a:hlinkClick r:id="rId4"/>
          </p:cNvPr>
          <p:cNvPicPr preferRelativeResize="0"/>
          <p:nvPr/>
        </p:nvPicPr>
        <p:blipFill rotWithShape="1">
          <a:blip r:embed="rId5">
            <a:alphaModFix/>
          </a:blip>
          <a:srcRect b="21942"/>
          <a:stretch/>
        </p:blipFill>
        <p:spPr>
          <a:xfrm>
            <a:off x="6684250" y="1079950"/>
            <a:ext cx="1877724" cy="1276700"/>
          </a:xfrm>
          <a:prstGeom prst="rect">
            <a:avLst/>
          </a:prstGeom>
          <a:noFill/>
          <a:ln>
            <a:noFill/>
          </a:ln>
        </p:spPr>
      </p:pic>
      <p:pic>
        <p:nvPicPr>
          <p:cNvPr id="246" name="Google Shape;246;p33"/>
          <p:cNvPicPr preferRelativeResize="0"/>
          <p:nvPr/>
        </p:nvPicPr>
        <p:blipFill>
          <a:blip r:embed="rId6">
            <a:alphaModFix/>
          </a:blip>
          <a:stretch>
            <a:fillRect/>
          </a:stretch>
        </p:blipFill>
        <p:spPr>
          <a:xfrm>
            <a:off x="8071775" y="4423850"/>
            <a:ext cx="837450" cy="48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4"/>
          <p:cNvPicPr preferRelativeResize="0"/>
          <p:nvPr/>
        </p:nvPicPr>
        <p:blipFill rotWithShape="1">
          <a:blip r:embed="rId3">
            <a:alphaModFix/>
          </a:blip>
          <a:srcRect/>
          <a:stretch/>
        </p:blipFill>
        <p:spPr>
          <a:xfrm>
            <a:off x="3802239" y="1875366"/>
            <a:ext cx="1562100" cy="1257300"/>
          </a:xfrm>
          <a:prstGeom prst="rect">
            <a:avLst/>
          </a:prstGeom>
          <a:noFill/>
          <a:ln>
            <a:noFill/>
          </a:ln>
        </p:spPr>
      </p:pic>
      <p:sp>
        <p:nvSpPr>
          <p:cNvPr id="252" name="Google Shape;252;p34"/>
          <p:cNvSpPr txBox="1">
            <a:spLocks noGrp="1"/>
          </p:cNvSpPr>
          <p:nvPr>
            <p:ph type="title"/>
          </p:nvPr>
        </p:nvSpPr>
        <p:spPr>
          <a:xfrm>
            <a:off x="468500" y="2222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1400"/>
              <a:buFont typeface="Trebuchet MS"/>
              <a:buNone/>
            </a:pPr>
            <a:r>
              <a:rPr lang="en-US" sz="4000">
                <a:solidFill>
                  <a:schemeClr val="accent1"/>
                </a:solidFill>
                <a:latin typeface="Trebuchet MS"/>
                <a:ea typeface="Trebuchet MS"/>
                <a:cs typeface="Trebuchet MS"/>
                <a:sym typeface="Trebuchet MS"/>
              </a:rPr>
              <a:t>Working within the QA Triad in US</a:t>
            </a:r>
            <a:endParaRPr sz="4000" b="0" i="0" u="none" strike="noStrike" cap="none">
              <a:solidFill>
                <a:schemeClr val="accent2"/>
              </a:solidFill>
              <a:latin typeface="Calibri"/>
              <a:ea typeface="Calibri"/>
              <a:cs typeface="Calibri"/>
              <a:sym typeface="Calibri"/>
            </a:endParaRPr>
          </a:p>
        </p:txBody>
      </p:sp>
      <p:pic>
        <p:nvPicPr>
          <p:cNvPr id="253" name="Google Shape;253;p34"/>
          <p:cNvPicPr preferRelativeResize="0"/>
          <p:nvPr/>
        </p:nvPicPr>
        <p:blipFill>
          <a:blip r:embed="rId4">
            <a:alphaModFix/>
          </a:blip>
          <a:stretch>
            <a:fillRect/>
          </a:stretch>
        </p:blipFill>
        <p:spPr>
          <a:xfrm>
            <a:off x="8071775" y="4423850"/>
            <a:ext cx="837450" cy="489600"/>
          </a:xfrm>
          <a:prstGeom prst="rect">
            <a:avLst/>
          </a:prstGeom>
          <a:noFill/>
          <a:ln>
            <a:noFill/>
          </a:ln>
        </p:spPr>
      </p:pic>
      <p:sp>
        <p:nvSpPr>
          <p:cNvPr id="254" name="Google Shape;254;p34"/>
          <p:cNvSpPr/>
          <p:nvPr/>
        </p:nvSpPr>
        <p:spPr>
          <a:xfrm>
            <a:off x="3278455" y="1015559"/>
            <a:ext cx="2564700" cy="723900"/>
          </a:xfrm>
          <a:prstGeom prst="roundRect">
            <a:avLst>
              <a:gd name="adj" fmla="val 16667"/>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Accreditation</a:t>
            </a:r>
            <a:endParaRPr sz="1050" b="0" i="0" u="none" strike="noStrike" cap="none">
              <a:solidFill>
                <a:srgbClr val="000000"/>
              </a:solidFill>
              <a:latin typeface="Arial"/>
              <a:ea typeface="Arial"/>
              <a:cs typeface="Arial"/>
              <a:sym typeface="Arial"/>
            </a:endParaRPr>
          </a:p>
        </p:txBody>
      </p:sp>
      <p:sp>
        <p:nvSpPr>
          <p:cNvPr id="255" name="Google Shape;255;p34"/>
          <p:cNvSpPr/>
          <p:nvPr/>
        </p:nvSpPr>
        <p:spPr>
          <a:xfrm>
            <a:off x="5671565" y="3465110"/>
            <a:ext cx="2564700" cy="723900"/>
          </a:xfrm>
          <a:prstGeom prst="roundRect">
            <a:avLst>
              <a:gd name="adj" fmla="val 16667"/>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US D of E</a:t>
            </a:r>
            <a:endParaRPr sz="1050" b="0" i="0" u="none" strike="noStrike" cap="none">
              <a:solidFill>
                <a:srgbClr val="000000"/>
              </a:solidFill>
              <a:latin typeface="Arial"/>
              <a:ea typeface="Arial"/>
              <a:cs typeface="Arial"/>
              <a:sym typeface="Arial"/>
            </a:endParaRPr>
          </a:p>
        </p:txBody>
      </p:sp>
      <p:sp>
        <p:nvSpPr>
          <p:cNvPr id="256" name="Google Shape;256;p34"/>
          <p:cNvSpPr/>
          <p:nvPr/>
        </p:nvSpPr>
        <p:spPr>
          <a:xfrm>
            <a:off x="917567" y="3465110"/>
            <a:ext cx="2564700" cy="723900"/>
          </a:xfrm>
          <a:prstGeom prst="roundRect">
            <a:avLst>
              <a:gd name="adj" fmla="val 16667"/>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States</a:t>
            </a:r>
            <a:endParaRPr sz="1050" b="0" i="0" u="none" strike="noStrike" cap="none">
              <a:solidFill>
                <a:srgbClr val="000000"/>
              </a:solidFill>
              <a:latin typeface="Arial"/>
              <a:ea typeface="Arial"/>
              <a:cs typeface="Arial"/>
              <a:sym typeface="Arial"/>
            </a:endParaRPr>
          </a:p>
        </p:txBody>
      </p:sp>
      <p:sp>
        <p:nvSpPr>
          <p:cNvPr id="257" name="Google Shape;257;p34"/>
          <p:cNvSpPr/>
          <p:nvPr/>
        </p:nvSpPr>
        <p:spPr>
          <a:xfrm>
            <a:off x="5093306" y="2549906"/>
            <a:ext cx="1562100" cy="874200"/>
          </a:xfrm>
          <a:prstGeom prst="ellipse">
            <a:avLst/>
          </a:prstGeom>
          <a:solidFill>
            <a:schemeClr val="lt1"/>
          </a:solidFill>
          <a:ln w="25400" cap="flat" cmpd="sng">
            <a:solidFill>
              <a:srgbClr val="162F7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675"/>
              <a:buFont typeface="Arial"/>
              <a:buNone/>
            </a:pPr>
            <a:r>
              <a:rPr lang="en-US" sz="1675" b="1" i="0" u="none" strike="noStrike" cap="none">
                <a:solidFill>
                  <a:srgbClr val="C00000"/>
                </a:solidFill>
                <a:latin typeface="Arial"/>
                <a:ea typeface="Arial"/>
                <a:cs typeface="Arial"/>
                <a:sym typeface="Arial"/>
              </a:rPr>
              <a:t>Quality Matters</a:t>
            </a:r>
            <a:endParaRPr sz="1125" b="0" i="0" u="none" strike="noStrike" cap="none">
              <a:solidFill>
                <a:srgbClr val="C00000"/>
              </a:solidFill>
              <a:latin typeface="Arial"/>
              <a:ea typeface="Arial"/>
              <a:cs typeface="Arial"/>
              <a:sym typeface="Arial"/>
            </a:endParaRPr>
          </a:p>
        </p:txBody>
      </p:sp>
      <p:sp>
        <p:nvSpPr>
          <p:cNvPr id="258" name="Google Shape;258;p34"/>
          <p:cNvSpPr/>
          <p:nvPr/>
        </p:nvSpPr>
        <p:spPr>
          <a:xfrm>
            <a:off x="2492625" y="2549944"/>
            <a:ext cx="1562100" cy="874200"/>
          </a:xfrm>
          <a:prstGeom prst="ellipse">
            <a:avLst/>
          </a:prstGeom>
          <a:solidFill>
            <a:schemeClr val="lt1"/>
          </a:solidFill>
          <a:ln w="25400" cap="flat" cmpd="sng">
            <a:solidFill>
              <a:srgbClr val="162F7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1F419A"/>
                </a:solidFill>
                <a:latin typeface="Arial"/>
                <a:ea typeface="Arial"/>
                <a:cs typeface="Arial"/>
                <a:sym typeface="Arial"/>
              </a:rPr>
              <a:t>NC-SARA</a:t>
            </a:r>
            <a:endParaRPr sz="1050" b="0" i="0" u="none" strike="noStrike" cap="none">
              <a:solidFill>
                <a:srgbClr val="000000"/>
              </a:solidFill>
              <a:latin typeface="Arial"/>
              <a:ea typeface="Arial"/>
              <a:cs typeface="Arial"/>
              <a:sym typeface="Arial"/>
            </a:endParaRPr>
          </a:p>
        </p:txBody>
      </p:sp>
      <p:sp>
        <p:nvSpPr>
          <p:cNvPr id="259" name="Google Shape;259;p34"/>
          <p:cNvSpPr/>
          <p:nvPr/>
        </p:nvSpPr>
        <p:spPr>
          <a:xfrm rot="-1267012">
            <a:off x="5301823" y="1401691"/>
            <a:ext cx="2783735" cy="897585"/>
          </a:xfrm>
          <a:prstGeom prst="leftArrowCallout">
            <a:avLst>
              <a:gd name="adj1" fmla="val 25000"/>
              <a:gd name="adj2" fmla="val 25000"/>
              <a:gd name="adj3" fmla="val 25000"/>
              <a:gd name="adj4" fmla="val 64977"/>
            </a:avLst>
          </a:prstGeom>
          <a:solidFill>
            <a:srgbClr val="90A7B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Quality Matters members are institutions.</a:t>
            </a:r>
            <a:endParaRPr sz="1050" b="0" i="0" u="none" strike="noStrike" cap="none">
              <a:solidFill>
                <a:srgbClr val="000000"/>
              </a:solidFill>
              <a:latin typeface="Arial"/>
              <a:ea typeface="Arial"/>
              <a:cs typeface="Arial"/>
              <a:sym typeface="Arial"/>
            </a:endParaRPr>
          </a:p>
        </p:txBody>
      </p:sp>
      <p:sp>
        <p:nvSpPr>
          <p:cNvPr id="260" name="Google Shape;260;p34"/>
          <p:cNvSpPr/>
          <p:nvPr/>
        </p:nvSpPr>
        <p:spPr>
          <a:xfrm rot="1156195">
            <a:off x="1012321" y="1445956"/>
            <a:ext cx="2779842" cy="893376"/>
          </a:xfrm>
          <a:prstGeom prst="rightArrowCallout">
            <a:avLst>
              <a:gd name="adj1" fmla="val 25000"/>
              <a:gd name="adj2" fmla="val 25000"/>
              <a:gd name="adj3" fmla="val 25000"/>
              <a:gd name="adj4" fmla="val 64977"/>
            </a:avLst>
          </a:prstGeom>
          <a:solidFill>
            <a:srgbClr val="90A7B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NC-SARA members are institutions and states.</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5"/>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266" name="Google Shape;266;p35"/>
          <p:cNvSpPr txBox="1">
            <a:spLocks noGrp="1"/>
          </p:cNvSpPr>
          <p:nvPr>
            <p:ph type="title"/>
          </p:nvPr>
        </p:nvSpPr>
        <p:spPr>
          <a:xfrm>
            <a:off x="492319" y="360488"/>
            <a:ext cx="8229600" cy="8574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1"/>
              </a:buClr>
              <a:buSzPts val="5800"/>
              <a:buFont typeface="Trebuchet MS"/>
              <a:buNone/>
            </a:pPr>
            <a:r>
              <a:rPr lang="en-US">
                <a:solidFill>
                  <a:schemeClr val="accent1"/>
                </a:solidFill>
                <a:latin typeface="Trebuchet MS"/>
                <a:ea typeface="Trebuchet MS"/>
                <a:cs typeface="Trebuchet MS"/>
                <a:sym typeface="Trebuchet MS"/>
              </a:rPr>
              <a:t>Accreditation Standards</a:t>
            </a:r>
            <a:endParaRPr>
              <a:solidFill>
                <a:schemeClr val="accent1"/>
              </a:solidFill>
              <a:latin typeface="Trebuchet MS"/>
              <a:ea typeface="Trebuchet MS"/>
              <a:cs typeface="Trebuchet MS"/>
              <a:sym typeface="Trebuchet MS"/>
            </a:endParaRPr>
          </a:p>
        </p:txBody>
      </p:sp>
      <p:sp>
        <p:nvSpPr>
          <p:cNvPr id="267" name="Google Shape;267;p35"/>
          <p:cNvSpPr txBox="1">
            <a:spLocks noGrp="1"/>
          </p:cNvSpPr>
          <p:nvPr>
            <p:ph type="subTitle" idx="4294967295"/>
          </p:nvPr>
        </p:nvSpPr>
        <p:spPr>
          <a:xfrm>
            <a:off x="675525" y="1466350"/>
            <a:ext cx="8135400" cy="8331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420"/>
              </a:spcBef>
              <a:spcAft>
                <a:spcPts val="0"/>
              </a:spcAft>
              <a:buSzPts val="4000"/>
              <a:buNone/>
            </a:pPr>
            <a:r>
              <a:rPr lang="en-US" sz="2025"/>
              <a:t>Each accreditor has its own standards / principles / criteria / requirements / guidelines; however, the topics/areas addressed are </a:t>
            </a:r>
            <a:r>
              <a:rPr lang="en-US" sz="2025" b="1">
                <a:solidFill>
                  <a:srgbClr val="C00000"/>
                </a:solidFill>
              </a:rPr>
              <a:t>similar</a:t>
            </a:r>
            <a:r>
              <a:rPr lang="en-US" sz="2025"/>
              <a:t>:</a:t>
            </a:r>
            <a:endParaRPr sz="2025"/>
          </a:p>
          <a:p>
            <a:pPr marL="0" lvl="0" indent="0" algn="l" rtl="0">
              <a:lnSpc>
                <a:spcPct val="100000"/>
              </a:lnSpc>
              <a:spcBef>
                <a:spcPts val="420"/>
              </a:spcBef>
              <a:spcAft>
                <a:spcPts val="0"/>
              </a:spcAft>
              <a:buSzPts val="4000"/>
              <a:buNone/>
            </a:pPr>
            <a:endParaRPr sz="3150"/>
          </a:p>
        </p:txBody>
      </p:sp>
      <p:sp>
        <p:nvSpPr>
          <p:cNvPr id="268" name="Google Shape;268;p35"/>
          <p:cNvSpPr txBox="1"/>
          <p:nvPr/>
        </p:nvSpPr>
        <p:spPr>
          <a:xfrm>
            <a:off x="1323038" y="2227463"/>
            <a:ext cx="2995500" cy="2331900"/>
          </a:xfrm>
          <a:prstGeom prst="rect">
            <a:avLst/>
          </a:prstGeom>
          <a:noFill/>
          <a:ln>
            <a:noFill/>
          </a:ln>
        </p:spPr>
        <p:txBody>
          <a:bodyPr spcFirstLastPara="1" wrap="square" lIns="68550" tIns="68550" rIns="68550" bIns="68550" anchor="t" anchorCtr="0">
            <a:spAutoFit/>
          </a:bodyPr>
          <a:lstStyle/>
          <a:p>
            <a:pPr marL="342900" marR="0" lvl="0" indent="-314325" algn="l" rtl="0">
              <a:lnSpc>
                <a:spcPct val="100000"/>
              </a:lnSpc>
              <a:spcBef>
                <a:spcPts val="42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Missions &amp; Goals</a:t>
            </a:r>
            <a:endParaRPr sz="2250" b="0" i="0" u="none" strike="noStrike" cap="none">
              <a:solidFill>
                <a:schemeClr val="dk1"/>
              </a:solidFill>
              <a:latin typeface="Trebuchet MS"/>
              <a:ea typeface="Trebuchet MS"/>
              <a:cs typeface="Trebuchet MS"/>
              <a:sym typeface="Trebuchet MS"/>
            </a:endParaRPr>
          </a:p>
          <a:p>
            <a:pPr marL="342900" marR="0" lvl="0" indent="-314325" algn="l" rtl="0">
              <a:lnSpc>
                <a:spcPct val="100000"/>
              </a:lnSpc>
              <a:spcBef>
                <a:spcPts val="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Ethics &amp; Integrity</a:t>
            </a:r>
            <a:endParaRPr sz="2250" b="0" i="0" u="none" strike="noStrike" cap="none">
              <a:solidFill>
                <a:schemeClr val="dk1"/>
              </a:solidFill>
              <a:latin typeface="Trebuchet MS"/>
              <a:ea typeface="Trebuchet MS"/>
              <a:cs typeface="Trebuchet MS"/>
              <a:sym typeface="Trebuchet MS"/>
            </a:endParaRPr>
          </a:p>
          <a:p>
            <a:pPr marL="342900" marR="0" lvl="0" indent="-314325" algn="l" rtl="0">
              <a:lnSpc>
                <a:spcPct val="100000"/>
              </a:lnSpc>
              <a:spcBef>
                <a:spcPts val="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Teaching/Learning</a:t>
            </a:r>
            <a:endParaRPr sz="2250" b="0" i="0" u="none" strike="noStrike" cap="none">
              <a:solidFill>
                <a:schemeClr val="dk1"/>
              </a:solidFill>
              <a:latin typeface="Trebuchet MS"/>
              <a:ea typeface="Trebuchet MS"/>
              <a:cs typeface="Trebuchet MS"/>
              <a:sym typeface="Trebuchet MS"/>
            </a:endParaRPr>
          </a:p>
          <a:p>
            <a:pPr marL="342900" marR="0" lvl="0" indent="-314325" algn="l" rtl="0">
              <a:lnSpc>
                <a:spcPct val="100000"/>
              </a:lnSpc>
              <a:spcBef>
                <a:spcPts val="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Student Support</a:t>
            </a:r>
            <a:endParaRPr sz="225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rgbClr val="000000"/>
              </a:solidFill>
              <a:latin typeface="Trebuchet MS"/>
              <a:ea typeface="Trebuchet MS"/>
              <a:cs typeface="Trebuchet MS"/>
              <a:sym typeface="Trebuchet MS"/>
            </a:endParaRPr>
          </a:p>
        </p:txBody>
      </p:sp>
      <p:pic>
        <p:nvPicPr>
          <p:cNvPr id="269" name="Google Shape;269;p35"/>
          <p:cNvPicPr preferRelativeResize="0"/>
          <p:nvPr/>
        </p:nvPicPr>
        <p:blipFill rotWithShape="1">
          <a:blip r:embed="rId4">
            <a:alphaModFix/>
          </a:blip>
          <a:srcRect/>
          <a:stretch/>
        </p:blipFill>
        <p:spPr>
          <a:xfrm>
            <a:off x="369649" y="272074"/>
            <a:ext cx="1050850" cy="1050850"/>
          </a:xfrm>
          <a:prstGeom prst="rect">
            <a:avLst/>
          </a:prstGeom>
          <a:noFill/>
          <a:ln>
            <a:noFill/>
          </a:ln>
        </p:spPr>
      </p:pic>
      <p:sp>
        <p:nvSpPr>
          <p:cNvPr id="270" name="Google Shape;270;p35"/>
          <p:cNvSpPr txBox="1"/>
          <p:nvPr/>
        </p:nvSpPr>
        <p:spPr>
          <a:xfrm>
            <a:off x="4476281" y="2191744"/>
            <a:ext cx="4037700" cy="2270400"/>
          </a:xfrm>
          <a:prstGeom prst="rect">
            <a:avLst/>
          </a:prstGeom>
          <a:noFill/>
          <a:ln>
            <a:noFill/>
          </a:ln>
        </p:spPr>
        <p:txBody>
          <a:bodyPr spcFirstLastPara="1" wrap="square" lIns="68550" tIns="68550" rIns="68550" bIns="68550" anchor="t" anchorCtr="0">
            <a:spAutoFit/>
          </a:bodyPr>
          <a:lstStyle/>
          <a:p>
            <a:pPr marL="342900" marR="0" lvl="0" indent="-314325" algn="l" rtl="0">
              <a:lnSpc>
                <a:spcPct val="100000"/>
              </a:lnSpc>
              <a:spcBef>
                <a:spcPts val="42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Educational Effectiveness</a:t>
            </a:r>
            <a:endParaRPr sz="2250" b="0" i="0" u="none" strike="noStrike" cap="none">
              <a:solidFill>
                <a:schemeClr val="dk1"/>
              </a:solidFill>
              <a:latin typeface="Trebuchet MS"/>
              <a:ea typeface="Trebuchet MS"/>
              <a:cs typeface="Trebuchet MS"/>
              <a:sym typeface="Trebuchet MS"/>
            </a:endParaRPr>
          </a:p>
          <a:p>
            <a:pPr marL="342900" marR="0" lvl="0" indent="-314325" algn="l" rtl="0">
              <a:lnSpc>
                <a:spcPct val="100000"/>
              </a:lnSpc>
              <a:spcBef>
                <a:spcPts val="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Institutional capacity: planning &amp; resources</a:t>
            </a:r>
            <a:endParaRPr sz="2250" b="0" i="0" u="none" strike="noStrike" cap="none">
              <a:solidFill>
                <a:schemeClr val="dk1"/>
              </a:solidFill>
              <a:latin typeface="Trebuchet MS"/>
              <a:ea typeface="Trebuchet MS"/>
              <a:cs typeface="Trebuchet MS"/>
              <a:sym typeface="Trebuchet MS"/>
            </a:endParaRPr>
          </a:p>
          <a:p>
            <a:pPr marL="342900" marR="0" lvl="0" indent="-314325" algn="l" rtl="0">
              <a:lnSpc>
                <a:spcPct val="100000"/>
              </a:lnSpc>
              <a:spcBef>
                <a:spcPts val="0"/>
              </a:spcBef>
              <a:spcAft>
                <a:spcPts val="0"/>
              </a:spcAft>
              <a:buClr>
                <a:schemeClr val="dk1"/>
              </a:buClr>
              <a:buSzPts val="3000"/>
              <a:buFont typeface="Trebuchet MS"/>
              <a:buChar char="●"/>
            </a:pPr>
            <a:r>
              <a:rPr lang="en-US" sz="2250" b="0" i="0" u="none" strike="noStrike" cap="none">
                <a:solidFill>
                  <a:schemeClr val="dk1"/>
                </a:solidFill>
                <a:latin typeface="Trebuchet MS"/>
                <a:ea typeface="Trebuchet MS"/>
                <a:cs typeface="Trebuchet MS"/>
                <a:sym typeface="Trebuchet MS"/>
              </a:rPr>
              <a:t>Leadership &amp; Governance</a:t>
            </a:r>
            <a:endParaRPr sz="2250" b="0" i="0" u="none" strike="noStrike" cap="none">
              <a:solidFill>
                <a:schemeClr val="dk1"/>
              </a:solidFill>
              <a:latin typeface="Trebuchet MS"/>
              <a:ea typeface="Trebuchet MS"/>
              <a:cs typeface="Trebuchet MS"/>
              <a:sym typeface="Trebuchet MS"/>
            </a:endParaRPr>
          </a:p>
          <a:p>
            <a:pPr marL="342900" marR="0" lvl="0" indent="0" algn="l" rtl="0">
              <a:lnSpc>
                <a:spcPct val="100000"/>
              </a:lnSpc>
              <a:spcBef>
                <a:spcPts val="420"/>
              </a:spcBef>
              <a:spcAft>
                <a:spcPts val="0"/>
              </a:spcAft>
              <a:buClr>
                <a:srgbClr val="000000"/>
              </a:buClr>
              <a:buSzPts val="2250"/>
              <a:buFont typeface="Arial"/>
              <a:buNone/>
            </a:pPr>
            <a:endParaRPr sz="225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6"/>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276" name="Google Shape;276;p36"/>
          <p:cNvSpPr txBox="1">
            <a:spLocks noGrp="1"/>
          </p:cNvSpPr>
          <p:nvPr>
            <p:ph type="title"/>
          </p:nvPr>
        </p:nvSpPr>
        <p:spPr>
          <a:xfrm>
            <a:off x="152400" y="513275"/>
            <a:ext cx="8991600" cy="1470300"/>
          </a:xfrm>
          <a:prstGeom prst="rect">
            <a:avLst/>
          </a:prstGeom>
          <a:noFill/>
          <a:ln>
            <a:noFill/>
          </a:ln>
        </p:spPr>
        <p:txBody>
          <a:bodyPr spcFirstLastPara="1" wrap="square" lIns="91425" tIns="45675" rIns="91425" bIns="45675" anchor="t" anchorCtr="0">
            <a:noAutofit/>
          </a:bodyPr>
          <a:lstStyle/>
          <a:p>
            <a:pPr marL="0" lvl="0" indent="0" algn="ctr" rtl="0">
              <a:lnSpc>
                <a:spcPct val="100000"/>
              </a:lnSpc>
              <a:spcBef>
                <a:spcPts val="0"/>
              </a:spcBef>
              <a:spcAft>
                <a:spcPts val="0"/>
              </a:spcAft>
              <a:buClr>
                <a:schemeClr val="accent2"/>
              </a:buClr>
              <a:buSzPts val="1400"/>
              <a:buFont typeface="Trebuchet MS"/>
              <a:buNone/>
            </a:pPr>
            <a:r>
              <a:rPr lang="en-US" sz="4000">
                <a:solidFill>
                  <a:schemeClr val="accent1"/>
                </a:solidFill>
                <a:latin typeface="Trebuchet MS"/>
                <a:ea typeface="Trebuchet MS"/>
                <a:cs typeface="Trebuchet MS"/>
                <a:sym typeface="Trebuchet MS"/>
              </a:rPr>
              <a:t>Identifying QM Implementation Activities &amp; Documenting Evidence</a:t>
            </a:r>
            <a:br>
              <a:rPr lang="en-US" sz="4000">
                <a:solidFill>
                  <a:schemeClr val="accent1"/>
                </a:solidFill>
                <a:latin typeface="Trebuchet MS"/>
                <a:ea typeface="Trebuchet MS"/>
                <a:cs typeface="Trebuchet MS"/>
                <a:sym typeface="Trebuchet MS"/>
              </a:rPr>
            </a:br>
            <a:br>
              <a:rPr lang="en-US" sz="4000">
                <a:solidFill>
                  <a:schemeClr val="accent1"/>
                </a:solidFill>
              </a:rPr>
            </a:br>
            <a:endParaRPr sz="4000">
              <a:solidFill>
                <a:schemeClr val="accent1"/>
              </a:solidFill>
            </a:endParaRPr>
          </a:p>
        </p:txBody>
      </p:sp>
      <p:pic>
        <p:nvPicPr>
          <p:cNvPr id="277" name="Google Shape;277;p36"/>
          <p:cNvPicPr preferRelativeResize="0"/>
          <p:nvPr/>
        </p:nvPicPr>
        <p:blipFill rotWithShape="1">
          <a:blip r:embed="rId4">
            <a:alphaModFix/>
          </a:blip>
          <a:srcRect/>
          <a:stretch/>
        </p:blipFill>
        <p:spPr>
          <a:xfrm>
            <a:off x="3307025" y="1983575"/>
            <a:ext cx="2417725" cy="2133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7"/>
          <p:cNvPicPr preferRelativeResize="0"/>
          <p:nvPr/>
        </p:nvPicPr>
        <p:blipFill>
          <a:blip r:embed="rId3">
            <a:alphaModFix/>
          </a:blip>
          <a:stretch>
            <a:fillRect/>
          </a:stretch>
        </p:blipFill>
        <p:spPr>
          <a:xfrm>
            <a:off x="8071775" y="4423850"/>
            <a:ext cx="837450" cy="489600"/>
          </a:xfrm>
          <a:prstGeom prst="rect">
            <a:avLst/>
          </a:prstGeom>
          <a:noFill/>
          <a:ln>
            <a:noFill/>
          </a:ln>
        </p:spPr>
      </p:pic>
      <p:grpSp>
        <p:nvGrpSpPr>
          <p:cNvPr id="283" name="Google Shape;283;p37"/>
          <p:cNvGrpSpPr/>
          <p:nvPr/>
        </p:nvGrpSpPr>
        <p:grpSpPr>
          <a:xfrm>
            <a:off x="5637976" y="2895921"/>
            <a:ext cx="2541056" cy="671121"/>
            <a:chOff x="6038025" y="2797888"/>
            <a:chExt cx="2541056" cy="671121"/>
          </a:xfrm>
        </p:grpSpPr>
        <p:cxnSp>
          <p:nvCxnSpPr>
            <p:cNvPr id="284" name="Google Shape;284;p37"/>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285" name="Google Shape;285;p37"/>
            <p:cNvSpPr txBox="1"/>
            <p:nvPr/>
          </p:nvSpPr>
          <p:spPr>
            <a:xfrm>
              <a:off x="6711881" y="2797888"/>
              <a:ext cx="1867200" cy="557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Course</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575"/>
                </a:spcAft>
                <a:buClr>
                  <a:srgbClr val="000000"/>
                </a:buClr>
                <a:buSzPts val="975"/>
                <a:buFont typeface="Arial"/>
                <a:buNone/>
              </a:pPr>
              <a:endParaRPr sz="975" b="1" i="0" u="none" strike="noStrike" cap="none">
                <a:solidFill>
                  <a:srgbClr val="000000"/>
                </a:solidFill>
                <a:latin typeface="Roboto"/>
                <a:ea typeface="Roboto"/>
                <a:cs typeface="Roboto"/>
                <a:sym typeface="Roboto"/>
              </a:endParaRPr>
            </a:p>
          </p:txBody>
        </p:sp>
        <p:sp>
          <p:nvSpPr>
            <p:cNvPr id="286" name="Google Shape;286;p37"/>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287" name="Google Shape;287;p37"/>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575"/>
                </a:spcAft>
                <a:buClr>
                  <a:srgbClr val="000000"/>
                </a:buClr>
                <a:buSzPts val="825"/>
                <a:buFont typeface="Arial"/>
                <a:buNone/>
              </a:pPr>
              <a:r>
                <a:rPr lang="en-US" sz="825" b="0" i="0" u="none" strike="noStrike" cap="none">
                  <a:solidFill>
                    <a:srgbClr val="FFFFFF"/>
                  </a:solidFill>
                  <a:latin typeface="Roboto"/>
                  <a:ea typeface="Roboto"/>
                  <a:cs typeface="Roboto"/>
                  <a:sym typeface="Roboto"/>
                </a:rPr>
                <a:t>3</a:t>
              </a:r>
              <a:endParaRPr sz="825" b="0" i="0" u="none" strike="noStrike" cap="none">
                <a:solidFill>
                  <a:srgbClr val="FFFFFF"/>
                </a:solidFill>
                <a:latin typeface="Roboto"/>
                <a:ea typeface="Roboto"/>
                <a:cs typeface="Roboto"/>
                <a:sym typeface="Roboto"/>
              </a:endParaRPr>
            </a:p>
          </p:txBody>
        </p:sp>
      </p:grpSp>
      <p:grpSp>
        <p:nvGrpSpPr>
          <p:cNvPr id="288" name="Google Shape;288;p37"/>
          <p:cNvGrpSpPr/>
          <p:nvPr/>
        </p:nvGrpSpPr>
        <p:grpSpPr>
          <a:xfrm>
            <a:off x="4895931" y="1325148"/>
            <a:ext cx="3609436" cy="1384500"/>
            <a:chOff x="4908100" y="1057028"/>
            <a:chExt cx="3609436" cy="1384500"/>
          </a:xfrm>
        </p:grpSpPr>
        <p:cxnSp>
          <p:nvCxnSpPr>
            <p:cNvPr id="289" name="Google Shape;289;p37"/>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290" name="Google Shape;290;p37"/>
            <p:cNvSpPr txBox="1"/>
            <p:nvPr/>
          </p:nvSpPr>
          <p:spPr>
            <a:xfrm>
              <a:off x="6650336" y="1057028"/>
              <a:ext cx="1867200" cy="138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Institution</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575"/>
                </a:spcAft>
                <a:buClr>
                  <a:srgbClr val="000000"/>
                </a:buClr>
                <a:buSzPts val="1200"/>
                <a:buFont typeface="Arial"/>
                <a:buNone/>
              </a:pPr>
              <a:br>
                <a:rPr lang="en-US" sz="1200" b="0" i="0" u="none" strike="noStrike" cap="none">
                  <a:solidFill>
                    <a:schemeClr val="dk1"/>
                  </a:solidFill>
                  <a:latin typeface="Roboto"/>
                  <a:ea typeface="Roboto"/>
                  <a:cs typeface="Roboto"/>
                  <a:sym typeface="Roboto"/>
                </a:rPr>
              </a:br>
              <a:r>
                <a:rPr lang="en-US" sz="1200" b="0" i="0" u="none" strike="noStrike" cap="none">
                  <a:solidFill>
                    <a:srgbClr val="000000"/>
                  </a:solidFill>
                  <a:latin typeface="Roboto"/>
                  <a:ea typeface="Roboto"/>
                  <a:cs typeface="Roboto"/>
                  <a:sym typeface="Roboto"/>
                </a:rPr>
                <a:t>Evidence about how QA is managed throughout the institution to meet accreditation standards</a:t>
              </a:r>
              <a:endParaRPr sz="1200" b="1" i="0" u="none" strike="noStrike" cap="none">
                <a:solidFill>
                  <a:srgbClr val="000000"/>
                </a:solidFill>
                <a:latin typeface="Roboto"/>
                <a:ea typeface="Roboto"/>
                <a:cs typeface="Roboto"/>
                <a:sym typeface="Roboto"/>
              </a:endParaRPr>
            </a:p>
          </p:txBody>
        </p:sp>
        <p:sp>
          <p:nvSpPr>
            <p:cNvPr id="291" name="Google Shape;291;p37"/>
            <p:cNvSpPr/>
            <p:nvPr/>
          </p:nvSpPr>
          <p:spPr>
            <a:xfrm>
              <a:off x="6427830" y="1493307"/>
              <a:ext cx="198600" cy="198300"/>
            </a:xfrm>
            <a:prstGeom prst="ellipse">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292" name="Google Shape;292;p37"/>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575"/>
                </a:spcAft>
                <a:buClr>
                  <a:srgbClr val="000000"/>
                </a:buClr>
                <a:buSzPts val="825"/>
                <a:buFont typeface="Arial"/>
                <a:buNone/>
              </a:pPr>
              <a:r>
                <a:rPr lang="en-US" sz="825" b="0" i="0" u="none" strike="noStrike" cap="none">
                  <a:solidFill>
                    <a:srgbClr val="FFFFFF"/>
                  </a:solidFill>
                  <a:latin typeface="Roboto"/>
                  <a:ea typeface="Roboto"/>
                  <a:cs typeface="Roboto"/>
                  <a:sym typeface="Roboto"/>
                </a:rPr>
                <a:t>1</a:t>
              </a:r>
              <a:endParaRPr sz="825" b="0" i="0" u="none" strike="noStrike" cap="none">
                <a:solidFill>
                  <a:srgbClr val="FFFFFF"/>
                </a:solidFill>
                <a:latin typeface="Roboto"/>
                <a:ea typeface="Roboto"/>
                <a:cs typeface="Roboto"/>
                <a:sym typeface="Roboto"/>
              </a:endParaRPr>
            </a:p>
          </p:txBody>
        </p:sp>
      </p:grpSp>
      <p:grpSp>
        <p:nvGrpSpPr>
          <p:cNvPr id="293" name="Google Shape;293;p37"/>
          <p:cNvGrpSpPr/>
          <p:nvPr/>
        </p:nvGrpSpPr>
        <p:grpSpPr>
          <a:xfrm>
            <a:off x="2961343" y="1500612"/>
            <a:ext cx="2910966" cy="2697211"/>
            <a:chOff x="2991269" y="1153325"/>
            <a:chExt cx="3514811" cy="3252002"/>
          </a:xfrm>
        </p:grpSpPr>
        <p:sp>
          <p:nvSpPr>
            <p:cNvPr id="294" name="Google Shape;294;p37"/>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US"/>
            </a:p>
          </p:txBody>
        </p:sp>
        <p:sp>
          <p:nvSpPr>
            <p:cNvPr id="295" name="Google Shape;295;p37"/>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0944A1"/>
            </a:solidFill>
            <a:ln>
              <a:noFill/>
            </a:ln>
          </p:spPr>
          <p:txBody>
            <a:bodyPr/>
            <a:lstStyle/>
            <a:p>
              <a:endParaRPr lang="en-US"/>
            </a:p>
          </p:txBody>
        </p:sp>
        <p:sp>
          <p:nvSpPr>
            <p:cNvPr id="296" name="Google Shape;296;p37"/>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307BF3"/>
            </a:solidFill>
            <a:ln>
              <a:noFill/>
            </a:ln>
          </p:spPr>
          <p:txBody>
            <a:bodyPr/>
            <a:lstStyle/>
            <a:p>
              <a:endParaRPr lang="en-US"/>
            </a:p>
          </p:txBody>
        </p:sp>
        <p:sp>
          <p:nvSpPr>
            <p:cNvPr id="297" name="Google Shape;297;p37"/>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298" name="Google Shape;298;p37"/>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0944A1"/>
            </a:solidFill>
            <a:ln>
              <a:noFill/>
            </a:ln>
          </p:spPr>
          <p:txBody>
            <a:bodyPr/>
            <a:lstStyle/>
            <a:p>
              <a:endParaRPr lang="en-US"/>
            </a:p>
          </p:txBody>
        </p:sp>
        <p:sp>
          <p:nvSpPr>
            <p:cNvPr id="299" name="Google Shape;299;p37"/>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0D5DDF"/>
            </a:solidFill>
            <a:ln>
              <a:noFill/>
            </a:ln>
          </p:spPr>
          <p:txBody>
            <a:bodyPr/>
            <a:lstStyle/>
            <a:p>
              <a:endParaRPr lang="en-US"/>
            </a:p>
          </p:txBody>
        </p:sp>
        <p:sp>
          <p:nvSpPr>
            <p:cNvPr id="300" name="Google Shape;300;p37"/>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0944A1"/>
            </a:solidFill>
            <a:ln>
              <a:noFill/>
            </a:ln>
          </p:spPr>
          <p:txBody>
            <a:bodyPr/>
            <a:lstStyle/>
            <a:p>
              <a:endParaRPr lang="en-US"/>
            </a:p>
          </p:txBody>
        </p:sp>
        <p:sp>
          <p:nvSpPr>
            <p:cNvPr id="301" name="Google Shape;301;p37"/>
            <p:cNvSpPr/>
            <p:nvPr/>
          </p:nvSpPr>
          <p:spPr>
            <a:xfrm flipH="1">
              <a:off x="4749349"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0C58D3"/>
            </a:solidFill>
            <a:ln>
              <a:noFill/>
            </a:ln>
          </p:spPr>
          <p:txBody>
            <a:bodyPr/>
            <a:lstStyle/>
            <a:p>
              <a:endParaRPr lang="en-US"/>
            </a:p>
          </p:txBody>
        </p:sp>
      </p:grpSp>
      <p:sp>
        <p:nvSpPr>
          <p:cNvPr id="302" name="Google Shape;302;p37"/>
          <p:cNvSpPr txBox="1"/>
          <p:nvPr/>
        </p:nvSpPr>
        <p:spPr>
          <a:xfrm>
            <a:off x="6360075" y="3234375"/>
            <a:ext cx="1451700" cy="8772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QM Design Rubrics,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Course Review </a:t>
            </a:r>
            <a:br>
              <a:rPr lang="en-US" sz="1200" b="0" i="0" u="none" strike="noStrike" cap="none">
                <a:solidFill>
                  <a:srgbClr val="000000"/>
                </a:solidFill>
                <a:latin typeface="Roboto"/>
                <a:ea typeface="Roboto"/>
                <a:cs typeface="Roboto"/>
                <a:sym typeface="Roboto"/>
              </a:rPr>
            </a:br>
            <a:r>
              <a:rPr lang="en-US" sz="1200" b="0" i="0" u="none" strike="noStrike" cap="none">
                <a:solidFill>
                  <a:srgbClr val="000000"/>
                </a:solidFill>
                <a:latin typeface="Roboto"/>
                <a:ea typeface="Roboto"/>
                <a:cs typeface="Roboto"/>
                <a:sym typeface="Roboto"/>
              </a:rPr>
              <a:t>&amp; Certification</a:t>
            </a:r>
            <a:endParaRPr sz="1200" b="0" i="0" u="none" strike="noStrike" cap="none">
              <a:solidFill>
                <a:srgbClr val="000000"/>
              </a:solidFill>
              <a:latin typeface="Roboto"/>
              <a:ea typeface="Roboto"/>
              <a:cs typeface="Roboto"/>
              <a:sym typeface="Roboto"/>
            </a:endParaRPr>
          </a:p>
        </p:txBody>
      </p:sp>
      <p:sp>
        <p:nvSpPr>
          <p:cNvPr id="303" name="Google Shape;303;p37"/>
          <p:cNvSpPr/>
          <p:nvPr/>
        </p:nvSpPr>
        <p:spPr>
          <a:xfrm>
            <a:off x="3239606" y="1987416"/>
            <a:ext cx="318300" cy="623400"/>
          </a:xfrm>
          <a:prstGeom prst="upDown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04" name="Google Shape;304;p37"/>
          <p:cNvSpPr/>
          <p:nvPr/>
        </p:nvSpPr>
        <p:spPr>
          <a:xfrm>
            <a:off x="5637825" y="2610900"/>
            <a:ext cx="318300" cy="623400"/>
          </a:xfrm>
          <a:prstGeom prst="upDown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pic>
        <p:nvPicPr>
          <p:cNvPr id="305" name="Google Shape;305;p37"/>
          <p:cNvPicPr preferRelativeResize="0"/>
          <p:nvPr/>
        </p:nvPicPr>
        <p:blipFill rotWithShape="1">
          <a:blip r:embed="rId4">
            <a:alphaModFix/>
          </a:blip>
          <a:srcRect l="67531" t="9247"/>
          <a:stretch/>
        </p:blipFill>
        <p:spPr>
          <a:xfrm>
            <a:off x="643869" y="1744837"/>
            <a:ext cx="1149864" cy="1108598"/>
          </a:xfrm>
          <a:prstGeom prst="rect">
            <a:avLst/>
          </a:prstGeom>
          <a:noFill/>
          <a:ln>
            <a:noFill/>
          </a:ln>
        </p:spPr>
      </p:pic>
      <p:pic>
        <p:nvPicPr>
          <p:cNvPr id="306" name="Google Shape;306;p37"/>
          <p:cNvPicPr preferRelativeResize="0"/>
          <p:nvPr/>
        </p:nvPicPr>
        <p:blipFill rotWithShape="1">
          <a:blip r:embed="rId4">
            <a:alphaModFix/>
          </a:blip>
          <a:srcRect l="1838" t="6829" r="63674"/>
          <a:stretch/>
        </p:blipFill>
        <p:spPr>
          <a:xfrm>
            <a:off x="7695694" y="2709582"/>
            <a:ext cx="1117125" cy="1041116"/>
          </a:xfrm>
          <a:prstGeom prst="rect">
            <a:avLst/>
          </a:prstGeom>
          <a:noFill/>
          <a:ln>
            <a:noFill/>
          </a:ln>
        </p:spPr>
      </p:pic>
      <p:sp>
        <p:nvSpPr>
          <p:cNvPr id="307" name="Google Shape;307;p37"/>
          <p:cNvSpPr txBox="1"/>
          <p:nvPr/>
        </p:nvSpPr>
        <p:spPr>
          <a:xfrm>
            <a:off x="711188" y="2807101"/>
            <a:ext cx="2250000" cy="1304400"/>
          </a:xfrm>
          <a:prstGeom prst="rect">
            <a:avLst/>
          </a:prstGeom>
          <a:noFill/>
          <a:ln>
            <a:noFill/>
          </a:ln>
        </p:spPr>
        <p:txBody>
          <a:bodyPr spcFirstLastPara="1" wrap="square" lIns="68550" tIns="68550" rIns="68550" bIns="6855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Program</a:t>
            </a:r>
            <a:endParaRPr sz="1200" b="1"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75"/>
              <a:buFont typeface="Arial"/>
              <a:buNone/>
            </a:pPr>
            <a:br>
              <a:rPr lang="en-US" sz="975" b="0" i="0" u="none" strike="noStrike" cap="none">
                <a:solidFill>
                  <a:schemeClr val="dk1"/>
                </a:solidFill>
                <a:latin typeface="Roboto"/>
                <a:ea typeface="Roboto"/>
                <a:cs typeface="Roboto"/>
                <a:sym typeface="Roboto"/>
              </a:rPr>
            </a:br>
            <a:r>
              <a:rPr lang="en-US" sz="1200" b="0" i="0" u="none" strike="noStrike" cap="none">
                <a:solidFill>
                  <a:schemeClr val="dk1"/>
                </a:solidFill>
                <a:latin typeface="Roboto"/>
                <a:ea typeface="Roboto"/>
                <a:cs typeface="Roboto"/>
                <a:sym typeface="Roboto"/>
              </a:rPr>
              <a:t>Learner Success</a:t>
            </a:r>
            <a:endParaRPr sz="1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a:ea typeface="Roboto"/>
                <a:cs typeface="Roboto"/>
                <a:sym typeface="Roboto"/>
              </a:rPr>
              <a:t>Learner Support</a:t>
            </a:r>
            <a:endParaRPr sz="1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a:ea typeface="Roboto"/>
                <a:cs typeface="Roboto"/>
                <a:sym typeface="Roboto"/>
              </a:rPr>
              <a:t>Teaching Support</a:t>
            </a:r>
            <a:endParaRPr sz="1200"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oboto"/>
                <a:ea typeface="Roboto"/>
                <a:cs typeface="Roboto"/>
                <a:sym typeface="Roboto"/>
              </a:rPr>
              <a:t>Program Design</a:t>
            </a:r>
            <a:endParaRPr sz="1275" b="0" i="0" u="none" strike="noStrike" cap="none">
              <a:solidFill>
                <a:schemeClr val="dk1"/>
              </a:solidFill>
              <a:latin typeface="Trebuchet MS"/>
              <a:ea typeface="Trebuchet MS"/>
              <a:cs typeface="Trebuchet MS"/>
              <a:sym typeface="Trebuchet MS"/>
            </a:endParaRPr>
          </a:p>
        </p:txBody>
      </p:sp>
      <p:sp>
        <p:nvSpPr>
          <p:cNvPr id="308" name="Google Shape;308;p37"/>
          <p:cNvSpPr txBox="1">
            <a:spLocks noGrp="1"/>
          </p:cNvSpPr>
          <p:nvPr>
            <p:ph type="title"/>
          </p:nvPr>
        </p:nvSpPr>
        <p:spPr>
          <a:xfrm>
            <a:off x="325450" y="281475"/>
            <a:ext cx="8603700" cy="857400"/>
          </a:xfrm>
          <a:prstGeom prst="rect">
            <a:avLst/>
          </a:prstGeom>
          <a:noFill/>
          <a:ln>
            <a:noFill/>
          </a:ln>
        </p:spPr>
        <p:txBody>
          <a:bodyPr spcFirstLastPara="1" wrap="square" lIns="91425" tIns="45675" rIns="91425" bIns="45675" anchor="ctr" anchorCtr="0">
            <a:noAutofit/>
          </a:bodyPr>
          <a:lstStyle/>
          <a:p>
            <a:pPr marL="0" lvl="0" indent="0" algn="ctr" rtl="0">
              <a:lnSpc>
                <a:spcPct val="100000"/>
              </a:lnSpc>
              <a:spcBef>
                <a:spcPts val="0"/>
              </a:spcBef>
              <a:spcAft>
                <a:spcPts val="0"/>
              </a:spcAft>
              <a:buClr>
                <a:schemeClr val="accent1"/>
              </a:buClr>
              <a:buSzPts val="1900"/>
              <a:buFont typeface="Trebuchet MS"/>
              <a:buNone/>
            </a:pPr>
            <a:r>
              <a:rPr lang="en-US" sz="3600">
                <a:solidFill>
                  <a:schemeClr val="accent1"/>
                </a:solidFill>
                <a:latin typeface="Trebuchet MS"/>
                <a:ea typeface="Trebuchet MS"/>
                <a:cs typeface="Trebuchet MS"/>
                <a:sym typeface="Trebuchet MS"/>
              </a:rPr>
              <a:t>QM</a:t>
            </a:r>
            <a:r>
              <a:rPr lang="en-US" sz="3600" b="1">
                <a:solidFill>
                  <a:schemeClr val="accent1"/>
                </a:solidFill>
                <a:latin typeface="Trebuchet MS"/>
                <a:ea typeface="Trebuchet MS"/>
                <a:cs typeface="Trebuchet MS"/>
                <a:sym typeface="Trebuchet MS"/>
              </a:rPr>
              <a:t> </a:t>
            </a:r>
            <a:r>
              <a:rPr lang="en-US" sz="3600">
                <a:solidFill>
                  <a:schemeClr val="accent1"/>
                </a:solidFill>
                <a:latin typeface="Trebuchet MS"/>
                <a:ea typeface="Trebuchet MS"/>
                <a:cs typeface="Trebuchet MS"/>
                <a:sym typeface="Trebuchet MS"/>
              </a:rPr>
              <a:t>Activities Support Institutional Goals</a:t>
            </a:r>
            <a:endParaRPr sz="3600">
              <a:latin typeface="Trebuchet MS"/>
              <a:ea typeface="Trebuchet MS"/>
              <a:cs typeface="Trebuchet MS"/>
              <a:sym typeface="Trebuchet MS"/>
            </a:endParaRPr>
          </a:p>
        </p:txBody>
      </p:sp>
      <p:sp>
        <p:nvSpPr>
          <p:cNvPr id="309" name="Google Shape;309;p37"/>
          <p:cNvSpPr txBox="1"/>
          <p:nvPr/>
        </p:nvSpPr>
        <p:spPr>
          <a:xfrm>
            <a:off x="409350" y="2807100"/>
            <a:ext cx="1451700" cy="5079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QM Criteria &amp; Certification for:</a:t>
            </a:r>
            <a:endParaRPr sz="1200" b="0" i="0" u="none" strike="noStrike" cap="none">
              <a:solidFill>
                <a:srgbClr val="000000"/>
              </a:solidFill>
              <a:latin typeface="Roboto"/>
              <a:ea typeface="Roboto"/>
              <a:cs typeface="Roboto"/>
              <a:sym typeface="Roboto"/>
            </a:endParaRPr>
          </a:p>
        </p:txBody>
      </p:sp>
      <p:grpSp>
        <p:nvGrpSpPr>
          <p:cNvPr id="310" name="Google Shape;310;p37"/>
          <p:cNvGrpSpPr/>
          <p:nvPr/>
        </p:nvGrpSpPr>
        <p:grpSpPr>
          <a:xfrm>
            <a:off x="409352" y="386564"/>
            <a:ext cx="2749921" cy="2323010"/>
            <a:chOff x="881129" y="41464"/>
            <a:chExt cx="2749921" cy="2645195"/>
          </a:xfrm>
        </p:grpSpPr>
        <p:sp>
          <p:nvSpPr>
            <p:cNvPr id="311" name="Google Shape;311;p37"/>
            <p:cNvSpPr txBox="1"/>
            <p:nvPr/>
          </p:nvSpPr>
          <p:spPr>
            <a:xfrm>
              <a:off x="881129" y="41464"/>
              <a:ext cx="2749800" cy="1528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75"/>
                <a:buFont typeface="Arial"/>
                <a:buNone/>
              </a:pPr>
              <a:endParaRPr sz="975" b="1" i="0" u="none" strike="noStrike" cap="none">
                <a:solidFill>
                  <a:srgbClr val="000000"/>
                </a:solidFill>
                <a:latin typeface="Roboto"/>
                <a:ea typeface="Roboto"/>
                <a:cs typeface="Roboto"/>
                <a:sym typeface="Roboto"/>
              </a:endParaRPr>
            </a:p>
          </p:txBody>
        </p:sp>
        <p:cxnSp>
          <p:nvCxnSpPr>
            <p:cNvPr id="312" name="Google Shape;312;p37"/>
            <p:cNvCxnSpPr/>
            <p:nvPr/>
          </p:nvCxnSpPr>
          <p:spPr>
            <a:xfrm rot="10800000">
              <a:off x="2587350" y="2530200"/>
              <a:ext cx="1043700" cy="0"/>
            </a:xfrm>
            <a:prstGeom prst="straightConnector1">
              <a:avLst/>
            </a:prstGeom>
            <a:noFill/>
            <a:ln w="9525" cap="flat" cmpd="sng">
              <a:solidFill>
                <a:srgbClr val="C2C2C2"/>
              </a:solidFill>
              <a:prstDash val="solid"/>
              <a:round/>
              <a:headEnd type="none" w="sm" len="sm"/>
              <a:tailEnd type="none" w="sm" len="sm"/>
            </a:ln>
          </p:spPr>
        </p:cxnSp>
        <p:sp>
          <p:nvSpPr>
            <p:cNvPr id="313" name="Google Shape;313;p37"/>
            <p:cNvSpPr/>
            <p:nvPr/>
          </p:nvSpPr>
          <p:spPr>
            <a:xfrm>
              <a:off x="2523501" y="2431050"/>
              <a:ext cx="198600" cy="198300"/>
            </a:xfrm>
            <a:prstGeom prst="ellipse">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314" name="Google Shape;314;p37"/>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575"/>
                </a:spcAft>
                <a:buClr>
                  <a:srgbClr val="000000"/>
                </a:buClr>
                <a:buSzPts val="825"/>
                <a:buFont typeface="Arial"/>
                <a:buNone/>
              </a:pPr>
              <a:r>
                <a:rPr lang="en-US" sz="825" b="0" i="0" u="none" strike="noStrike" cap="none">
                  <a:solidFill>
                    <a:srgbClr val="FFFFFF"/>
                  </a:solidFill>
                  <a:latin typeface="Roboto"/>
                  <a:ea typeface="Roboto"/>
                  <a:cs typeface="Roboto"/>
                  <a:sym typeface="Roboto"/>
                </a:rPr>
                <a:t>2</a:t>
              </a:r>
              <a:endParaRPr sz="825" b="0" i="0" u="none" strike="noStrike" cap="none">
                <a:solidFill>
                  <a:srgbClr val="FFFFFF"/>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20" name="Google Shape;320;p38"/>
          <p:cNvSpPr txBox="1">
            <a:spLocks noGrp="1"/>
          </p:cNvSpPr>
          <p:nvPr>
            <p:ph type="title"/>
          </p:nvPr>
        </p:nvSpPr>
        <p:spPr>
          <a:xfrm>
            <a:off x="457200" y="179125"/>
            <a:ext cx="8229600" cy="127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solidFill>
                  <a:srgbClr val="1F419A"/>
                </a:solidFill>
                <a:latin typeface="Trebuchet MS"/>
                <a:ea typeface="Trebuchet MS"/>
                <a:cs typeface="Trebuchet MS"/>
                <a:sym typeface="Trebuchet MS"/>
              </a:rPr>
              <a:t>QM Implementation Supports</a:t>
            </a:r>
            <a:endParaRPr sz="4000">
              <a:solidFill>
                <a:srgbClr val="1F419A"/>
              </a:solidFill>
              <a:latin typeface="Trebuchet MS"/>
              <a:ea typeface="Trebuchet MS"/>
              <a:cs typeface="Trebuchet MS"/>
              <a:sym typeface="Trebuchet MS"/>
            </a:endParaRPr>
          </a:p>
          <a:p>
            <a:pPr marL="0" lvl="0" indent="0" algn="ctr" rtl="0">
              <a:lnSpc>
                <a:spcPct val="100000"/>
              </a:lnSpc>
              <a:spcBef>
                <a:spcPts val="0"/>
              </a:spcBef>
              <a:spcAft>
                <a:spcPts val="0"/>
              </a:spcAft>
              <a:buSzPts val="1400"/>
              <a:buNone/>
            </a:pPr>
            <a:r>
              <a:rPr lang="en-US" sz="3800" b="1">
                <a:solidFill>
                  <a:srgbClr val="C00000"/>
                </a:solidFill>
                <a:latin typeface="Trebuchet MS"/>
                <a:ea typeface="Trebuchet MS"/>
                <a:cs typeface="Trebuchet MS"/>
                <a:sym typeface="Trebuchet MS"/>
              </a:rPr>
              <a:t>Teaching &amp; Learning</a:t>
            </a:r>
            <a:endParaRPr sz="3800">
              <a:latin typeface="Trebuchet MS"/>
              <a:ea typeface="Trebuchet MS"/>
              <a:cs typeface="Trebuchet MS"/>
              <a:sym typeface="Trebuchet MS"/>
            </a:endParaRPr>
          </a:p>
        </p:txBody>
      </p:sp>
      <p:sp>
        <p:nvSpPr>
          <p:cNvPr id="321" name="Google Shape;321;p38"/>
          <p:cNvSpPr txBox="1"/>
          <p:nvPr/>
        </p:nvSpPr>
        <p:spPr>
          <a:xfrm>
            <a:off x="606700" y="1654950"/>
            <a:ext cx="8390100" cy="275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900"/>
              <a:buFont typeface="Arial"/>
              <a:buNone/>
            </a:pPr>
            <a:r>
              <a:rPr lang="en-US" sz="2400">
                <a:solidFill>
                  <a:srgbClr val="1F419A"/>
                </a:solidFill>
                <a:latin typeface="Calibri"/>
                <a:ea typeface="Calibri"/>
                <a:cs typeface="Calibri"/>
                <a:sym typeface="Calibri"/>
              </a:rPr>
              <a:t>Accreditors want to see evidence of a rigorous, coherent, and well-supported learning experience. Show them how you ensure:</a:t>
            </a:r>
            <a:endParaRPr sz="2400">
              <a:solidFill>
                <a:srgbClr val="1F419A"/>
              </a:solidFill>
              <a:latin typeface="Calibri"/>
              <a:ea typeface="Calibri"/>
              <a:cs typeface="Calibri"/>
              <a:sym typeface="Calibri"/>
            </a:endParaRPr>
          </a:p>
          <a:p>
            <a:pPr marL="457200" marR="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Courses are well-designed w/ learning objectives aligned at course and program levels.</a:t>
            </a:r>
            <a:endParaRPr sz="2000">
              <a:solidFill>
                <a:schemeClr val="dk1"/>
              </a:solidFill>
              <a:latin typeface="Calibri"/>
              <a:ea typeface="Calibri"/>
              <a:cs typeface="Calibri"/>
              <a:sym typeface="Calibri"/>
            </a:endParaRPr>
          </a:p>
          <a:p>
            <a:pPr marL="457200" marR="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Instructors are well-prepared and supported for the teaching modality</a:t>
            </a:r>
            <a:endParaRPr sz="2000">
              <a:solidFill>
                <a:schemeClr val="dk1"/>
              </a:solidFill>
              <a:latin typeface="Calibri"/>
              <a:ea typeface="Calibri"/>
              <a:cs typeface="Calibri"/>
              <a:sym typeface="Calibri"/>
            </a:endParaRPr>
          </a:p>
          <a:p>
            <a:pPr marL="457200" marR="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Course evaluation data is used to improve courses &amp; faculty PD</a:t>
            </a:r>
            <a:endParaRPr sz="2000">
              <a:solidFill>
                <a:schemeClr val="dk1"/>
              </a:solidFill>
              <a:latin typeface="Calibri"/>
              <a:ea typeface="Calibri"/>
              <a:cs typeface="Calibri"/>
              <a:sym typeface="Calibri"/>
            </a:endParaRPr>
          </a:p>
          <a:p>
            <a:pPr marL="457200" marR="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Impact on student learning outcomes from your QA efforts</a:t>
            </a:r>
            <a:endParaRPr sz="2000">
              <a:solidFill>
                <a:schemeClr val="dk1"/>
              </a:solidFill>
              <a:latin typeface="Calibri"/>
              <a:ea typeface="Calibri"/>
              <a:cs typeface="Calibri"/>
              <a:sym typeface="Calibri"/>
            </a:endParaRPr>
          </a:p>
        </p:txBody>
      </p:sp>
      <p:pic>
        <p:nvPicPr>
          <p:cNvPr id="322" name="Google Shape;322;p38"/>
          <p:cNvPicPr preferRelativeResize="0"/>
          <p:nvPr/>
        </p:nvPicPr>
        <p:blipFill rotWithShape="1">
          <a:blip r:embed="rId4">
            <a:alphaModFix/>
          </a:blip>
          <a:srcRect/>
          <a:stretch/>
        </p:blipFill>
        <p:spPr>
          <a:xfrm>
            <a:off x="7546325" y="831725"/>
            <a:ext cx="1199425" cy="82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9"/>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28" name="Google Shape;328;p39"/>
          <p:cNvSpPr txBox="1">
            <a:spLocks noGrp="1"/>
          </p:cNvSpPr>
          <p:nvPr>
            <p:ph type="title"/>
          </p:nvPr>
        </p:nvSpPr>
        <p:spPr>
          <a:xfrm>
            <a:off x="457200" y="337563"/>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a:latin typeface="Trebuchet MS"/>
              <a:ea typeface="Trebuchet MS"/>
              <a:cs typeface="Trebuchet MS"/>
              <a:sym typeface="Trebuchet MS"/>
            </a:endParaRPr>
          </a:p>
        </p:txBody>
      </p:sp>
      <p:pic>
        <p:nvPicPr>
          <p:cNvPr id="329" name="Google Shape;329;p39"/>
          <p:cNvPicPr preferRelativeResize="0"/>
          <p:nvPr/>
        </p:nvPicPr>
        <p:blipFill rotWithShape="1">
          <a:blip r:embed="rId4">
            <a:alphaModFix/>
          </a:blip>
          <a:srcRect/>
          <a:stretch/>
        </p:blipFill>
        <p:spPr>
          <a:xfrm>
            <a:off x="368825" y="337575"/>
            <a:ext cx="1170625" cy="1170625"/>
          </a:xfrm>
          <a:prstGeom prst="rect">
            <a:avLst/>
          </a:prstGeom>
          <a:noFill/>
          <a:ln>
            <a:noFill/>
          </a:ln>
        </p:spPr>
      </p:pic>
      <p:sp>
        <p:nvSpPr>
          <p:cNvPr id="330" name="Google Shape;330;p39"/>
          <p:cNvSpPr txBox="1"/>
          <p:nvPr/>
        </p:nvSpPr>
        <p:spPr>
          <a:xfrm>
            <a:off x="1881250" y="1194975"/>
            <a:ext cx="7027800" cy="30939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15000"/>
              </a:lnSpc>
              <a:spcBef>
                <a:spcPts val="0"/>
              </a:spcBef>
              <a:spcAft>
                <a:spcPts val="0"/>
              </a:spcAft>
              <a:buClr>
                <a:srgbClr val="000000"/>
              </a:buClr>
              <a:buSzPts val="2800"/>
              <a:buFont typeface="Lato"/>
              <a:buChar char="●"/>
            </a:pPr>
            <a:r>
              <a:rPr lang="en-US" sz="2800" b="0" i="0" u="none" strike="noStrike" cap="none">
                <a:solidFill>
                  <a:schemeClr val="dk1"/>
                </a:solidFill>
                <a:latin typeface="Lato"/>
                <a:ea typeface="Lato"/>
                <a:cs typeface="Lato"/>
                <a:sym typeface="Lato"/>
              </a:rPr>
              <a:t>Policies for course reviews</a:t>
            </a:r>
            <a:endParaRPr sz="14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Lato"/>
              <a:buChar char="●"/>
            </a:pPr>
            <a:r>
              <a:rPr lang="en-US" sz="2800" b="0" i="0" u="sng" strike="noStrike" cap="none">
                <a:solidFill>
                  <a:schemeClr val="hlink"/>
                </a:solidFill>
                <a:latin typeface="Lato"/>
                <a:ea typeface="Lato"/>
                <a:cs typeface="Lato"/>
                <a:sym typeface="Lato"/>
                <a:hlinkClick r:id="rId5"/>
              </a:rPr>
              <a:t>Curriculum mapping documents</a:t>
            </a:r>
            <a:endParaRPr sz="2800" b="0" i="0" u="sng" strike="noStrike" cap="none">
              <a:solidFill>
                <a:schemeClr val="hlink"/>
              </a:solidFill>
              <a:latin typeface="Lato"/>
              <a:ea typeface="Lato"/>
              <a:cs typeface="Lato"/>
              <a:sym typeface="Lato"/>
            </a:endParaRPr>
          </a:p>
          <a:p>
            <a:pPr marL="457200" marR="0" lvl="0" indent="-406400" algn="l" rtl="0">
              <a:lnSpc>
                <a:spcPct val="115000"/>
              </a:lnSpc>
              <a:spcBef>
                <a:spcPts val="0"/>
              </a:spcBef>
              <a:spcAft>
                <a:spcPts val="0"/>
              </a:spcAft>
              <a:buClr>
                <a:schemeClr val="dk1"/>
              </a:buClr>
              <a:buSzPts val="2800"/>
              <a:buFont typeface="Lato"/>
              <a:buChar char="●"/>
            </a:pPr>
            <a:r>
              <a:rPr lang="en-US" sz="2800" b="0" i="0" u="none" strike="noStrike" cap="none">
                <a:solidFill>
                  <a:schemeClr val="dk1"/>
                </a:solidFill>
                <a:latin typeface="Lato"/>
                <a:ea typeface="Lato"/>
                <a:cs typeface="Lato"/>
                <a:sym typeface="Lato"/>
              </a:rPr>
              <a:t>Course development plan - aligned to QM Standards</a:t>
            </a:r>
            <a:endParaRPr sz="2800" b="0" i="0" u="none" strike="noStrike" cap="none">
              <a:solidFill>
                <a:schemeClr val="dk1"/>
              </a:solidFill>
              <a:latin typeface="Lato"/>
              <a:ea typeface="Lato"/>
              <a:cs typeface="Lato"/>
              <a:sym typeface="Lato"/>
            </a:endParaRPr>
          </a:p>
          <a:p>
            <a:pPr marL="457200" marR="0" lvl="0" indent="-406400" algn="l" rtl="0">
              <a:lnSpc>
                <a:spcPct val="115000"/>
              </a:lnSpc>
              <a:spcBef>
                <a:spcPts val="0"/>
              </a:spcBef>
              <a:spcAft>
                <a:spcPts val="0"/>
              </a:spcAft>
              <a:buClr>
                <a:srgbClr val="000000"/>
              </a:buClr>
              <a:buSzPts val="2800"/>
              <a:buFont typeface="Lato"/>
              <a:buChar char="●"/>
            </a:pPr>
            <a:r>
              <a:rPr lang="en-US" sz="2800" b="0" i="0" u="sng" strike="noStrike" cap="none">
                <a:solidFill>
                  <a:schemeClr val="hlink"/>
                </a:solidFill>
                <a:latin typeface="Lato"/>
                <a:ea typeface="Lato"/>
                <a:cs typeface="Lato"/>
                <a:sym typeface="Lato"/>
                <a:hlinkClick r:id="rId6"/>
              </a:rPr>
              <a:t>QM Course Certification</a:t>
            </a:r>
            <a:endParaRPr sz="2800" b="0" i="0" u="sng" strike="noStrike" cap="none">
              <a:solidFill>
                <a:schemeClr val="hlink"/>
              </a:solidFill>
              <a:latin typeface="Lato"/>
              <a:ea typeface="Lato"/>
              <a:cs typeface="Lato"/>
              <a:sym typeface="Lato"/>
            </a:endParaRPr>
          </a:p>
          <a:p>
            <a:pPr marL="457200" marR="0" lvl="0" indent="-406400" algn="l" rtl="0">
              <a:lnSpc>
                <a:spcPct val="115000"/>
              </a:lnSpc>
              <a:spcBef>
                <a:spcPts val="0"/>
              </a:spcBef>
              <a:spcAft>
                <a:spcPts val="0"/>
              </a:spcAft>
              <a:buClr>
                <a:srgbClr val="000000"/>
              </a:buClr>
              <a:buSzPts val="2800"/>
              <a:buFont typeface="Lato"/>
              <a:buChar char="●"/>
            </a:pPr>
            <a:r>
              <a:rPr lang="en-US" sz="2800" b="0" i="0" u="sng" strike="noStrike" cap="none">
                <a:solidFill>
                  <a:schemeClr val="hlink"/>
                </a:solidFill>
                <a:latin typeface="Lato"/>
                <a:ea typeface="Lato"/>
                <a:cs typeface="Lato"/>
                <a:sym typeface="Lato"/>
                <a:hlinkClick r:id="rId7"/>
              </a:rPr>
              <a:t>QM Program Certification</a:t>
            </a:r>
            <a:endParaRPr sz="2800" b="0" i="0" u="sng" strike="noStrike" cap="none">
              <a:solidFill>
                <a:schemeClr val="hlink"/>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2"/>
          <p:cNvPicPr preferRelativeResize="0"/>
          <p:nvPr/>
        </p:nvPicPr>
        <p:blipFill>
          <a:blip r:embed="rId3">
            <a:alphaModFix/>
          </a:blip>
          <a:stretch>
            <a:fillRect/>
          </a:stretch>
        </p:blipFill>
        <p:spPr>
          <a:xfrm>
            <a:off x="7629000" y="0"/>
            <a:ext cx="1515000" cy="885725"/>
          </a:xfrm>
          <a:prstGeom prst="rect">
            <a:avLst/>
          </a:prstGeom>
          <a:noFill/>
          <a:ln>
            <a:noFill/>
          </a:ln>
        </p:spPr>
      </p:pic>
      <p:pic>
        <p:nvPicPr>
          <p:cNvPr id="95" name="Google Shape;95;p22"/>
          <p:cNvPicPr preferRelativeResize="0"/>
          <p:nvPr/>
        </p:nvPicPr>
        <p:blipFill rotWithShape="1">
          <a:blip r:embed="rId4">
            <a:alphaModFix/>
          </a:blip>
          <a:srcRect t="3707"/>
          <a:stretch/>
        </p:blipFill>
        <p:spPr>
          <a:xfrm>
            <a:off x="2759850" y="2548700"/>
            <a:ext cx="1696125" cy="2124450"/>
          </a:xfrm>
          <a:prstGeom prst="rect">
            <a:avLst/>
          </a:prstGeom>
          <a:noFill/>
          <a:ln>
            <a:noFill/>
          </a:ln>
        </p:spPr>
      </p:pic>
      <p:pic>
        <p:nvPicPr>
          <p:cNvPr id="96" name="Google Shape;96;p22"/>
          <p:cNvPicPr preferRelativeResize="0"/>
          <p:nvPr/>
        </p:nvPicPr>
        <p:blipFill rotWithShape="1">
          <a:blip r:embed="rId5">
            <a:alphaModFix/>
          </a:blip>
          <a:srcRect l="4085" t="1989"/>
          <a:stretch/>
        </p:blipFill>
        <p:spPr>
          <a:xfrm>
            <a:off x="4634305" y="2548700"/>
            <a:ext cx="1659796" cy="2124450"/>
          </a:xfrm>
          <a:prstGeom prst="rect">
            <a:avLst/>
          </a:prstGeom>
          <a:noFill/>
          <a:ln>
            <a:noFill/>
          </a:ln>
        </p:spPr>
      </p:pic>
      <p:sp>
        <p:nvSpPr>
          <p:cNvPr id="97" name="Google Shape;97;p22"/>
          <p:cNvSpPr txBox="1"/>
          <p:nvPr/>
        </p:nvSpPr>
        <p:spPr>
          <a:xfrm>
            <a:off x="726325" y="3529550"/>
            <a:ext cx="1969500" cy="1214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US" sz="1800" b="1">
                <a:solidFill>
                  <a:srgbClr val="002295"/>
                </a:solidFill>
                <a:latin typeface="Trebuchet MS"/>
                <a:ea typeface="Trebuchet MS"/>
                <a:cs typeface="Trebuchet MS"/>
                <a:sym typeface="Trebuchet MS"/>
              </a:rPr>
              <a:t>Yaping Gao, EdD</a:t>
            </a:r>
            <a:endParaRPr sz="1800" b="1">
              <a:solidFill>
                <a:srgbClr val="002295"/>
              </a:solidFill>
              <a:latin typeface="Trebuchet MS"/>
              <a:ea typeface="Trebuchet MS"/>
              <a:cs typeface="Trebuchet MS"/>
              <a:sym typeface="Trebuchet MS"/>
            </a:endParaRPr>
          </a:p>
          <a:p>
            <a:pPr marL="0" lvl="0" indent="0" algn="r" rtl="0">
              <a:lnSpc>
                <a:spcPct val="115000"/>
              </a:lnSpc>
              <a:spcBef>
                <a:spcPts val="0"/>
              </a:spcBef>
              <a:spcAft>
                <a:spcPts val="0"/>
              </a:spcAft>
              <a:buNone/>
            </a:pPr>
            <a:r>
              <a:rPr lang="en-US">
                <a:solidFill>
                  <a:schemeClr val="dk1"/>
                </a:solidFill>
              </a:rPr>
              <a:t>VP,  Member Services &amp; Global Partnerships</a:t>
            </a:r>
            <a:br>
              <a:rPr lang="en-US">
                <a:solidFill>
                  <a:schemeClr val="dk1"/>
                </a:solidFill>
              </a:rPr>
            </a:br>
            <a:r>
              <a:rPr lang="en-US">
                <a:solidFill>
                  <a:schemeClr val="dk1"/>
                </a:solidFill>
              </a:rPr>
              <a:t> Quality Matters, USA</a:t>
            </a:r>
            <a:endParaRPr>
              <a:solidFill>
                <a:schemeClr val="dk1"/>
              </a:solidFill>
            </a:endParaRPr>
          </a:p>
        </p:txBody>
      </p:sp>
      <p:sp>
        <p:nvSpPr>
          <p:cNvPr id="98" name="Google Shape;98;p22"/>
          <p:cNvSpPr txBox="1"/>
          <p:nvPr/>
        </p:nvSpPr>
        <p:spPr>
          <a:xfrm>
            <a:off x="6294100" y="3529550"/>
            <a:ext cx="1969500" cy="96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002295"/>
                </a:solidFill>
                <a:latin typeface="Trebuchet MS"/>
                <a:ea typeface="Trebuchet MS"/>
                <a:cs typeface="Trebuchet MS"/>
                <a:sym typeface="Trebuchet MS"/>
              </a:rPr>
              <a:t>Deb Adair, PhD</a:t>
            </a:r>
            <a:endParaRPr sz="1800">
              <a:solidFill>
                <a:schemeClr val="dk1"/>
              </a:solidFill>
            </a:endParaRPr>
          </a:p>
          <a:p>
            <a:pPr marL="0" lvl="0" indent="0" algn="l" rtl="0">
              <a:lnSpc>
                <a:spcPct val="115000"/>
              </a:lnSpc>
              <a:spcBef>
                <a:spcPts val="0"/>
              </a:spcBef>
              <a:spcAft>
                <a:spcPts val="0"/>
              </a:spcAft>
              <a:buNone/>
            </a:pPr>
            <a:r>
              <a:rPr lang="en-US">
                <a:solidFill>
                  <a:schemeClr val="dk1"/>
                </a:solidFill>
              </a:rPr>
              <a:t>President, INQAAHE</a:t>
            </a:r>
            <a:br>
              <a:rPr lang="en-US">
                <a:solidFill>
                  <a:schemeClr val="dk1"/>
                </a:solidFill>
              </a:rPr>
            </a:br>
            <a:r>
              <a:rPr lang="en-US">
                <a:solidFill>
                  <a:schemeClr val="dk1"/>
                </a:solidFill>
              </a:rPr>
              <a:t>CEO, Quality Matters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0"/>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36" name="Google Shape;336;p40"/>
          <p:cNvSpPr txBox="1">
            <a:spLocks noGrp="1"/>
          </p:cNvSpPr>
          <p:nvPr>
            <p:ph type="title"/>
          </p:nvPr>
        </p:nvSpPr>
        <p:spPr>
          <a:xfrm>
            <a:off x="566950" y="227200"/>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a:latin typeface="Trebuchet MS"/>
              <a:ea typeface="Trebuchet MS"/>
              <a:cs typeface="Trebuchet MS"/>
              <a:sym typeface="Trebuchet MS"/>
            </a:endParaRPr>
          </a:p>
        </p:txBody>
      </p:sp>
      <p:pic>
        <p:nvPicPr>
          <p:cNvPr id="337" name="Google Shape;337;p40"/>
          <p:cNvPicPr preferRelativeResize="0"/>
          <p:nvPr/>
        </p:nvPicPr>
        <p:blipFill rotWithShape="1">
          <a:blip r:embed="rId4">
            <a:alphaModFix/>
          </a:blip>
          <a:srcRect/>
          <a:stretch/>
        </p:blipFill>
        <p:spPr>
          <a:xfrm>
            <a:off x="368825" y="337575"/>
            <a:ext cx="1170625" cy="1170625"/>
          </a:xfrm>
          <a:prstGeom prst="rect">
            <a:avLst/>
          </a:prstGeom>
          <a:noFill/>
          <a:ln>
            <a:noFill/>
          </a:ln>
        </p:spPr>
      </p:pic>
      <p:pic>
        <p:nvPicPr>
          <p:cNvPr id="338" name="Google Shape;338;p40"/>
          <p:cNvPicPr preferRelativeResize="0"/>
          <p:nvPr/>
        </p:nvPicPr>
        <p:blipFill rotWithShape="1">
          <a:blip r:embed="rId5">
            <a:alphaModFix/>
          </a:blip>
          <a:srcRect/>
          <a:stretch/>
        </p:blipFill>
        <p:spPr>
          <a:xfrm>
            <a:off x="3093350" y="1208775"/>
            <a:ext cx="5551415" cy="3190725"/>
          </a:xfrm>
          <a:prstGeom prst="rect">
            <a:avLst/>
          </a:prstGeom>
          <a:noFill/>
          <a:ln>
            <a:noFill/>
          </a:ln>
        </p:spPr>
      </p:pic>
      <p:sp>
        <p:nvSpPr>
          <p:cNvPr id="339" name="Google Shape;339;p40"/>
          <p:cNvSpPr txBox="1"/>
          <p:nvPr/>
        </p:nvSpPr>
        <p:spPr>
          <a:xfrm>
            <a:off x="566950" y="2220175"/>
            <a:ext cx="2291100" cy="195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400"/>
              </a:spcBef>
              <a:spcAft>
                <a:spcPts val="0"/>
              </a:spcAft>
              <a:buClr>
                <a:srgbClr val="000000"/>
              </a:buClr>
              <a:buSzPts val="1800"/>
              <a:buFont typeface="Arial"/>
              <a:buNone/>
            </a:pPr>
            <a:r>
              <a:rPr lang="en-US" sz="2000" b="0" i="0" u="none" strike="noStrike" cap="none">
                <a:solidFill>
                  <a:srgbClr val="000000"/>
                </a:solidFill>
                <a:latin typeface="Calibri"/>
                <a:ea typeface="Calibri"/>
                <a:cs typeface="Calibri"/>
                <a:sym typeface="Calibri"/>
              </a:rPr>
              <a:t>Dashboard for</a:t>
            </a:r>
            <a:endParaRPr sz="2000" b="0" i="0" u="none" strike="noStrike" cap="none">
              <a:solidFill>
                <a:srgbClr val="000000"/>
              </a:solidFill>
              <a:latin typeface="Calibri"/>
              <a:ea typeface="Calibri"/>
              <a:cs typeface="Calibri"/>
              <a:sym typeface="Calibri"/>
            </a:endParaRPr>
          </a:p>
          <a:p>
            <a:pPr marL="0" marR="0" lvl="0" indent="0" algn="l" rtl="0">
              <a:lnSpc>
                <a:spcPct val="115000"/>
              </a:lnSpc>
              <a:spcBef>
                <a:spcPts val="400"/>
              </a:spcBef>
              <a:spcAft>
                <a:spcPts val="0"/>
              </a:spcAft>
              <a:buClr>
                <a:srgbClr val="000000"/>
              </a:buClr>
              <a:buSzPts val="1800"/>
              <a:buFont typeface="Arial"/>
              <a:buNone/>
            </a:pPr>
            <a:r>
              <a:rPr lang="en-US" sz="2000" b="0" i="0" u="none" strike="noStrike" cap="none">
                <a:solidFill>
                  <a:srgbClr val="000000"/>
                </a:solidFill>
                <a:latin typeface="Calibri"/>
                <a:ea typeface="Calibri"/>
                <a:cs typeface="Calibri"/>
                <a:sym typeface="Calibri"/>
              </a:rPr>
              <a:t>QM Coordinators:</a:t>
            </a:r>
            <a:br>
              <a:rPr lang="en-US" sz="2000" b="0" i="0" u="none" strike="noStrike" cap="none">
                <a:solidFill>
                  <a:srgbClr val="000000"/>
                </a:solidFill>
                <a:latin typeface="Calibri"/>
                <a:ea typeface="Calibri"/>
                <a:cs typeface="Calibri"/>
                <a:sym typeface="Calibri"/>
              </a:rPr>
            </a:br>
            <a:r>
              <a:rPr lang="en-US" sz="2000" b="0" i="0" u="none" strike="noStrike" cap="none">
                <a:solidFill>
                  <a:srgbClr val="000000"/>
                </a:solidFill>
                <a:latin typeface="Calibri"/>
                <a:ea typeface="Calibri"/>
                <a:cs typeface="Calibri"/>
                <a:sym typeface="Calibri"/>
              </a:rPr>
              <a:t>Detailed faculty training records on  course design</a:t>
            </a:r>
            <a:r>
              <a:rPr lang="en-US" sz="2000" b="0" i="0" u="none" strike="noStrike" cap="none">
                <a:solidFill>
                  <a:srgbClr val="000000"/>
                </a:solidFill>
                <a:latin typeface="Lato"/>
                <a:ea typeface="Lato"/>
                <a:cs typeface="Lato"/>
                <a:sym typeface="Lato"/>
              </a:rPr>
              <a:t> </a:t>
            </a:r>
            <a:endParaRPr sz="2000" b="0" i="0" u="none" strike="noStrike" cap="none">
              <a:solidFill>
                <a:srgbClr val="00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1"/>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45" name="Google Shape;345;p41"/>
          <p:cNvSpPr txBox="1">
            <a:spLocks noGrp="1"/>
          </p:cNvSpPr>
          <p:nvPr>
            <p:ph type="title"/>
          </p:nvPr>
        </p:nvSpPr>
        <p:spPr>
          <a:xfrm>
            <a:off x="457200" y="49418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a:latin typeface="Trebuchet MS"/>
              <a:ea typeface="Trebuchet MS"/>
              <a:cs typeface="Trebuchet MS"/>
              <a:sym typeface="Trebuchet MS"/>
            </a:endParaRPr>
          </a:p>
        </p:txBody>
      </p:sp>
      <p:pic>
        <p:nvPicPr>
          <p:cNvPr id="346" name="Google Shape;346;p41"/>
          <p:cNvPicPr preferRelativeResize="0"/>
          <p:nvPr/>
        </p:nvPicPr>
        <p:blipFill rotWithShape="1">
          <a:blip r:embed="rId4">
            <a:alphaModFix/>
          </a:blip>
          <a:srcRect/>
          <a:stretch/>
        </p:blipFill>
        <p:spPr>
          <a:xfrm>
            <a:off x="368825" y="337575"/>
            <a:ext cx="1170625" cy="1170625"/>
          </a:xfrm>
          <a:prstGeom prst="rect">
            <a:avLst/>
          </a:prstGeom>
          <a:noFill/>
          <a:ln>
            <a:noFill/>
          </a:ln>
        </p:spPr>
      </p:pic>
      <p:sp>
        <p:nvSpPr>
          <p:cNvPr id="347" name="Google Shape;347;p41"/>
          <p:cNvSpPr txBox="1"/>
          <p:nvPr/>
        </p:nvSpPr>
        <p:spPr>
          <a:xfrm>
            <a:off x="1234950" y="1693300"/>
            <a:ext cx="7383300" cy="23397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Detailed plan/schedule for faculty PD</a:t>
            </a:r>
            <a:endParaRPr sz="2800" b="0" i="0" u="none" strike="noStrike" cap="none">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Samples of PD policies and/or structures</a:t>
            </a:r>
            <a:endParaRPr sz="2800" b="0" i="0" u="none" strike="noStrike" cap="none">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Practices for collection &amp; use of student feedback</a:t>
            </a:r>
            <a:endParaRPr sz="2800" b="0" i="0" u="none" strike="noStrike" cap="none">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Faculty PD achievements/credentials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2"/>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53" name="Google Shape;353;p42"/>
          <p:cNvSpPr txBox="1">
            <a:spLocks noGrp="1"/>
          </p:cNvSpPr>
          <p:nvPr>
            <p:ph type="title"/>
          </p:nvPr>
        </p:nvSpPr>
        <p:spPr>
          <a:xfrm>
            <a:off x="457200" y="49418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sz="4800">
              <a:latin typeface="Trebuchet MS"/>
              <a:ea typeface="Trebuchet MS"/>
              <a:cs typeface="Trebuchet MS"/>
              <a:sym typeface="Trebuchet MS"/>
            </a:endParaRPr>
          </a:p>
        </p:txBody>
      </p:sp>
      <p:pic>
        <p:nvPicPr>
          <p:cNvPr id="354" name="Google Shape;354;p42"/>
          <p:cNvPicPr preferRelativeResize="0"/>
          <p:nvPr/>
        </p:nvPicPr>
        <p:blipFill rotWithShape="1">
          <a:blip r:embed="rId4">
            <a:alphaModFix/>
          </a:blip>
          <a:srcRect/>
          <a:stretch/>
        </p:blipFill>
        <p:spPr>
          <a:xfrm>
            <a:off x="368825" y="337575"/>
            <a:ext cx="1170625" cy="1170625"/>
          </a:xfrm>
          <a:prstGeom prst="rect">
            <a:avLst/>
          </a:prstGeom>
          <a:noFill/>
          <a:ln>
            <a:noFill/>
          </a:ln>
        </p:spPr>
      </p:pic>
      <p:pic>
        <p:nvPicPr>
          <p:cNvPr id="355" name="Google Shape;355;p42"/>
          <p:cNvPicPr preferRelativeResize="0"/>
          <p:nvPr/>
        </p:nvPicPr>
        <p:blipFill rotWithShape="1">
          <a:blip r:embed="rId5">
            <a:alphaModFix/>
          </a:blip>
          <a:srcRect/>
          <a:stretch/>
        </p:blipFill>
        <p:spPr>
          <a:xfrm>
            <a:off x="76000" y="2373550"/>
            <a:ext cx="2712550" cy="1967923"/>
          </a:xfrm>
          <a:prstGeom prst="rect">
            <a:avLst/>
          </a:prstGeom>
          <a:noFill/>
          <a:ln>
            <a:noFill/>
          </a:ln>
        </p:spPr>
      </p:pic>
      <p:pic>
        <p:nvPicPr>
          <p:cNvPr id="356" name="Google Shape;356;p42"/>
          <p:cNvPicPr preferRelativeResize="0"/>
          <p:nvPr/>
        </p:nvPicPr>
        <p:blipFill rotWithShape="1">
          <a:blip r:embed="rId6">
            <a:alphaModFix/>
          </a:blip>
          <a:srcRect/>
          <a:stretch/>
        </p:blipFill>
        <p:spPr>
          <a:xfrm>
            <a:off x="2724586" y="1696972"/>
            <a:ext cx="3538774" cy="2530257"/>
          </a:xfrm>
          <a:prstGeom prst="rect">
            <a:avLst/>
          </a:prstGeom>
          <a:noFill/>
          <a:ln>
            <a:noFill/>
          </a:ln>
        </p:spPr>
      </p:pic>
      <p:pic>
        <p:nvPicPr>
          <p:cNvPr id="357" name="Google Shape;357;p42"/>
          <p:cNvPicPr preferRelativeResize="0"/>
          <p:nvPr/>
        </p:nvPicPr>
        <p:blipFill rotWithShape="1">
          <a:blip r:embed="rId7">
            <a:alphaModFix/>
          </a:blip>
          <a:srcRect/>
          <a:stretch/>
        </p:blipFill>
        <p:spPr>
          <a:xfrm>
            <a:off x="6263350" y="1269575"/>
            <a:ext cx="2880650" cy="210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3"/>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63" name="Google Shape;363;p43"/>
          <p:cNvSpPr txBox="1">
            <a:spLocks noGrp="1"/>
          </p:cNvSpPr>
          <p:nvPr>
            <p:ph type="title"/>
          </p:nvPr>
        </p:nvSpPr>
        <p:spPr>
          <a:xfrm>
            <a:off x="0" y="0"/>
            <a:ext cx="9144000" cy="1687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solidFill>
                  <a:srgbClr val="1F419A"/>
                </a:solidFill>
                <a:latin typeface="Trebuchet MS"/>
                <a:ea typeface="Trebuchet MS"/>
                <a:cs typeface="Trebuchet MS"/>
                <a:sym typeface="Trebuchet MS"/>
              </a:rPr>
              <a:t>QM Implementation</a:t>
            </a:r>
            <a:r>
              <a:rPr lang="en-US">
                <a:solidFill>
                  <a:srgbClr val="1F419A"/>
                </a:solidFill>
              </a:rPr>
              <a:t> </a:t>
            </a:r>
            <a:r>
              <a:rPr lang="en-US" sz="2500">
                <a:solidFill>
                  <a:srgbClr val="1F419A"/>
                </a:solidFill>
                <a:latin typeface="Trebuchet MS"/>
                <a:ea typeface="Trebuchet MS"/>
                <a:cs typeface="Trebuchet MS"/>
                <a:sym typeface="Trebuchet MS"/>
              </a:rPr>
              <a:t>for</a:t>
            </a:r>
            <a:endParaRPr sz="2500">
              <a:solidFill>
                <a:srgbClr val="1F419A"/>
              </a:solidFill>
              <a:latin typeface="Trebuchet MS"/>
              <a:ea typeface="Trebuchet MS"/>
              <a:cs typeface="Trebuchet MS"/>
              <a:sym typeface="Trebuchet MS"/>
            </a:endParaRPr>
          </a:p>
          <a:p>
            <a:pPr marL="0" lvl="0" indent="0" algn="ctr" rtl="0">
              <a:lnSpc>
                <a:spcPct val="100000"/>
              </a:lnSpc>
              <a:spcBef>
                <a:spcPts val="0"/>
              </a:spcBef>
              <a:spcAft>
                <a:spcPts val="0"/>
              </a:spcAft>
              <a:buSzPts val="1400"/>
              <a:buNone/>
            </a:pPr>
            <a:r>
              <a:rPr lang="en-US" sz="3200" b="1">
                <a:solidFill>
                  <a:srgbClr val="C00000"/>
                </a:solidFill>
                <a:latin typeface="Trebuchet MS"/>
                <a:ea typeface="Trebuchet MS"/>
                <a:cs typeface="Trebuchet MS"/>
                <a:sym typeface="Trebuchet MS"/>
              </a:rPr>
              <a:t>Student Support &amp; Educational Effectiveness</a:t>
            </a:r>
            <a:r>
              <a:rPr lang="en-US" sz="3200" b="1">
                <a:solidFill>
                  <a:srgbClr val="C00000"/>
                </a:solidFill>
              </a:rPr>
              <a:t> </a:t>
            </a:r>
            <a:endParaRPr sz="3200"/>
          </a:p>
        </p:txBody>
      </p:sp>
      <p:sp>
        <p:nvSpPr>
          <p:cNvPr id="364" name="Google Shape;364;p43"/>
          <p:cNvSpPr txBox="1"/>
          <p:nvPr/>
        </p:nvSpPr>
        <p:spPr>
          <a:xfrm>
            <a:off x="547200" y="1539400"/>
            <a:ext cx="8539800" cy="272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2900"/>
              <a:buFont typeface="Arial"/>
              <a:buNone/>
            </a:pPr>
            <a:r>
              <a:rPr lang="en-US" sz="2400">
                <a:solidFill>
                  <a:schemeClr val="accent1"/>
                </a:solidFill>
                <a:latin typeface="Calibri"/>
                <a:ea typeface="Calibri"/>
                <a:cs typeface="Calibri"/>
                <a:sym typeface="Calibri"/>
              </a:rPr>
              <a:t>A</a:t>
            </a:r>
            <a:r>
              <a:rPr lang="en-US" sz="2200">
                <a:solidFill>
                  <a:schemeClr val="accent1"/>
                </a:solidFill>
                <a:latin typeface="Calibri"/>
                <a:ea typeface="Calibri"/>
                <a:cs typeface="Calibri"/>
                <a:sym typeface="Calibri"/>
              </a:rPr>
              <a:t>ccreditors want to see evidence of how support systems and educational practices foster student success. Show them how you ensure:</a:t>
            </a:r>
            <a:endParaRPr sz="2200">
              <a:solidFill>
                <a:schemeClr val="accent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Students are supported through elements of quality course design</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Online student support practices are effective and valued by students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Faculty are trained in engaging students and assessing online/digital learning</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Learning outcomes are tracked/used in institutional assessment</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Students are completing and succeeding in achieving outcomes</a:t>
            </a:r>
            <a:endParaRPr sz="2000">
              <a:solidFill>
                <a:schemeClr val="dk1"/>
              </a:solidFill>
              <a:latin typeface="Calibri"/>
              <a:ea typeface="Calibri"/>
              <a:cs typeface="Calibri"/>
              <a:sym typeface="Calibri"/>
            </a:endParaRPr>
          </a:p>
        </p:txBody>
      </p:sp>
      <p:pic>
        <p:nvPicPr>
          <p:cNvPr id="365" name="Google Shape;365;p43"/>
          <p:cNvPicPr preferRelativeResize="0"/>
          <p:nvPr/>
        </p:nvPicPr>
        <p:blipFill rotWithShape="1">
          <a:blip r:embed="rId4">
            <a:alphaModFix/>
          </a:blip>
          <a:srcRect/>
          <a:stretch/>
        </p:blipFill>
        <p:spPr>
          <a:xfrm>
            <a:off x="8071774" y="0"/>
            <a:ext cx="932975" cy="9515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4"/>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71" name="Google Shape;371;p44"/>
          <p:cNvSpPr txBox="1">
            <a:spLocks noGrp="1"/>
          </p:cNvSpPr>
          <p:nvPr>
            <p:ph type="title"/>
          </p:nvPr>
        </p:nvSpPr>
        <p:spPr>
          <a:xfrm>
            <a:off x="457200" y="49418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a:latin typeface="Trebuchet MS"/>
              <a:ea typeface="Trebuchet MS"/>
              <a:cs typeface="Trebuchet MS"/>
              <a:sym typeface="Trebuchet MS"/>
            </a:endParaRPr>
          </a:p>
        </p:txBody>
      </p:sp>
      <p:pic>
        <p:nvPicPr>
          <p:cNvPr id="372" name="Google Shape;372;p44"/>
          <p:cNvPicPr preferRelativeResize="0"/>
          <p:nvPr/>
        </p:nvPicPr>
        <p:blipFill rotWithShape="1">
          <a:blip r:embed="rId4">
            <a:alphaModFix/>
          </a:blip>
          <a:srcRect/>
          <a:stretch/>
        </p:blipFill>
        <p:spPr>
          <a:xfrm>
            <a:off x="368825" y="337575"/>
            <a:ext cx="1170625" cy="1170625"/>
          </a:xfrm>
          <a:prstGeom prst="rect">
            <a:avLst/>
          </a:prstGeom>
          <a:noFill/>
          <a:ln>
            <a:noFill/>
          </a:ln>
        </p:spPr>
      </p:pic>
      <p:sp>
        <p:nvSpPr>
          <p:cNvPr id="373" name="Google Shape;373;p44"/>
          <p:cNvSpPr txBox="1"/>
          <p:nvPr/>
        </p:nvSpPr>
        <p:spPr>
          <a:xfrm>
            <a:off x="1480800" y="1508200"/>
            <a:ext cx="7206000" cy="2724300"/>
          </a:xfrm>
          <a:prstGeom prst="rect">
            <a:avLst/>
          </a:prstGeom>
          <a:noFill/>
          <a:ln>
            <a:noFill/>
          </a:ln>
        </p:spPr>
        <p:txBody>
          <a:bodyPr spcFirstLastPara="1" wrap="square" lIns="91425" tIns="91425" rIns="91425" bIns="91425" anchor="t" anchorCtr="0">
            <a:sp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List of services, with hours of availability</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Narrative </a:t>
            </a:r>
            <a:r>
              <a:rPr lang="en-US" sz="2500">
                <a:solidFill>
                  <a:schemeClr val="dk1"/>
                </a:solidFill>
                <a:latin typeface="Calibri"/>
                <a:ea typeface="Calibri"/>
                <a:cs typeface="Calibri"/>
                <a:sym typeface="Calibri"/>
              </a:rPr>
              <a:t>on how</a:t>
            </a:r>
            <a:r>
              <a:rPr lang="en-US" sz="2500" b="0" i="0" u="none" strike="noStrike" cap="none">
                <a:solidFill>
                  <a:schemeClr val="dk1"/>
                </a:solidFill>
                <a:latin typeface="Calibri"/>
                <a:ea typeface="Calibri"/>
                <a:cs typeface="Calibri"/>
                <a:sym typeface="Calibri"/>
              </a:rPr>
              <a:t> services </a:t>
            </a:r>
            <a:r>
              <a:rPr lang="en-US" sz="2500">
                <a:solidFill>
                  <a:schemeClr val="dk1"/>
                </a:solidFill>
                <a:latin typeface="Calibri"/>
                <a:ea typeface="Calibri"/>
                <a:cs typeface="Calibri"/>
                <a:sym typeface="Calibri"/>
              </a:rPr>
              <a:t>support</a:t>
            </a:r>
            <a:r>
              <a:rPr lang="en-US" sz="2500" b="0" i="0" u="none" strike="noStrike" cap="none">
                <a:solidFill>
                  <a:schemeClr val="dk1"/>
                </a:solidFill>
                <a:latin typeface="Calibri"/>
                <a:ea typeface="Calibri"/>
                <a:cs typeface="Calibri"/>
                <a:sym typeface="Calibri"/>
              </a:rPr>
              <a:t> success</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Student satisfaction data</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Data collection, distribution, and feedback</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Documentation of changes influenced by or </a:t>
            </a:r>
            <a:br>
              <a:rPr lang="en-US" sz="2500" b="0" i="0" u="none" strike="noStrike" cap="none">
                <a:solidFill>
                  <a:schemeClr val="dk1"/>
                </a:solidFill>
                <a:latin typeface="Calibri"/>
                <a:ea typeface="Calibri"/>
                <a:cs typeface="Calibri"/>
                <a:sym typeface="Calibri"/>
              </a:rPr>
            </a:br>
            <a:r>
              <a:rPr lang="en-US" sz="2500" b="0" i="0" u="none" strike="noStrike" cap="none">
                <a:solidFill>
                  <a:schemeClr val="dk1"/>
                </a:solidFill>
                <a:latin typeface="Calibri"/>
                <a:ea typeface="Calibri"/>
                <a:cs typeface="Calibri"/>
                <a:sym typeface="Calibri"/>
              </a:rPr>
              <a:t>as a result of feedback</a:t>
            </a: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5"/>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379" name="Google Shape;379;p45"/>
          <p:cNvSpPr txBox="1">
            <a:spLocks noGrp="1"/>
          </p:cNvSpPr>
          <p:nvPr>
            <p:ph type="title"/>
          </p:nvPr>
        </p:nvSpPr>
        <p:spPr>
          <a:xfrm>
            <a:off x="457200" y="49418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rgbClr val="1F419A"/>
                </a:solidFill>
                <a:latin typeface="Trebuchet MS"/>
                <a:ea typeface="Trebuchet MS"/>
                <a:cs typeface="Trebuchet MS"/>
                <a:sym typeface="Trebuchet MS"/>
              </a:rPr>
              <a:t>Evidence Examples</a:t>
            </a:r>
            <a:endParaRPr>
              <a:latin typeface="Trebuchet MS"/>
              <a:ea typeface="Trebuchet MS"/>
              <a:cs typeface="Trebuchet MS"/>
              <a:sym typeface="Trebuchet MS"/>
            </a:endParaRPr>
          </a:p>
        </p:txBody>
      </p:sp>
      <p:pic>
        <p:nvPicPr>
          <p:cNvPr id="380" name="Google Shape;380;p45"/>
          <p:cNvPicPr preferRelativeResize="0"/>
          <p:nvPr/>
        </p:nvPicPr>
        <p:blipFill rotWithShape="1">
          <a:blip r:embed="rId4">
            <a:alphaModFix/>
          </a:blip>
          <a:srcRect/>
          <a:stretch/>
        </p:blipFill>
        <p:spPr>
          <a:xfrm>
            <a:off x="368825" y="337575"/>
            <a:ext cx="1170625" cy="1170625"/>
          </a:xfrm>
          <a:prstGeom prst="rect">
            <a:avLst/>
          </a:prstGeom>
          <a:noFill/>
          <a:ln>
            <a:noFill/>
          </a:ln>
        </p:spPr>
      </p:pic>
      <p:sp>
        <p:nvSpPr>
          <p:cNvPr id="381" name="Google Shape;381;p45"/>
          <p:cNvSpPr txBox="1"/>
          <p:nvPr/>
        </p:nvSpPr>
        <p:spPr>
          <a:xfrm>
            <a:off x="1115575" y="1436225"/>
            <a:ext cx="7817400" cy="2992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Definition of success for online students </a:t>
            </a:r>
            <a:r>
              <a:rPr lang="en-US" sz="2400">
                <a:solidFill>
                  <a:schemeClr val="dk1"/>
                </a:solidFill>
                <a:latin typeface="Calibri"/>
                <a:ea typeface="Calibri"/>
                <a:cs typeface="Calibri"/>
                <a:sym typeface="Calibri"/>
              </a:rPr>
              <a:t>&amp; </a:t>
            </a:r>
            <a:br>
              <a:rPr lang="en-US" sz="2400">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evidence of achievement</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Inst</a:t>
            </a:r>
            <a:r>
              <a:rPr lang="en-US" sz="2400">
                <a:solidFill>
                  <a:schemeClr val="dk1"/>
                </a:solidFill>
                <a:latin typeface="Calibri"/>
                <a:ea typeface="Calibri"/>
                <a:cs typeface="Calibri"/>
                <a:sym typeface="Calibri"/>
              </a:rPr>
              <a:t>itutional </a:t>
            </a:r>
            <a:r>
              <a:rPr lang="en-US" sz="2400" b="0" i="0" u="none" strike="noStrike" cap="none">
                <a:solidFill>
                  <a:schemeClr val="dk1"/>
                </a:solidFill>
                <a:latin typeface="Calibri"/>
                <a:ea typeface="Calibri"/>
                <a:cs typeface="Calibri"/>
                <a:sym typeface="Calibri"/>
              </a:rPr>
              <a:t>assessment inc</a:t>
            </a:r>
            <a:r>
              <a:rPr lang="en-US" sz="2400">
                <a:solidFill>
                  <a:schemeClr val="dk1"/>
                </a:solidFill>
                <a:latin typeface="Calibri"/>
                <a:ea typeface="Calibri"/>
                <a:cs typeface="Calibri"/>
                <a:sym typeface="Calibri"/>
              </a:rPr>
              <a:t>l.</a:t>
            </a:r>
            <a:r>
              <a:rPr lang="en-US" sz="2400" b="0" i="0" u="none" strike="noStrike" cap="none">
                <a:solidFill>
                  <a:schemeClr val="dk1"/>
                </a:solidFill>
                <a:latin typeface="Calibri"/>
                <a:ea typeface="Calibri"/>
                <a:cs typeface="Calibri"/>
                <a:sym typeface="Calibri"/>
              </a:rPr>
              <a:t> online student performance</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Surveys or est</a:t>
            </a:r>
            <a:r>
              <a:rPr lang="en-US" sz="2400">
                <a:solidFill>
                  <a:schemeClr val="dk1"/>
                </a:solidFill>
                <a:latin typeface="Calibri"/>
                <a:ea typeface="Calibri"/>
                <a:cs typeface="Calibri"/>
                <a:sym typeface="Calibri"/>
              </a:rPr>
              <a:t>.</a:t>
            </a:r>
            <a:r>
              <a:rPr lang="en-US" sz="2400" b="0" i="0" u="none" strike="noStrike" cap="none">
                <a:solidFill>
                  <a:schemeClr val="dk1"/>
                </a:solidFill>
                <a:latin typeface="Calibri"/>
                <a:ea typeface="Calibri"/>
                <a:cs typeface="Calibri"/>
                <a:sym typeface="Calibri"/>
              </a:rPr>
              <a:t> processes to collect student feedback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for improvement of instruction &amp; support services</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Documentation of improvement made based on feedback</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Retention / completion / graduation rates</a:t>
            </a: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6"/>
          <p:cNvSpPr txBox="1">
            <a:spLocks noGrp="1"/>
          </p:cNvSpPr>
          <p:nvPr>
            <p:ph type="title"/>
          </p:nvPr>
        </p:nvSpPr>
        <p:spPr>
          <a:xfrm>
            <a:off x="288050" y="251775"/>
            <a:ext cx="7714500" cy="11802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1"/>
              </a:buClr>
              <a:buSzPts val="1400"/>
              <a:buFont typeface="Trebuchet MS"/>
              <a:buNone/>
            </a:pPr>
            <a:r>
              <a:rPr lang="en-US">
                <a:solidFill>
                  <a:schemeClr val="accent1"/>
                </a:solidFill>
                <a:latin typeface="Trebuchet MS"/>
                <a:ea typeface="Trebuchet MS"/>
                <a:cs typeface="Trebuchet MS"/>
                <a:sym typeface="Trebuchet MS"/>
              </a:rPr>
              <a:t>Reflection &amp; Takeaways</a:t>
            </a:r>
            <a:endParaRPr>
              <a:solidFill>
                <a:schemeClr val="accent1"/>
              </a:solidFill>
              <a:latin typeface="Trebuchet MS"/>
              <a:ea typeface="Trebuchet MS"/>
              <a:cs typeface="Trebuchet MS"/>
              <a:sym typeface="Trebuchet MS"/>
            </a:endParaRPr>
          </a:p>
        </p:txBody>
      </p:sp>
      <p:pic>
        <p:nvPicPr>
          <p:cNvPr id="387" name="Google Shape;387;p46"/>
          <p:cNvPicPr preferRelativeResize="0"/>
          <p:nvPr/>
        </p:nvPicPr>
        <p:blipFill rotWithShape="1">
          <a:blip r:embed="rId3">
            <a:alphaModFix/>
          </a:blip>
          <a:srcRect b="9387"/>
          <a:stretch/>
        </p:blipFill>
        <p:spPr>
          <a:xfrm>
            <a:off x="7162150" y="1353825"/>
            <a:ext cx="1633149" cy="1387075"/>
          </a:xfrm>
          <a:prstGeom prst="rect">
            <a:avLst/>
          </a:prstGeom>
          <a:noFill/>
          <a:ln>
            <a:noFill/>
          </a:ln>
        </p:spPr>
      </p:pic>
      <p:sp>
        <p:nvSpPr>
          <p:cNvPr id="388" name="Google Shape;388;p46"/>
          <p:cNvSpPr txBox="1"/>
          <p:nvPr/>
        </p:nvSpPr>
        <p:spPr>
          <a:xfrm>
            <a:off x="7089975" y="2801250"/>
            <a:ext cx="1777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Source: AI-generated image </a:t>
            </a:r>
            <a:br>
              <a:rPr lang="en-US" sz="1000">
                <a:latin typeface="Trebuchet MS"/>
                <a:ea typeface="Trebuchet MS"/>
                <a:cs typeface="Trebuchet MS"/>
                <a:sym typeface="Trebuchet MS"/>
              </a:rPr>
            </a:br>
            <a:r>
              <a:rPr lang="en-US" sz="1000">
                <a:latin typeface="Trebuchet MS"/>
                <a:ea typeface="Trebuchet MS"/>
                <a:cs typeface="Trebuchet MS"/>
                <a:sym typeface="Trebuchet MS"/>
              </a:rPr>
              <a:t>with MS Bing Image Creator</a:t>
            </a:r>
            <a:endParaRPr sz="1000">
              <a:latin typeface="Trebuchet MS"/>
              <a:ea typeface="Trebuchet MS"/>
              <a:cs typeface="Trebuchet MS"/>
              <a:sym typeface="Trebuchet MS"/>
            </a:endParaRPr>
          </a:p>
        </p:txBody>
      </p:sp>
      <p:sp>
        <p:nvSpPr>
          <p:cNvPr id="389" name="Google Shape;389;p46"/>
          <p:cNvSpPr txBox="1"/>
          <p:nvPr/>
        </p:nvSpPr>
        <p:spPr>
          <a:xfrm>
            <a:off x="1088725" y="1431975"/>
            <a:ext cx="5819700" cy="27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latin typeface="Trebuchet MS"/>
                <a:ea typeface="Trebuchet MS"/>
                <a:cs typeface="Trebuchet MS"/>
                <a:sym typeface="Trebuchet MS"/>
              </a:rPr>
              <a:t>How do you see QM implementation supports QA and provides data as evidence for your institutional or programmatic accreditation?</a:t>
            </a:r>
            <a:endParaRPr sz="3200">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7"/>
          <p:cNvSpPr txBox="1">
            <a:spLocks noGrp="1"/>
          </p:cNvSpPr>
          <p:nvPr>
            <p:ph type="ctrTitle"/>
          </p:nvPr>
        </p:nvSpPr>
        <p:spPr>
          <a:xfrm>
            <a:off x="685800" y="2312610"/>
            <a:ext cx="7772400" cy="215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Please contact us:</a:t>
            </a:r>
            <a:br>
              <a:rPr lang="en-US"/>
            </a:br>
            <a:r>
              <a:rPr lang="en-US" sz="3600"/>
              <a:t>Deb: dadair@qualitymatters.org</a:t>
            </a:r>
            <a:br>
              <a:rPr lang="en-US" sz="3600"/>
            </a:br>
            <a:r>
              <a:rPr lang="en-US" sz="3600"/>
              <a:t>Yaping: ygao@qualitymatters.org</a:t>
            </a:r>
            <a:endParaRPr/>
          </a:p>
        </p:txBody>
      </p:sp>
      <p:pic>
        <p:nvPicPr>
          <p:cNvPr id="395" name="Google Shape;395;p47"/>
          <p:cNvPicPr preferRelativeResize="0"/>
          <p:nvPr/>
        </p:nvPicPr>
        <p:blipFill>
          <a:blip r:embed="rId3">
            <a:alphaModFix/>
          </a:blip>
          <a:stretch>
            <a:fillRect/>
          </a:stretch>
        </p:blipFill>
        <p:spPr>
          <a:xfrm>
            <a:off x="7629000" y="0"/>
            <a:ext cx="1515000" cy="885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a:off x="1346875" y="1027550"/>
            <a:ext cx="6714900" cy="3362100"/>
          </a:xfrm>
          <a:prstGeom prst="rect">
            <a:avLst/>
          </a:prstGeom>
          <a:noFill/>
          <a:ln>
            <a:noFill/>
          </a:ln>
        </p:spPr>
        <p:txBody>
          <a:bodyPr spcFirstLastPara="1" wrap="square" lIns="91425" tIns="45700" rIns="91425" bIns="45700" anchor="t" anchorCtr="0">
            <a:noAutofit/>
          </a:bodyPr>
          <a:lstStyle/>
          <a:p>
            <a:pPr marL="342900" lvl="0" indent="-323850" algn="l" rtl="0">
              <a:spcBef>
                <a:spcPts val="360"/>
              </a:spcBef>
              <a:spcAft>
                <a:spcPts val="0"/>
              </a:spcAft>
              <a:buSzPts val="3200"/>
              <a:buChar char="❏"/>
            </a:pPr>
            <a:r>
              <a:rPr lang="en-US" sz="2400">
                <a:latin typeface="Lato"/>
                <a:ea typeface="Lato"/>
                <a:cs typeface="Lato"/>
                <a:sym typeface="Lato"/>
              </a:rPr>
              <a:t>Introduction: Data for QA </a:t>
            </a:r>
            <a:endParaRPr sz="2400">
              <a:latin typeface="Lato"/>
              <a:ea typeface="Lato"/>
              <a:cs typeface="Lato"/>
              <a:sym typeface="Lato"/>
            </a:endParaRPr>
          </a:p>
          <a:p>
            <a:pPr marL="342900" lvl="0" indent="-323850" algn="l" rtl="0">
              <a:spcBef>
                <a:spcPts val="0"/>
              </a:spcBef>
              <a:spcAft>
                <a:spcPts val="0"/>
              </a:spcAft>
              <a:buSzPts val="3200"/>
              <a:buChar char="❏"/>
            </a:pPr>
            <a:r>
              <a:rPr lang="en-US" sz="2400">
                <a:latin typeface="Lato"/>
                <a:ea typeface="Lato"/>
                <a:cs typeface="Lato"/>
                <a:sym typeface="Lato"/>
              </a:rPr>
              <a:t>Overview of US institutional accreditation</a:t>
            </a:r>
            <a:endParaRPr sz="2400">
              <a:solidFill>
                <a:srgbClr val="D9D9D9"/>
              </a:solidFill>
              <a:latin typeface="Lato"/>
              <a:ea typeface="Lato"/>
              <a:cs typeface="Lato"/>
              <a:sym typeface="Lato"/>
            </a:endParaRPr>
          </a:p>
          <a:p>
            <a:pPr marL="342900" lvl="0" indent="-323850" algn="l" rtl="0">
              <a:spcBef>
                <a:spcPts val="0"/>
              </a:spcBef>
              <a:spcAft>
                <a:spcPts val="0"/>
              </a:spcAft>
              <a:buSzPts val="3200"/>
              <a:buChar char="❏"/>
            </a:pPr>
            <a:r>
              <a:rPr lang="en-US" sz="2400">
                <a:latin typeface="Lato"/>
                <a:ea typeface="Lato"/>
                <a:cs typeface="Lato"/>
                <a:sym typeface="Lato"/>
              </a:rPr>
              <a:t>Alignment of QM &amp; accreditation </a:t>
            </a:r>
            <a:br>
              <a:rPr lang="en-US" sz="2400">
                <a:latin typeface="Lato"/>
                <a:ea typeface="Lato"/>
                <a:cs typeface="Lato"/>
                <a:sym typeface="Lato"/>
              </a:rPr>
            </a:br>
            <a:r>
              <a:rPr lang="en-US" sz="2400">
                <a:latin typeface="Lato"/>
                <a:ea typeface="Lato"/>
                <a:cs typeface="Lato"/>
                <a:sym typeface="Lato"/>
              </a:rPr>
              <a:t>standards &amp; criteria</a:t>
            </a:r>
            <a:endParaRPr sz="2400">
              <a:latin typeface="Lato"/>
              <a:ea typeface="Lato"/>
              <a:cs typeface="Lato"/>
              <a:sym typeface="Lato"/>
            </a:endParaRPr>
          </a:p>
          <a:p>
            <a:pPr marL="342900" lvl="0" indent="-323850" algn="l" rtl="0">
              <a:spcBef>
                <a:spcPts val="0"/>
              </a:spcBef>
              <a:spcAft>
                <a:spcPts val="0"/>
              </a:spcAft>
              <a:buSzPts val="3200"/>
              <a:buChar char="❏"/>
            </a:pPr>
            <a:r>
              <a:rPr lang="en-US" sz="2400">
                <a:latin typeface="Lato"/>
                <a:ea typeface="Lato"/>
                <a:cs typeface="Lato"/>
                <a:sym typeface="Lato"/>
              </a:rPr>
              <a:t>Identifying QM implementation activities </a:t>
            </a:r>
            <a:br>
              <a:rPr lang="en-US" sz="2400">
                <a:latin typeface="Lato"/>
                <a:ea typeface="Lato"/>
                <a:cs typeface="Lato"/>
                <a:sym typeface="Lato"/>
              </a:rPr>
            </a:br>
            <a:r>
              <a:rPr lang="en-US" sz="2400">
                <a:latin typeface="Lato"/>
                <a:ea typeface="Lato"/>
                <a:cs typeface="Lato"/>
                <a:sym typeface="Lato"/>
              </a:rPr>
              <a:t>&amp; documenting evidence</a:t>
            </a:r>
            <a:endParaRPr sz="2400">
              <a:latin typeface="Lato"/>
              <a:ea typeface="Lato"/>
              <a:cs typeface="Lato"/>
              <a:sym typeface="Lato"/>
            </a:endParaRPr>
          </a:p>
          <a:p>
            <a:pPr marL="342900" lvl="0" indent="-323850" algn="l" rtl="0">
              <a:spcBef>
                <a:spcPts val="0"/>
              </a:spcBef>
              <a:spcAft>
                <a:spcPts val="0"/>
              </a:spcAft>
              <a:buSzPts val="3200"/>
              <a:buChar char="❏"/>
            </a:pPr>
            <a:r>
              <a:rPr lang="en-US" sz="2400">
                <a:latin typeface="Lato"/>
                <a:ea typeface="Lato"/>
                <a:cs typeface="Lato"/>
                <a:sym typeface="Lato"/>
              </a:rPr>
              <a:t>Reflection &amp; takeaways</a:t>
            </a:r>
            <a:endParaRPr/>
          </a:p>
        </p:txBody>
      </p:sp>
      <p:sp>
        <p:nvSpPr>
          <p:cNvPr id="104" name="Google Shape;104;p23"/>
          <p:cNvSpPr txBox="1">
            <a:spLocks noGrp="1"/>
          </p:cNvSpPr>
          <p:nvPr>
            <p:ph type="title"/>
          </p:nvPr>
        </p:nvSpPr>
        <p:spPr>
          <a:xfrm>
            <a:off x="229675" y="170150"/>
            <a:ext cx="7832100" cy="8574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1"/>
              </a:buClr>
              <a:buSzPts val="5800"/>
              <a:buFont typeface="Trebuchet MS"/>
              <a:buNone/>
            </a:pPr>
            <a:r>
              <a:rPr lang="en-US">
                <a:solidFill>
                  <a:schemeClr val="accent1"/>
                </a:solidFill>
              </a:rPr>
              <a:t>Presentation Outline</a:t>
            </a:r>
            <a:endParaRPr>
              <a:solidFill>
                <a:schemeClr val="accent1"/>
              </a:solidFill>
            </a:endParaRPr>
          </a:p>
        </p:txBody>
      </p:sp>
      <p:pic>
        <p:nvPicPr>
          <p:cNvPr id="105" name="Google Shape;105;p23"/>
          <p:cNvPicPr preferRelativeResize="0"/>
          <p:nvPr/>
        </p:nvPicPr>
        <p:blipFill rotWithShape="1">
          <a:blip r:embed="rId3">
            <a:alphaModFix/>
          </a:blip>
          <a:srcRect/>
          <a:stretch/>
        </p:blipFill>
        <p:spPr>
          <a:xfrm>
            <a:off x="7981675" y="260600"/>
            <a:ext cx="837450" cy="1023094"/>
          </a:xfrm>
          <a:prstGeom prst="rect">
            <a:avLst/>
          </a:prstGeom>
          <a:noFill/>
          <a:ln>
            <a:noFill/>
          </a:ln>
        </p:spPr>
      </p:pic>
      <p:pic>
        <p:nvPicPr>
          <p:cNvPr id="106" name="Google Shape;106;p23"/>
          <p:cNvPicPr preferRelativeResize="0"/>
          <p:nvPr/>
        </p:nvPicPr>
        <p:blipFill>
          <a:blip r:embed="rId4">
            <a:alphaModFix/>
          </a:blip>
          <a:stretch>
            <a:fillRect/>
          </a:stretch>
        </p:blipFill>
        <p:spPr>
          <a:xfrm>
            <a:off x="8061775" y="4434875"/>
            <a:ext cx="837450" cy="48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4"/>
          <p:cNvPicPr preferRelativeResize="0"/>
          <p:nvPr/>
        </p:nvPicPr>
        <p:blipFill>
          <a:blip r:embed="rId3">
            <a:alphaModFix/>
          </a:blip>
          <a:stretch>
            <a:fillRect/>
          </a:stretch>
        </p:blipFill>
        <p:spPr>
          <a:xfrm>
            <a:off x="8071775" y="4423850"/>
            <a:ext cx="837450" cy="489600"/>
          </a:xfrm>
          <a:prstGeom prst="rect">
            <a:avLst/>
          </a:prstGeom>
          <a:noFill/>
          <a:ln>
            <a:noFill/>
          </a:ln>
        </p:spPr>
      </p:pic>
      <p:sp>
        <p:nvSpPr>
          <p:cNvPr id="112" name="Google Shape;112;p24"/>
          <p:cNvSpPr txBox="1">
            <a:spLocks noGrp="1"/>
          </p:cNvSpPr>
          <p:nvPr>
            <p:ph type="title"/>
          </p:nvPr>
        </p:nvSpPr>
        <p:spPr>
          <a:xfrm>
            <a:off x="457200" y="349550"/>
            <a:ext cx="8229600" cy="10212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accent1"/>
              </a:buClr>
              <a:buSzPts val="1400"/>
              <a:buFont typeface="Trebuchet MS"/>
              <a:buNone/>
            </a:pPr>
            <a:r>
              <a:rPr lang="en-US" sz="3600">
                <a:solidFill>
                  <a:schemeClr val="accent1"/>
                </a:solidFill>
                <a:latin typeface="Trebuchet MS"/>
                <a:ea typeface="Trebuchet MS"/>
                <a:cs typeface="Trebuchet MS"/>
                <a:sym typeface="Trebuchet MS"/>
              </a:rPr>
              <a:t>My involvement with my institution’s </a:t>
            </a:r>
            <a:br>
              <a:rPr lang="en-US" sz="3600">
                <a:solidFill>
                  <a:schemeClr val="accent1"/>
                </a:solidFill>
                <a:latin typeface="Trebuchet MS"/>
                <a:ea typeface="Trebuchet MS"/>
                <a:cs typeface="Trebuchet MS"/>
                <a:sym typeface="Trebuchet MS"/>
              </a:rPr>
            </a:br>
            <a:r>
              <a:rPr lang="en-US" sz="3600">
                <a:solidFill>
                  <a:schemeClr val="accent1"/>
                </a:solidFill>
                <a:latin typeface="Trebuchet MS"/>
                <a:ea typeface="Trebuchet MS"/>
                <a:cs typeface="Trebuchet MS"/>
                <a:sym typeface="Trebuchet MS"/>
              </a:rPr>
              <a:t>quality assurance efforts is in:</a:t>
            </a:r>
            <a:endParaRPr sz="3600">
              <a:solidFill>
                <a:schemeClr val="accent1"/>
              </a:solidFill>
              <a:latin typeface="Trebuchet MS"/>
              <a:ea typeface="Trebuchet MS"/>
              <a:cs typeface="Trebuchet MS"/>
              <a:sym typeface="Trebuchet MS"/>
            </a:endParaRPr>
          </a:p>
        </p:txBody>
      </p:sp>
      <p:sp>
        <p:nvSpPr>
          <p:cNvPr id="113" name="Google Shape;113;p24"/>
          <p:cNvSpPr txBox="1"/>
          <p:nvPr/>
        </p:nvSpPr>
        <p:spPr>
          <a:xfrm>
            <a:off x="2728024" y="1614725"/>
            <a:ext cx="5616300" cy="2640900"/>
          </a:xfrm>
          <a:prstGeom prst="rect">
            <a:avLst/>
          </a:prstGeom>
          <a:noFill/>
          <a:ln>
            <a:noFill/>
          </a:ln>
        </p:spPr>
        <p:txBody>
          <a:bodyPr spcFirstLastPara="1" wrap="square" lIns="68550" tIns="68550" rIns="68550" bIns="68550" anchor="t" anchorCtr="0">
            <a:spAutoFit/>
          </a:bodyPr>
          <a:lstStyle/>
          <a:p>
            <a:pPr marL="457188" marR="0" lvl="1" indent="-184150" algn="l" rtl="0">
              <a:lnSpc>
                <a:spcPct val="90000"/>
              </a:lnSpc>
              <a:spcBef>
                <a:spcPts val="375"/>
              </a:spcBef>
              <a:spcAft>
                <a:spcPts val="0"/>
              </a:spcAft>
              <a:buClr>
                <a:schemeClr val="dk1"/>
              </a:buClr>
              <a:buSzPts val="2900"/>
              <a:buFont typeface="Lato"/>
              <a:buChar char="❏"/>
            </a:pPr>
            <a:r>
              <a:rPr lang="en-US" sz="2175" b="0" i="0" u="none" strike="noStrike" cap="none">
                <a:solidFill>
                  <a:schemeClr val="dk1"/>
                </a:solidFill>
                <a:latin typeface="Lato"/>
                <a:ea typeface="Lato"/>
                <a:cs typeface="Lato"/>
                <a:sym typeface="Lato"/>
              </a:rPr>
              <a:t>Institutional Accreditation</a:t>
            </a:r>
            <a:endParaRPr sz="2175" b="0" i="0" u="none" strike="noStrike" cap="none">
              <a:solidFill>
                <a:schemeClr val="dk1"/>
              </a:solidFill>
              <a:latin typeface="Lato"/>
              <a:ea typeface="Lato"/>
              <a:cs typeface="Lato"/>
              <a:sym typeface="Lato"/>
            </a:endParaRPr>
          </a:p>
          <a:p>
            <a:pPr marL="457188" marR="0" lvl="1" indent="-184150" algn="l" rtl="0">
              <a:lnSpc>
                <a:spcPct val="90000"/>
              </a:lnSpc>
              <a:spcBef>
                <a:spcPts val="375"/>
              </a:spcBef>
              <a:spcAft>
                <a:spcPts val="0"/>
              </a:spcAft>
              <a:buClr>
                <a:schemeClr val="dk1"/>
              </a:buClr>
              <a:buSzPts val="2900"/>
              <a:buFont typeface="Lato"/>
              <a:buChar char="❏"/>
            </a:pPr>
            <a:r>
              <a:rPr lang="en-US" sz="2175" b="0" i="0" u="none" strike="noStrike" cap="none">
                <a:solidFill>
                  <a:schemeClr val="dk1"/>
                </a:solidFill>
                <a:latin typeface="Lato"/>
                <a:ea typeface="Lato"/>
                <a:cs typeface="Lato"/>
                <a:sym typeface="Lato"/>
              </a:rPr>
              <a:t>Programmatic Accreditation </a:t>
            </a:r>
            <a:endParaRPr sz="2175" b="0" i="0" u="none" strike="noStrike" cap="none">
              <a:solidFill>
                <a:schemeClr val="dk1"/>
              </a:solidFill>
              <a:latin typeface="Lato"/>
              <a:ea typeface="Lato"/>
              <a:cs typeface="Lato"/>
              <a:sym typeface="Lato"/>
            </a:endParaRPr>
          </a:p>
          <a:p>
            <a:pPr marL="457188" marR="0" lvl="1" indent="-184150" algn="l" rtl="0">
              <a:lnSpc>
                <a:spcPct val="90000"/>
              </a:lnSpc>
              <a:spcBef>
                <a:spcPts val="375"/>
              </a:spcBef>
              <a:spcAft>
                <a:spcPts val="0"/>
              </a:spcAft>
              <a:buClr>
                <a:schemeClr val="dk1"/>
              </a:buClr>
              <a:buSzPts val="2900"/>
              <a:buFont typeface="Lato"/>
              <a:buChar char="❏"/>
            </a:pPr>
            <a:r>
              <a:rPr lang="en-US" sz="2175" b="0" i="0" u="none" strike="noStrike" cap="none">
                <a:solidFill>
                  <a:schemeClr val="dk1"/>
                </a:solidFill>
                <a:latin typeface="Lato"/>
                <a:ea typeface="Lato"/>
                <a:cs typeface="Lato"/>
                <a:sym typeface="Lato"/>
              </a:rPr>
              <a:t>Online teaching and/or distance learning</a:t>
            </a:r>
            <a:endParaRPr sz="2175" b="0" i="0" u="none" strike="noStrike" cap="none">
              <a:solidFill>
                <a:schemeClr val="dk1"/>
              </a:solidFill>
              <a:latin typeface="Lato"/>
              <a:ea typeface="Lato"/>
              <a:cs typeface="Lato"/>
              <a:sym typeface="Lato"/>
            </a:endParaRPr>
          </a:p>
          <a:p>
            <a:pPr marL="457188" marR="0" lvl="1" indent="-184150" algn="l" rtl="0">
              <a:lnSpc>
                <a:spcPct val="90000"/>
              </a:lnSpc>
              <a:spcBef>
                <a:spcPts val="375"/>
              </a:spcBef>
              <a:spcAft>
                <a:spcPts val="0"/>
              </a:spcAft>
              <a:buClr>
                <a:schemeClr val="dk1"/>
              </a:buClr>
              <a:buSzPts val="2900"/>
              <a:buFont typeface="Lato"/>
              <a:buChar char="❏"/>
            </a:pPr>
            <a:r>
              <a:rPr lang="en-US" sz="2175" b="0" i="0" u="none" strike="noStrike" cap="none">
                <a:solidFill>
                  <a:schemeClr val="dk1"/>
                </a:solidFill>
                <a:latin typeface="Lato"/>
                <a:ea typeface="Lato"/>
                <a:cs typeface="Lato"/>
                <a:sym typeface="Lato"/>
              </a:rPr>
              <a:t>QM implementation (ID work, online management etc.)</a:t>
            </a:r>
            <a:endParaRPr sz="2175" b="0" i="0" u="none" strike="noStrike" cap="none">
              <a:solidFill>
                <a:schemeClr val="dk1"/>
              </a:solidFill>
              <a:latin typeface="Lato"/>
              <a:ea typeface="Lato"/>
              <a:cs typeface="Lato"/>
              <a:sym typeface="Lato"/>
            </a:endParaRPr>
          </a:p>
          <a:p>
            <a:pPr marL="457188" marR="0" lvl="1" indent="-184150" algn="l" rtl="0">
              <a:lnSpc>
                <a:spcPct val="90000"/>
              </a:lnSpc>
              <a:spcBef>
                <a:spcPts val="375"/>
              </a:spcBef>
              <a:spcAft>
                <a:spcPts val="0"/>
              </a:spcAft>
              <a:buClr>
                <a:schemeClr val="dk1"/>
              </a:buClr>
              <a:buSzPts val="2900"/>
              <a:buFont typeface="Lato"/>
              <a:buChar char="❏"/>
            </a:pPr>
            <a:r>
              <a:rPr lang="en-US" sz="2175" b="0" i="0" u="none" strike="noStrike" cap="none">
                <a:solidFill>
                  <a:schemeClr val="dk1"/>
                </a:solidFill>
                <a:latin typeface="Lato"/>
                <a:ea typeface="Lato"/>
                <a:cs typeface="Lato"/>
                <a:sym typeface="Lato"/>
              </a:rPr>
              <a:t>Other role </a:t>
            </a:r>
            <a:endParaRPr sz="2175" b="0" i="0" u="none" strike="noStrike" cap="none">
              <a:solidFill>
                <a:schemeClr val="dk1"/>
              </a:solidFill>
              <a:latin typeface="Lato"/>
              <a:ea typeface="Lato"/>
              <a:cs typeface="Lato"/>
              <a:sym typeface="Lato"/>
            </a:endParaRPr>
          </a:p>
        </p:txBody>
      </p:sp>
      <p:pic>
        <p:nvPicPr>
          <p:cNvPr id="114" name="Google Shape;114;p24"/>
          <p:cNvPicPr preferRelativeResize="0"/>
          <p:nvPr/>
        </p:nvPicPr>
        <p:blipFill rotWithShape="1">
          <a:blip r:embed="rId4">
            <a:alphaModFix/>
          </a:blip>
          <a:srcRect/>
          <a:stretch/>
        </p:blipFill>
        <p:spPr>
          <a:xfrm rot="-1224966">
            <a:off x="624547" y="1939802"/>
            <a:ext cx="1690705" cy="1263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5"/>
          <p:cNvPicPr preferRelativeResize="0"/>
          <p:nvPr/>
        </p:nvPicPr>
        <p:blipFill>
          <a:blip r:embed="rId3">
            <a:alphaModFix/>
          </a:blip>
          <a:stretch>
            <a:fillRect/>
          </a:stretch>
        </p:blipFill>
        <p:spPr>
          <a:xfrm>
            <a:off x="0" y="2943125"/>
            <a:ext cx="1653425" cy="1499100"/>
          </a:xfrm>
          <a:prstGeom prst="rect">
            <a:avLst/>
          </a:prstGeom>
          <a:noFill/>
          <a:ln>
            <a:noFill/>
          </a:ln>
        </p:spPr>
      </p:pic>
      <p:sp>
        <p:nvSpPr>
          <p:cNvPr id="121" name="Google Shape;121;p25"/>
          <p:cNvSpPr/>
          <p:nvPr/>
        </p:nvSpPr>
        <p:spPr>
          <a:xfrm>
            <a:off x="1268000" y="117000"/>
            <a:ext cx="7020300" cy="3753900"/>
          </a:xfrm>
          <a:prstGeom prst="wedgeEllipseCallout">
            <a:avLst>
              <a:gd name="adj1" fmla="val -20833"/>
              <a:gd name="adj2" fmla="val 62500"/>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0"/>
              </a:spcAft>
              <a:buNone/>
            </a:pPr>
            <a:r>
              <a:rPr lang="en-US" sz="3000">
                <a:solidFill>
                  <a:schemeClr val="dk1"/>
                </a:solidFill>
                <a:latin typeface="Trebuchet MS"/>
                <a:ea typeface="Trebuchet MS"/>
                <a:cs typeface="Trebuchet MS"/>
                <a:sym typeface="Trebuchet MS"/>
              </a:rPr>
              <a:t>The </a:t>
            </a:r>
            <a:r>
              <a:rPr lang="en-US" sz="3000">
                <a:solidFill>
                  <a:srgbClr val="C00000"/>
                </a:solidFill>
                <a:latin typeface="Trebuchet MS"/>
                <a:ea typeface="Trebuchet MS"/>
                <a:cs typeface="Trebuchet MS"/>
                <a:sym typeface="Trebuchet MS"/>
              </a:rPr>
              <a:t>questions</a:t>
            </a:r>
            <a:r>
              <a:rPr lang="en-US" sz="3000">
                <a:solidFill>
                  <a:schemeClr val="dk1"/>
                </a:solidFill>
                <a:latin typeface="Trebuchet MS"/>
                <a:ea typeface="Trebuchet MS"/>
                <a:cs typeface="Trebuchet MS"/>
                <a:sym typeface="Trebuchet MS"/>
              </a:rPr>
              <a:t> you are seeking to answer should drive your collection and use of data.  </a:t>
            </a:r>
            <a:endParaRPr sz="3000">
              <a:solidFill>
                <a:schemeClr val="dk1"/>
              </a:solidFill>
              <a:latin typeface="Trebuchet MS"/>
              <a:ea typeface="Trebuchet MS"/>
              <a:cs typeface="Trebuchet MS"/>
              <a:sym typeface="Trebuchet MS"/>
            </a:endParaRPr>
          </a:p>
          <a:p>
            <a:pPr marL="0" lvl="0" indent="0" algn="l" rtl="0">
              <a:spcBef>
                <a:spcPts val="640"/>
              </a:spcBef>
              <a:spcAft>
                <a:spcPts val="0"/>
              </a:spcAft>
              <a:buNone/>
            </a:pPr>
            <a:endParaRPr sz="3000">
              <a:solidFill>
                <a:schemeClr val="dk1"/>
              </a:solidFill>
              <a:latin typeface="Trebuchet MS"/>
              <a:ea typeface="Trebuchet MS"/>
              <a:cs typeface="Trebuchet MS"/>
              <a:sym typeface="Trebuchet MS"/>
            </a:endParaRPr>
          </a:p>
          <a:p>
            <a:pPr marL="0" lvl="0" indent="0" algn="ctr" rtl="0">
              <a:spcBef>
                <a:spcPts val="640"/>
              </a:spcBef>
              <a:spcAft>
                <a:spcPts val="0"/>
              </a:spcAft>
              <a:buClr>
                <a:schemeClr val="dk1"/>
              </a:buClr>
              <a:buSzPts val="1100"/>
              <a:buFont typeface="Arial"/>
              <a:buNone/>
            </a:pPr>
            <a:r>
              <a:rPr lang="en-US" sz="3000">
                <a:solidFill>
                  <a:schemeClr val="dk1"/>
                </a:solidFill>
                <a:latin typeface="Trebuchet MS"/>
                <a:ea typeface="Trebuchet MS"/>
                <a:cs typeface="Trebuchet MS"/>
                <a:sym typeface="Trebuchet MS"/>
              </a:rPr>
              <a:t>The same is true for accreditation.</a:t>
            </a:r>
            <a:r>
              <a:rPr lang="en-US" sz="3200">
                <a:solidFill>
                  <a:schemeClr val="dk1"/>
                </a:solidFill>
                <a:latin typeface="Trebuchet MS"/>
                <a:ea typeface="Trebuchet MS"/>
                <a:cs typeface="Trebuchet MS"/>
                <a:sym typeface="Trebuchet MS"/>
              </a:rPr>
              <a:t> </a:t>
            </a:r>
            <a:endParaRPr/>
          </a:p>
        </p:txBody>
      </p:sp>
      <p:pic>
        <p:nvPicPr>
          <p:cNvPr id="122" name="Google Shape;122;p25"/>
          <p:cNvPicPr preferRelativeResize="0"/>
          <p:nvPr/>
        </p:nvPicPr>
        <p:blipFill>
          <a:blip r:embed="rId4">
            <a:alphaModFix/>
          </a:blip>
          <a:stretch>
            <a:fillRect/>
          </a:stretch>
        </p:blipFill>
        <p:spPr>
          <a:xfrm>
            <a:off x="7629000" y="0"/>
            <a:ext cx="1515000" cy="885725"/>
          </a:xfrm>
          <a:prstGeom prst="rect">
            <a:avLst/>
          </a:prstGeom>
          <a:noFill/>
          <a:ln>
            <a:noFill/>
          </a:ln>
        </p:spPr>
      </p:pic>
      <p:pic>
        <p:nvPicPr>
          <p:cNvPr id="123" name="Google Shape;123;p25"/>
          <p:cNvPicPr preferRelativeResize="0"/>
          <p:nvPr/>
        </p:nvPicPr>
        <p:blipFill>
          <a:blip r:embed="rId4">
            <a:alphaModFix/>
          </a:blip>
          <a:stretch>
            <a:fillRect/>
          </a:stretch>
        </p:blipFill>
        <p:spPr>
          <a:xfrm>
            <a:off x="8182225" y="4499600"/>
            <a:ext cx="837450" cy="48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body" idx="1"/>
          </p:nvPr>
        </p:nvSpPr>
        <p:spPr>
          <a:xfrm>
            <a:off x="323800" y="1090075"/>
            <a:ext cx="8531100" cy="3318600"/>
          </a:xfrm>
          <a:prstGeom prst="rect">
            <a:avLst/>
          </a:prstGeom>
          <a:solidFill>
            <a:srgbClr val="EFF4FC"/>
          </a:solidFill>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en-US" sz="1800" b="1" i="1"/>
              <a:t>and Data Can Support </a:t>
            </a:r>
            <a:endParaRPr sz="1800" b="1" i="1"/>
          </a:p>
        </p:txBody>
      </p:sp>
      <p:sp>
        <p:nvSpPr>
          <p:cNvPr id="130" name="Google Shape;130;p26"/>
          <p:cNvSpPr txBox="1">
            <a:spLocks noGrp="1"/>
          </p:cNvSpPr>
          <p:nvPr>
            <p:ph type="title"/>
          </p:nvPr>
        </p:nvSpPr>
        <p:spPr>
          <a:xfrm>
            <a:off x="457200" y="130172"/>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accent1"/>
                </a:solidFill>
              </a:rPr>
              <a:t>Questions QA Can Answer</a:t>
            </a:r>
            <a:endParaRPr/>
          </a:p>
        </p:txBody>
      </p:sp>
      <p:sp>
        <p:nvSpPr>
          <p:cNvPr id="131" name="Google Shape;131;p26"/>
          <p:cNvSpPr txBox="1"/>
          <p:nvPr/>
        </p:nvSpPr>
        <p:spPr>
          <a:xfrm>
            <a:off x="462000" y="1644075"/>
            <a:ext cx="3117000" cy="113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sz="1600" b="1">
                <a:solidFill>
                  <a:schemeClr val="accent1"/>
                </a:solidFill>
                <a:latin typeface="Trebuchet MS"/>
                <a:ea typeface="Trebuchet MS"/>
                <a:cs typeface="Trebuchet MS"/>
                <a:sym typeface="Trebuchet MS"/>
              </a:rPr>
              <a:t>CONTROL</a:t>
            </a:r>
            <a:endParaRPr sz="1600" b="1">
              <a:solidFill>
                <a:schemeClr val="accent1"/>
              </a:solidFill>
              <a:latin typeface="Trebuchet MS"/>
              <a:ea typeface="Trebuchet MS"/>
              <a:cs typeface="Trebuchet MS"/>
              <a:sym typeface="Trebuchet MS"/>
            </a:endParaRPr>
          </a:p>
          <a:p>
            <a:pPr marL="0" lvl="0" indent="0" algn="ctr" rtl="0">
              <a:spcBef>
                <a:spcPts val="560"/>
              </a:spcBef>
              <a:spcAft>
                <a:spcPts val="0"/>
              </a:spcAft>
              <a:buNone/>
            </a:pPr>
            <a:r>
              <a:rPr lang="en-US" sz="1200">
                <a:solidFill>
                  <a:schemeClr val="dk1"/>
                </a:solidFill>
                <a:latin typeface="Trebuchet MS"/>
                <a:ea typeface="Trebuchet MS"/>
                <a:cs typeface="Trebuchet MS"/>
                <a:sym typeface="Trebuchet MS"/>
              </a:rPr>
              <a:t>Are you using specific standards of quality and integrity relevant for accrediting standards?</a:t>
            </a:r>
            <a:endParaRPr sz="1600" b="1">
              <a:solidFill>
                <a:schemeClr val="accent1"/>
              </a:solidFill>
              <a:latin typeface="Trebuchet MS"/>
              <a:ea typeface="Trebuchet MS"/>
              <a:cs typeface="Trebuchet MS"/>
              <a:sym typeface="Trebuchet MS"/>
            </a:endParaRPr>
          </a:p>
        </p:txBody>
      </p:sp>
      <p:sp>
        <p:nvSpPr>
          <p:cNvPr id="132" name="Google Shape;132;p26"/>
          <p:cNvSpPr txBox="1"/>
          <p:nvPr/>
        </p:nvSpPr>
        <p:spPr>
          <a:xfrm>
            <a:off x="5286400" y="1512825"/>
            <a:ext cx="3288000" cy="11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133" name="Google Shape;133;p26"/>
          <p:cNvSpPr txBox="1"/>
          <p:nvPr/>
        </p:nvSpPr>
        <p:spPr>
          <a:xfrm>
            <a:off x="462000" y="3085250"/>
            <a:ext cx="3117000" cy="113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en-US" sz="1600" b="1">
                <a:solidFill>
                  <a:schemeClr val="accent1"/>
                </a:solidFill>
                <a:latin typeface="Trebuchet MS"/>
                <a:ea typeface="Trebuchet MS"/>
                <a:cs typeface="Trebuchet MS"/>
                <a:sym typeface="Trebuchet MS"/>
              </a:rPr>
              <a:t>ACCOUNTABILITY</a:t>
            </a:r>
            <a:endParaRPr sz="1600" b="1">
              <a:solidFill>
                <a:schemeClr val="accent1"/>
              </a:solidFill>
              <a:latin typeface="Trebuchet MS"/>
              <a:ea typeface="Trebuchet MS"/>
              <a:cs typeface="Trebuchet MS"/>
              <a:sym typeface="Trebuchet MS"/>
            </a:endParaRPr>
          </a:p>
          <a:p>
            <a:pPr marL="0" lvl="0" indent="0" algn="ctr" rtl="0">
              <a:spcBef>
                <a:spcPts val="560"/>
              </a:spcBef>
              <a:spcAft>
                <a:spcPts val="0"/>
              </a:spcAft>
              <a:buNone/>
            </a:pPr>
            <a:r>
              <a:rPr lang="en-US" sz="1200">
                <a:solidFill>
                  <a:schemeClr val="dk1"/>
                </a:solidFill>
                <a:latin typeface="Trebuchet MS"/>
                <a:ea typeface="Trebuchet MS"/>
                <a:cs typeface="Trebuchet MS"/>
                <a:sym typeface="Trebuchet MS"/>
              </a:rPr>
              <a:t>Are you evaluating performance and outcomes against mission, goals, and other key benchmarks?</a:t>
            </a:r>
            <a:endParaRPr sz="12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sp>
        <p:nvSpPr>
          <p:cNvPr id="134" name="Google Shape;134;p26"/>
          <p:cNvSpPr txBox="1"/>
          <p:nvPr/>
        </p:nvSpPr>
        <p:spPr>
          <a:xfrm>
            <a:off x="5569800" y="3085250"/>
            <a:ext cx="3117000" cy="113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en-US" sz="1600" b="1">
                <a:solidFill>
                  <a:schemeClr val="accent1"/>
                </a:solidFill>
                <a:latin typeface="Trebuchet MS"/>
                <a:ea typeface="Trebuchet MS"/>
                <a:cs typeface="Trebuchet MS"/>
                <a:sym typeface="Trebuchet MS"/>
              </a:rPr>
              <a:t>TRANSFORMATION</a:t>
            </a:r>
            <a:endParaRPr sz="1600" b="1">
              <a:solidFill>
                <a:schemeClr val="accent1"/>
              </a:solidFill>
              <a:latin typeface="Trebuchet MS"/>
              <a:ea typeface="Trebuchet MS"/>
              <a:cs typeface="Trebuchet MS"/>
              <a:sym typeface="Trebuchet MS"/>
            </a:endParaRPr>
          </a:p>
          <a:p>
            <a:pPr marL="0" lvl="0" indent="0" algn="ctr" rtl="0">
              <a:spcBef>
                <a:spcPts val="560"/>
              </a:spcBef>
              <a:spcAft>
                <a:spcPts val="0"/>
              </a:spcAft>
              <a:buClr>
                <a:schemeClr val="dk1"/>
              </a:buClr>
              <a:buSzPts val="1100"/>
              <a:buFont typeface="Arial"/>
              <a:buNone/>
            </a:pPr>
            <a:r>
              <a:rPr lang="en-US" sz="1200">
                <a:solidFill>
                  <a:schemeClr val="dk1"/>
                </a:solidFill>
                <a:latin typeface="Calibri"/>
                <a:ea typeface="Calibri"/>
                <a:cs typeface="Calibri"/>
                <a:sym typeface="Calibri"/>
              </a:rPr>
              <a:t>How have you created a culture of quality, with people and systems adapting to &amp; meeting changing needs?</a:t>
            </a:r>
            <a:endParaRPr sz="1600" b="1">
              <a:solidFill>
                <a:schemeClr val="accent1"/>
              </a:solidFill>
              <a:latin typeface="Trebuchet MS"/>
              <a:ea typeface="Trebuchet MS"/>
              <a:cs typeface="Trebuchet MS"/>
              <a:sym typeface="Trebuchet MS"/>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135" name="Google Shape;135;p26"/>
          <p:cNvSpPr txBox="1"/>
          <p:nvPr/>
        </p:nvSpPr>
        <p:spPr>
          <a:xfrm>
            <a:off x="5569800" y="1594238"/>
            <a:ext cx="3117000" cy="11334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en-US" sz="1600" b="1">
                <a:solidFill>
                  <a:schemeClr val="accent1"/>
                </a:solidFill>
                <a:latin typeface="Trebuchet MS"/>
                <a:ea typeface="Trebuchet MS"/>
                <a:cs typeface="Trebuchet MS"/>
                <a:sym typeface="Trebuchet MS"/>
              </a:rPr>
              <a:t>COMPLIANCE</a:t>
            </a:r>
            <a:endParaRPr sz="1600" b="1">
              <a:solidFill>
                <a:schemeClr val="accent1"/>
              </a:solidFill>
              <a:latin typeface="Trebuchet MS"/>
              <a:ea typeface="Trebuchet MS"/>
              <a:cs typeface="Trebuchet MS"/>
              <a:sym typeface="Trebuchet MS"/>
            </a:endParaRPr>
          </a:p>
          <a:p>
            <a:pPr marL="0" lvl="0" indent="0" algn="ctr" rtl="0">
              <a:spcBef>
                <a:spcPts val="560"/>
              </a:spcBef>
              <a:spcAft>
                <a:spcPts val="0"/>
              </a:spcAft>
              <a:buNone/>
            </a:pPr>
            <a:r>
              <a:rPr lang="en-US" sz="1200">
                <a:solidFill>
                  <a:schemeClr val="dk1"/>
                </a:solidFill>
                <a:latin typeface="Trebuchet MS"/>
                <a:ea typeface="Trebuchet MS"/>
                <a:cs typeface="Trebuchet MS"/>
                <a:sym typeface="Trebuchet MS"/>
              </a:rPr>
              <a:t>What policies are you actually executing and who are involved?</a:t>
            </a:r>
            <a:endParaRPr sz="1600" b="1">
              <a:solidFill>
                <a:schemeClr val="accent1"/>
              </a:solidFill>
              <a:latin typeface="Trebuchet MS"/>
              <a:ea typeface="Trebuchet MS"/>
              <a:cs typeface="Trebuchet MS"/>
              <a:sym typeface="Trebuchet MS"/>
            </a:endParaRPr>
          </a:p>
        </p:txBody>
      </p:sp>
      <p:sp>
        <p:nvSpPr>
          <p:cNvPr id="136" name="Google Shape;136;p26"/>
          <p:cNvSpPr txBox="1"/>
          <p:nvPr/>
        </p:nvSpPr>
        <p:spPr>
          <a:xfrm>
            <a:off x="3736200" y="2092275"/>
            <a:ext cx="1676400" cy="15942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en-US" sz="1600" b="1">
                <a:solidFill>
                  <a:schemeClr val="accent1"/>
                </a:solidFill>
                <a:latin typeface="Trebuchet MS"/>
                <a:ea typeface="Trebuchet MS"/>
                <a:cs typeface="Trebuchet MS"/>
                <a:sym typeface="Trebuchet MS"/>
              </a:rPr>
              <a:t>IMPROVEMENT</a:t>
            </a:r>
            <a:endParaRPr sz="1600" b="1">
              <a:solidFill>
                <a:schemeClr val="accent1"/>
              </a:solidFill>
              <a:latin typeface="Trebuchet MS"/>
              <a:ea typeface="Trebuchet MS"/>
              <a:cs typeface="Trebuchet MS"/>
              <a:sym typeface="Trebuchet MS"/>
            </a:endParaRPr>
          </a:p>
          <a:p>
            <a:pPr marL="0" lvl="0" indent="0" algn="ctr" rtl="0">
              <a:spcBef>
                <a:spcPts val="560"/>
              </a:spcBef>
              <a:spcAft>
                <a:spcPts val="0"/>
              </a:spcAft>
              <a:buNone/>
            </a:pPr>
            <a:r>
              <a:rPr lang="en-US" sz="1200">
                <a:solidFill>
                  <a:schemeClr val="dk1"/>
                </a:solidFill>
                <a:latin typeface="Trebuchet MS"/>
                <a:ea typeface="Trebuchet MS"/>
                <a:cs typeface="Trebuchet MS"/>
                <a:sym typeface="Trebuchet MS"/>
              </a:rPr>
              <a:t>Are you using feedback to implement changes, enhancing quality of education and student outcomes?</a:t>
            </a:r>
            <a:endParaRPr>
              <a:latin typeface="Trebuchet MS"/>
              <a:ea typeface="Trebuchet MS"/>
              <a:cs typeface="Trebuchet MS"/>
              <a:sym typeface="Trebuchet MS"/>
            </a:endParaRPr>
          </a:p>
        </p:txBody>
      </p:sp>
      <p:pic>
        <p:nvPicPr>
          <p:cNvPr id="137" name="Google Shape;137;p26"/>
          <p:cNvPicPr preferRelativeResize="0"/>
          <p:nvPr/>
        </p:nvPicPr>
        <p:blipFill rotWithShape="1">
          <a:blip r:embed="rId3">
            <a:alphaModFix/>
          </a:blip>
          <a:srcRect/>
          <a:stretch/>
        </p:blipFill>
        <p:spPr>
          <a:xfrm>
            <a:off x="529600" y="1394851"/>
            <a:ext cx="547973" cy="547976"/>
          </a:xfrm>
          <a:prstGeom prst="rect">
            <a:avLst/>
          </a:prstGeom>
          <a:noFill/>
          <a:ln>
            <a:noFill/>
          </a:ln>
        </p:spPr>
      </p:pic>
      <p:pic>
        <p:nvPicPr>
          <p:cNvPr id="138" name="Google Shape;138;p26"/>
          <p:cNvPicPr preferRelativeResize="0"/>
          <p:nvPr/>
        </p:nvPicPr>
        <p:blipFill rotWithShape="1">
          <a:blip r:embed="rId4">
            <a:alphaModFix/>
          </a:blip>
          <a:srcRect/>
          <a:stretch/>
        </p:blipFill>
        <p:spPr>
          <a:xfrm>
            <a:off x="5658577" y="1394839"/>
            <a:ext cx="547976" cy="547988"/>
          </a:xfrm>
          <a:prstGeom prst="rect">
            <a:avLst/>
          </a:prstGeom>
          <a:noFill/>
          <a:ln>
            <a:noFill/>
          </a:ln>
        </p:spPr>
      </p:pic>
      <p:pic>
        <p:nvPicPr>
          <p:cNvPr id="139" name="Google Shape;139;p26"/>
          <p:cNvPicPr preferRelativeResize="0"/>
          <p:nvPr/>
        </p:nvPicPr>
        <p:blipFill rotWithShape="1">
          <a:blip r:embed="rId5">
            <a:alphaModFix/>
          </a:blip>
          <a:srcRect/>
          <a:stretch/>
        </p:blipFill>
        <p:spPr>
          <a:xfrm>
            <a:off x="5658575" y="2839525"/>
            <a:ext cx="547976" cy="547976"/>
          </a:xfrm>
          <a:prstGeom prst="rect">
            <a:avLst/>
          </a:prstGeom>
          <a:noFill/>
          <a:ln>
            <a:noFill/>
          </a:ln>
        </p:spPr>
      </p:pic>
      <p:pic>
        <p:nvPicPr>
          <p:cNvPr id="140" name="Google Shape;140;p26"/>
          <p:cNvPicPr preferRelativeResize="0"/>
          <p:nvPr/>
        </p:nvPicPr>
        <p:blipFill rotWithShape="1">
          <a:blip r:embed="rId6">
            <a:alphaModFix/>
          </a:blip>
          <a:srcRect/>
          <a:stretch/>
        </p:blipFill>
        <p:spPr>
          <a:xfrm>
            <a:off x="3736202" y="1644075"/>
            <a:ext cx="547976" cy="547976"/>
          </a:xfrm>
          <a:prstGeom prst="rect">
            <a:avLst/>
          </a:prstGeom>
          <a:noFill/>
          <a:ln>
            <a:noFill/>
          </a:ln>
        </p:spPr>
      </p:pic>
      <p:pic>
        <p:nvPicPr>
          <p:cNvPr id="141" name="Google Shape;141;p26"/>
          <p:cNvPicPr preferRelativeResize="0"/>
          <p:nvPr/>
        </p:nvPicPr>
        <p:blipFill rotWithShape="1">
          <a:blip r:embed="rId7">
            <a:alphaModFix/>
          </a:blip>
          <a:srcRect/>
          <a:stretch/>
        </p:blipFill>
        <p:spPr>
          <a:xfrm>
            <a:off x="529599" y="2839525"/>
            <a:ext cx="547976" cy="547976"/>
          </a:xfrm>
          <a:prstGeom prst="rect">
            <a:avLst/>
          </a:prstGeom>
          <a:noFill/>
          <a:ln>
            <a:noFill/>
          </a:ln>
        </p:spPr>
      </p:pic>
      <p:pic>
        <p:nvPicPr>
          <p:cNvPr id="142" name="Google Shape;142;p26"/>
          <p:cNvPicPr preferRelativeResize="0"/>
          <p:nvPr/>
        </p:nvPicPr>
        <p:blipFill>
          <a:blip r:embed="rId8">
            <a:alphaModFix/>
          </a:blip>
          <a:stretch>
            <a:fillRect/>
          </a:stretch>
        </p:blipFill>
        <p:spPr>
          <a:xfrm>
            <a:off x="8089811" y="-1"/>
            <a:ext cx="1054190" cy="1015525"/>
          </a:xfrm>
          <a:prstGeom prst="rect">
            <a:avLst/>
          </a:prstGeom>
          <a:noFill/>
          <a:ln>
            <a:noFill/>
          </a:ln>
        </p:spPr>
      </p:pic>
      <p:pic>
        <p:nvPicPr>
          <p:cNvPr id="143" name="Google Shape;143;p26"/>
          <p:cNvPicPr preferRelativeResize="0"/>
          <p:nvPr/>
        </p:nvPicPr>
        <p:blipFill>
          <a:blip r:embed="rId9">
            <a:alphaModFix/>
          </a:blip>
          <a:stretch>
            <a:fillRect/>
          </a:stretch>
        </p:blipFill>
        <p:spPr>
          <a:xfrm>
            <a:off x="8182225" y="4499600"/>
            <a:ext cx="837450" cy="48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cxnSp>
        <p:nvCxnSpPr>
          <p:cNvPr id="148" name="Google Shape;148;p27"/>
          <p:cNvCxnSpPr/>
          <p:nvPr/>
        </p:nvCxnSpPr>
        <p:spPr>
          <a:xfrm rot="10800000" flipH="1">
            <a:off x="643235" y="2397211"/>
            <a:ext cx="7541100" cy="1487100"/>
          </a:xfrm>
          <a:prstGeom prst="straightConnector1">
            <a:avLst/>
          </a:prstGeom>
          <a:noFill/>
          <a:ln w="152400" cap="flat" cmpd="sng">
            <a:solidFill>
              <a:srgbClr val="EFF4FC"/>
            </a:solidFill>
            <a:prstDash val="solid"/>
            <a:round/>
            <a:headEnd type="none" w="sm" len="sm"/>
            <a:tailEnd type="none" w="sm" len="sm"/>
          </a:ln>
          <a:effectLst>
            <a:outerShdw blurRad="40000" dist="20000" dir="5400000" rotWithShape="0">
              <a:srgbClr val="000000">
                <a:alpha val="37650"/>
              </a:srgbClr>
            </a:outerShdw>
          </a:effectLst>
        </p:spPr>
      </p:cxnSp>
      <p:sp>
        <p:nvSpPr>
          <p:cNvPr id="149" name="Google Shape;149;p27"/>
          <p:cNvSpPr txBox="1"/>
          <p:nvPr/>
        </p:nvSpPr>
        <p:spPr>
          <a:xfrm>
            <a:off x="104825" y="1599401"/>
            <a:ext cx="1637400" cy="118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Trebuchet MS"/>
                <a:ea typeface="Trebuchet MS"/>
                <a:cs typeface="Trebuchet MS"/>
                <a:sym typeface="Trebuchet MS"/>
              </a:rPr>
              <a:t>AD-HOC</a:t>
            </a:r>
            <a:endParaRPr sz="17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Trebuchet MS"/>
                <a:ea typeface="Trebuchet MS"/>
                <a:cs typeface="Trebuchet MS"/>
                <a:sym typeface="Trebuchet MS"/>
              </a:rPr>
              <a:t>Identification, dissemination, episodic/variable use of standards</a:t>
            </a:r>
            <a:endParaRPr sz="1200" b="1" i="0" u="none" strike="noStrike" cap="none">
              <a:solidFill>
                <a:schemeClr val="dk1"/>
              </a:solidFill>
              <a:latin typeface="Trebuchet MS"/>
              <a:ea typeface="Trebuchet MS"/>
              <a:cs typeface="Trebuchet MS"/>
              <a:sym typeface="Trebuchet MS"/>
            </a:endParaRPr>
          </a:p>
        </p:txBody>
      </p:sp>
      <p:sp>
        <p:nvSpPr>
          <p:cNvPr id="150" name="Google Shape;150;p27"/>
          <p:cNvSpPr txBox="1"/>
          <p:nvPr/>
        </p:nvSpPr>
        <p:spPr>
          <a:xfrm>
            <a:off x="1845300" y="1264850"/>
            <a:ext cx="16911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Trebuchet MS"/>
                <a:ea typeface="Trebuchet MS"/>
                <a:cs typeface="Trebuchet MS"/>
                <a:sym typeface="Trebuchet MS"/>
              </a:rPr>
              <a:t>QUALITY EVALUATION</a:t>
            </a:r>
            <a:endParaRPr sz="17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Trebuchet MS"/>
                <a:ea typeface="Trebuchet MS"/>
                <a:cs typeface="Trebuchet MS"/>
                <a:sym typeface="Trebuchet MS"/>
              </a:rPr>
              <a:t>System in place to review against standards</a:t>
            </a:r>
            <a:endParaRPr sz="1200" b="1" i="0" u="none" strike="noStrike" cap="none">
              <a:solidFill>
                <a:schemeClr val="dk1"/>
              </a:solidFill>
              <a:latin typeface="Trebuchet MS"/>
              <a:ea typeface="Trebuchet MS"/>
              <a:cs typeface="Trebuchet MS"/>
              <a:sym typeface="Trebuchet MS"/>
            </a:endParaRPr>
          </a:p>
        </p:txBody>
      </p:sp>
      <p:sp>
        <p:nvSpPr>
          <p:cNvPr id="151" name="Google Shape;151;p27"/>
          <p:cNvSpPr txBox="1"/>
          <p:nvPr/>
        </p:nvSpPr>
        <p:spPr>
          <a:xfrm>
            <a:off x="3629125" y="1001750"/>
            <a:ext cx="1775100" cy="1231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Trebuchet MS"/>
                <a:ea typeface="Trebuchet MS"/>
                <a:cs typeface="Trebuchet MS"/>
                <a:sym typeface="Trebuchet MS"/>
              </a:rPr>
              <a:t>CONTINUOUS IMPROVEMENT</a:t>
            </a:r>
            <a:endParaRPr sz="16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Trebuchet MS"/>
                <a:ea typeface="Trebuchet MS"/>
                <a:cs typeface="Trebuchet MS"/>
                <a:sym typeface="Trebuchet MS"/>
              </a:rPr>
              <a:t>Going beyond quality thresholds to change practice</a:t>
            </a:r>
            <a:endParaRPr sz="1200" b="1" i="0" u="none" strike="noStrike" cap="none">
              <a:solidFill>
                <a:schemeClr val="dk1"/>
              </a:solidFill>
              <a:latin typeface="Trebuchet MS"/>
              <a:ea typeface="Trebuchet MS"/>
              <a:cs typeface="Trebuchet MS"/>
              <a:sym typeface="Trebuchet MS"/>
            </a:endParaRPr>
          </a:p>
        </p:txBody>
      </p:sp>
      <p:sp>
        <p:nvSpPr>
          <p:cNvPr id="152" name="Google Shape;152;p27"/>
          <p:cNvSpPr txBox="1"/>
          <p:nvPr/>
        </p:nvSpPr>
        <p:spPr>
          <a:xfrm>
            <a:off x="5506813" y="831101"/>
            <a:ext cx="1637400" cy="118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Trebuchet MS"/>
                <a:ea typeface="Trebuchet MS"/>
                <a:cs typeface="Trebuchet MS"/>
                <a:sym typeface="Trebuchet MS"/>
              </a:rPr>
              <a:t>BENCHMARK</a:t>
            </a:r>
            <a:endParaRPr sz="17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Trebuchet MS"/>
                <a:ea typeface="Trebuchet MS"/>
                <a:cs typeface="Trebuchet MS"/>
                <a:sym typeface="Trebuchet MS"/>
              </a:rPr>
              <a:t>Demonstrating ROI: </a:t>
            </a:r>
            <a:r>
              <a:rPr lang="en-US" sz="1200" b="1">
                <a:solidFill>
                  <a:schemeClr val="dk1"/>
                </a:solidFill>
                <a:latin typeface="Trebuchet MS"/>
                <a:ea typeface="Trebuchet MS"/>
                <a:cs typeface="Trebuchet MS"/>
                <a:sym typeface="Trebuchet MS"/>
              </a:rPr>
              <a:t>M</a:t>
            </a:r>
            <a:r>
              <a:rPr lang="en-US" sz="1200" b="1" i="0" u="none" strike="noStrike" cap="none">
                <a:solidFill>
                  <a:schemeClr val="dk1"/>
                </a:solidFill>
                <a:latin typeface="Trebuchet MS"/>
                <a:ea typeface="Trebuchet MS"/>
                <a:cs typeface="Trebuchet MS"/>
                <a:sym typeface="Trebuchet MS"/>
              </a:rPr>
              <a:t>eeting internal goals and external expectations</a:t>
            </a:r>
            <a:endParaRPr sz="1200" b="1" i="0" u="none" strike="noStrike" cap="none">
              <a:solidFill>
                <a:schemeClr val="dk1"/>
              </a:solidFill>
              <a:latin typeface="Trebuchet MS"/>
              <a:ea typeface="Trebuchet MS"/>
              <a:cs typeface="Trebuchet MS"/>
              <a:sym typeface="Trebuchet MS"/>
            </a:endParaRPr>
          </a:p>
        </p:txBody>
      </p:sp>
      <p:sp>
        <p:nvSpPr>
          <p:cNvPr id="153" name="Google Shape;153;p27"/>
          <p:cNvSpPr txBox="1"/>
          <p:nvPr/>
        </p:nvSpPr>
        <p:spPr>
          <a:xfrm>
            <a:off x="7137475" y="630100"/>
            <a:ext cx="20841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Trebuchet MS"/>
                <a:ea typeface="Trebuchet MS"/>
                <a:cs typeface="Trebuchet MS"/>
                <a:sym typeface="Trebuchet MS"/>
              </a:rPr>
              <a:t>INSTITUTIONAL CHANGE</a:t>
            </a:r>
            <a:endParaRPr sz="1700" b="1" i="0" u="none" strike="noStrike" cap="none">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Trebuchet MS"/>
                <a:ea typeface="Trebuchet MS"/>
                <a:cs typeface="Trebuchet MS"/>
                <a:sym typeface="Trebuchet MS"/>
              </a:rPr>
              <a:t>Sustaining </a:t>
            </a:r>
            <a:r>
              <a:rPr lang="en-US" sz="1200" b="1">
                <a:solidFill>
                  <a:schemeClr val="dk1"/>
                </a:solidFill>
                <a:latin typeface="Trebuchet MS"/>
                <a:ea typeface="Trebuchet MS"/>
                <a:cs typeface="Trebuchet MS"/>
                <a:sym typeface="Trebuchet MS"/>
              </a:rPr>
              <a:t>Quality </a:t>
            </a:r>
            <a:r>
              <a:rPr lang="en-US" sz="1200" b="1" i="0" u="none" strike="noStrike" cap="none">
                <a:solidFill>
                  <a:schemeClr val="dk1"/>
                </a:solidFill>
                <a:latin typeface="Trebuchet MS"/>
                <a:ea typeface="Trebuchet MS"/>
                <a:cs typeface="Trebuchet MS"/>
                <a:sym typeface="Trebuchet MS"/>
              </a:rPr>
              <a:t>Cultur</a:t>
            </a:r>
            <a:r>
              <a:rPr lang="en-US" sz="1200" b="1">
                <a:solidFill>
                  <a:schemeClr val="dk1"/>
                </a:solidFill>
                <a:latin typeface="Trebuchet MS"/>
                <a:ea typeface="Trebuchet MS"/>
                <a:cs typeface="Trebuchet MS"/>
                <a:sym typeface="Trebuchet MS"/>
              </a:rPr>
              <a:t>e</a:t>
            </a:r>
            <a:endParaRPr sz="1200" b="1" i="0" u="none" strike="noStrike" cap="none">
              <a:solidFill>
                <a:schemeClr val="dk1"/>
              </a:solidFill>
              <a:latin typeface="Trebuchet MS"/>
              <a:ea typeface="Trebuchet MS"/>
              <a:cs typeface="Trebuchet MS"/>
              <a:sym typeface="Trebuchet MS"/>
            </a:endParaRPr>
          </a:p>
        </p:txBody>
      </p:sp>
      <p:sp>
        <p:nvSpPr>
          <p:cNvPr id="154" name="Google Shape;154;p27"/>
          <p:cNvSpPr txBox="1"/>
          <p:nvPr/>
        </p:nvSpPr>
        <p:spPr>
          <a:xfrm>
            <a:off x="2125" y="0"/>
            <a:ext cx="9029100" cy="45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endParaRPr sz="3700">
              <a:solidFill>
                <a:schemeClr val="accent1"/>
              </a:solidFill>
              <a:latin typeface="Trebuchet MS"/>
              <a:ea typeface="Trebuchet MS"/>
              <a:cs typeface="Trebuchet MS"/>
              <a:sym typeface="Trebuchet MS"/>
            </a:endParaRPr>
          </a:p>
          <a:p>
            <a:pPr marL="0" lvl="0" indent="0" algn="ctr" rtl="0">
              <a:spcBef>
                <a:spcPts val="0"/>
              </a:spcBef>
              <a:spcAft>
                <a:spcPts val="0"/>
              </a:spcAft>
              <a:buClr>
                <a:schemeClr val="dk1"/>
              </a:buClr>
              <a:buSzPts val="1400"/>
              <a:buFont typeface="Arial"/>
              <a:buNone/>
            </a:pPr>
            <a:r>
              <a:rPr lang="en-US" sz="3700">
                <a:solidFill>
                  <a:schemeClr val="accent1"/>
                </a:solidFill>
                <a:latin typeface="Trebuchet MS"/>
                <a:ea typeface="Trebuchet MS"/>
                <a:cs typeface="Trebuchet MS"/>
                <a:sym typeface="Trebuchet MS"/>
              </a:rPr>
              <a:t>Continuum of Excellence for QA (CEQA)</a:t>
            </a:r>
            <a:endParaRPr sz="4400">
              <a:solidFill>
                <a:schemeClr val="accen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700"/>
              <a:buFont typeface="Arial"/>
              <a:buNone/>
            </a:pPr>
            <a:endParaRPr sz="2700" b="1">
              <a:solidFill>
                <a:srgbClr val="2F5496"/>
              </a:solidFill>
              <a:latin typeface="Calibri"/>
              <a:ea typeface="Calibri"/>
              <a:cs typeface="Calibri"/>
              <a:sym typeface="Calibri"/>
            </a:endParaRPr>
          </a:p>
        </p:txBody>
      </p:sp>
      <p:sp>
        <p:nvSpPr>
          <p:cNvPr id="155" name="Google Shape;155;p27"/>
          <p:cNvSpPr txBox="1"/>
          <p:nvPr/>
        </p:nvSpPr>
        <p:spPr>
          <a:xfrm>
            <a:off x="3602000" y="3913488"/>
            <a:ext cx="5528400" cy="484800"/>
          </a:xfrm>
          <a:prstGeom prst="rect">
            <a:avLst/>
          </a:prstGeom>
          <a:noFill/>
          <a:ln>
            <a:noFill/>
          </a:ln>
        </p:spPr>
        <p:txBody>
          <a:bodyPr spcFirstLastPara="1" wrap="square" lIns="68575" tIns="34275" rIns="68575" bIns="34275" anchor="t" anchorCtr="0">
            <a:spAutoFit/>
          </a:bodyPr>
          <a:lstStyle/>
          <a:p>
            <a:pPr marL="0" lvl="0" indent="0" algn="r" rtl="0">
              <a:spcBef>
                <a:spcPts val="0"/>
              </a:spcBef>
              <a:spcAft>
                <a:spcPts val="0"/>
              </a:spcAft>
              <a:buClr>
                <a:srgbClr val="000000"/>
              </a:buClr>
              <a:buSzPts val="900"/>
              <a:buFont typeface="Arial"/>
              <a:buNone/>
            </a:pPr>
            <a:r>
              <a:rPr lang="en-US" sz="900">
                <a:solidFill>
                  <a:srgbClr val="3F3F3F"/>
                </a:solidFill>
              </a:rPr>
              <a:t>Adair, D., &amp; Shattuck, K. (2019). Ensuring quality while creating and innovating. In K. E. Linder (Ed.), </a:t>
            </a:r>
            <a:br>
              <a:rPr lang="en-US" sz="900">
                <a:solidFill>
                  <a:srgbClr val="3F3F3F"/>
                </a:solidFill>
              </a:rPr>
            </a:br>
            <a:r>
              <a:rPr lang="en-US" sz="900" i="1">
                <a:solidFill>
                  <a:srgbClr val="3F3F3F"/>
                </a:solidFill>
              </a:rPr>
              <a:t>The business of innovating online: Practical tips and advice from industry leaders </a:t>
            </a:r>
            <a:r>
              <a:rPr lang="en-US" sz="900">
                <a:solidFill>
                  <a:srgbClr val="3F3F3F"/>
                </a:solidFill>
              </a:rPr>
              <a:t>(pp. 97-112). Sterling, VA: Stylus.</a:t>
            </a:r>
            <a:endParaRPr sz="1700" b="1" i="0" u="none" strike="noStrike" cap="none">
              <a:solidFill>
                <a:srgbClr val="2F5496"/>
              </a:solidFill>
              <a:latin typeface="Calibri"/>
              <a:ea typeface="Calibri"/>
              <a:cs typeface="Calibri"/>
              <a:sym typeface="Calibri"/>
            </a:endParaRPr>
          </a:p>
        </p:txBody>
      </p:sp>
      <p:sp>
        <p:nvSpPr>
          <p:cNvPr id="156" name="Google Shape;156;p27"/>
          <p:cNvSpPr txBox="1"/>
          <p:nvPr/>
        </p:nvSpPr>
        <p:spPr>
          <a:xfrm>
            <a:off x="5496950" y="2064000"/>
            <a:ext cx="1521900" cy="36930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Trebuchet MS"/>
                <a:ea typeface="Trebuchet MS"/>
                <a:cs typeface="Trebuchet MS"/>
                <a:sym typeface="Trebuchet MS"/>
              </a:rPr>
              <a:t>Accountability</a:t>
            </a:r>
            <a:endParaRPr sz="1500" b="1" i="0" u="none" strike="noStrike" cap="none">
              <a:solidFill>
                <a:schemeClr val="accent1"/>
              </a:solidFill>
              <a:latin typeface="Trebuchet MS"/>
              <a:ea typeface="Trebuchet MS"/>
              <a:cs typeface="Trebuchet MS"/>
              <a:sym typeface="Trebuchet MS"/>
            </a:endParaRPr>
          </a:p>
        </p:txBody>
      </p:sp>
      <p:sp>
        <p:nvSpPr>
          <p:cNvPr id="157" name="Google Shape;157;p27"/>
          <p:cNvSpPr txBox="1"/>
          <p:nvPr/>
        </p:nvSpPr>
        <p:spPr>
          <a:xfrm>
            <a:off x="3737275" y="2243275"/>
            <a:ext cx="1354200" cy="36930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Trebuchet MS"/>
                <a:ea typeface="Trebuchet MS"/>
                <a:cs typeface="Trebuchet MS"/>
                <a:sym typeface="Trebuchet MS"/>
              </a:rPr>
              <a:t>Improvement</a:t>
            </a:r>
            <a:endParaRPr sz="1500" b="1" i="0" u="none" strike="noStrike" cap="none">
              <a:solidFill>
                <a:schemeClr val="accent1"/>
              </a:solidFill>
              <a:latin typeface="Trebuchet MS"/>
              <a:ea typeface="Trebuchet MS"/>
              <a:cs typeface="Trebuchet MS"/>
              <a:sym typeface="Trebuchet MS"/>
            </a:endParaRPr>
          </a:p>
        </p:txBody>
      </p:sp>
      <p:sp>
        <p:nvSpPr>
          <p:cNvPr id="158" name="Google Shape;158;p27"/>
          <p:cNvSpPr txBox="1"/>
          <p:nvPr/>
        </p:nvSpPr>
        <p:spPr>
          <a:xfrm>
            <a:off x="2018650" y="2526950"/>
            <a:ext cx="1226100" cy="36930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Trebuchet MS"/>
                <a:ea typeface="Trebuchet MS"/>
                <a:cs typeface="Trebuchet MS"/>
                <a:sym typeface="Trebuchet MS"/>
              </a:rPr>
              <a:t>Compliance</a:t>
            </a:r>
            <a:endParaRPr sz="1500" b="1" i="0" u="none" strike="noStrike" cap="none">
              <a:solidFill>
                <a:schemeClr val="accent1"/>
              </a:solidFill>
              <a:latin typeface="Trebuchet MS"/>
              <a:ea typeface="Trebuchet MS"/>
              <a:cs typeface="Trebuchet MS"/>
              <a:sym typeface="Trebuchet MS"/>
            </a:endParaRPr>
          </a:p>
        </p:txBody>
      </p:sp>
      <p:sp>
        <p:nvSpPr>
          <p:cNvPr id="159" name="Google Shape;159;p27"/>
          <p:cNvSpPr txBox="1"/>
          <p:nvPr/>
        </p:nvSpPr>
        <p:spPr>
          <a:xfrm>
            <a:off x="254225" y="2841850"/>
            <a:ext cx="1158300" cy="36930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Trebuchet MS"/>
                <a:ea typeface="Trebuchet MS"/>
                <a:cs typeface="Trebuchet MS"/>
                <a:sym typeface="Trebuchet MS"/>
              </a:rPr>
              <a:t>Control</a:t>
            </a:r>
            <a:endParaRPr sz="1500" b="1" i="0" u="none" strike="noStrike" cap="none">
              <a:solidFill>
                <a:schemeClr val="accent1"/>
              </a:solidFill>
              <a:latin typeface="Trebuchet MS"/>
              <a:ea typeface="Trebuchet MS"/>
              <a:cs typeface="Trebuchet MS"/>
              <a:sym typeface="Trebuchet MS"/>
            </a:endParaRPr>
          </a:p>
        </p:txBody>
      </p:sp>
      <p:sp>
        <p:nvSpPr>
          <p:cNvPr id="160" name="Google Shape;160;p27"/>
          <p:cNvSpPr txBox="1"/>
          <p:nvPr/>
        </p:nvSpPr>
        <p:spPr>
          <a:xfrm>
            <a:off x="7291125" y="1522900"/>
            <a:ext cx="1521900" cy="369300"/>
          </a:xfrm>
          <a:prstGeom prst="rect">
            <a:avLst/>
          </a:prstGeom>
          <a:solidFill>
            <a:schemeClr val="accent4"/>
          </a:solidFill>
          <a:ln w="9525"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accent1"/>
                </a:solidFill>
                <a:latin typeface="Trebuchet MS"/>
                <a:ea typeface="Trebuchet MS"/>
                <a:cs typeface="Trebuchet MS"/>
                <a:sym typeface="Trebuchet MS"/>
              </a:rPr>
              <a:t>Transformation</a:t>
            </a:r>
            <a:r>
              <a:rPr lang="en-US" sz="1500" b="1" i="0" u="none" strike="noStrike" cap="none">
                <a:solidFill>
                  <a:srgbClr val="000000"/>
                </a:solidFill>
                <a:latin typeface="Trebuchet MS"/>
                <a:ea typeface="Trebuchet MS"/>
                <a:cs typeface="Trebuchet MS"/>
                <a:sym typeface="Trebuchet MS"/>
              </a:rPr>
              <a:t> </a:t>
            </a:r>
            <a:endParaRPr sz="1500" b="1" i="0" u="none" strike="noStrike" cap="none">
              <a:solidFill>
                <a:srgbClr val="000000"/>
              </a:solidFill>
              <a:latin typeface="Trebuchet MS"/>
              <a:ea typeface="Trebuchet MS"/>
              <a:cs typeface="Trebuchet MS"/>
              <a:sym typeface="Trebuchet MS"/>
            </a:endParaRPr>
          </a:p>
        </p:txBody>
      </p:sp>
      <p:sp>
        <p:nvSpPr>
          <p:cNvPr id="161" name="Google Shape;161;p27"/>
          <p:cNvSpPr/>
          <p:nvPr/>
        </p:nvSpPr>
        <p:spPr>
          <a:xfrm>
            <a:off x="154600" y="3364200"/>
            <a:ext cx="1354200" cy="968100"/>
          </a:xfrm>
          <a:prstGeom prst="ellipse">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rebuchet MS"/>
                <a:ea typeface="Trebuchet MS"/>
                <a:cs typeface="Trebuchet MS"/>
                <a:sym typeface="Trebuchet MS"/>
              </a:rPr>
              <a:t>Standards &amp; Training</a:t>
            </a:r>
            <a:endParaRPr sz="1200" b="1" i="0" u="none" strike="noStrike" cap="none">
              <a:solidFill>
                <a:srgbClr val="000000"/>
              </a:solidFill>
              <a:latin typeface="Trebuchet MS"/>
              <a:ea typeface="Trebuchet MS"/>
              <a:cs typeface="Trebuchet MS"/>
              <a:sym typeface="Trebuchet MS"/>
            </a:endParaRPr>
          </a:p>
        </p:txBody>
      </p:sp>
      <p:sp>
        <p:nvSpPr>
          <p:cNvPr id="162" name="Google Shape;162;p27"/>
          <p:cNvSpPr/>
          <p:nvPr/>
        </p:nvSpPr>
        <p:spPr>
          <a:xfrm>
            <a:off x="5442700" y="2480900"/>
            <a:ext cx="1637400" cy="968100"/>
          </a:xfrm>
          <a:prstGeom prst="ellipse">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rebuchet MS"/>
                <a:ea typeface="Trebuchet MS"/>
                <a:cs typeface="Trebuchet MS"/>
                <a:sym typeface="Trebuchet MS"/>
              </a:rPr>
              <a:t>Evidence quality to stakeholders </a:t>
            </a:r>
            <a:endParaRPr sz="1200" b="1" i="0" u="none" strike="noStrike" cap="none">
              <a:solidFill>
                <a:srgbClr val="000000"/>
              </a:solidFill>
              <a:latin typeface="Trebuchet MS"/>
              <a:ea typeface="Trebuchet MS"/>
              <a:cs typeface="Trebuchet MS"/>
              <a:sym typeface="Trebuchet MS"/>
            </a:endParaRPr>
          </a:p>
        </p:txBody>
      </p:sp>
      <p:sp>
        <p:nvSpPr>
          <p:cNvPr id="163" name="Google Shape;163;p27"/>
          <p:cNvSpPr/>
          <p:nvPr/>
        </p:nvSpPr>
        <p:spPr>
          <a:xfrm>
            <a:off x="7291975" y="1943875"/>
            <a:ext cx="1775100" cy="1103400"/>
          </a:xfrm>
          <a:prstGeom prst="ellipse">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r>
              <a:rPr lang="en-US" sz="1200" b="1" i="0" u="none" strike="noStrike" cap="none">
                <a:solidFill>
                  <a:srgbClr val="000000"/>
                </a:solidFill>
                <a:latin typeface="Trebuchet MS"/>
                <a:ea typeface="Trebuchet MS"/>
                <a:cs typeface="Trebuchet MS"/>
                <a:sym typeface="Trebuchet MS"/>
              </a:rPr>
              <a:t>Change Mgmt:  resources,  incentives, structure </a:t>
            </a:r>
            <a:endParaRPr sz="1200" b="1" i="0" u="none" strike="noStrike" cap="none">
              <a:solidFill>
                <a:srgbClr val="000000"/>
              </a:solidFill>
              <a:latin typeface="Trebuchet MS"/>
              <a:ea typeface="Trebuchet MS"/>
              <a:cs typeface="Trebuchet MS"/>
              <a:sym typeface="Trebuchet MS"/>
            </a:endParaRPr>
          </a:p>
        </p:txBody>
      </p:sp>
      <p:sp>
        <p:nvSpPr>
          <p:cNvPr id="164" name="Google Shape;164;p27"/>
          <p:cNvSpPr/>
          <p:nvPr/>
        </p:nvSpPr>
        <p:spPr>
          <a:xfrm>
            <a:off x="1845300" y="3094575"/>
            <a:ext cx="1420200" cy="968100"/>
          </a:xfrm>
          <a:prstGeom prst="ellipse">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rebuchet MS"/>
                <a:ea typeface="Trebuchet MS"/>
                <a:cs typeface="Trebuchet MS"/>
                <a:sym typeface="Trebuchet MS"/>
              </a:rPr>
              <a:t>Review policies and protocols</a:t>
            </a:r>
            <a:endParaRPr sz="1200" b="1" i="0" u="none" strike="noStrike" cap="none">
              <a:solidFill>
                <a:srgbClr val="000000"/>
              </a:solidFill>
              <a:latin typeface="Trebuchet MS"/>
              <a:ea typeface="Trebuchet MS"/>
              <a:cs typeface="Trebuchet MS"/>
              <a:sym typeface="Trebuchet MS"/>
            </a:endParaRPr>
          </a:p>
        </p:txBody>
      </p:sp>
      <p:sp>
        <p:nvSpPr>
          <p:cNvPr id="165" name="Google Shape;165;p27"/>
          <p:cNvSpPr/>
          <p:nvPr/>
        </p:nvSpPr>
        <p:spPr>
          <a:xfrm>
            <a:off x="3535400" y="2778988"/>
            <a:ext cx="1637400" cy="968100"/>
          </a:xfrm>
          <a:prstGeom prst="ellipse">
            <a:avLst/>
          </a:prstGeom>
          <a:solidFill>
            <a:srgbClr val="EFF4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rebuchet MS"/>
                <a:ea typeface="Trebuchet MS"/>
                <a:cs typeface="Trebuchet MS"/>
                <a:sym typeface="Trebuchet MS"/>
              </a:rPr>
              <a:t>Data for quality improvement</a:t>
            </a:r>
            <a:endParaRPr sz="1200" b="1" i="0" u="none" strike="noStrike" cap="none">
              <a:solidFill>
                <a:srgbClr val="000000"/>
              </a:solidFill>
              <a:latin typeface="Trebuchet MS"/>
              <a:ea typeface="Trebuchet MS"/>
              <a:cs typeface="Trebuchet MS"/>
              <a:sym typeface="Trebuchet MS"/>
            </a:endParaRPr>
          </a:p>
        </p:txBody>
      </p:sp>
      <p:pic>
        <p:nvPicPr>
          <p:cNvPr id="166" name="Google Shape;166;p27"/>
          <p:cNvPicPr preferRelativeResize="0"/>
          <p:nvPr/>
        </p:nvPicPr>
        <p:blipFill>
          <a:blip r:embed="rId3">
            <a:alphaModFix/>
          </a:blip>
          <a:stretch>
            <a:fillRect/>
          </a:stretch>
        </p:blipFill>
        <p:spPr>
          <a:xfrm>
            <a:off x="8182225" y="4499600"/>
            <a:ext cx="837450" cy="48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57200" y="130174"/>
            <a:ext cx="8229600" cy="64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1"/>
                </a:solidFill>
              </a:rPr>
              <a:t>Evidence: Narratives &amp; Data</a:t>
            </a:r>
            <a:endParaRPr>
              <a:solidFill>
                <a:schemeClr val="accent1"/>
              </a:solidFill>
            </a:endParaRPr>
          </a:p>
        </p:txBody>
      </p:sp>
      <p:graphicFrame>
        <p:nvGraphicFramePr>
          <p:cNvPr id="173" name="Google Shape;173;p28"/>
          <p:cNvGraphicFramePr/>
          <p:nvPr/>
        </p:nvGraphicFramePr>
        <p:xfrm>
          <a:off x="107521" y="989375"/>
          <a:ext cx="8956100" cy="3444060"/>
        </p:xfrm>
        <a:graphic>
          <a:graphicData uri="http://schemas.openxmlformats.org/drawingml/2006/table">
            <a:tbl>
              <a:tblPr>
                <a:noFill/>
                <a:tableStyleId>{4DB24926-CB73-4875-A8B7-6C8B3DB90F56}</a:tableStyleId>
              </a:tblPr>
              <a:tblGrid>
                <a:gridCol w="1473550">
                  <a:extLst>
                    <a:ext uri="{9D8B030D-6E8A-4147-A177-3AD203B41FA5}">
                      <a16:colId xmlns:a16="http://schemas.microsoft.com/office/drawing/2014/main" val="20000"/>
                    </a:ext>
                  </a:extLst>
                </a:gridCol>
                <a:gridCol w="2874725">
                  <a:extLst>
                    <a:ext uri="{9D8B030D-6E8A-4147-A177-3AD203B41FA5}">
                      <a16:colId xmlns:a16="http://schemas.microsoft.com/office/drawing/2014/main" val="20001"/>
                    </a:ext>
                  </a:extLst>
                </a:gridCol>
                <a:gridCol w="4607825">
                  <a:extLst>
                    <a:ext uri="{9D8B030D-6E8A-4147-A177-3AD203B41FA5}">
                      <a16:colId xmlns:a16="http://schemas.microsoft.com/office/drawing/2014/main" val="20002"/>
                    </a:ext>
                  </a:extLst>
                </a:gridCol>
              </a:tblGrid>
              <a:tr h="568825">
                <a:tc>
                  <a:txBody>
                    <a:bodyPr/>
                    <a:lstStyle/>
                    <a:p>
                      <a:pPr marL="0" lvl="0" indent="0" algn="l" rtl="0">
                        <a:spcBef>
                          <a:spcPts val="0"/>
                        </a:spcBef>
                        <a:spcAft>
                          <a:spcPts val="0"/>
                        </a:spcAft>
                        <a:buNone/>
                      </a:pPr>
                      <a:r>
                        <a:rPr lang="en-US" b="1">
                          <a:latin typeface="Trebuchet MS"/>
                          <a:ea typeface="Trebuchet MS"/>
                          <a:cs typeface="Trebuchet MS"/>
                          <a:sym typeface="Trebuchet MS"/>
                        </a:rPr>
                        <a:t>Level of QA</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b="1">
                          <a:solidFill>
                            <a:schemeClr val="dk1"/>
                          </a:solidFill>
                          <a:latin typeface="Trebuchet MS"/>
                          <a:ea typeface="Trebuchet MS"/>
                          <a:cs typeface="Trebuchet MS"/>
                          <a:sym typeface="Trebuchet MS"/>
                        </a:rPr>
                        <a:t>Narratives</a:t>
                      </a:r>
                      <a:r>
                        <a:rPr lang="en-US">
                          <a:solidFill>
                            <a:schemeClr val="dk1"/>
                          </a:solidFill>
                          <a:latin typeface="Trebuchet MS"/>
                          <a:ea typeface="Trebuchet MS"/>
                          <a:cs typeface="Trebuchet MS"/>
                          <a:sym typeface="Trebuchet MS"/>
                        </a:rPr>
                        <a:t>: Policies &amp; practices (Link out) </a:t>
                      </a:r>
                      <a:endParaRPr>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b="1">
                          <a:latin typeface="Trebuchet MS"/>
                          <a:ea typeface="Trebuchet MS"/>
                          <a:cs typeface="Trebuchet MS"/>
                          <a:sym typeface="Trebuchet MS"/>
                        </a:rPr>
                        <a:t>Data </a:t>
                      </a:r>
                      <a:r>
                        <a:rPr lang="en-US">
                          <a:latin typeface="Trebuchet MS"/>
                          <a:ea typeface="Trebuchet MS"/>
                          <a:cs typeface="Trebuchet MS"/>
                          <a:sym typeface="Trebuchet MS"/>
                        </a:rPr>
                        <a:t>(Demonstrate execution and outcomes)</a:t>
                      </a:r>
                      <a:endParaRPr>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latin typeface="Trebuchet MS"/>
                          <a:ea typeface="Trebuchet MS"/>
                          <a:cs typeface="Trebuchet MS"/>
                          <a:sym typeface="Trebuchet MS"/>
                        </a:rPr>
                        <a:t>Control</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Official adoption, use, promotion of quality standards</a:t>
                      </a:r>
                      <a:endParaRPr>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360"/>
                        </a:spcBef>
                        <a:spcAft>
                          <a:spcPts val="0"/>
                        </a:spcAft>
                        <a:buNone/>
                      </a:pPr>
                      <a:r>
                        <a:rPr lang="en-US" sz="1300">
                          <a:solidFill>
                            <a:schemeClr val="dk1"/>
                          </a:solidFill>
                          <a:latin typeface="Trebuchet MS"/>
                          <a:ea typeface="Trebuchet MS"/>
                          <a:cs typeface="Trebuchet MS"/>
                          <a:sym typeface="Trebuchet MS"/>
                        </a:rPr>
                        <a:t># and %:  Rubric adoption, PD, roles, template adoption, alignment maps</a:t>
                      </a:r>
                      <a:endParaRPr sz="1300">
                        <a:latin typeface="Trebuchet MS"/>
                        <a:ea typeface="Trebuchet MS"/>
                        <a:cs typeface="Trebuchet MS"/>
                        <a:sym typeface="Trebuchet MS"/>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b="1">
                          <a:latin typeface="Trebuchet MS"/>
                          <a:ea typeface="Trebuchet MS"/>
                          <a:cs typeface="Trebuchet MS"/>
                          <a:sym typeface="Trebuchet MS"/>
                        </a:rPr>
                        <a:t>Compliance</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360"/>
                        </a:spcBef>
                        <a:spcAft>
                          <a:spcPts val="0"/>
                        </a:spcAft>
                        <a:buNone/>
                      </a:pPr>
                      <a:r>
                        <a:rPr lang="en-US">
                          <a:solidFill>
                            <a:schemeClr val="dk1"/>
                          </a:solidFill>
                          <a:latin typeface="Trebuchet MS"/>
                          <a:ea typeface="Trebuchet MS"/>
                          <a:cs typeface="Trebuchet MS"/>
                          <a:sym typeface="Trebuchet MS"/>
                        </a:rPr>
                        <a:t>Use of standards to evaluate courses &amp; programs</a:t>
                      </a:r>
                      <a:endParaRPr sz="1000">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3F3F3"/>
                    </a:solidFill>
                  </a:tcPr>
                </a:tc>
                <a:tc>
                  <a:txBody>
                    <a:bodyPr/>
                    <a:lstStyle/>
                    <a:p>
                      <a:pPr marL="0" lvl="0" indent="0" algn="l" rtl="0">
                        <a:spcBef>
                          <a:spcPts val="360"/>
                        </a:spcBef>
                        <a:spcAft>
                          <a:spcPts val="0"/>
                        </a:spcAft>
                        <a:buNone/>
                      </a:pPr>
                      <a:r>
                        <a:rPr lang="en-US">
                          <a:solidFill>
                            <a:schemeClr val="dk1"/>
                          </a:solidFill>
                          <a:latin typeface="Trebuchet MS"/>
                          <a:ea typeface="Trebuchet MS"/>
                          <a:cs typeface="Trebuchet MS"/>
                          <a:sym typeface="Trebuchet MS"/>
                        </a:rPr>
                        <a:t># courses reviewed/certified - overall and by category</a:t>
                      </a:r>
                      <a:endParaRPr>
                        <a:latin typeface="Trebuchet MS"/>
                        <a:ea typeface="Trebuchet MS"/>
                        <a:cs typeface="Trebuchet MS"/>
                        <a:sym typeface="Trebuchet MS"/>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b="1">
                          <a:latin typeface="Trebuchet MS"/>
                          <a:ea typeface="Trebuchet MS"/>
                          <a:cs typeface="Trebuchet MS"/>
                          <a:sym typeface="Trebuchet MS"/>
                        </a:rPr>
                        <a:t>Improvement</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Changes in protocols or goals resulting from QA efforts</a:t>
                      </a:r>
                      <a:endParaRPr>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latin typeface="Trebuchet MS"/>
                          <a:ea typeface="Trebuchet MS"/>
                          <a:cs typeface="Trebuchet MS"/>
                          <a:sym typeface="Trebuchet MS"/>
                        </a:rPr>
                        <a:t>Review outcomes data influences design and PD changes. Before and after data. </a:t>
                      </a:r>
                      <a:endParaRPr>
                        <a:latin typeface="Trebuchet MS"/>
                        <a:ea typeface="Trebuchet MS"/>
                        <a:cs typeface="Trebuchet MS"/>
                        <a:sym typeface="Trebuchet MS"/>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b="1">
                          <a:latin typeface="Trebuchet MS"/>
                          <a:ea typeface="Trebuchet MS"/>
                          <a:cs typeface="Trebuchet MS"/>
                          <a:sym typeface="Trebuchet MS"/>
                        </a:rPr>
                        <a:t>Accountability</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Link QA goals to strategy/mission</a:t>
                      </a:r>
                      <a:endParaRPr>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a:latin typeface="Trebuchet MS"/>
                          <a:ea typeface="Trebuchet MS"/>
                          <a:cs typeface="Trebuchet MS"/>
                          <a:sym typeface="Trebuchet MS"/>
                        </a:rPr>
                        <a:t>Data on </a:t>
                      </a:r>
                      <a:r>
                        <a:rPr lang="en-US" b="1">
                          <a:latin typeface="Trebuchet MS"/>
                          <a:ea typeface="Trebuchet MS"/>
                          <a:cs typeface="Trebuchet MS"/>
                          <a:sym typeface="Trebuchet MS"/>
                        </a:rPr>
                        <a:t>goal </a:t>
                      </a:r>
                      <a:r>
                        <a:rPr lang="en-US">
                          <a:latin typeface="Trebuchet MS"/>
                          <a:ea typeface="Trebuchet MS"/>
                          <a:cs typeface="Trebuchet MS"/>
                          <a:sym typeface="Trebuchet MS"/>
                        </a:rPr>
                        <a:t>achievement</a:t>
                      </a:r>
                      <a:endParaRPr>
                        <a:latin typeface="Trebuchet MS"/>
                        <a:ea typeface="Trebuchet MS"/>
                        <a:cs typeface="Trebuchet MS"/>
                        <a:sym typeface="Trebuchet MS"/>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b="1">
                          <a:latin typeface="Trebuchet MS"/>
                          <a:ea typeface="Trebuchet MS"/>
                          <a:cs typeface="Trebuchet MS"/>
                          <a:sym typeface="Trebuchet MS"/>
                        </a:rPr>
                        <a:t>Transformation</a:t>
                      </a:r>
                      <a:endParaRPr b="1">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EFF4FC"/>
                    </a:solidFill>
                  </a:tcPr>
                </a:tc>
                <a:tc>
                  <a:txBody>
                    <a:bodyPr/>
                    <a:lstStyle/>
                    <a:p>
                      <a:pPr marL="0" lvl="0" indent="0" algn="l" rtl="0">
                        <a:spcBef>
                          <a:spcPts val="0"/>
                        </a:spcBef>
                        <a:spcAft>
                          <a:spcPts val="0"/>
                        </a:spcAft>
                        <a:buNone/>
                      </a:pPr>
                      <a:r>
                        <a:rPr lang="en-US">
                          <a:solidFill>
                            <a:schemeClr val="dk1"/>
                          </a:solidFill>
                          <a:latin typeface="Trebuchet MS"/>
                          <a:ea typeface="Trebuchet MS"/>
                          <a:cs typeface="Trebuchet MS"/>
                          <a:sym typeface="Trebuchet MS"/>
                        </a:rPr>
                        <a:t>Supporting QA:  resources, incentives, structures, staffing</a:t>
                      </a:r>
                      <a:endParaRPr>
                        <a:solidFill>
                          <a:schemeClr val="dk1"/>
                        </a:solidFill>
                        <a:latin typeface="Trebuchet MS"/>
                        <a:ea typeface="Trebuchet MS"/>
                        <a:cs typeface="Trebuchet MS"/>
                        <a:sym typeface="Trebuchet MS"/>
                      </a:endParaRPr>
                    </a:p>
                  </a:txBody>
                  <a:tcPr marL="91425" marR="91425" marT="91425" marB="91425">
                    <a:lnL w="19050"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a:latin typeface="Trebuchet MS"/>
                          <a:ea typeface="Trebuchet MS"/>
                          <a:cs typeface="Trebuchet MS"/>
                          <a:sym typeface="Trebuchet MS"/>
                        </a:rPr>
                        <a:t>Increasing/ broad participation in QA efforts, progress in student outcomes over time. </a:t>
                      </a:r>
                      <a:endParaRPr>
                        <a:latin typeface="Trebuchet MS"/>
                        <a:ea typeface="Trebuchet MS"/>
                        <a:cs typeface="Trebuchet MS"/>
                        <a:sym typeface="Trebuchet MS"/>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74" name="Google Shape;174;p28"/>
          <p:cNvSpPr/>
          <p:nvPr/>
        </p:nvSpPr>
        <p:spPr>
          <a:xfrm>
            <a:off x="7504875" y="3324925"/>
            <a:ext cx="719100" cy="5292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8"/>
          <p:cNvPicPr preferRelativeResize="0"/>
          <p:nvPr/>
        </p:nvPicPr>
        <p:blipFill>
          <a:blip r:embed="rId3">
            <a:alphaModFix/>
          </a:blip>
          <a:stretch>
            <a:fillRect/>
          </a:stretch>
        </p:blipFill>
        <p:spPr>
          <a:xfrm>
            <a:off x="8182225" y="4499600"/>
            <a:ext cx="837450"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accent1"/>
                </a:solidFill>
                <a:latin typeface="Trebuchet MS"/>
                <a:ea typeface="Trebuchet MS"/>
                <a:cs typeface="Trebuchet MS"/>
                <a:sym typeface="Trebuchet MS"/>
              </a:rPr>
              <a:t>Evidence </a:t>
            </a:r>
            <a:r>
              <a:rPr lang="en-US" u="sng">
                <a:solidFill>
                  <a:schemeClr val="accent1"/>
                </a:solidFill>
                <a:latin typeface="Trebuchet MS"/>
                <a:ea typeface="Trebuchet MS"/>
                <a:cs typeface="Trebuchet MS"/>
                <a:sym typeface="Trebuchet MS"/>
              </a:rPr>
              <a:t>Levels</a:t>
            </a:r>
            <a:endParaRPr sz="4400" b="0" i="0" u="none" strike="noStrike" cap="none">
              <a:solidFill>
                <a:schemeClr val="accent2"/>
              </a:solidFill>
              <a:latin typeface="Calibri"/>
              <a:ea typeface="Calibri"/>
              <a:cs typeface="Calibri"/>
              <a:sym typeface="Calibri"/>
            </a:endParaRPr>
          </a:p>
        </p:txBody>
      </p:sp>
      <p:pic>
        <p:nvPicPr>
          <p:cNvPr id="181" name="Google Shape;181;p29"/>
          <p:cNvPicPr preferRelativeResize="0"/>
          <p:nvPr/>
        </p:nvPicPr>
        <p:blipFill>
          <a:blip r:embed="rId3">
            <a:alphaModFix/>
          </a:blip>
          <a:stretch>
            <a:fillRect/>
          </a:stretch>
        </p:blipFill>
        <p:spPr>
          <a:xfrm>
            <a:off x="8071775" y="4423850"/>
            <a:ext cx="837450" cy="489600"/>
          </a:xfrm>
          <a:prstGeom prst="rect">
            <a:avLst/>
          </a:prstGeom>
          <a:noFill/>
          <a:ln>
            <a:noFill/>
          </a:ln>
        </p:spPr>
      </p:pic>
      <p:grpSp>
        <p:nvGrpSpPr>
          <p:cNvPr id="182" name="Google Shape;182;p29"/>
          <p:cNvGrpSpPr/>
          <p:nvPr/>
        </p:nvGrpSpPr>
        <p:grpSpPr>
          <a:xfrm>
            <a:off x="363524" y="1258050"/>
            <a:ext cx="2726286" cy="2547000"/>
            <a:chOff x="363524" y="1258050"/>
            <a:chExt cx="2726286" cy="2547000"/>
          </a:xfrm>
        </p:grpSpPr>
        <p:sp>
          <p:nvSpPr>
            <p:cNvPr id="183" name="Google Shape;183;p29"/>
            <p:cNvSpPr/>
            <p:nvPr/>
          </p:nvSpPr>
          <p:spPr>
            <a:xfrm rot="2700000">
              <a:off x="1356161" y="1011412"/>
              <a:ext cx="561726" cy="3040276"/>
            </a:xfrm>
            <a:prstGeom prst="roundRect">
              <a:avLst>
                <a:gd name="adj" fmla="val 50000"/>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85" name="Google Shape;185;p29"/>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a:solidFill>
                    <a:srgbClr val="FFFFFF"/>
                  </a:solidFill>
                  <a:latin typeface="Trebuchet MS"/>
                  <a:ea typeface="Trebuchet MS"/>
                  <a:cs typeface="Trebuchet MS"/>
                  <a:sym typeface="Trebuchet MS"/>
                </a:rPr>
                <a:t>Setting Expectations</a:t>
              </a:r>
              <a:endParaRPr sz="1600" b="1">
                <a:solidFill>
                  <a:srgbClr val="FFFFFF"/>
                </a:solidFill>
                <a:latin typeface="Trebuchet MS"/>
                <a:ea typeface="Trebuchet MS"/>
                <a:cs typeface="Trebuchet MS"/>
                <a:sym typeface="Trebuchet MS"/>
              </a:endParaRPr>
            </a:p>
          </p:txBody>
        </p:sp>
        <p:sp>
          <p:nvSpPr>
            <p:cNvPr id="186" name="Google Shape;186;p29"/>
            <p:cNvSpPr txBox="1"/>
            <p:nvPr/>
          </p:nvSpPr>
          <p:spPr>
            <a:xfrm rot="-2700000">
              <a:off x="1029496" y="2550697"/>
              <a:ext cx="2203628" cy="50742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EX: Policies and documented protocols</a:t>
              </a:r>
              <a:endParaRPr sz="1200" b="1">
                <a:solidFill>
                  <a:schemeClr val="dk1"/>
                </a:solidFill>
                <a:latin typeface="Trebuchet MS"/>
                <a:ea typeface="Trebuchet MS"/>
                <a:cs typeface="Trebuchet MS"/>
                <a:sym typeface="Trebuchet MS"/>
              </a:endParaRPr>
            </a:p>
            <a:p>
              <a:pPr marL="0" lvl="0" indent="0" algn="l" rtl="0">
                <a:spcBef>
                  <a:spcPts val="1600"/>
                </a:spcBef>
                <a:spcAft>
                  <a:spcPts val="1600"/>
                </a:spcAft>
                <a:buNone/>
              </a:pPr>
              <a:endParaRPr sz="800">
                <a:latin typeface="Roboto"/>
                <a:ea typeface="Roboto"/>
                <a:cs typeface="Roboto"/>
                <a:sym typeface="Roboto"/>
              </a:endParaRPr>
            </a:p>
          </p:txBody>
        </p:sp>
      </p:grpSp>
      <p:grpSp>
        <p:nvGrpSpPr>
          <p:cNvPr id="187" name="Google Shape;187;p29"/>
          <p:cNvGrpSpPr/>
          <p:nvPr/>
        </p:nvGrpSpPr>
        <p:grpSpPr>
          <a:xfrm>
            <a:off x="2273746" y="1258050"/>
            <a:ext cx="3013379" cy="2547000"/>
            <a:chOff x="2273746" y="1258050"/>
            <a:chExt cx="3013379" cy="2547000"/>
          </a:xfrm>
        </p:grpSpPr>
        <p:sp>
          <p:nvSpPr>
            <p:cNvPr id="188" name="Google Shape;188;p29"/>
            <p:cNvSpPr/>
            <p:nvPr/>
          </p:nvSpPr>
          <p:spPr>
            <a:xfrm rot="2700000">
              <a:off x="3266383" y="1011412"/>
              <a:ext cx="561726" cy="3040276"/>
            </a:xfrm>
            <a:prstGeom prst="roundRect">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sp>
          <p:nvSpPr>
            <p:cNvPr id="190" name="Google Shape;190;p29"/>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a:solidFill>
                    <a:srgbClr val="FFFFFF"/>
                  </a:solidFill>
                  <a:latin typeface="Trebuchet MS"/>
                  <a:ea typeface="Trebuchet MS"/>
                  <a:cs typeface="Trebuchet MS"/>
                  <a:sym typeface="Trebuchet MS"/>
                </a:rPr>
                <a:t>Executing on Expectations</a:t>
              </a:r>
              <a:endParaRPr sz="1200" b="1">
                <a:solidFill>
                  <a:srgbClr val="FFFFFF"/>
                </a:solidFill>
                <a:latin typeface="Trebuchet MS"/>
                <a:ea typeface="Trebuchet MS"/>
                <a:cs typeface="Trebuchet MS"/>
                <a:sym typeface="Trebuchet MS"/>
              </a:endParaRPr>
            </a:p>
          </p:txBody>
        </p:sp>
        <p:sp>
          <p:nvSpPr>
            <p:cNvPr id="191" name="Google Shape;191;p29"/>
            <p:cNvSpPr txBox="1"/>
            <p:nvPr/>
          </p:nvSpPr>
          <p:spPr>
            <a:xfrm rot="-2700000">
              <a:off x="2880251" y="2407142"/>
              <a:ext cx="260964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US" sz="1200">
                  <a:solidFill>
                    <a:schemeClr val="dk1"/>
                  </a:solidFill>
                  <a:latin typeface="Trebuchet MS"/>
                  <a:ea typeface="Trebuchet MS"/>
                  <a:cs typeface="Trebuchet MS"/>
                  <a:sym typeface="Trebuchet MS"/>
                </a:rPr>
                <a:t>EX: QM implementation activities - meeting minutes, alignment maps, faculty PD records</a:t>
              </a:r>
              <a:endParaRPr sz="800" b="1">
                <a:latin typeface="Roboto"/>
                <a:ea typeface="Roboto"/>
                <a:cs typeface="Roboto"/>
                <a:sym typeface="Roboto"/>
              </a:endParaRPr>
            </a:p>
          </p:txBody>
        </p:sp>
      </p:grpSp>
      <p:grpSp>
        <p:nvGrpSpPr>
          <p:cNvPr id="192" name="Google Shape;192;p29"/>
          <p:cNvGrpSpPr/>
          <p:nvPr/>
        </p:nvGrpSpPr>
        <p:grpSpPr>
          <a:xfrm>
            <a:off x="4193764" y="1258050"/>
            <a:ext cx="2800911" cy="2595850"/>
            <a:chOff x="4193764" y="1258050"/>
            <a:chExt cx="2800911" cy="2595850"/>
          </a:xfrm>
        </p:grpSpPr>
        <p:sp>
          <p:nvSpPr>
            <p:cNvPr id="193" name="Google Shape;193;p29"/>
            <p:cNvSpPr/>
            <p:nvPr/>
          </p:nvSpPr>
          <p:spPr>
            <a:xfrm rot="2700000">
              <a:off x="5186401" y="1011412"/>
              <a:ext cx="561726" cy="3040276"/>
            </a:xfrm>
            <a:prstGeom prst="roundRect">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95" name="Google Shape;195;p29"/>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b="1">
                  <a:solidFill>
                    <a:srgbClr val="FFFFFF"/>
                  </a:solidFill>
                  <a:latin typeface="Trebuchet MS"/>
                  <a:ea typeface="Trebuchet MS"/>
                  <a:cs typeface="Trebuchet MS"/>
                  <a:sym typeface="Trebuchet MS"/>
                </a:rPr>
                <a:t>Results</a:t>
              </a:r>
              <a:endParaRPr sz="1200" b="1">
                <a:solidFill>
                  <a:srgbClr val="FFFFFF"/>
                </a:solidFill>
                <a:latin typeface="Trebuchet MS"/>
                <a:ea typeface="Trebuchet MS"/>
                <a:cs typeface="Trebuchet MS"/>
                <a:sym typeface="Trebuchet MS"/>
              </a:endParaRPr>
            </a:p>
          </p:txBody>
        </p:sp>
        <p:sp>
          <p:nvSpPr>
            <p:cNvPr id="196" name="Google Shape;196;p29"/>
            <p:cNvSpPr txBox="1"/>
            <p:nvPr/>
          </p:nvSpPr>
          <p:spPr>
            <a:xfrm rot="-2700000">
              <a:off x="4734464" y="2558890"/>
              <a:ext cx="2437821" cy="50742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Clr>
                  <a:schemeClr val="dk1"/>
                </a:buClr>
                <a:buSzPts val="1100"/>
                <a:buFont typeface="Arial"/>
                <a:buNone/>
              </a:pPr>
              <a:r>
                <a:rPr lang="en-US" sz="1200">
                  <a:solidFill>
                    <a:schemeClr val="dk1"/>
                  </a:solidFill>
                  <a:latin typeface="Trebuchet MS"/>
                  <a:ea typeface="Trebuchet MS"/>
                  <a:cs typeface="Trebuchet MS"/>
                  <a:sym typeface="Trebuchet MS"/>
                </a:rPr>
                <a:t>Ex: Satisfaction surveys, grades, student behavior changes, student outcomes</a:t>
              </a:r>
              <a:endParaRPr sz="800" b="1">
                <a:latin typeface="Roboto"/>
                <a:ea typeface="Roboto"/>
                <a:cs typeface="Roboto"/>
                <a:sym typeface="Roboto"/>
              </a:endParaRPr>
            </a:p>
          </p:txBody>
        </p:sp>
      </p:grpSp>
      <p:grpSp>
        <p:nvGrpSpPr>
          <p:cNvPr id="197" name="Google Shape;197;p29"/>
          <p:cNvGrpSpPr/>
          <p:nvPr/>
        </p:nvGrpSpPr>
        <p:grpSpPr>
          <a:xfrm>
            <a:off x="6103986" y="1258050"/>
            <a:ext cx="2805239" cy="2547000"/>
            <a:chOff x="6103986" y="1258050"/>
            <a:chExt cx="2805239" cy="2547000"/>
          </a:xfrm>
        </p:grpSpPr>
        <p:sp>
          <p:nvSpPr>
            <p:cNvPr id="198" name="Google Shape;198;p29"/>
            <p:cNvSpPr/>
            <p:nvPr/>
          </p:nvSpPr>
          <p:spPr>
            <a:xfrm rot="2700000">
              <a:off x="7096623" y="1011412"/>
              <a:ext cx="561726" cy="3040276"/>
            </a:xfrm>
            <a:prstGeom prst="roundRect">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200" name="Google Shape;200;p29"/>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600" b="1">
                  <a:solidFill>
                    <a:schemeClr val="lt1"/>
                  </a:solidFill>
                  <a:latin typeface="Trebuchet MS"/>
                  <a:ea typeface="Trebuchet MS"/>
                  <a:cs typeface="Trebuchet MS"/>
                  <a:sym typeface="Trebuchet MS"/>
                </a:rPr>
                <a:t>Improvement</a:t>
              </a:r>
              <a:endParaRPr b="1">
                <a:solidFill>
                  <a:schemeClr val="lt1"/>
                </a:solidFill>
                <a:latin typeface="Roboto"/>
                <a:ea typeface="Roboto"/>
                <a:cs typeface="Roboto"/>
                <a:sym typeface="Roboto"/>
              </a:endParaRPr>
            </a:p>
          </p:txBody>
        </p:sp>
        <p:sp>
          <p:nvSpPr>
            <p:cNvPr id="201" name="Google Shape;201;p29"/>
            <p:cNvSpPr txBox="1"/>
            <p:nvPr/>
          </p:nvSpPr>
          <p:spPr>
            <a:xfrm rot="-2700000">
              <a:off x="6702972" y="2532190"/>
              <a:ext cx="2374606"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Ex: Use of data to drive change in policy and/or  practice</a:t>
              </a:r>
              <a:endParaRPr sz="1200" b="1">
                <a:solidFill>
                  <a:schemeClr val="dk1"/>
                </a:solidFill>
                <a:latin typeface="Trebuchet MS"/>
                <a:ea typeface="Trebuchet MS"/>
                <a:cs typeface="Trebuchet MS"/>
                <a:sym typeface="Trebuchet MS"/>
              </a:endParaRPr>
            </a:p>
            <a:p>
              <a:pPr marL="0" lvl="0" indent="0" algn="l" rtl="0">
                <a:spcBef>
                  <a:spcPts val="1600"/>
                </a:spcBef>
                <a:spcAft>
                  <a:spcPts val="1600"/>
                </a:spcAft>
                <a:buNone/>
              </a:pPr>
              <a:endParaRPr sz="800">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QM-PPT-template-16-9-widescree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 Sectio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QM-PPT-template-16-9-widescreen">
  <a:themeElements>
    <a:clrScheme name="Custom 1">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CBD3D8"/>
      </a:hlink>
      <a:folHlink>
        <a:srgbClr val="CBD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3018</Words>
  <Application>Microsoft Office PowerPoint</Application>
  <PresentationFormat>On-screen Show (16:9)</PresentationFormat>
  <Paragraphs>257</Paragraphs>
  <Slides>28</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Courier New</vt:lpstr>
      <vt:lpstr>Trebuchet MS</vt:lpstr>
      <vt:lpstr>Lato</vt:lpstr>
      <vt:lpstr>Arial</vt:lpstr>
      <vt:lpstr>Roboto</vt:lpstr>
      <vt:lpstr>Calibri</vt:lpstr>
      <vt:lpstr>Merriweather Sans</vt:lpstr>
      <vt:lpstr>QM-PPT-template-16-9-widescreen</vt:lpstr>
      <vt:lpstr>Office Theme</vt:lpstr>
      <vt:lpstr>1_Content Slides</vt:lpstr>
      <vt:lpstr>New Section</vt:lpstr>
      <vt:lpstr>2_QM-PPT-template-16-9-widescreen</vt:lpstr>
      <vt:lpstr>Collect QM Activity Data as Evidence to Support Institutional Accreditation</vt:lpstr>
      <vt:lpstr>PowerPoint Presentation</vt:lpstr>
      <vt:lpstr>Presentation Outline</vt:lpstr>
      <vt:lpstr>My involvement with my institution’s  quality assurance efforts is in:</vt:lpstr>
      <vt:lpstr>PowerPoint Presentation</vt:lpstr>
      <vt:lpstr>Questions QA Can Answer</vt:lpstr>
      <vt:lpstr>PowerPoint Presentation</vt:lpstr>
      <vt:lpstr>Evidence: Narratives &amp; Data</vt:lpstr>
      <vt:lpstr>Evidence Levels</vt:lpstr>
      <vt:lpstr>PowerPoint Presentation</vt:lpstr>
      <vt:lpstr>What are your Measurable QA goals?</vt:lpstr>
      <vt:lpstr>Overview of US HE Accreditation </vt:lpstr>
      <vt:lpstr>Accreditors’ Role in US QA Landscape</vt:lpstr>
      <vt:lpstr>Working within the QA Triad in US</vt:lpstr>
      <vt:lpstr>Accreditation Standards</vt:lpstr>
      <vt:lpstr>Identifying QM Implementation Activities &amp; Documenting Evidence  </vt:lpstr>
      <vt:lpstr>QM Activities Support Institutional Goals</vt:lpstr>
      <vt:lpstr>QM Implementation Supports Teaching &amp; Learning</vt:lpstr>
      <vt:lpstr>Evidence Examples</vt:lpstr>
      <vt:lpstr>Evidence Examples</vt:lpstr>
      <vt:lpstr>Evidence Examples</vt:lpstr>
      <vt:lpstr>Evidence Examples</vt:lpstr>
      <vt:lpstr>QM Implementation for Student Support &amp; Educational Effectiveness </vt:lpstr>
      <vt:lpstr>Evidence Examples</vt:lpstr>
      <vt:lpstr>Evidence Examples</vt:lpstr>
      <vt:lpstr>Reflection &amp; Takeaways</vt:lpstr>
      <vt:lpstr>Please contact us: Deb: dadair@qualitymatters.org Yaping: ygao@qualitymatters.org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 QM Activity Data as Evidence to Support Institutional Accreditation</dc:title>
  <dc:creator>Yaping</dc:creator>
  <cp:lastModifiedBy>Yaping Gao</cp:lastModifiedBy>
  <cp:revision>2</cp:revision>
  <cp:lastPrinted>2023-08-05T16:03:24Z</cp:lastPrinted>
  <dcterms:modified xsi:type="dcterms:W3CDTF">2023-08-05T16:04:57Z</dcterms:modified>
</cp:coreProperties>
</file>