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5143500" type="screen16x9"/>
  <p:notesSz cx="6858000" cy="9144000"/>
  <p:embeddedFontLst>
    <p:embeddedFont>
      <p:font typeface="Merriweather" panose="020B0604020202020204" charset="0"/>
      <p:regular r:id="rId21"/>
      <p:bold r:id="rId22"/>
      <p:italic r:id="rId23"/>
      <p:boldItalic r:id="rId24"/>
    </p:embeddedFont>
    <p:embeddedFont>
      <p:font typeface="Roboto" panose="020B0604020202020204" charset="0"/>
      <p:regular r:id="rId25"/>
      <p:bold r:id="rId26"/>
      <p:italic r:id="rId27"/>
      <p:boldItalic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2" d="100"/>
          <a:sy n="102" d="100"/>
        </p:scale>
        <p:origin x="-444" y="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font" Target="fonts/font7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3716455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458a98833f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458a98833f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458a98833f_2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458a98833f_2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458a98833f_2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458a98833f_2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458a98833f_2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458a98833f_2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458a98833f_2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458a98833f_2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458a98833f_2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458a98833f_2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458a98833f_2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458a98833f_2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458a98833f_2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458a98833f_2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458a98833f_2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458a98833f_2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458a98833f_0_3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458a98833f_0_3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458a98833f_0_3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458a98833f_0_3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458a98833f_0_3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458a98833f_0_3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458a98833f_0_3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458a98833f_0_3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458a98833f_0_3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458a98833f_0_3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458a98833f_0_3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458a98833f_0_3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458a98833f_0_3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458a98833f_0_3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458a98833f_0_3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458a98833f_0_3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25" y="0"/>
            <a:ext cx="9144250" cy="4398100"/>
          </a:xfrm>
          <a:custGeom>
            <a:avLst/>
            <a:gdLst/>
            <a:ahLst/>
            <a:cxnLst/>
            <a:rect l="l" t="t" r="r" b="b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 hasCustomPrompt="1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3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48099"/>
            <a:ext cx="9144250" cy="4398100"/>
          </a:xfrm>
          <a:custGeom>
            <a:avLst/>
            <a:gdLst/>
            <a:ahLst/>
            <a:cxnLst/>
            <a:rect l="l" t="t" r="r" b="b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0" y="0"/>
            <a:ext cx="9144250" cy="4398100"/>
          </a:xfrm>
          <a:custGeom>
            <a:avLst/>
            <a:gdLst/>
            <a:ahLst/>
            <a:cxnLst/>
            <a:rect l="l" t="t" r="r" b="b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0" y="44125"/>
            <a:ext cx="4313625" cy="4399375"/>
          </a:xfrm>
          <a:custGeom>
            <a:avLst/>
            <a:gdLst/>
            <a:ahLst/>
            <a:cxnLst/>
            <a:rect l="l" t="t" r="r" b="b"/>
            <a:pathLst>
              <a:path w="172545" h="175975" extrusionOk="0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-125" y="0"/>
            <a:ext cx="4316900" cy="4395600"/>
          </a:xfrm>
          <a:custGeom>
            <a:avLst/>
            <a:gdLst/>
            <a:ahLst/>
            <a:cxnLst/>
            <a:rect l="l" t="t" r="r" b="b"/>
            <a:pathLst>
              <a:path w="172676" h="175824" extrusionOk="0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2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>
            <a:spLocks noGrp="1"/>
          </p:cNvSpPr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ubTitle" idx="1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2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body" idx="1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aradig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lclark@unoh.edu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lclark@unoh.edu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>
            <a:spLocks noGrp="1"/>
          </p:cNvSpPr>
          <p:nvPr>
            <p:ph type="ctrTitle"/>
          </p:nvPr>
        </p:nvSpPr>
        <p:spPr>
          <a:xfrm>
            <a:off x="605975" y="306550"/>
            <a:ext cx="6600300" cy="231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Connecting QM Program Certification &amp; HLC Open Pathway Quality Initiative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subTitle" idx="1"/>
          </p:nvPr>
        </p:nvSpPr>
        <p:spPr>
          <a:xfrm>
            <a:off x="4211525" y="3646810"/>
            <a:ext cx="4242600" cy="73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Lisa Clark Ph.D 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Associate VPAA &amp; Dean of Online Programs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University of Northwestern Ohio (UNOH)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2"/>
          <p:cNvSpPr txBox="1">
            <a:spLocks noGrp="1"/>
          </p:cNvSpPr>
          <p:nvPr>
            <p:ph type="ctrTitle"/>
          </p:nvPr>
        </p:nvSpPr>
        <p:spPr>
          <a:xfrm>
            <a:off x="605975" y="306550"/>
            <a:ext cx="6600300" cy="231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Connecting QM Program Certification &amp; HLC Open Pathway Quality Initiative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22"/>
          <p:cNvSpPr txBox="1">
            <a:spLocks noGrp="1"/>
          </p:cNvSpPr>
          <p:nvPr>
            <p:ph type="subTitle" idx="1"/>
          </p:nvPr>
        </p:nvSpPr>
        <p:spPr>
          <a:xfrm>
            <a:off x="4211525" y="3646810"/>
            <a:ext cx="4242600" cy="73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Lisa Clark Ph.D 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Associate VPAA &amp; Dean of Online Programs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University of Northwestern Ohio (UNOH)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3"/>
          <p:cNvSpPr txBox="1">
            <a:spLocks noGrp="1"/>
          </p:cNvSpPr>
          <p:nvPr>
            <p:ph type="title"/>
          </p:nvPr>
        </p:nvSpPr>
        <p:spPr>
          <a:xfrm>
            <a:off x="311725" y="369950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Making Connections between initiatives</a:t>
            </a:r>
            <a:endParaRPr/>
          </a:p>
        </p:txBody>
      </p:sp>
      <p:sp>
        <p:nvSpPr>
          <p:cNvPr id="129" name="Google Shape;129;p23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2015 Centralized oversight of online programs (gave our Virtual College a home)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Dean of Online Programs Developed</a:t>
            </a:r>
            <a:endParaRPr/>
          </a:p>
          <a:p>
            <a:pPr marL="9144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100"/>
          </a:p>
        </p:txBody>
      </p:sp>
      <p:pic>
        <p:nvPicPr>
          <p:cNvPr id="130" name="Google Shape;130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81600" y="1721550"/>
            <a:ext cx="3445944" cy="195985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23"/>
          <p:cNvSpPr txBox="1"/>
          <p:nvPr/>
        </p:nvSpPr>
        <p:spPr>
          <a:xfrm>
            <a:off x="6441275" y="4607725"/>
            <a:ext cx="59400" cy="1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23"/>
          <p:cNvSpPr txBox="1"/>
          <p:nvPr/>
        </p:nvSpPr>
        <p:spPr>
          <a:xfrm>
            <a:off x="5774525" y="3976700"/>
            <a:ext cx="2595600" cy="5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Copyright Quality Matters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4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Making Connections between initiatives</a:t>
            </a:r>
            <a:endParaRPr/>
          </a:p>
        </p:txBody>
      </p:sp>
      <p:sp>
        <p:nvSpPr>
          <p:cNvPr id="138" name="Google Shape;138;p24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400"/>
              <a:t>Late 2017 promoted to Associate VPAA</a:t>
            </a:r>
            <a:r>
              <a:rPr lang="en" sz="1500"/>
              <a:t>	</a:t>
            </a:r>
            <a:endParaRPr sz="150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Ongoing initiatives</a:t>
            </a:r>
            <a:endParaRPr sz="1300"/>
          </a:p>
          <a:p>
            <a:pPr marL="1371600" lvl="2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■"/>
            </a:pPr>
            <a:r>
              <a:rPr lang="en" sz="1300"/>
              <a:t>Assessment</a:t>
            </a:r>
            <a:endParaRPr sz="1300"/>
          </a:p>
          <a:p>
            <a:pPr marL="1371600" lvl="2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■"/>
            </a:pPr>
            <a:r>
              <a:rPr lang="en" sz="1300"/>
              <a:t>Program review</a:t>
            </a:r>
            <a:endParaRPr sz="1300"/>
          </a:p>
          <a:p>
            <a:pPr marL="1371600" lvl="2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■"/>
            </a:pPr>
            <a:r>
              <a:rPr lang="en" sz="1300"/>
              <a:t>Professional development</a:t>
            </a:r>
            <a:endParaRPr sz="1300"/>
          </a:p>
          <a:p>
            <a:pPr marL="1371600" lvl="2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■"/>
            </a:pPr>
            <a:r>
              <a:rPr lang="en" sz="1300"/>
              <a:t>Accreditation</a:t>
            </a:r>
            <a:endParaRPr sz="13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5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Higher Learning Commission (HLC) Requirements	</a:t>
            </a:r>
            <a:endParaRPr/>
          </a:p>
        </p:txBody>
      </p:sp>
      <p:sp>
        <p:nvSpPr>
          <p:cNvPr id="144" name="Google Shape;144;p25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UNOH is in the HLC Open Pathway</a:t>
            </a:r>
            <a:endParaRPr sz="1700"/>
          </a:p>
          <a:p>
            <a:pPr marL="914400" lvl="1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10 year cycle</a:t>
            </a:r>
            <a:endParaRPr sz="1500"/>
          </a:p>
          <a:p>
            <a:pPr marL="914400" lvl="1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Various checkpoints along the way</a:t>
            </a:r>
            <a:endParaRPr sz="1500"/>
          </a:p>
          <a:p>
            <a:pPr marL="914400" lvl="1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Quality Initiative Required</a:t>
            </a:r>
            <a:endParaRPr sz="15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6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Merging QA Initiatives</a:t>
            </a:r>
            <a:endParaRPr/>
          </a:p>
        </p:txBody>
      </p:sp>
      <p:sp>
        <p:nvSpPr>
          <p:cNvPr id="150" name="Google Shape;150;p26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Quality Assurance Initiatives</a:t>
            </a:r>
            <a:endParaRPr sz="1600"/>
          </a:p>
          <a:p>
            <a:pPr marL="457200" lvl="0" indent="-330200" algn="l" rtl="0">
              <a:spcBef>
                <a:spcPts val="160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Quality online programs (2015)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Maintaining good standing with regional accrediting body (2016)	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Fulfilling plans from previous report</a:t>
            </a:r>
            <a:endParaRPr sz="16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/>
              <a:t>Benefits to Merging</a:t>
            </a:r>
            <a:endParaRPr sz="1600"/>
          </a:p>
          <a:p>
            <a:pPr marL="457200" lvl="0" indent="-330200" algn="l" rtl="0">
              <a:spcBef>
                <a:spcPts val="160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Avoid Resource Duplication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Working with previously validated initiatives</a:t>
            </a:r>
            <a:endParaRPr sz="1600"/>
          </a:p>
        </p:txBody>
      </p:sp>
      <p:pic>
        <p:nvPicPr>
          <p:cNvPr id="151" name="Google Shape;151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5700" y="1741200"/>
            <a:ext cx="3064575" cy="3064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7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Goals</a:t>
            </a:r>
            <a:endParaRPr/>
          </a:p>
        </p:txBody>
      </p:sp>
      <p:sp>
        <p:nvSpPr>
          <p:cNvPr id="157" name="Google Shape;157;p27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Building the 2026 reaffirmation of accreditation assurance argument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Improving the online learner experience at UNOH</a:t>
            </a:r>
            <a:endParaRPr sz="2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8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Overlap = Same Outcomes	</a:t>
            </a:r>
            <a:endParaRPr/>
          </a:p>
        </p:txBody>
      </p:sp>
      <p:sp>
        <p:nvSpPr>
          <p:cNvPr id="163" name="Google Shape;163;p28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Overlap</a:t>
            </a:r>
            <a:endParaRPr sz="1800"/>
          </a:p>
          <a:p>
            <a:pPr marL="0" lvl="0" indent="45720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QM Program Reviews</a:t>
            </a:r>
            <a:endParaRPr sz="1400"/>
          </a:p>
          <a:p>
            <a:pPr marL="1371600" lvl="2" indent="-304800" algn="l" rtl="0">
              <a:spcBef>
                <a:spcPts val="1600"/>
              </a:spcBef>
              <a:spcAft>
                <a:spcPts val="0"/>
              </a:spcAft>
              <a:buSzPts val="1200"/>
              <a:buChar char="■"/>
            </a:pPr>
            <a:r>
              <a:rPr lang="en" sz="1200"/>
              <a:t>Online Program Design</a:t>
            </a:r>
            <a:endParaRPr sz="1200"/>
          </a:p>
          <a:p>
            <a:pPr marL="1371600" lvl="2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■"/>
            </a:pPr>
            <a:r>
              <a:rPr lang="en" sz="1200"/>
              <a:t>Online Teaching Support</a:t>
            </a:r>
            <a:endParaRPr sz="1200"/>
          </a:p>
          <a:p>
            <a:pPr marL="1371600" lvl="2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■"/>
            </a:pPr>
            <a:r>
              <a:rPr lang="en" sz="1200"/>
              <a:t>Online Learner Support</a:t>
            </a:r>
            <a:endParaRPr sz="1200"/>
          </a:p>
          <a:p>
            <a:pPr marL="1371600" lvl="2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■"/>
            </a:pPr>
            <a:r>
              <a:rPr lang="en" sz="1200"/>
              <a:t>Online Learner Success</a:t>
            </a:r>
            <a:endParaRPr sz="1200"/>
          </a:p>
          <a:p>
            <a:pPr marL="0" lvl="0" indent="45720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Data Collection- 3 years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/>
              <a:t>Shared Outcomes</a:t>
            </a:r>
            <a:endParaRPr sz="1800"/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Recognized stamp of quality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Data driven decisions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Matches HLC expectations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5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9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Next Steps</a:t>
            </a:r>
            <a:endParaRPr/>
          </a:p>
        </p:txBody>
      </p:sp>
      <p:sp>
        <p:nvSpPr>
          <p:cNvPr id="169" name="Google Shape;169;p29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Submit quality initiative proposal to HLC (2021)</a:t>
            </a:r>
            <a:endParaRPr sz="1600"/>
          </a:p>
          <a:p>
            <a:pPr marL="457200" lvl="0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Complete original 5 year strategic plan for UNOH online (year 5- 2019)</a:t>
            </a:r>
            <a:endParaRPr sz="1600"/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Year 5 has a focus on data analysis</a:t>
            </a:r>
            <a:endParaRPr sz="1400"/>
          </a:p>
          <a:p>
            <a:pPr marL="457200" lvl="0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Develop the next phase of the strategic plan for UNOH online that reflects both the QM Program Review  Initiative &amp; the HLC Quality Initiative</a:t>
            </a:r>
            <a:endParaRPr sz="1600"/>
          </a:p>
          <a:p>
            <a:pPr marL="457200" lvl="0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Both initiatives due to be completed during years 5-9 of our accreditation cycle (2021-2025)</a:t>
            </a:r>
            <a:endParaRPr sz="16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0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Questions?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lclark@unoh.edu</a:t>
            </a:r>
            <a:r>
              <a:rPr lang="en"/>
              <a:t>	</a:t>
            </a:r>
            <a:endParaRPr/>
          </a:p>
        </p:txBody>
      </p:sp>
      <p:sp>
        <p:nvSpPr>
          <p:cNvPr id="175" name="Google Shape;175;p30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4800"/>
              <a:t>Thank you for attending this session!</a:t>
            </a:r>
            <a:endParaRPr sz="4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>
            <a:spLocks noGrp="1"/>
          </p:cNvSpPr>
          <p:nvPr>
            <p:ph type="title"/>
          </p:nvPr>
        </p:nvSpPr>
        <p:spPr>
          <a:xfrm>
            <a:off x="311725" y="369950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Making Connections between initiatives</a:t>
            </a:r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2015 Centralized oversight of online programs (gave our Virtual College a home)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Dean of Online Programs Developed</a:t>
            </a:r>
            <a:endParaRPr/>
          </a:p>
          <a:p>
            <a:pPr marL="9144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100"/>
          </a:p>
        </p:txBody>
      </p:sp>
      <p:pic>
        <p:nvPicPr>
          <p:cNvPr id="72" name="Google Shape;7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81600" y="1721550"/>
            <a:ext cx="3445944" cy="195985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4"/>
          <p:cNvSpPr txBox="1"/>
          <p:nvPr/>
        </p:nvSpPr>
        <p:spPr>
          <a:xfrm>
            <a:off x="6441275" y="4607725"/>
            <a:ext cx="59400" cy="1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4"/>
          <p:cNvSpPr txBox="1"/>
          <p:nvPr/>
        </p:nvSpPr>
        <p:spPr>
          <a:xfrm>
            <a:off x="5774525" y="3976700"/>
            <a:ext cx="2595600" cy="5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Copyright Quality Matters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Making Connections between initiatives</a:t>
            </a:r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400"/>
              <a:t>Late 2017 promoted to Associate VPAA</a:t>
            </a:r>
            <a:r>
              <a:rPr lang="en" sz="1500"/>
              <a:t>	</a:t>
            </a:r>
            <a:endParaRPr sz="150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Ongoing initiatives</a:t>
            </a:r>
            <a:endParaRPr sz="1300"/>
          </a:p>
          <a:p>
            <a:pPr marL="1371600" lvl="2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■"/>
            </a:pPr>
            <a:r>
              <a:rPr lang="en" sz="1300"/>
              <a:t>Assessment</a:t>
            </a:r>
            <a:endParaRPr sz="1300"/>
          </a:p>
          <a:p>
            <a:pPr marL="1371600" lvl="2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■"/>
            </a:pPr>
            <a:r>
              <a:rPr lang="en" sz="1300"/>
              <a:t>Program review</a:t>
            </a:r>
            <a:endParaRPr sz="1300"/>
          </a:p>
          <a:p>
            <a:pPr marL="1371600" lvl="2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■"/>
            </a:pPr>
            <a:r>
              <a:rPr lang="en" sz="1300"/>
              <a:t>Professional development</a:t>
            </a:r>
            <a:endParaRPr sz="1300"/>
          </a:p>
          <a:p>
            <a:pPr marL="1371600" lvl="2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■"/>
            </a:pPr>
            <a:r>
              <a:rPr lang="en" sz="1300"/>
              <a:t>Accreditation</a:t>
            </a:r>
            <a:endParaRPr sz="13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Higher Learning Commission (HLC) Requirements	</a:t>
            </a:r>
            <a:endParaRPr/>
          </a:p>
        </p:txBody>
      </p:sp>
      <p:sp>
        <p:nvSpPr>
          <p:cNvPr id="86" name="Google Shape;86;p16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UNOH is in the HLC Open Pathway</a:t>
            </a:r>
            <a:endParaRPr sz="1700"/>
          </a:p>
          <a:p>
            <a:pPr marL="914400" lvl="1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10 year cycle</a:t>
            </a:r>
            <a:endParaRPr sz="1500"/>
          </a:p>
          <a:p>
            <a:pPr marL="914400" lvl="1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Various checkpoints along the way</a:t>
            </a:r>
            <a:endParaRPr sz="1500"/>
          </a:p>
          <a:p>
            <a:pPr marL="914400" lvl="1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Quality Initiative Required</a:t>
            </a:r>
            <a:endParaRPr sz="15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Merging QA Initiatives</a:t>
            </a:r>
            <a:endParaRPr/>
          </a:p>
        </p:txBody>
      </p:sp>
      <p:sp>
        <p:nvSpPr>
          <p:cNvPr id="92" name="Google Shape;92;p17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Quality Assurance Initiatives</a:t>
            </a:r>
            <a:endParaRPr sz="1600"/>
          </a:p>
          <a:p>
            <a:pPr marL="457200" lvl="0" indent="-330200" algn="l" rtl="0">
              <a:spcBef>
                <a:spcPts val="160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Quality online programs (2015)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Maintaining good standing with regional accrediting body (2016)	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Fulfilling plans from previous report</a:t>
            </a:r>
            <a:endParaRPr sz="16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/>
              <a:t>Benefits to Merging</a:t>
            </a:r>
            <a:endParaRPr sz="1600"/>
          </a:p>
          <a:p>
            <a:pPr marL="457200" lvl="0" indent="-330200" algn="l" rtl="0">
              <a:spcBef>
                <a:spcPts val="160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Avoid Resource Duplication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Working with previously validated initiatives</a:t>
            </a:r>
            <a:endParaRPr sz="1600"/>
          </a:p>
        </p:txBody>
      </p:sp>
      <p:pic>
        <p:nvPicPr>
          <p:cNvPr id="93" name="Google Shape;9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5700" y="1741200"/>
            <a:ext cx="3064575" cy="3064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Goals</a:t>
            </a:r>
            <a:endParaRPr/>
          </a:p>
        </p:txBody>
      </p:sp>
      <p:sp>
        <p:nvSpPr>
          <p:cNvPr id="99" name="Google Shape;99;p18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Building the 2026 reaffirmation of accreditation assurance argument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Improving the online learner experience at UNOH</a:t>
            </a:r>
            <a:endParaRPr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Overlap = Same Outcomes	</a:t>
            </a:r>
            <a:endParaRPr/>
          </a:p>
        </p:txBody>
      </p:sp>
      <p:sp>
        <p:nvSpPr>
          <p:cNvPr id="105" name="Google Shape;105;p19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Overlap</a:t>
            </a:r>
            <a:endParaRPr sz="1800"/>
          </a:p>
          <a:p>
            <a:pPr marL="0" lvl="0" indent="45720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QM Program Reviews</a:t>
            </a:r>
            <a:endParaRPr sz="1400"/>
          </a:p>
          <a:p>
            <a:pPr marL="1371600" lvl="2" indent="-304800" algn="l" rtl="0">
              <a:spcBef>
                <a:spcPts val="1600"/>
              </a:spcBef>
              <a:spcAft>
                <a:spcPts val="0"/>
              </a:spcAft>
              <a:buSzPts val="1200"/>
              <a:buChar char="■"/>
            </a:pPr>
            <a:r>
              <a:rPr lang="en" sz="1200"/>
              <a:t>Online Program Design</a:t>
            </a:r>
            <a:endParaRPr sz="1200"/>
          </a:p>
          <a:p>
            <a:pPr marL="1371600" lvl="2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■"/>
            </a:pPr>
            <a:r>
              <a:rPr lang="en" sz="1200"/>
              <a:t>Online Teaching Support</a:t>
            </a:r>
            <a:endParaRPr sz="1200"/>
          </a:p>
          <a:p>
            <a:pPr marL="1371600" lvl="2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■"/>
            </a:pPr>
            <a:r>
              <a:rPr lang="en" sz="1200"/>
              <a:t>Online Learner Support</a:t>
            </a:r>
            <a:endParaRPr sz="1200"/>
          </a:p>
          <a:p>
            <a:pPr marL="1371600" lvl="2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■"/>
            </a:pPr>
            <a:r>
              <a:rPr lang="en" sz="1200"/>
              <a:t>Online Learner Success</a:t>
            </a:r>
            <a:endParaRPr sz="1200"/>
          </a:p>
          <a:p>
            <a:pPr marL="0" lvl="0" indent="45720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Data Collection- 3 years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/>
              <a:t>Shared Outcomes</a:t>
            </a:r>
            <a:endParaRPr sz="1800"/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Recognized stamp of quality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Data driven decisions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Matches HLC expectations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5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0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Next Steps</a:t>
            </a:r>
            <a:endParaRPr/>
          </a:p>
        </p:txBody>
      </p:sp>
      <p:sp>
        <p:nvSpPr>
          <p:cNvPr id="111" name="Google Shape;111;p20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Submit quality initiative proposal to HLC (2021)</a:t>
            </a:r>
            <a:endParaRPr sz="1600"/>
          </a:p>
          <a:p>
            <a:pPr marL="457200" lvl="0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Complete original 5 year strategic plan for UNOH online (year 5- 2019)</a:t>
            </a:r>
            <a:endParaRPr sz="1600"/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Year 5 has a focus on data analysis</a:t>
            </a:r>
            <a:endParaRPr sz="1400"/>
          </a:p>
          <a:p>
            <a:pPr marL="457200" lvl="0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Develop the next phase of the strategic plan for UNOH online that reflects both the QM Program Review  Initiative &amp; the HLC Quality Initiative</a:t>
            </a:r>
            <a:endParaRPr sz="1600"/>
          </a:p>
          <a:p>
            <a:pPr marL="457200" lvl="0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Both initiatives due to be completed during years 5-9 of our accreditation cycle (2021-2025)</a:t>
            </a:r>
            <a:endParaRPr sz="1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1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Questions?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lclark@unoh.edu</a:t>
            </a:r>
            <a:r>
              <a:rPr lang="en"/>
              <a:t>	</a:t>
            </a:r>
            <a:endParaRPr/>
          </a:p>
        </p:txBody>
      </p:sp>
      <p:sp>
        <p:nvSpPr>
          <p:cNvPr id="117" name="Google Shape;117;p21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4800"/>
              <a:t>Thank you for attending this session!</a:t>
            </a:r>
            <a:endParaRPr sz="4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490</Words>
  <Application>Microsoft Office PowerPoint</Application>
  <PresentationFormat>On-screen Show (16:9)</PresentationFormat>
  <Paragraphs>106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Merriweather</vt:lpstr>
      <vt:lpstr>Roboto</vt:lpstr>
      <vt:lpstr>Paradigm</vt:lpstr>
      <vt:lpstr>Connecting QM Program Certification &amp; HLC Open Pathway Quality Initiative </vt:lpstr>
      <vt:lpstr>Making Connections between initiatives</vt:lpstr>
      <vt:lpstr>Making Connections between initiatives</vt:lpstr>
      <vt:lpstr>Higher Learning Commission (HLC) Requirements </vt:lpstr>
      <vt:lpstr>Merging QA Initiatives</vt:lpstr>
      <vt:lpstr>Goals</vt:lpstr>
      <vt:lpstr>Overlap = Same Outcomes </vt:lpstr>
      <vt:lpstr>Next Steps</vt:lpstr>
      <vt:lpstr>Questions?  lclark@unoh.edu </vt:lpstr>
      <vt:lpstr>Connecting QM Program Certification &amp; HLC Open Pathway Quality Initiative </vt:lpstr>
      <vt:lpstr>Making Connections between initiatives</vt:lpstr>
      <vt:lpstr>Making Connections between initiatives</vt:lpstr>
      <vt:lpstr>Higher Learning Commission (HLC) Requirements </vt:lpstr>
      <vt:lpstr>Merging QA Initiatives</vt:lpstr>
      <vt:lpstr>Goals</vt:lpstr>
      <vt:lpstr>Overlap = Same Outcomes </vt:lpstr>
      <vt:lpstr>Next Steps</vt:lpstr>
      <vt:lpstr>Questions?  lclark@unoh.edu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Connecting QM Program Certification &amp; HLC Open Pathway Quality Initiative </dc:title>
  <dc:creator>Lisa Clark</dc:creator>
  <cp:lastModifiedBy>Lisa Clark</cp:lastModifiedBy>
  <cp:revision>1</cp:revision>
  <dcterms:modified xsi:type="dcterms:W3CDTF">2018-10-31T18:36:23Z</dcterms:modified>
</cp:coreProperties>
</file>