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PT Sans Narrow"/>
      <p:regular r:id="rId31"/>
      <p:bold r:id="rId32"/>
    </p:embeddedFont>
    <p:embeddedFont>
      <p:font typeface="Lato"/>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Narrow-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TSansNarrow-bold.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dlguidelines.cast.org/representatio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yaseminonderofficial/connecting-udl-principles-with-qm-standards-dm9nhgaf8p0ivu9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rlegaryjr/9-in-9-overtime-udl-3-0-insights-free-webinar-series-2025-s1cx4g2zaak58ny8"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https://udlguidelines.cast.org/representation/</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3122adffe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3122adff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Imagine a student who uses a wheelchair needing to get to the third floor of a building on campus. They find three options: an escalator, an elevator, and stairs, all designed together. The elevator provides easy access for this student to reach the third floor, while other students might use the stairs or escalator. The important part is that everyone reaches their destination smoothly and without delay.</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This is Universal Design for Learning in action—creating solutions that work for as many people as possible, from the start. Instead of adapting later, UDL ensures that diverse needs are integrated into the design process from the very beginning, whether it’s about physical access to a building or access to learning materials in a classroom.</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By considering multiple ways to present information, engage students, and assess their knowledge, we can create inclusive learning experiences where everyone, regardless of their abilities, can succeed.</a:t>
            </a:r>
            <a:endParaRPr sz="115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new goal of UDL is to foster </a:t>
            </a:r>
            <a:r>
              <a:rPr b="1" lang="en">
                <a:solidFill>
                  <a:schemeClr val="dk1"/>
                </a:solidFill>
              </a:rPr>
              <a:t>learner agency</a:t>
            </a:r>
            <a:r>
              <a:rPr lang="en">
                <a:solidFill>
                  <a:schemeClr val="dk1"/>
                </a:solidFill>
              </a:rPr>
              <a:t> that is: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Purposeful and reflective</a:t>
            </a:r>
            <a:r>
              <a:rPr lang="en">
                <a:solidFill>
                  <a:schemeClr val="dk1"/>
                </a:solidFill>
              </a:rPr>
              <a:t> – helping students understand their learning goals and how to achieve them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Resourceful and authentic</a:t>
            </a:r>
            <a:r>
              <a:rPr lang="en">
                <a:solidFill>
                  <a:schemeClr val="dk1"/>
                </a:solidFill>
              </a:rPr>
              <a:t> – encouraging students to use resources effectively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Strategic and action-oriented</a:t>
            </a:r>
            <a:r>
              <a:rPr lang="en">
                <a:solidFill>
                  <a:schemeClr val="dk1"/>
                </a:solidFill>
              </a:rPr>
              <a:t> – helping students apply their learning in meaningful ways</a:t>
            </a:r>
            <a:endParaRPr sz="115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3122adffe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3122adffe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Let’s talk about Quality Matters, or QM.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What is QM? Quality Matters is a set of research-based standards created to ensure the quality of online and blended courses.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focus of QM is on course design that promotes student engagement, clearly defined learning outcomes, and accessibility for all students.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QM uses a peer-review process to assess and improve course design using what’s known as the QM Rubric. This rubric is made up of 8 General Standards and 43 Specific Review Standards that cover important aspects like learning objectives, assessments, and accessibility.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ultimate goal of QM is to create courses that are clear, well-aligned, and supportive of learning experiences for all students. By following QM standards, we can ensure that the courses we design are both effective and inclusive.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3122adffe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3122adffe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Now, let’s explore how the Quality Matters (QM) Framework is supported by Universal Design for Learning (UDL) principles.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First, we have Multiple Means of Representation, which is UDL Principle 1. This aligns with QM Standard 8: Accessibility. The idea here is to provide content in different formats—such as text, audio, and video—so that students with diverse needs can access information effectively. For example, some students may benefit more from audio resources, while others prefer visual aids like infographics or videos.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Next is Multiple Means of Engagement, which is UDL Principle 2. This supports QM Standard 5: Learner Engagement. By offering multiple ways for students to engage with course materials, we can help sustain their motivation and interest. This promotes active participation in learning. Some students might be more engaged by discussions, while others thrive in hands-on activities or interactive content.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Finally, we have Multiple Means of Action &amp; Expression, which is UDL Principle 3. This aligns with QM Standard 3: Assessments. UDL encourages offering students various ways to demonstrate their knowledge and skills. By providing flexible and inclusive assessment methods—such as written assignments, presentations, or creative projects—we ensure that all learners can succeed based on their strengths.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72fb97dc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72fb97dc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Now, let’s explore how the Quality Matters (QM) Framework is supported by Universal Design for Learning (UDL) principles.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First, we have Multiple Means of Representation, which is UDL Principle 1. This aligns with QM Standard 8: Accessibility. The idea here is to provide content in different formats—such as text, audio, and video—so that students with diverse needs can access information effectively. For example, some students may benefit more from audio resources, while others prefer visual aids like infographics or videos.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3122adffe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3122adffe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Let’s dive into UDL Principle 1 – Multiple Means of Representation, which focuses on how we present information to learners in ways that are accessible and flexible. This principle aligns well with the Quality Matters (QM) Standards, supporting opportunities to customize the display of information for diverse learners.</a:t>
            </a:r>
            <a:endParaRPr>
              <a:solidFill>
                <a:srgbClr val="695D46"/>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QM Standard 1.1 (Course Overview and Introduction) stresses the importance of clear instructions on how to start and navigate the course.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UDL recommends offering customizable features, such as: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Adjustable text size and contrast for readability.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High-contrast color options to support learners with visual impairments.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Consistent layout across course pages, ensuring a uniform experience.</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QM Standard 2.1</a:t>
            </a:r>
            <a:r>
              <a:rPr lang="en">
                <a:solidFill>
                  <a:schemeClr val="dk1"/>
                </a:solidFill>
              </a:rPr>
              <a:t> specifies that course-level learning objectives should be measurable and clear.</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suggests providing alternative formats for these objectives—text, audio, or video—ensuring they’re accessible to all learners. Students benefit from learning objectives that are presented in multiple ways, such as through diagrams, verbal explanations, or interactive formats. This ensures that everyone can access and understand the goals of the course.</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QM Standard 3.1</a:t>
            </a:r>
            <a:r>
              <a:rPr lang="en">
                <a:solidFill>
                  <a:schemeClr val="dk1"/>
                </a:solidFill>
              </a:rPr>
              <a:t> ensures assessments measure the achievement of the stated learning objectives.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suggests offering </a:t>
            </a:r>
            <a:r>
              <a:rPr b="1" lang="en">
                <a:solidFill>
                  <a:schemeClr val="dk1"/>
                </a:solidFill>
              </a:rPr>
              <a:t>adjustable features for assessments</a:t>
            </a:r>
            <a:r>
              <a:rPr lang="en">
                <a:solidFill>
                  <a:schemeClr val="dk1"/>
                </a:solidFill>
              </a:rPr>
              <a:t>, including text-to-speech or adjustable speech rates, and allowing learners to have assessments read aloud. Providing accessible assessment formats ensures that students can demonstrate their understanding without being limited by the format of the assessment.</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QM Standard 4.1</a:t>
            </a:r>
            <a:r>
              <a:rPr lang="en">
                <a:solidFill>
                  <a:schemeClr val="dk1"/>
                </a:solidFill>
              </a:rPr>
              <a:t> emphasizes that instructional materials should help learners achieve the course’s stated learning objectives.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recommends customizing instructional materials, such as </a:t>
            </a:r>
            <a:r>
              <a:rPr b="1" lang="en">
                <a:solidFill>
                  <a:schemeClr val="dk1"/>
                </a:solidFill>
              </a:rPr>
              <a:t>resizable images</a:t>
            </a:r>
            <a:r>
              <a:rPr lang="en">
                <a:solidFill>
                  <a:schemeClr val="dk1"/>
                </a:solidFill>
              </a:rPr>
              <a:t>, offering </a:t>
            </a:r>
            <a:r>
              <a:rPr b="1" lang="en">
                <a:solidFill>
                  <a:schemeClr val="dk1"/>
                </a:solidFill>
              </a:rPr>
              <a:t>text alternatives (alt text)</a:t>
            </a:r>
            <a:r>
              <a:rPr lang="en">
                <a:solidFill>
                  <a:schemeClr val="dk1"/>
                </a:solidFill>
              </a:rPr>
              <a:t> for all visual content, and </a:t>
            </a:r>
            <a:r>
              <a:rPr b="1" lang="en">
                <a:solidFill>
                  <a:schemeClr val="dk1"/>
                </a:solidFill>
              </a:rPr>
              <a:t>captioning or transcribing all videos and audio materials</a:t>
            </a:r>
            <a:r>
              <a:rPr lang="en">
                <a:solidFill>
                  <a:schemeClr val="dk1"/>
                </a:solidFill>
              </a:rPr>
              <a:t>. By offering different formats for instructional materials, we can support students who need audio descriptions, visual aids, or tactile resources.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QM Standard 5.1</a:t>
            </a:r>
            <a:r>
              <a:rPr lang="en">
                <a:solidFill>
                  <a:schemeClr val="dk1"/>
                </a:solidFill>
              </a:rPr>
              <a:t> requires that learning activities help learners achieve the stated objectives.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aligns this by suggesting the use of </a:t>
            </a:r>
            <a:r>
              <a:rPr b="1" lang="en">
                <a:solidFill>
                  <a:schemeClr val="dk1"/>
                </a:solidFill>
              </a:rPr>
              <a:t>interactive diagrams, models, and multiple engagement formats</a:t>
            </a:r>
            <a:r>
              <a:rPr lang="en">
                <a:solidFill>
                  <a:schemeClr val="dk1"/>
                </a:solidFill>
              </a:rPr>
              <a:t>, including tactile models or 3D visualizations. Interactive and engaging learning activities ensure that learners of all abilities can participate and succeed. These options allow for multiple ways of experiencing and engaging with the content.</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QM Standard 6.1</a:t>
            </a:r>
            <a:r>
              <a:rPr lang="en">
                <a:solidFill>
                  <a:schemeClr val="dk1"/>
                </a:solidFill>
              </a:rPr>
              <a:t> ensures that course technology supports the learning objectives.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promotes the use of technology that offers </a:t>
            </a:r>
            <a:r>
              <a:rPr b="1" lang="en">
                <a:solidFill>
                  <a:schemeClr val="dk1"/>
                </a:solidFill>
              </a:rPr>
              <a:t>adjustable text size</a:t>
            </a:r>
            <a:r>
              <a:rPr lang="en">
                <a:solidFill>
                  <a:schemeClr val="dk1"/>
                </a:solidFill>
              </a:rPr>
              <a:t>, </a:t>
            </a:r>
            <a:r>
              <a:rPr b="1" lang="en">
                <a:solidFill>
                  <a:schemeClr val="dk1"/>
                </a:solidFill>
              </a:rPr>
              <a:t>audio alternatives</a:t>
            </a:r>
            <a:r>
              <a:rPr lang="en">
                <a:solidFill>
                  <a:schemeClr val="dk1"/>
                </a:solidFill>
              </a:rPr>
              <a:t>, and </a:t>
            </a:r>
            <a:r>
              <a:rPr b="1" lang="en">
                <a:solidFill>
                  <a:schemeClr val="dk1"/>
                </a:solidFill>
              </a:rPr>
              <a:t>video controls</a:t>
            </a:r>
            <a:r>
              <a:rPr lang="en">
                <a:solidFill>
                  <a:schemeClr val="dk1"/>
                </a:solidFill>
              </a:rPr>
              <a:t>. Technology tools should not only support the course content but also provide flexible access options, like audio descriptions, captions, and customizable controls.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QM Standard 7.1</a:t>
            </a:r>
            <a:r>
              <a:rPr lang="en">
                <a:solidFill>
                  <a:schemeClr val="dk1"/>
                </a:solidFill>
              </a:rPr>
              <a:t> ensures that learners can access appropriate technical support.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recommends offering </a:t>
            </a:r>
            <a:r>
              <a:rPr b="1" lang="en">
                <a:solidFill>
                  <a:schemeClr val="dk1"/>
                </a:solidFill>
              </a:rPr>
              <a:t>support resources in diverse formats</a:t>
            </a:r>
            <a:r>
              <a:rPr lang="en">
                <a:solidFill>
                  <a:schemeClr val="dk1"/>
                </a:solidFill>
              </a:rPr>
              <a:t>, like </a:t>
            </a:r>
            <a:r>
              <a:rPr b="1" lang="en">
                <a:solidFill>
                  <a:schemeClr val="dk1"/>
                </a:solidFill>
              </a:rPr>
              <a:t>sign language videos</a:t>
            </a:r>
            <a:r>
              <a:rPr lang="en">
                <a:solidFill>
                  <a:schemeClr val="dk1"/>
                </a:solidFill>
              </a:rPr>
              <a:t> or </a:t>
            </a:r>
            <a:r>
              <a:rPr b="1" lang="en">
                <a:solidFill>
                  <a:schemeClr val="dk1"/>
                </a:solidFill>
              </a:rPr>
              <a:t>written guides</a:t>
            </a:r>
            <a:r>
              <a:rPr lang="en">
                <a:solidFill>
                  <a:schemeClr val="dk1"/>
                </a:solidFill>
              </a:rPr>
              <a:t>, to cater to sensory needs. Providing a variety of support materials ensures that learners, regardless of their sensory needs, can find assistance in a format that works for them.</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QM Standards 8.1 to 8.7</a:t>
            </a:r>
            <a:r>
              <a:rPr lang="en">
                <a:solidFill>
                  <a:schemeClr val="dk1"/>
                </a:solidFill>
              </a:rPr>
              <a:t> address various accessibility requirements, ensuring the course design promotes ease of use and readability.</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aligns with these standards by emphasizing the need for:</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b="1" lang="en">
                <a:solidFill>
                  <a:schemeClr val="dk1"/>
                </a:solidFill>
              </a:rPr>
              <a:t>Text alternatives</a:t>
            </a:r>
            <a:r>
              <a:rPr lang="en">
                <a:solidFill>
                  <a:schemeClr val="dk1"/>
                </a:solidFill>
              </a:rPr>
              <a:t> (e.g., alt text for images and videos).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b="1" lang="en">
                <a:solidFill>
                  <a:schemeClr val="dk1"/>
                </a:solidFill>
              </a:rPr>
              <a:t>Captioning and transcripts</a:t>
            </a:r>
            <a:r>
              <a:rPr lang="en">
                <a:solidFill>
                  <a:schemeClr val="dk1"/>
                </a:solidFill>
              </a:rPr>
              <a:t> for all multimedia.</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b="1" lang="en">
                <a:solidFill>
                  <a:schemeClr val="dk1"/>
                </a:solidFill>
              </a:rPr>
              <a:t>Accessible multimedia</a:t>
            </a:r>
            <a:r>
              <a:rPr lang="en">
                <a:solidFill>
                  <a:schemeClr val="dk1"/>
                </a:solidFill>
              </a:rPr>
              <a:t> with visual and auditory equivalents. Accessibility is not just about meeting standards; it’s about designing the course to be usable by everyone, no matter their individual needs.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By applying these tips, we ensure that every learner has access to the resources and tools they need to succeed.</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Aligning UDL principles with QM standards helps create inclusive and accessible learning experiences. By offering multiple ways to perceive, engage with, and express knowledge, we empower all students to reach their full potential.</a:t>
            </a:r>
            <a:endParaRPr>
              <a:solidFill>
                <a:schemeClr val="dk1"/>
              </a:solidFill>
            </a:endParaRPr>
          </a:p>
          <a:p>
            <a:pPr indent="0" lvl="0" marL="0" rtl="0" algn="l">
              <a:lnSpc>
                <a:spcPct val="115000"/>
              </a:lnSpc>
              <a:spcBef>
                <a:spcPts val="1200"/>
              </a:spcBef>
              <a:spcAft>
                <a:spcPts val="0"/>
              </a:spcAft>
              <a:buNone/>
            </a:pPr>
            <a:r>
              <a:rPr lang="en" u="sng">
                <a:solidFill>
                  <a:schemeClr val="hlink"/>
                </a:solidFill>
                <a:hlinkClick r:id="rId2"/>
              </a:rPr>
              <a:t>https://padlet.com/yaseminonderofficial/connecting-udl-principles-with-qm-standards-dm9nhgaf8p0ivu9s</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rgbClr val="695D46"/>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a:solidFill>
                  <a:srgbClr val="695D46"/>
                </a:solidFill>
                <a:latin typeface="Open Sans"/>
                <a:ea typeface="Open Sans"/>
                <a:cs typeface="Open Sans"/>
                <a:sym typeface="Open Sans"/>
              </a:rPr>
              <a:t>By aligning QM standards with UDL's checkpoint 1.1, educators can design more inclusive and flexible learning environments that support a wide range of learners, ensuring equitable access to information.</a:t>
            </a:r>
            <a:endParaRPr>
              <a:solidFill>
                <a:srgbClr val="695D46"/>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a:solidFill>
                  <a:srgbClr val="695D46"/>
                </a:solidFill>
                <a:latin typeface="Open Sans"/>
                <a:ea typeface="Open Sans"/>
                <a:cs typeface="Open Sans"/>
                <a:sym typeface="Open Sans"/>
              </a:rPr>
              <a:t>What is it?</a:t>
            </a:r>
            <a:endParaRPr>
              <a:solidFill>
                <a:srgbClr val="695D46"/>
              </a:solidFill>
              <a:latin typeface="Open Sans"/>
              <a:ea typeface="Open Sans"/>
              <a:cs typeface="Open Sans"/>
              <a:sym typeface="Open Sans"/>
            </a:endParaRPr>
          </a:p>
          <a:p>
            <a:pPr indent="-298450" lvl="0" marL="457200" rtl="0" algn="l">
              <a:lnSpc>
                <a:spcPct val="115000"/>
              </a:lnSpc>
              <a:spcBef>
                <a:spcPts val="120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Providing different ways for learners to perceive and comprehend information.</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Supporting diverse learners by offering alternative ways to engage with content (e.g., text, audio, video).</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Ensures content is accessible to all students, regardless of learning preferences, language background, or abilities.</a:t>
            </a:r>
            <a:endParaRPr>
              <a:solidFill>
                <a:srgbClr val="695D46"/>
              </a:solidFill>
              <a:latin typeface="Open Sans"/>
              <a:ea typeface="Open Sans"/>
              <a:cs typeface="Open Sans"/>
              <a:sym typeface="Open Sans"/>
            </a:endParaRPr>
          </a:p>
          <a:p>
            <a:pPr indent="0" lvl="0" marL="0" rtl="0" algn="l">
              <a:lnSpc>
                <a:spcPct val="115000"/>
              </a:lnSpc>
              <a:spcBef>
                <a:spcPts val="1200"/>
              </a:spcBef>
              <a:spcAft>
                <a:spcPts val="0"/>
              </a:spcAft>
              <a:buNone/>
            </a:pPr>
            <a:r>
              <a:rPr lang="en">
                <a:solidFill>
                  <a:srgbClr val="695D46"/>
                </a:solidFill>
                <a:latin typeface="Open Sans"/>
                <a:ea typeface="Open Sans"/>
                <a:cs typeface="Open Sans"/>
                <a:sym typeface="Open Sans"/>
              </a:rPr>
              <a:t>Prompt: How might we increase accessibility, flexibility, and diversity in the sharing of information?</a:t>
            </a:r>
            <a:endParaRPr>
              <a:solidFill>
                <a:srgbClr val="695D46"/>
              </a:solidFill>
              <a:latin typeface="Open Sans"/>
              <a:ea typeface="Open Sans"/>
              <a:cs typeface="Open Sans"/>
              <a:sym typeface="Open Sans"/>
            </a:endParaRPr>
          </a:p>
          <a:p>
            <a:pPr indent="-298450" lvl="0" marL="457200" rtl="0" algn="l">
              <a:lnSpc>
                <a:spcPct val="115000"/>
              </a:lnSpc>
              <a:spcBef>
                <a:spcPts val="1200"/>
              </a:spcBef>
              <a:spcAft>
                <a:spcPts val="0"/>
              </a:spcAft>
              <a:buClr>
                <a:schemeClr val="dk1"/>
              </a:buClr>
              <a:buSzPts val="1100"/>
              <a:buChar char="●"/>
            </a:pPr>
            <a:r>
              <a:rPr lang="en">
                <a:solidFill>
                  <a:srgbClr val="695D46"/>
                </a:solidFill>
                <a:latin typeface="Open Sans"/>
                <a:ea typeface="Open Sans"/>
                <a:cs typeface="Open Sans"/>
                <a:sym typeface="Open Sans"/>
              </a:rPr>
              <a:t>Learning becomes a challenge when students can't perceive the material, struggle to interact with it, or are presented with content that reinforces stereotypes or deficit thinking.</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chemeClr val="dk1"/>
              </a:buClr>
              <a:buSzPts val="1100"/>
              <a:buChar char="●"/>
            </a:pPr>
            <a:r>
              <a:rPr lang="en">
                <a:solidFill>
                  <a:srgbClr val="695D46"/>
                </a:solidFill>
                <a:latin typeface="Open Sans"/>
                <a:ea typeface="Open Sans"/>
                <a:cs typeface="Open Sans"/>
                <a:sym typeface="Open Sans"/>
              </a:rPr>
              <a:t>To ensure learning is accessible to all, educators need to reduce these barriers through thoughtful presentation and customization of materials.</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Present content in different forms, such as text, audio, or visuals. This ensures that students with varying sensory needs can access the material.</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For example, reading a text aloud, providing captions for videos, or offering tactile experiences for learning concepts.</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Give learners the option to adjust text size, contrast, or sound levels. This is especially important for students who may require assistive technology or personal preference in how they engage with materials.</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This helps students focus on the material itself, not the barrier created by the format of the content.</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Presenting information in different ways benefits all students, not just those with disabilities.</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Some learners may prefer videos over text or benefit from seeing examples of real-world applications alongside theoretical concepts.</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Including diverse perspectives in your curriculum allows students to see themselves reflected ("mirrors") and experience perspectives outside their own ("windows").</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rPr lang="en">
                <a:solidFill>
                  <a:srgbClr val="695D46"/>
                </a:solidFill>
                <a:latin typeface="Open Sans"/>
                <a:ea typeface="Open Sans"/>
                <a:cs typeface="Open Sans"/>
                <a:sym typeface="Open Sans"/>
              </a:rPr>
              <a:t>This enriches the learning experience and fosters stronger connections with the content.</a:t>
            </a:r>
            <a:endParaRPr>
              <a:solidFill>
                <a:srgbClr val="695D46"/>
              </a:solidFill>
              <a:latin typeface="Open Sans"/>
              <a:ea typeface="Open Sans"/>
              <a:cs typeface="Open Sans"/>
              <a:sym typeface="Open Sans"/>
            </a:endParaRPr>
          </a:p>
          <a:p>
            <a:pPr indent="-298450" lvl="0" marL="457200" rtl="0" algn="l">
              <a:lnSpc>
                <a:spcPct val="115000"/>
              </a:lnSpc>
              <a:spcBef>
                <a:spcPts val="0"/>
              </a:spcBef>
              <a:spcAft>
                <a:spcPts val="0"/>
              </a:spcAft>
              <a:buClr>
                <a:srgbClr val="695D46"/>
              </a:buClr>
              <a:buSzPts val="1100"/>
              <a:buFont typeface="Open Sans"/>
              <a:buChar char="●"/>
            </a:pPr>
            <a:r>
              <a:t/>
            </a:r>
            <a:endParaRPr>
              <a:solidFill>
                <a:srgbClr val="695D46"/>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a:solidFill>
                <a:srgbClr val="695D46"/>
              </a:solidFill>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3a221d916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3a221d91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Now, it’s time to reflect on your own experiences and consider how we can support our students in meeting QM accessibility standards while implementing design options for perception to provide multiple means of representation. We have some case scenarios to review, and there's also an area where you can share your ideas and insights.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I’ve also created a Padlet with more in-depth examples of UDL and QM standards alignment. You can access it by scanning the QR code on this slide.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Case Scenario 1:</a:t>
            </a:r>
            <a:r>
              <a:rPr lang="en">
                <a:solidFill>
                  <a:schemeClr val="dk1"/>
                </a:solidFill>
              </a:rPr>
              <a:t> </a:t>
            </a:r>
            <a:r>
              <a:rPr i="1" lang="en">
                <a:solidFill>
                  <a:schemeClr val="dk1"/>
                </a:solidFill>
              </a:rPr>
              <a:t>You have a student with difficulty reading long blocks of text. How can you modify the course to support them?</a:t>
            </a:r>
            <a:endParaRPr i="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For this case, we align UDL's Multiple Means of Representation with QM standards for Accessibility and Usability (QM Standards 8.1, 8.2, and 8.3).</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can allow students to use text-to-speech tools, break up text into manageable chunks, and provide alternative formats, such as audio or visual aids.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approach makes sure that information is presented in a way that the student can access and understand, while meeting QM's usability and accessibility requirements.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Case Scenario 2:</a:t>
            </a:r>
            <a:r>
              <a:rPr lang="en">
                <a:solidFill>
                  <a:schemeClr val="dk1"/>
                </a:solidFill>
              </a:rPr>
              <a:t> </a:t>
            </a:r>
            <a:r>
              <a:rPr i="1" lang="en">
                <a:solidFill>
                  <a:schemeClr val="dk1"/>
                </a:solidFill>
              </a:rPr>
              <a:t>A student struggles with complex video content because they are hearing-impaired. How can you address their needs?</a:t>
            </a:r>
            <a:endParaRPr i="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In this case, we focus on QM Standards 8.5 and 8.6, which require that audio and video content be accessible.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can provide captions, transcripts, and other alternatives, ensuring the learner can fully engage with the course material, regardless of their hearing ability.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is an example of UDL’s principle of providing multiple ways to perceive information, ensuring inclusivity.</a:t>
            </a:r>
            <a:endParaRPr>
              <a:solidFill>
                <a:schemeClr val="dk1"/>
              </a:solidFill>
            </a:endParaRPr>
          </a:p>
          <a:p>
            <a:pPr indent="0" lvl="0" marL="0" rtl="0" algn="l">
              <a:lnSpc>
                <a:spcPct val="115000"/>
              </a:lnSpc>
              <a:spcBef>
                <a:spcPts val="1200"/>
              </a:spcBef>
              <a:spcAft>
                <a:spcPts val="0"/>
              </a:spcAft>
              <a:buNone/>
            </a:pPr>
            <a:r>
              <a:rPr lang="en">
                <a:solidFill>
                  <a:schemeClr val="dk1"/>
                </a:solidFill>
              </a:rPr>
              <a:t>By integrating UDL principles into our courses, we ensure accessibility for all learners, and aligning these with QM standards guarantees quality course design. Both frameworks are essential for creating inclusive learning environments that cater to diverse needs.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9e4dcc9df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9e4dcc9df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122adffe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3122adffe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None/>
            </a:pPr>
            <a:r>
              <a:rPr lang="en">
                <a:solidFill>
                  <a:schemeClr val="dk1"/>
                </a:solidFill>
              </a:rPr>
              <a:t>Integrating Universal Design for Learning (UDL) for </a:t>
            </a:r>
            <a:r>
              <a:rPr b="1" lang="en">
                <a:solidFill>
                  <a:schemeClr val="dk1"/>
                </a:solidFill>
              </a:rPr>
              <a:t>Perception</a:t>
            </a:r>
            <a:r>
              <a:rPr lang="en">
                <a:solidFill>
                  <a:schemeClr val="dk1"/>
                </a:solidFill>
              </a:rPr>
              <a:t> into Quality Matters (QM) courses offers several benefits that enhance the learning experience for a diverse group of learners:</a:t>
            </a:r>
            <a:endParaRPr b="1">
              <a:solidFill>
                <a:schemeClr val="dk1"/>
              </a:solidFill>
            </a:endParaRPr>
          </a:p>
          <a:p>
            <a:pPr indent="-228600" lvl="0" marL="457200" rtl="0" algn="l">
              <a:lnSpc>
                <a:spcPct val="115000"/>
              </a:lnSpc>
              <a:spcBef>
                <a:spcPts val="1200"/>
              </a:spcBef>
              <a:spcAft>
                <a:spcPts val="0"/>
              </a:spcAft>
              <a:buNone/>
            </a:pPr>
            <a:r>
              <a:rPr b="1" lang="en">
                <a:solidFill>
                  <a:schemeClr val="dk1"/>
                </a:solidFill>
              </a:rPr>
              <a:t>Improved Accessibility</a:t>
            </a:r>
            <a:r>
              <a:rPr lang="en">
                <a:solidFill>
                  <a:schemeClr val="dk1"/>
                </a:solidFill>
              </a:rPr>
              <a: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principles, particularly around </a:t>
            </a:r>
            <a:r>
              <a:rPr b="1" lang="en">
                <a:solidFill>
                  <a:schemeClr val="dk1"/>
                </a:solidFill>
              </a:rPr>
              <a:t>perception</a:t>
            </a:r>
            <a:r>
              <a:rPr lang="en">
                <a:solidFill>
                  <a:schemeClr val="dk1"/>
                </a:solidFill>
              </a:rPr>
              <a:t>, ensure that content is accessible to learners with various sensory and cognitive abilities. By providing multiple ways to perceive information (e.g., text-to-speech, captions, and alternative text for images), courses become more inclusive, addressing the needs of learners with visual, auditory, and learning disabilities.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Enhanced Customization</a:t>
            </a:r>
            <a:r>
              <a:rPr lang="en">
                <a:solidFill>
                  <a:schemeClr val="dk1"/>
                </a:solidFill>
              </a:rPr>
              <a: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Learners can customize the display of information to suit their needs and preferences, such as adjusting </a:t>
            </a:r>
            <a:r>
              <a:rPr b="1" lang="en">
                <a:solidFill>
                  <a:schemeClr val="dk1"/>
                </a:solidFill>
              </a:rPr>
              <a:t>text size, color contrast</a:t>
            </a:r>
            <a:r>
              <a:rPr lang="en">
                <a:solidFill>
                  <a:schemeClr val="dk1"/>
                </a:solidFill>
              </a:rPr>
              <a:t>, and </a:t>
            </a:r>
            <a:r>
              <a:rPr b="1" lang="en">
                <a:solidFill>
                  <a:schemeClr val="dk1"/>
                </a:solidFill>
              </a:rPr>
              <a:t>layout</a:t>
            </a:r>
            <a:r>
              <a:rPr lang="en">
                <a:solidFill>
                  <a:schemeClr val="dk1"/>
                </a:solidFill>
              </a:rPr>
              <a:t>. This flexibility, aligned with UDL’s principles of offering </a:t>
            </a:r>
            <a:r>
              <a:rPr b="1" lang="en">
                <a:solidFill>
                  <a:schemeClr val="dk1"/>
                </a:solidFill>
              </a:rPr>
              <a:t>multiple means of representation</a:t>
            </a:r>
            <a:r>
              <a:rPr lang="en">
                <a:solidFill>
                  <a:schemeClr val="dk1"/>
                </a:solidFill>
              </a:rPr>
              <a:t>, allows learners to engage with the content in the format that best supports their understanding.</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Greater Inclusivity of Diverse Perspectives</a:t>
            </a:r>
            <a:r>
              <a:rPr lang="en">
                <a:solidFill>
                  <a:schemeClr val="dk1"/>
                </a:solidFill>
              </a:rPr>
              <a: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When course content incorporates </a:t>
            </a:r>
            <a:r>
              <a:rPr b="1" lang="en">
                <a:solidFill>
                  <a:schemeClr val="dk1"/>
                </a:solidFill>
              </a:rPr>
              <a:t>culturally responsive</a:t>
            </a:r>
            <a:r>
              <a:rPr lang="en">
                <a:solidFill>
                  <a:schemeClr val="dk1"/>
                </a:solidFill>
              </a:rPr>
              <a:t> and </a:t>
            </a:r>
            <a:r>
              <a:rPr b="1" lang="en">
                <a:solidFill>
                  <a:schemeClr val="dk1"/>
                </a:solidFill>
              </a:rPr>
              <a:t>inclusive materials</a:t>
            </a:r>
            <a:r>
              <a:rPr lang="en">
                <a:solidFill>
                  <a:schemeClr val="dk1"/>
                </a:solidFill>
              </a:rPr>
              <a:t>, UDL supports the representation of diverse identities, histories, and viewpoints. This leads to an improved sense of </a:t>
            </a:r>
            <a:r>
              <a:rPr b="1" lang="en">
                <a:solidFill>
                  <a:schemeClr val="dk1"/>
                </a:solidFill>
              </a:rPr>
              <a:t>belonging and validation</a:t>
            </a:r>
            <a:r>
              <a:rPr lang="en">
                <a:solidFill>
                  <a:schemeClr val="dk1"/>
                </a:solidFill>
              </a:rPr>
              <a:t> for learners who see their experiences reflected in the learning environment. It also broadens learners' awareness by exposing them to a range of global perspectives.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Flexible Learning Objectives and Assessments</a:t>
            </a:r>
            <a:r>
              <a:rPr lang="en">
                <a:solidFill>
                  <a:schemeClr val="dk1"/>
                </a:solidFill>
              </a:rPr>
              <a: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encourages the development of learning objectives and assessments that </a:t>
            </a:r>
            <a:r>
              <a:rPr b="1" lang="en">
                <a:solidFill>
                  <a:schemeClr val="dk1"/>
                </a:solidFill>
              </a:rPr>
              <a:t>value different forms of expression</a:t>
            </a:r>
            <a:r>
              <a:rPr lang="en">
                <a:solidFill>
                  <a:schemeClr val="dk1"/>
                </a:solidFill>
              </a:rPr>
              <a:t> and </a:t>
            </a:r>
            <a:r>
              <a:rPr b="1" lang="en">
                <a:solidFill>
                  <a:schemeClr val="dk1"/>
                </a:solidFill>
              </a:rPr>
              <a:t>validate multiple cultural perspectives</a:t>
            </a:r>
            <a:r>
              <a:rPr lang="en">
                <a:solidFill>
                  <a:schemeClr val="dk1"/>
                </a:solidFill>
              </a:rPr>
              <a:t>. This results in a more personalized learning experience, as students can demonstrate their knowledge and skills in ways that align with their cultural context and learning preferences.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Increased Engagement and Motivation</a:t>
            </a:r>
            <a:r>
              <a:rPr lang="en">
                <a:solidFill>
                  <a:schemeClr val="dk1"/>
                </a:solidFill>
              </a:rPr>
              <a: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UDL promotes the use of </a:t>
            </a:r>
            <a:r>
              <a:rPr b="1" lang="en">
                <a:solidFill>
                  <a:schemeClr val="dk1"/>
                </a:solidFill>
              </a:rPr>
              <a:t>multiple modalities</a:t>
            </a:r>
            <a:r>
              <a:rPr lang="en">
                <a:solidFill>
                  <a:schemeClr val="dk1"/>
                </a:solidFill>
              </a:rPr>
              <a:t> (visual, auditory, tactile) to present content, catering to learners' diverse preferences and improving their </a:t>
            </a:r>
            <a:r>
              <a:rPr b="1" lang="en">
                <a:solidFill>
                  <a:schemeClr val="dk1"/>
                </a:solidFill>
              </a:rPr>
              <a:t>engagement</a:t>
            </a:r>
            <a:r>
              <a:rPr lang="en">
                <a:solidFill>
                  <a:schemeClr val="dk1"/>
                </a:solidFill>
              </a:rPr>
              <a:t> with the material. This heightened engagement can lead to greater </a:t>
            </a:r>
            <a:r>
              <a:rPr b="1" lang="en">
                <a:solidFill>
                  <a:schemeClr val="dk1"/>
                </a:solidFill>
              </a:rPr>
              <a:t>motivation</a:t>
            </a:r>
            <a:r>
              <a:rPr lang="en">
                <a:solidFill>
                  <a:schemeClr val="dk1"/>
                </a:solidFill>
              </a:rPr>
              <a:t>, as learners feel empowered to choose the tools and methods that best suit their learning style.</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Improved Learner Support</a:t>
            </a:r>
            <a:r>
              <a:rPr lang="en">
                <a:solidFill>
                  <a:schemeClr val="dk1"/>
                </a:solidFill>
              </a:rPr>
              <a: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By aligning UDL principles with QM standards for </a:t>
            </a:r>
            <a:r>
              <a:rPr b="1" lang="en">
                <a:solidFill>
                  <a:schemeClr val="dk1"/>
                </a:solidFill>
              </a:rPr>
              <a:t>learner support</a:t>
            </a:r>
            <a:r>
              <a:rPr lang="en">
                <a:solidFill>
                  <a:schemeClr val="dk1"/>
                </a:solidFill>
              </a:rPr>
              <a:t>, instructors can provide clear instructions and links to accessibility services and resources. This ensures that learners know how to access support when needed, contributing to a more seamless learning experience.</a:t>
            </a:r>
            <a:endParaRPr sz="1800">
              <a:solidFill>
                <a:srgbClr val="695D46"/>
              </a:solidFill>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122adffe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3122adffe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UDL and QM together help ensure your courses are accessible, inclusive, and engaging for all students.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122adffe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122adffe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695D46"/>
                </a:solidFill>
                <a:latin typeface="Open Sans"/>
                <a:ea typeface="Open Sans"/>
                <a:cs typeface="Open Sans"/>
                <a:sym typeface="Open Sans"/>
              </a:rPr>
              <a:t>What steps can you take in your course to provide more options for perception?</a:t>
            </a:r>
            <a:endParaRPr b="1" sz="1800">
              <a:solidFill>
                <a:srgbClr val="695D46"/>
              </a:solidFill>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2eaf6bd4a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2eaf6bd4a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Speaker Notes:</a:t>
            </a:r>
            <a:r>
              <a:rPr lang="en">
                <a:solidFill>
                  <a:schemeClr val="dk1"/>
                </a:solidFill>
              </a:rPr>
              <a:t> I encourage everyone to actively participate during today's session! Feel free to use the chat box at any time. You can:</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Introduce yourself</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 questions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Share resources with your colleagues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connect with your peers by sharing your ideas and expertise.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Do you have a great resource you use in your course that you’d like to share with other instructors, instructional designers, or staff? This is the place to share! I’m looking forward to hearing from all of you and making this a collaborative experience!</a:t>
            </a:r>
            <a:endParaRPr>
              <a:solidFill>
                <a:schemeClr val="dk1"/>
              </a:solidFill>
            </a:endParaRPr>
          </a:p>
          <a:p>
            <a:pPr indent="0" lvl="0" marL="0" rtl="0" algn="l">
              <a:lnSpc>
                <a:spcPct val="115000"/>
              </a:lnSpc>
              <a:spcBef>
                <a:spcPts val="1200"/>
              </a:spcBef>
              <a:spcAft>
                <a:spcPts val="0"/>
              </a:spcAft>
              <a:buClr>
                <a:srgbClr val="A1E8D9"/>
              </a:buClr>
              <a:buSzPts val="1100"/>
              <a:buFont typeface="Arial"/>
              <a:buNone/>
            </a:pPr>
            <a:r>
              <a:t/>
            </a:r>
            <a:endParaRPr sz="1300">
              <a:solidFill>
                <a:schemeClr val="dk1"/>
              </a:solidFill>
              <a:highlight>
                <a:schemeClr val="lt2"/>
              </a:highlight>
              <a:latin typeface="Open Sans"/>
              <a:ea typeface="Open Sans"/>
              <a:cs typeface="Open Sans"/>
              <a:sym typeface="Open Sans"/>
            </a:endParaRPr>
          </a:p>
          <a:p>
            <a:pPr indent="0" lvl="0" marL="9525" rtl="0" algn="ctr">
              <a:spcBef>
                <a:spcPts val="1200"/>
              </a:spcBef>
              <a:spcAft>
                <a:spcPts val="0"/>
              </a:spcAft>
              <a:buClr>
                <a:srgbClr val="A1E8D9"/>
              </a:buClr>
              <a:buSzPts val="2400"/>
              <a:buFont typeface="Arial"/>
              <a:buNone/>
            </a:pPr>
            <a:r>
              <a:t/>
            </a:r>
            <a:endParaRPr sz="1800">
              <a:solidFill>
                <a:srgbClr val="424242"/>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372fb97dc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372fb97dc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3fd0745a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3fd0745a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2eaf6bd4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2eaf6bd4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Speaker Notes:</a:t>
            </a:r>
            <a:r>
              <a:rPr lang="en">
                <a:solidFill>
                  <a:schemeClr val="dk1"/>
                </a:solidFill>
              </a:rPr>
              <a:t> Hello, everyone! My name is Yasemin Onder, and I’m an Instructional Designer at Kirkwood Community College in Cedar Rapids, Iowa. I’ve been in education for quite a while, and I'm also a QM-certified peer reviewer. My work primarily focuses on digital accessibility and course design.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I’m passionate about creating inclusive online learning environments. In my role, I ensure that the courses we design meet the highest quality standards and, most importantly, are accessible to all learners. I’m really excited to connect with all of you today and share strategies that can enhance online education, ensuring it’s both effective and accessible for everyone.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2eaf6bd4a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2eaf6bd4a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Speaker Notes:</a:t>
            </a:r>
            <a:r>
              <a:rPr lang="en">
                <a:solidFill>
                  <a:schemeClr val="dk1"/>
                </a:solidFill>
              </a:rPr>
              <a:t> Today, we’re focusing on how integrating Universal Design for Learning, or UDL, with Quality Matters standards can significantly improve course design, accessibility, and, ultimately, student success.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Our key focus today will be on </a:t>
            </a:r>
            <a:r>
              <a:rPr b="1" lang="en">
                <a:solidFill>
                  <a:schemeClr val="dk1"/>
                </a:solidFill>
              </a:rPr>
              <a:t>UDL Principle 1</a:t>
            </a:r>
            <a:r>
              <a:rPr lang="en">
                <a:solidFill>
                  <a:schemeClr val="dk1"/>
                </a:solidFill>
              </a:rPr>
              <a:t>, which is design </a:t>
            </a:r>
            <a:r>
              <a:rPr b="1" lang="en">
                <a:solidFill>
                  <a:schemeClr val="dk1"/>
                </a:solidFill>
              </a:rPr>
              <a:t>Options for Perception</a:t>
            </a:r>
            <a:r>
              <a:rPr lang="en">
                <a:solidFill>
                  <a:schemeClr val="dk1"/>
                </a:solidFill>
              </a:rPr>
              <a:t>. We’ll explore how this aligns with Quality Matters standards to create more inclusive learning experiences and maximize student engagement.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By the end of this session, you’ll see how these two frameworks work together to enhance both the design and the accessibility of your course.</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3122adff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3122adf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Before we dive into today’s session, let’s quickly review some key terms you’ll hear throughout our discussion.</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UDL</a:t>
            </a:r>
            <a:r>
              <a:rPr lang="en">
                <a:solidFill>
                  <a:schemeClr val="dk1"/>
                </a:solidFill>
              </a:rPr>
              <a:t> stands for Universal Design for Learning. This is an educational framework that promotes creating flexible learning environments to meet the diverse needs of all students.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CAST</a:t>
            </a:r>
            <a:r>
              <a:rPr lang="en">
                <a:solidFill>
                  <a:schemeClr val="dk1"/>
                </a:solidFill>
              </a:rPr>
              <a:t> is the Center for Applied Special Technology. They’re the organization that developed UDL and provide resources for implementing it effectively.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Multiple Means of Engagement</a:t>
            </a:r>
            <a:r>
              <a:rPr lang="en">
                <a:solidFill>
                  <a:schemeClr val="dk1"/>
                </a:solidFill>
              </a:rPr>
              <a:t> involves providing different ways to motivate and engage students. This can include helping learners monitor their progress, set goals, and stay motivated throughout the learning process.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Multiple Means of Representation</a:t>
            </a:r>
            <a:r>
              <a:rPr lang="en">
                <a:solidFill>
                  <a:schemeClr val="dk1"/>
                </a:solidFill>
              </a:rPr>
              <a:t> means presenting information in a variety of formats—like videos, text, or infographics—to support different learning preferences and make content more accessible.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Multiple Means of Action and Expression</a:t>
            </a:r>
            <a:r>
              <a:rPr lang="en">
                <a:solidFill>
                  <a:schemeClr val="dk1"/>
                </a:solidFill>
              </a:rPr>
              <a:t> focuses on allowing students to demonstrate their knowledge in various ways, such as papers, presentations, or creative projects, giving them the flexibility to leverage their strengths.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Lastly, </a:t>
            </a:r>
            <a:r>
              <a:rPr b="1" lang="en">
                <a:solidFill>
                  <a:schemeClr val="dk1"/>
                </a:solidFill>
              </a:rPr>
              <a:t>QM</a:t>
            </a:r>
            <a:r>
              <a:rPr lang="en">
                <a:solidFill>
                  <a:schemeClr val="dk1"/>
                </a:solidFill>
              </a:rPr>
              <a:t>, or Quality Matters, is a nationally recognized, peer-reviewed process designed to ensure the quality and effectiveness of online and hybrid courses.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eaf6bd4a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eaf6bd4a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Let’s take a moment to gauge where everyone is in terms of familiarity with </a:t>
            </a:r>
            <a:r>
              <a:rPr b="1" lang="en">
                <a:solidFill>
                  <a:schemeClr val="dk1"/>
                </a:solidFill>
              </a:rPr>
              <a:t>UDL</a:t>
            </a:r>
            <a:r>
              <a:rPr lang="en">
                <a:solidFill>
                  <a:schemeClr val="dk1"/>
                </a:solidFill>
              </a:rPr>
              <a:t> and </a:t>
            </a:r>
            <a:r>
              <a:rPr b="1" lang="en">
                <a:solidFill>
                  <a:schemeClr val="dk1"/>
                </a:solidFill>
              </a:rPr>
              <a:t>Quality Matters</a:t>
            </a:r>
            <a:r>
              <a:rPr lang="en">
                <a:solidFill>
                  <a:schemeClr val="dk1"/>
                </a:solidFill>
              </a:rPr>
              <a:t> standards.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I’d like to ask:</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How familiar are you with UDL and QM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level of experience do you have with </a:t>
            </a:r>
            <a:r>
              <a:rPr b="1" lang="en">
                <a:solidFill>
                  <a:schemeClr val="dk1"/>
                </a:solidFill>
              </a:rPr>
              <a:t>UDL</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what level of experience do you have with </a:t>
            </a:r>
            <a:r>
              <a:rPr b="1" lang="en">
                <a:solidFill>
                  <a:schemeClr val="dk1"/>
                </a:solidFill>
              </a:rPr>
              <a:t>Quality Matters (QM)</a:t>
            </a:r>
            <a:r>
              <a:rPr lang="en">
                <a:solidFill>
                  <a:schemeClr val="dk1"/>
                </a:solidFill>
              </a:rPr>
              <a:t> standards?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Please share in the chat whether you are: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Very familiar</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Somewhat familiar</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Or </a:t>
            </a:r>
            <a:r>
              <a:rPr b="1" lang="en">
                <a:solidFill>
                  <a:schemeClr val="dk1"/>
                </a:solidFill>
              </a:rPr>
              <a:t>Not familiar</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will help me tailor today’s session to better meet your needs!</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rgbClr val="695D46"/>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https://padlet.com/rlegaryjr/9-in-9-overtime-udl-3-0-insights-free-webinar-series-2025-s1cx4g2zaak58ny8</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eaf6bd4a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2eaf6bd4a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Speaker Notes:</a:t>
            </a:r>
            <a:r>
              <a:rPr lang="en">
                <a:solidFill>
                  <a:schemeClr val="dk1"/>
                </a:solidFill>
              </a:rPr>
              <a:t> Now, let’s take a closer look at </a:t>
            </a:r>
            <a:r>
              <a:rPr b="1" lang="en">
                <a:solidFill>
                  <a:schemeClr val="dk1"/>
                </a:solidFill>
              </a:rPr>
              <a:t>Universal Design for Learning</a:t>
            </a:r>
            <a:r>
              <a:rPr lang="en">
                <a:solidFill>
                  <a:schemeClr val="dk1"/>
                </a:solidFill>
              </a:rPr>
              <a:t>, or </a:t>
            </a:r>
            <a:r>
              <a:rPr b="1" lang="en">
                <a:solidFill>
                  <a:schemeClr val="dk1"/>
                </a:solidFill>
              </a:rPr>
              <a:t>UDL</a:t>
            </a:r>
            <a:r>
              <a:rPr lang="en">
                <a:solidFill>
                  <a:schemeClr val="dk1"/>
                </a:solidFill>
              </a:rPr>
              <a:t>. UDL is an educational framework grounded in research from the learning sciences. It guides us in designing flexible and accessible methods, materials, and environments that embrace the natural variability of learners. The core idea is to </a:t>
            </a:r>
            <a:r>
              <a:rPr b="1" lang="en">
                <a:solidFill>
                  <a:schemeClr val="dk1"/>
                </a:solidFill>
              </a:rPr>
              <a:t>minimize barriers</a:t>
            </a:r>
            <a:r>
              <a:rPr lang="en">
                <a:solidFill>
                  <a:schemeClr val="dk1"/>
                </a:solidFill>
              </a:rPr>
              <a:t> and </a:t>
            </a:r>
            <a:r>
              <a:rPr b="1" lang="en">
                <a:solidFill>
                  <a:schemeClr val="dk1"/>
                </a:solidFill>
              </a:rPr>
              <a:t>develop learner agency</a:t>
            </a:r>
            <a:r>
              <a:rPr lang="en">
                <a:solidFill>
                  <a:schemeClr val="dk1"/>
                </a:solidFill>
              </a:rPr>
              <a:t>—the ability for students to take control of their learning journey. </a:t>
            </a:r>
            <a:r>
              <a:rPr lang="en" sz="1200">
                <a:solidFill>
                  <a:schemeClr val="dk1"/>
                </a:solidFill>
              </a:rPr>
              <a:t> </a:t>
            </a:r>
            <a:r>
              <a:rPr b="1" lang="en" sz="1200">
                <a:solidFill>
                  <a:schemeClr val="dk1"/>
                </a:solidFill>
              </a:rPr>
              <a:t>learner agency</a:t>
            </a:r>
            <a:r>
              <a:rPr lang="en" sz="1200">
                <a:solidFill>
                  <a:schemeClr val="dk1"/>
                </a:solidFill>
              </a:rPr>
              <a:t> that is </a:t>
            </a:r>
            <a:r>
              <a:rPr b="1" lang="en" sz="1200">
                <a:solidFill>
                  <a:schemeClr val="dk1"/>
                </a:solidFill>
              </a:rPr>
              <a:t>purposeful and reflective, resourceful, and authentic, </a:t>
            </a:r>
            <a:r>
              <a:rPr lang="en" sz="1200">
                <a:solidFill>
                  <a:schemeClr val="dk1"/>
                </a:solidFill>
              </a:rPr>
              <a:t>and</a:t>
            </a:r>
            <a:r>
              <a:rPr b="1" lang="en" sz="1200">
                <a:solidFill>
                  <a:schemeClr val="dk1"/>
                </a:solidFill>
              </a:rPr>
              <a:t> strategic and action-oriented.</a:t>
            </a:r>
            <a:endParaRPr b="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eda46fca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2eda46fca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Speaker Notes:</a:t>
            </a:r>
            <a:r>
              <a:rPr lang="en">
                <a:solidFill>
                  <a:schemeClr val="dk1"/>
                </a:solidFill>
              </a:rPr>
              <a:t> Let’s explore how learners can monitor their internal and external environments, set priorities, and stay motivated. One of the key goals of </a:t>
            </a:r>
            <a:r>
              <a:rPr b="1" lang="en">
                <a:solidFill>
                  <a:schemeClr val="dk1"/>
                </a:solidFill>
              </a:rPr>
              <a:t>Universal Design for Learning (UDL)</a:t>
            </a:r>
            <a:r>
              <a:rPr lang="en">
                <a:solidFill>
                  <a:schemeClr val="dk1"/>
                </a:solidFill>
              </a:rPr>
              <a:t> is to support </a:t>
            </a:r>
            <a:r>
              <a:rPr b="1" lang="en">
                <a:solidFill>
                  <a:schemeClr val="dk1"/>
                </a:solidFill>
              </a:rPr>
              <a:t>learner agency</a:t>
            </a:r>
            <a:r>
              <a:rPr lang="en">
                <a:solidFill>
                  <a:schemeClr val="dk1"/>
                </a:solidFill>
              </a:rPr>
              <a:t>, which means giving students the tools to take control of their own learning. The new goal of UDL is to foster </a:t>
            </a:r>
            <a:r>
              <a:rPr b="1" lang="en">
                <a:solidFill>
                  <a:schemeClr val="dk1"/>
                </a:solidFill>
              </a:rPr>
              <a:t>learner agency</a:t>
            </a:r>
            <a:r>
              <a:rPr lang="en">
                <a:solidFill>
                  <a:schemeClr val="dk1"/>
                </a:solidFill>
              </a:rPr>
              <a:t> that is: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Purposeful and reflective</a:t>
            </a:r>
            <a:r>
              <a:rPr lang="en">
                <a:solidFill>
                  <a:schemeClr val="dk1"/>
                </a:solidFill>
              </a:rPr>
              <a:t> – helping students understand their learning goals and how to achieve them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Resourceful and authentic</a:t>
            </a:r>
            <a:r>
              <a:rPr lang="en">
                <a:solidFill>
                  <a:schemeClr val="dk1"/>
                </a:solidFill>
              </a:rPr>
              <a:t> – encouraging students to use resources effectively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Strategic and action-oriented</a:t>
            </a:r>
            <a:r>
              <a:rPr lang="en">
                <a:solidFill>
                  <a:schemeClr val="dk1"/>
                </a:solidFill>
              </a:rPr>
              <a:t> – helping students apply their learning in meaningful ways</a:t>
            </a:r>
            <a:endParaRPr sz="115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 sz="1150">
                <a:solidFill>
                  <a:schemeClr val="dk1"/>
                </a:solidFill>
                <a:latin typeface="Roboto"/>
                <a:ea typeface="Roboto"/>
                <a:cs typeface="Roboto"/>
                <a:sym typeface="Roboto"/>
              </a:rPr>
              <a:t>CAST breaks UDL into three core principles:</a:t>
            </a:r>
            <a:endParaRPr b="1"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Multiple Means of Representation</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Multiple Means of Expression</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Multiple Means of Engagement</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Together, these principles guide the design of an educational curriculum that meets the needs of all learners. The core idea is to remove or minimize barriers to learning, making education more accessible and inclusive for everyone.</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You can think of UDL as the intersection of three important principles:</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Access</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Usability</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Inclusion</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To evaluate a course, resource, or activity through this lens, we can ask ourselves:</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Who can access this, and who might face challenges?</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Who can use this easily, and who might struggle?</a:t>
            </a:r>
            <a:endParaRPr sz="1150">
              <a:solidFill>
                <a:schemeClr val="dk1"/>
              </a:solidFill>
              <a:latin typeface="Roboto"/>
              <a:ea typeface="Roboto"/>
              <a:cs typeface="Roboto"/>
              <a:sym typeface="Roboto"/>
            </a:endParaRPr>
          </a:p>
          <a:p>
            <a:pPr indent="-301625" lvl="0" marL="457200" rtl="0" algn="l">
              <a:spcBef>
                <a:spcPts val="0"/>
              </a:spcBef>
              <a:spcAft>
                <a:spcPts val="0"/>
              </a:spcAft>
              <a:buClr>
                <a:schemeClr val="dk1"/>
              </a:buClr>
              <a:buSzPts val="1150"/>
              <a:buFont typeface="Roboto"/>
              <a:buChar char="●"/>
            </a:pPr>
            <a:r>
              <a:rPr lang="en" sz="1150">
                <a:solidFill>
                  <a:schemeClr val="dk1"/>
                </a:solidFill>
                <a:latin typeface="Roboto"/>
                <a:ea typeface="Roboto"/>
                <a:cs typeface="Roboto"/>
                <a:sym typeface="Roboto"/>
              </a:rPr>
              <a:t>Who is included, and who might feel excluded?</a:t>
            </a:r>
            <a:endParaRPr sz="1150">
              <a:solidFill>
                <a:schemeClr val="dk1"/>
              </a:solidFill>
              <a:latin typeface="Roboto"/>
              <a:ea typeface="Roboto"/>
              <a:cs typeface="Roboto"/>
              <a:sym typeface="Roboto"/>
            </a:endParaRPr>
          </a:p>
          <a:p>
            <a:pPr indent="0" lvl="0" marL="0" rtl="0" algn="l">
              <a:spcBef>
                <a:spcPts val="0"/>
              </a:spcBef>
              <a:spcAft>
                <a:spcPts val="0"/>
              </a:spcAft>
              <a:buNone/>
            </a:pPr>
            <a:r>
              <a:t/>
            </a:r>
            <a:endParaRPr sz="1150">
              <a:solidFill>
                <a:schemeClr val="dk1"/>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31c7958f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31c7958f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When designing for Multiple Means of Engagement, we focus on how learners stay motivated, monitor their environment, and stay on task. By creating flexible options for how students engage with content and learning activities, we can better support them in staying interested and persistent.</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Multiple Means of Representation involves how learners sense, perceive, and process information. By presenting content in various ways—like through text, video, or infographics—we help students transform that information into usable knowledge.</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50">
                <a:solidFill>
                  <a:schemeClr val="dk1"/>
                </a:solidFill>
                <a:latin typeface="Roboto"/>
                <a:ea typeface="Roboto"/>
                <a:cs typeface="Roboto"/>
                <a:sym typeface="Roboto"/>
              </a:rPr>
              <a:t>Finally, Multiple Means of Action and Expression means giving students different ways to demonstrate their understanding. Whether it's through writing, presentations, or creative projects, students can show what they've learned in a way that plays to their strengths.</a:t>
            </a:r>
            <a:endParaRPr sz="115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5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rive.google.com/file/d/1kiIcLV0HE5tlUbdIYSdjTaRNykoxGZ6R/view?usp=drive_li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cs.google.com/document/d/1KjahNduRMB_McRRhs2Rxz5POw7TgNVE1/edit?usp=sharing&amp;ouid=102153901764999129298&amp;rtpof=true&amp;sd=tru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padlet.com/yaseminonderofficial/connecting-udl-principles-with-qm-standards-dm9nhgaf8p0ivu9s"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qualitymatters.org/" TargetMode="External"/><Relationship Id="rId4" Type="http://schemas.openxmlformats.org/officeDocument/2006/relationships/hyperlink" Target="https://www.qualitymatters.org/" TargetMode="External"/><Relationship Id="rId5" Type="http://schemas.openxmlformats.org/officeDocument/2006/relationships/hyperlink" Target="https://udloncampus.cast.org/home" TargetMode="External"/><Relationship Id="rId6" Type="http://schemas.openxmlformats.org/officeDocument/2006/relationships/hyperlink" Target="https://udloncampus.cast.org/hom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ast.org/what-we-do/universal-design-for-lear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pe.app/response_links/3eea2b25-f11d-4817-8d5b-1ca84c9daaa0"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cast.org/what-we-do/universal-design-for-learn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rive.google.com/file/d/1SUEyX1_w4XxKL5-qNgAGQrVdZeNO8DBe/view?usp=sharin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948850" y="2060539"/>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859"/>
              <a:t>Connecting UDL Principles with QM Standards for Maximum Students Engagement</a:t>
            </a:r>
            <a:endParaRPr sz="3859"/>
          </a:p>
        </p:txBody>
      </p:sp>
      <p:sp>
        <p:nvSpPr>
          <p:cNvPr id="67" name="Google Shape;67;p13"/>
          <p:cNvSpPr txBox="1"/>
          <p:nvPr>
            <p:ph idx="1" type="subTitle"/>
          </p:nvPr>
        </p:nvSpPr>
        <p:spPr>
          <a:xfrm>
            <a:off x="2831525" y="4168225"/>
            <a:ext cx="2760600" cy="7926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a:t>QM Connect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 Tucson, </a:t>
            </a:r>
            <a:r>
              <a:rPr lang="en"/>
              <a:t>2025 </a:t>
            </a:r>
            <a:endParaRPr/>
          </a:p>
        </p:txBody>
      </p:sp>
      <p:pic>
        <p:nvPicPr>
          <p:cNvPr id="68" name="Google Shape;68;p13"/>
          <p:cNvPicPr preferRelativeResize="0"/>
          <p:nvPr/>
        </p:nvPicPr>
        <p:blipFill>
          <a:blip r:embed="rId3">
            <a:alphaModFix/>
          </a:blip>
          <a:stretch>
            <a:fillRect/>
          </a:stretch>
        </p:blipFill>
        <p:spPr>
          <a:xfrm>
            <a:off x="3974400" y="2978900"/>
            <a:ext cx="940075" cy="94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UDL: Inclusive Access for All from the Start</a:t>
            </a:r>
            <a:endParaRPr/>
          </a:p>
        </p:txBody>
      </p:sp>
      <p:sp>
        <p:nvSpPr>
          <p:cNvPr id="154" name="Google Shape;154;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Escalator, elevator and stairs all designed together." id="155" name="Google Shape;155;p22" title="Accessibility in the built enviroment .png"/>
          <p:cNvPicPr preferRelativeResize="0"/>
          <p:nvPr/>
        </p:nvPicPr>
        <p:blipFill>
          <a:blip r:embed="rId3">
            <a:alphaModFix/>
          </a:blip>
          <a:stretch>
            <a:fillRect/>
          </a:stretch>
        </p:blipFill>
        <p:spPr>
          <a:xfrm>
            <a:off x="311700" y="1152425"/>
            <a:ext cx="8615076" cy="376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QM?</a:t>
            </a:r>
            <a:endParaRPr/>
          </a:p>
        </p:txBody>
      </p:sp>
      <p:sp>
        <p:nvSpPr>
          <p:cNvPr id="161" name="Google Shape;161;p2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Quality Matters (QM) is a set of research-based standards designed to ensure the </a:t>
            </a:r>
            <a:endParaRPr/>
          </a:p>
          <a:p>
            <a:pPr indent="0" lvl="0" marL="457200" rtl="0" algn="l">
              <a:spcBef>
                <a:spcPts val="1200"/>
              </a:spcBef>
              <a:spcAft>
                <a:spcPts val="0"/>
              </a:spcAft>
              <a:buNone/>
            </a:pPr>
            <a:r>
              <a:rPr lang="en"/>
              <a:t>quality of online and blended courses.</a:t>
            </a:r>
            <a:endParaRPr/>
          </a:p>
          <a:p>
            <a:pPr indent="-334327" lvl="0" marL="457200" rtl="0" algn="l">
              <a:spcBef>
                <a:spcPts val="1200"/>
              </a:spcBef>
              <a:spcAft>
                <a:spcPts val="0"/>
              </a:spcAft>
              <a:buSzPct val="100000"/>
              <a:buChar char="●"/>
            </a:pPr>
            <a:r>
              <a:rPr lang="en"/>
              <a:t>It focuses on course design that promotes student engagement, learning outcomes, and accessibility.</a:t>
            </a:r>
            <a:endParaRPr/>
          </a:p>
          <a:p>
            <a:pPr indent="-334327" lvl="0" marL="457200" rtl="0" algn="l">
              <a:spcBef>
                <a:spcPts val="0"/>
              </a:spcBef>
              <a:spcAft>
                <a:spcPts val="0"/>
              </a:spcAft>
              <a:buSzPct val="100000"/>
              <a:buChar char="●"/>
            </a:pPr>
            <a:r>
              <a:rPr lang="en"/>
              <a:t>QM uses a peer-review process to assess and improve course design based on the QM Rubric.</a:t>
            </a:r>
            <a:endParaRPr/>
          </a:p>
          <a:p>
            <a:pPr indent="-334327" lvl="0" marL="457200" rtl="0" algn="l">
              <a:spcBef>
                <a:spcPts val="0"/>
              </a:spcBef>
              <a:spcAft>
                <a:spcPts val="0"/>
              </a:spcAft>
              <a:buSzPct val="100000"/>
              <a:buChar char="●"/>
            </a:pPr>
            <a:r>
              <a:rPr lang="en"/>
              <a:t>The QM Rubric includes 8 General Standards and 43 Specific Review Standards covering areas like learning objectives, assessments, and accessibility.</a:t>
            </a:r>
            <a:endParaRPr/>
          </a:p>
          <a:p>
            <a:pPr indent="-334327" lvl="0" marL="457200" rtl="0" algn="l">
              <a:spcBef>
                <a:spcPts val="0"/>
              </a:spcBef>
              <a:spcAft>
                <a:spcPts val="0"/>
              </a:spcAft>
              <a:buSzPct val="100000"/>
              <a:buChar char="●"/>
            </a:pPr>
            <a:r>
              <a:rPr lang="en"/>
              <a:t>QM’s goal is to create clear, aligned, and supportive learning experiences for all students.</a:t>
            </a:r>
            <a:endParaRPr/>
          </a:p>
          <a:p>
            <a:pPr indent="0" lvl="0" marL="457200" rtl="0" algn="l">
              <a:spcBef>
                <a:spcPts val="1200"/>
              </a:spcBef>
              <a:spcAft>
                <a:spcPts val="1200"/>
              </a:spcAft>
              <a:buNone/>
            </a:pPr>
            <a:r>
              <a:rPr lang="en" u="sng">
                <a:solidFill>
                  <a:schemeClr val="hlink"/>
                </a:solidFill>
                <a:hlinkClick r:id="rId3"/>
              </a:rPr>
              <a:t>Standards from the QM Higher Education Rubric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can QM Framework be supported by UDL?</a:t>
            </a:r>
            <a:endParaRPr/>
          </a:p>
        </p:txBody>
      </p:sp>
      <p:sp>
        <p:nvSpPr>
          <p:cNvPr id="167" name="Google Shape;167;p24"/>
          <p:cNvSpPr txBox="1"/>
          <p:nvPr>
            <p:ph idx="1" type="body"/>
          </p:nvPr>
        </p:nvSpPr>
        <p:spPr>
          <a:xfrm>
            <a:off x="311700" y="1266325"/>
            <a:ext cx="2836500" cy="36735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475"/>
              <a:t>Multiple Means of Representation (UDL Principle 1):</a:t>
            </a:r>
            <a:endParaRPr b="1" sz="1475"/>
          </a:p>
          <a:p>
            <a:pPr indent="-297935" lvl="0" marL="457200" rtl="0" algn="l">
              <a:spcBef>
                <a:spcPts val="1200"/>
              </a:spcBef>
              <a:spcAft>
                <a:spcPts val="0"/>
              </a:spcAft>
              <a:buClr>
                <a:srgbClr val="000000"/>
              </a:buClr>
              <a:buSzPts val="1092"/>
              <a:buFont typeface="Open Sans"/>
              <a:buChar char="●"/>
            </a:pPr>
            <a:r>
              <a:rPr lang="en" sz="1391"/>
              <a:t>Aligns with QM Standard 8: </a:t>
            </a:r>
            <a:r>
              <a:rPr b="1" lang="en" sz="1391"/>
              <a:t>Accessibility</a:t>
            </a:r>
            <a:endParaRPr b="1" sz="1391"/>
          </a:p>
          <a:p>
            <a:pPr indent="-297935" lvl="0" marL="457200" rtl="0" algn="l">
              <a:spcBef>
                <a:spcPts val="0"/>
              </a:spcBef>
              <a:spcAft>
                <a:spcPts val="0"/>
              </a:spcAft>
              <a:buClr>
                <a:srgbClr val="000000"/>
              </a:buClr>
              <a:buSzPts val="1092"/>
              <a:buFont typeface="Arial"/>
              <a:buChar char="●"/>
            </a:pPr>
            <a:r>
              <a:rPr lang="en" sz="1391"/>
              <a:t>Provide content in various formats (text, audio, video) to ensure students with diverse needs can access information effectively.</a:t>
            </a:r>
            <a:endParaRPr sz="1391"/>
          </a:p>
        </p:txBody>
      </p:sp>
      <p:sp>
        <p:nvSpPr>
          <p:cNvPr id="168" name="Google Shape;168;p24"/>
          <p:cNvSpPr txBox="1"/>
          <p:nvPr>
            <p:ph idx="1" type="body"/>
          </p:nvPr>
        </p:nvSpPr>
        <p:spPr>
          <a:xfrm>
            <a:off x="3334250" y="1331925"/>
            <a:ext cx="2836500" cy="3302700"/>
          </a:xfrm>
          <a:prstGeom prst="rect">
            <a:avLst/>
          </a:prstGeom>
        </p:spPr>
        <p:txBody>
          <a:bodyPr anchorCtr="0" anchor="t" bIns="91425" lIns="91425" spcFirstLastPara="1" rIns="91425" wrap="square" tIns="91425">
            <a:normAutofit fontScale="77500"/>
          </a:bodyPr>
          <a:lstStyle/>
          <a:p>
            <a:pPr indent="0" lvl="0" marL="0" rtl="0" algn="l">
              <a:spcBef>
                <a:spcPts val="1200"/>
              </a:spcBef>
              <a:spcAft>
                <a:spcPts val="0"/>
              </a:spcAft>
              <a:buNone/>
            </a:pPr>
            <a:r>
              <a:rPr b="1" lang="en"/>
              <a:t>Multiple Means of Engagement (UDL Principle 2):</a:t>
            </a:r>
            <a:endParaRPr/>
          </a:p>
          <a:p>
            <a:pPr indent="-282733" lvl="0" marL="457200" rtl="0" algn="l">
              <a:spcBef>
                <a:spcPts val="1200"/>
              </a:spcBef>
              <a:spcAft>
                <a:spcPts val="0"/>
              </a:spcAft>
              <a:buClr>
                <a:srgbClr val="000000"/>
              </a:buClr>
              <a:buSzPct val="61111"/>
              <a:buFont typeface="Arial"/>
              <a:buChar char="●"/>
            </a:pPr>
            <a:r>
              <a:rPr lang="en"/>
              <a:t>Supports QM Standard 5: </a:t>
            </a:r>
            <a:r>
              <a:rPr b="1" lang="en"/>
              <a:t>Learner Engagement</a:t>
            </a:r>
            <a:endParaRPr b="1"/>
          </a:p>
          <a:p>
            <a:pPr indent="-282733" lvl="0" marL="457200" rtl="0" algn="l">
              <a:spcBef>
                <a:spcPts val="0"/>
              </a:spcBef>
              <a:spcAft>
                <a:spcPts val="0"/>
              </a:spcAft>
              <a:buClr>
                <a:srgbClr val="000000"/>
              </a:buClr>
              <a:buSzPct val="61111"/>
              <a:buFont typeface="Arial"/>
              <a:buChar char="●"/>
            </a:pPr>
            <a:r>
              <a:rPr lang="en"/>
              <a:t>Offer multiple ways to interact with course materials to sustain motivation and interest, promoting active participation.</a:t>
            </a:r>
            <a:endParaRPr/>
          </a:p>
          <a:p>
            <a:pPr indent="0" lvl="0" marL="0" rtl="0" algn="l">
              <a:spcBef>
                <a:spcPts val="1200"/>
              </a:spcBef>
              <a:spcAft>
                <a:spcPts val="1200"/>
              </a:spcAft>
              <a:buNone/>
            </a:pPr>
            <a:r>
              <a:t/>
            </a:r>
            <a:endParaRPr/>
          </a:p>
        </p:txBody>
      </p:sp>
      <p:sp>
        <p:nvSpPr>
          <p:cNvPr id="169" name="Google Shape;169;p24"/>
          <p:cNvSpPr txBox="1"/>
          <p:nvPr>
            <p:ph idx="1" type="body"/>
          </p:nvPr>
        </p:nvSpPr>
        <p:spPr>
          <a:xfrm>
            <a:off x="6356800" y="1331925"/>
            <a:ext cx="2836500" cy="3302700"/>
          </a:xfrm>
          <a:prstGeom prst="rect">
            <a:avLst/>
          </a:prstGeom>
        </p:spPr>
        <p:txBody>
          <a:bodyPr anchorCtr="0" anchor="t" bIns="91425" lIns="91425" spcFirstLastPara="1" rIns="91425" wrap="square" tIns="91425">
            <a:normAutofit fontScale="77500"/>
          </a:bodyPr>
          <a:lstStyle/>
          <a:p>
            <a:pPr indent="0" lvl="0" marL="0" rtl="0" algn="l">
              <a:spcBef>
                <a:spcPts val="1200"/>
              </a:spcBef>
              <a:spcAft>
                <a:spcPts val="0"/>
              </a:spcAft>
              <a:buNone/>
            </a:pPr>
            <a:r>
              <a:rPr b="1" lang="en"/>
              <a:t>Multiple Means of Action &amp; Expression (UDL Principle 3):</a:t>
            </a:r>
            <a:endParaRPr/>
          </a:p>
          <a:p>
            <a:pPr indent="-282733" lvl="0" marL="457200" rtl="0" algn="l">
              <a:spcBef>
                <a:spcPts val="1200"/>
              </a:spcBef>
              <a:spcAft>
                <a:spcPts val="0"/>
              </a:spcAft>
              <a:buClr>
                <a:srgbClr val="000000"/>
              </a:buClr>
              <a:buSzPct val="61111"/>
              <a:buFont typeface="Arial"/>
              <a:buAutoNum type="arabicPeriod"/>
            </a:pPr>
            <a:r>
              <a:rPr lang="en" sz="1800"/>
              <a:t>Aligns with QM Standard 3: </a:t>
            </a:r>
            <a:r>
              <a:rPr b="1" lang="en" sz="1800"/>
              <a:t>Assessments</a:t>
            </a:r>
            <a:endParaRPr b="1" sz="1800"/>
          </a:p>
          <a:p>
            <a:pPr indent="-282733" lvl="0" marL="457200" rtl="0" algn="l">
              <a:spcBef>
                <a:spcPts val="0"/>
              </a:spcBef>
              <a:spcAft>
                <a:spcPts val="0"/>
              </a:spcAft>
              <a:buClr>
                <a:srgbClr val="000000"/>
              </a:buClr>
              <a:buSzPct val="61111"/>
              <a:buFont typeface="Arial"/>
              <a:buAutoNum type="arabicPeriod"/>
            </a:pPr>
            <a:r>
              <a:rPr lang="en" sz="1800"/>
              <a:t>Provide students various ways to demonstrate their knowledge and skills, ensuring flexible and inclusive assessment methods.</a:t>
            </a:r>
            <a:endParaRPr sz="1800"/>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5" name="Google Shape;175;p25"/>
          <p:cNvSpPr txBox="1"/>
          <p:nvPr>
            <p:ph idx="1" type="body"/>
          </p:nvPr>
        </p:nvSpPr>
        <p:spPr>
          <a:xfrm>
            <a:off x="5057375" y="1266325"/>
            <a:ext cx="3774900" cy="361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6" name="Google Shape;176;p25"/>
          <p:cNvPicPr preferRelativeResize="0"/>
          <p:nvPr/>
        </p:nvPicPr>
        <p:blipFill>
          <a:blip r:embed="rId3">
            <a:alphaModFix/>
          </a:blip>
          <a:stretch>
            <a:fillRect/>
          </a:stretch>
        </p:blipFill>
        <p:spPr>
          <a:xfrm>
            <a:off x="577688" y="445025"/>
            <a:ext cx="2314575" cy="1657350"/>
          </a:xfrm>
          <a:prstGeom prst="rect">
            <a:avLst/>
          </a:prstGeom>
          <a:noFill/>
          <a:ln>
            <a:noFill/>
          </a:ln>
        </p:spPr>
      </p:pic>
      <p:pic>
        <p:nvPicPr>
          <p:cNvPr id="177" name="Google Shape;177;p25"/>
          <p:cNvPicPr preferRelativeResize="0"/>
          <p:nvPr/>
        </p:nvPicPr>
        <p:blipFill>
          <a:blip r:embed="rId4">
            <a:alphaModFix/>
          </a:blip>
          <a:stretch>
            <a:fillRect/>
          </a:stretch>
        </p:blipFill>
        <p:spPr>
          <a:xfrm>
            <a:off x="5241697" y="87950"/>
            <a:ext cx="3707406" cy="5143501"/>
          </a:xfrm>
          <a:prstGeom prst="rect">
            <a:avLst/>
          </a:prstGeom>
          <a:noFill/>
          <a:ln>
            <a:noFill/>
          </a:ln>
        </p:spPr>
      </p:pic>
      <p:sp>
        <p:nvSpPr>
          <p:cNvPr id="178" name="Google Shape;178;p25"/>
          <p:cNvSpPr/>
          <p:nvPr/>
        </p:nvSpPr>
        <p:spPr>
          <a:xfrm>
            <a:off x="3980575" y="1630175"/>
            <a:ext cx="879300" cy="597900"/>
          </a:xfrm>
          <a:prstGeom prst="notch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179" name="Google Shape;179;p25"/>
          <p:cNvPicPr preferRelativeResize="0"/>
          <p:nvPr/>
        </p:nvPicPr>
        <p:blipFill rotWithShape="1">
          <a:blip r:embed="rId5">
            <a:alphaModFix/>
          </a:blip>
          <a:srcRect b="4428" l="13988" r="5799" t="5375"/>
          <a:stretch/>
        </p:blipFill>
        <p:spPr>
          <a:xfrm>
            <a:off x="92475" y="2399875"/>
            <a:ext cx="4211125" cy="26244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40"/>
              <a:t>UDL Principle 1 – </a:t>
            </a:r>
            <a:r>
              <a:rPr lang="en" sz="2840" u="sng">
                <a:solidFill>
                  <a:srgbClr val="0000FF"/>
                </a:solidFill>
                <a:hlinkClick r:id="rId3">
                  <a:extLst>
                    <a:ext uri="{A12FA001-AC4F-418D-AE19-62706E023703}">
                      <ahyp:hlinkClr val="tx"/>
                    </a:ext>
                  </a:extLst>
                </a:hlinkClick>
              </a:rPr>
              <a:t>Multiple Means of Representation Perception</a:t>
            </a:r>
            <a:endParaRPr sz="2840">
              <a:solidFill>
                <a:srgbClr val="0000FF"/>
              </a:solidFill>
            </a:endParaRPr>
          </a:p>
        </p:txBody>
      </p:sp>
      <p:sp>
        <p:nvSpPr>
          <p:cNvPr id="185" name="Google Shape;185;p26"/>
          <p:cNvSpPr txBox="1"/>
          <p:nvPr>
            <p:ph idx="1" type="body"/>
          </p:nvPr>
        </p:nvSpPr>
        <p:spPr>
          <a:xfrm>
            <a:off x="311700" y="1564725"/>
            <a:ext cx="8334600" cy="300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000">
              <a:solidFill>
                <a:srgbClr val="1D7E75"/>
              </a:solidFill>
              <a:latin typeface="Roboto"/>
              <a:ea typeface="Roboto"/>
              <a:cs typeface="Roboto"/>
              <a:sym typeface="Roboto"/>
            </a:endParaRPr>
          </a:p>
          <a:p>
            <a:pPr indent="0" lvl="0" marL="0" rtl="0" algn="l">
              <a:spcBef>
                <a:spcPts val="1200"/>
              </a:spcBef>
              <a:spcAft>
                <a:spcPts val="1200"/>
              </a:spcAft>
              <a:buNone/>
            </a:pPr>
            <a:r>
              <a:t/>
            </a:r>
            <a:endParaRPr b="1" sz="1000">
              <a:solidFill>
                <a:srgbClr val="1D7E75"/>
              </a:solidFill>
              <a:latin typeface="Roboto"/>
              <a:ea typeface="Roboto"/>
              <a:cs typeface="Roboto"/>
              <a:sym typeface="Roboto"/>
            </a:endParaRPr>
          </a:p>
        </p:txBody>
      </p:sp>
      <p:grpSp>
        <p:nvGrpSpPr>
          <p:cNvPr id="186" name="Google Shape;186;p26"/>
          <p:cNvGrpSpPr/>
          <p:nvPr/>
        </p:nvGrpSpPr>
        <p:grpSpPr>
          <a:xfrm>
            <a:off x="352100" y="1152421"/>
            <a:ext cx="2627639" cy="3864467"/>
            <a:chOff x="1043396" y="283725"/>
            <a:chExt cx="2275800" cy="4142424"/>
          </a:xfrm>
        </p:grpSpPr>
        <p:sp>
          <p:nvSpPr>
            <p:cNvPr id="187" name="Google Shape;187;p26"/>
            <p:cNvSpPr/>
            <p:nvPr/>
          </p:nvSpPr>
          <p:spPr>
            <a:xfrm>
              <a:off x="1198581" y="283725"/>
              <a:ext cx="2030400" cy="40764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1118230" y="341749"/>
              <a:ext cx="2030400" cy="18684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1136090" y="299564"/>
              <a:ext cx="20304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1D7E75"/>
                  </a:solidFill>
                  <a:latin typeface="Roboto"/>
                  <a:ea typeface="Roboto"/>
                  <a:cs typeface="Roboto"/>
                  <a:sym typeface="Roboto"/>
                </a:rPr>
                <a:t>Support opportunities to customize the display of information (1.1)</a:t>
              </a:r>
              <a:endParaRPr b="1" sz="1000">
                <a:solidFill>
                  <a:srgbClr val="1D7E75"/>
                </a:solidFill>
                <a:latin typeface="Roboto"/>
                <a:ea typeface="Roboto"/>
                <a:cs typeface="Roboto"/>
                <a:sym typeface="Roboto"/>
              </a:endParaRPr>
            </a:p>
          </p:txBody>
        </p:sp>
        <p:sp>
          <p:nvSpPr>
            <p:cNvPr id="190" name="Google Shape;190;p26"/>
            <p:cNvSpPr/>
            <p:nvPr/>
          </p:nvSpPr>
          <p:spPr>
            <a:xfrm>
              <a:off x="1043396" y="725684"/>
              <a:ext cx="2275800" cy="140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700">
                  <a:solidFill>
                    <a:srgbClr val="1D7E75"/>
                  </a:solidFill>
                  <a:latin typeface="Roboto"/>
                  <a:ea typeface="Roboto"/>
                  <a:cs typeface="Roboto"/>
                  <a:sym typeface="Roboto"/>
                </a:rPr>
                <a:t>QM Standards</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Course Overview and Introduction 1.1 </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Learning Objectives 2.1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Assessment and Measurement 3.1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Instructional Materials	 4.1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Learning Activities &amp; Learner Interaction 5.1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Course Technology 6.1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Learner</a:t>
              </a:r>
              <a:r>
                <a:rPr b="1" lang="en" sz="700">
                  <a:solidFill>
                    <a:srgbClr val="1D7E75"/>
                  </a:solidFill>
                  <a:latin typeface="Roboto"/>
                  <a:ea typeface="Roboto"/>
                  <a:cs typeface="Roboto"/>
                  <a:sym typeface="Roboto"/>
                </a:rPr>
                <a:t> Support 7.1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Accessibility (8 1, 8.2, 8.3, 8.4, 8.5, 8.6, 8.7)</a:t>
              </a:r>
              <a:endParaRPr b="1" sz="700">
                <a:solidFill>
                  <a:srgbClr val="1D7E75"/>
                </a:solidFill>
                <a:latin typeface="Roboto"/>
                <a:ea typeface="Roboto"/>
                <a:cs typeface="Roboto"/>
                <a:sym typeface="Roboto"/>
              </a:endParaRPr>
            </a:p>
          </p:txBody>
        </p:sp>
        <p:sp>
          <p:nvSpPr>
            <p:cNvPr id="191" name="Google Shape;191;p26"/>
            <p:cNvSpPr/>
            <p:nvPr/>
          </p:nvSpPr>
          <p:spPr>
            <a:xfrm rot="5400000">
              <a:off x="1938882" y="2182883"/>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1174741" y="2449449"/>
              <a:ext cx="2078100" cy="19767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Allow students to adjust text size and contrast, Use consistent layout across course pages (LMS Accessibility Settings, Ally,Panorama)</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Offer high-contrast color options.</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Provide transcripts or closed captions for all audio/video</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Enable learners to have materials read aloud with adjustable speech rate.</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Verify third-party tools meet accessibility standards.</a:t>
              </a:r>
              <a:endParaRPr sz="800">
                <a:solidFill>
                  <a:srgbClr val="FFFFFF"/>
                </a:solidFill>
                <a:latin typeface="Roboto"/>
                <a:ea typeface="Roboto"/>
                <a:cs typeface="Roboto"/>
                <a:sym typeface="Roboto"/>
              </a:endParaRPr>
            </a:p>
          </p:txBody>
        </p:sp>
      </p:grpSp>
      <p:grpSp>
        <p:nvGrpSpPr>
          <p:cNvPr id="193" name="Google Shape;193;p26"/>
          <p:cNvGrpSpPr/>
          <p:nvPr/>
        </p:nvGrpSpPr>
        <p:grpSpPr>
          <a:xfrm>
            <a:off x="3085715" y="1152425"/>
            <a:ext cx="2495879" cy="3742135"/>
            <a:chOff x="1067397" y="-84736"/>
            <a:chExt cx="2152919" cy="4076400"/>
          </a:xfrm>
        </p:grpSpPr>
        <p:sp>
          <p:nvSpPr>
            <p:cNvPr id="194" name="Google Shape;194;p26"/>
            <p:cNvSpPr/>
            <p:nvPr/>
          </p:nvSpPr>
          <p:spPr>
            <a:xfrm>
              <a:off x="1178650" y="-84736"/>
              <a:ext cx="2030400" cy="40764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a:off x="1067397" y="14717"/>
              <a:ext cx="2120400" cy="18498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a:off x="1222396" y="14712"/>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1D7E75"/>
                  </a:solidFill>
                  <a:latin typeface="Roboto"/>
                  <a:ea typeface="Roboto"/>
                  <a:cs typeface="Roboto"/>
                  <a:sym typeface="Roboto"/>
                </a:rPr>
                <a:t>Support multiple ways to perceive information  (1.2)</a:t>
              </a:r>
              <a:endParaRPr b="1" sz="1000">
                <a:solidFill>
                  <a:srgbClr val="1D7E75"/>
                </a:solidFill>
                <a:latin typeface="Roboto"/>
                <a:ea typeface="Roboto"/>
                <a:cs typeface="Roboto"/>
                <a:sym typeface="Roboto"/>
              </a:endParaRPr>
            </a:p>
          </p:txBody>
        </p:sp>
        <p:sp>
          <p:nvSpPr>
            <p:cNvPr id="197" name="Google Shape;197;p26"/>
            <p:cNvSpPr/>
            <p:nvPr/>
          </p:nvSpPr>
          <p:spPr>
            <a:xfrm>
              <a:off x="1099916" y="405976"/>
              <a:ext cx="2120400" cy="131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rgbClr val="1D7E75"/>
                  </a:solidFill>
                  <a:latin typeface="Roboto"/>
                  <a:ea typeface="Roboto"/>
                  <a:cs typeface="Roboto"/>
                  <a:sym typeface="Roboto"/>
                </a:rPr>
                <a:t>QM Standards</a:t>
              </a:r>
              <a:endParaRPr b="1" sz="8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Course Overview and Introduction 1.1 </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Learning Objectives 2.1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Assessment and Measurement 3.1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Instructional Materials	 4.1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Learning Activities </a:t>
              </a:r>
              <a:r>
                <a:rPr b="1" lang="en" sz="700">
                  <a:solidFill>
                    <a:srgbClr val="1D7E75"/>
                  </a:solidFill>
                  <a:latin typeface="Roboto"/>
                  <a:ea typeface="Roboto"/>
                  <a:cs typeface="Roboto"/>
                  <a:sym typeface="Roboto"/>
                </a:rPr>
                <a:t>&amp; Learner</a:t>
              </a:r>
              <a:r>
                <a:rPr b="1" lang="en" sz="700">
                  <a:solidFill>
                    <a:srgbClr val="1D7E75"/>
                  </a:solidFill>
                  <a:latin typeface="Roboto"/>
                  <a:ea typeface="Roboto"/>
                  <a:cs typeface="Roboto"/>
                  <a:sym typeface="Roboto"/>
                </a:rPr>
                <a:t> Interaction 5.1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Course Technology 6.1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Learner Support 7.1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Accessibility (8 1, 8.2, 8.3, 8.4, 8.5, 8.6, 8.7)</a:t>
              </a:r>
              <a:endParaRPr b="1" sz="700">
                <a:solidFill>
                  <a:srgbClr val="1D7E75"/>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D7E75"/>
                </a:solidFill>
                <a:latin typeface="Roboto"/>
                <a:ea typeface="Roboto"/>
                <a:cs typeface="Roboto"/>
                <a:sym typeface="Roboto"/>
              </a:endParaRPr>
            </a:p>
          </p:txBody>
        </p:sp>
        <p:sp>
          <p:nvSpPr>
            <p:cNvPr id="198" name="Google Shape;198;p26"/>
            <p:cNvSpPr/>
            <p:nvPr/>
          </p:nvSpPr>
          <p:spPr>
            <a:xfrm rot="5400000">
              <a:off x="1988642" y="1855203"/>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a:off x="1128654" y="2102585"/>
              <a:ext cx="2030400" cy="10854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Provide </a:t>
              </a:r>
              <a:r>
                <a:rPr lang="en" sz="800">
                  <a:solidFill>
                    <a:srgbClr val="FFFFFF"/>
                  </a:solidFill>
                  <a:latin typeface="Roboto"/>
                  <a:ea typeface="Roboto"/>
                  <a:cs typeface="Roboto"/>
                  <a:sym typeface="Roboto"/>
                </a:rPr>
                <a:t>alt text</a:t>
              </a:r>
              <a:r>
                <a:rPr lang="en" sz="800">
                  <a:solidFill>
                    <a:srgbClr val="FFFFFF"/>
                  </a:solidFill>
                  <a:latin typeface="Roboto"/>
                  <a:ea typeface="Roboto"/>
                  <a:cs typeface="Roboto"/>
                  <a:sym typeface="Roboto"/>
                </a:rPr>
                <a:t> for visual content</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Ensure all video and audio materials are captioned or transcribed.</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Offer interactive diagrams or models for learners to explore information in multiple formats (e.g., tactile models, 3D visualizations).</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Offer support resources in formats that cater to sensory needs (e.g., sign language videos, written guides).</a:t>
              </a:r>
              <a:endParaRPr sz="800">
                <a:solidFill>
                  <a:srgbClr val="FFFFFF"/>
                </a:solidFill>
                <a:latin typeface="Roboto"/>
                <a:ea typeface="Roboto"/>
                <a:cs typeface="Roboto"/>
                <a:sym typeface="Roboto"/>
              </a:endParaRPr>
            </a:p>
          </p:txBody>
        </p:sp>
      </p:grpSp>
      <p:grpSp>
        <p:nvGrpSpPr>
          <p:cNvPr id="200" name="Google Shape;200;p26"/>
          <p:cNvGrpSpPr/>
          <p:nvPr/>
        </p:nvGrpSpPr>
        <p:grpSpPr>
          <a:xfrm>
            <a:off x="5820555" y="1090981"/>
            <a:ext cx="2887313" cy="3803689"/>
            <a:chOff x="1021045" y="216677"/>
            <a:chExt cx="2406094" cy="4076400"/>
          </a:xfrm>
        </p:grpSpPr>
        <p:sp>
          <p:nvSpPr>
            <p:cNvPr id="201" name="Google Shape;201;p26"/>
            <p:cNvSpPr/>
            <p:nvPr/>
          </p:nvSpPr>
          <p:spPr>
            <a:xfrm>
              <a:off x="1178650" y="216677"/>
              <a:ext cx="2030400" cy="40764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p:nvPr/>
          </p:nvSpPr>
          <p:spPr>
            <a:xfrm>
              <a:off x="1105367" y="312673"/>
              <a:ext cx="2128500" cy="192030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p:nvPr/>
          </p:nvSpPr>
          <p:spPr>
            <a:xfrm>
              <a:off x="1185776" y="312672"/>
              <a:ext cx="1933500" cy="4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1D7E75"/>
                  </a:solidFill>
                  <a:latin typeface="Roboto"/>
                  <a:ea typeface="Roboto"/>
                  <a:cs typeface="Roboto"/>
                  <a:sym typeface="Roboto"/>
                </a:rPr>
                <a:t>Representing a Diversity of Perspectives and Identities (1.3)</a:t>
              </a:r>
              <a:endParaRPr b="1" sz="1000">
                <a:solidFill>
                  <a:srgbClr val="1D7E75"/>
                </a:solidFill>
                <a:latin typeface="Roboto"/>
                <a:ea typeface="Roboto"/>
                <a:cs typeface="Roboto"/>
                <a:sym typeface="Roboto"/>
              </a:endParaRPr>
            </a:p>
          </p:txBody>
        </p:sp>
        <p:sp>
          <p:nvSpPr>
            <p:cNvPr id="204" name="Google Shape;204;p26"/>
            <p:cNvSpPr/>
            <p:nvPr/>
          </p:nvSpPr>
          <p:spPr>
            <a:xfrm>
              <a:off x="1178639" y="814688"/>
              <a:ext cx="2248500" cy="130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700">
                  <a:solidFill>
                    <a:srgbClr val="1D7E75"/>
                  </a:solidFill>
                  <a:latin typeface="Roboto"/>
                  <a:ea typeface="Roboto"/>
                  <a:cs typeface="Roboto"/>
                  <a:sym typeface="Roboto"/>
                </a:rPr>
                <a:t>QM Standards</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Course Overview and Introduction 1.2</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Learning Objectives 2.1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Assessment and Measurement 3.2</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Instructional Materials	 4.2</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Learning Activities &amp; Learner Interaction 5.1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Course Technology 6.3</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Learner Support 7.1</a:t>
              </a:r>
              <a:endParaRPr b="1" sz="700">
                <a:solidFill>
                  <a:srgbClr val="1D7E75"/>
                </a:solidFill>
                <a:latin typeface="Roboto"/>
                <a:ea typeface="Roboto"/>
                <a:cs typeface="Roboto"/>
                <a:sym typeface="Roboto"/>
              </a:endParaRPr>
            </a:p>
            <a:p>
              <a:pPr indent="-273050" lvl="0" marL="457200" rtl="0" algn="l">
                <a:lnSpc>
                  <a:spcPct val="115000"/>
                </a:lnSpc>
                <a:spcBef>
                  <a:spcPts val="0"/>
                </a:spcBef>
                <a:spcAft>
                  <a:spcPts val="0"/>
                </a:spcAft>
                <a:buClr>
                  <a:srgbClr val="1D7E75"/>
                </a:buClr>
                <a:buSzPts val="700"/>
                <a:buFont typeface="Roboto"/>
                <a:buChar char="●"/>
              </a:pPr>
              <a:r>
                <a:rPr b="1" lang="en" sz="700">
                  <a:solidFill>
                    <a:srgbClr val="1D7E75"/>
                  </a:solidFill>
                  <a:latin typeface="Roboto"/>
                  <a:ea typeface="Roboto"/>
                  <a:cs typeface="Roboto"/>
                  <a:sym typeface="Roboto"/>
                </a:rPr>
                <a:t>Accessibility </a:t>
              </a:r>
              <a:endParaRPr sz="700">
                <a:solidFill>
                  <a:srgbClr val="1D7E75"/>
                </a:solidFill>
                <a:latin typeface="Roboto"/>
                <a:ea typeface="Roboto"/>
                <a:cs typeface="Roboto"/>
                <a:sym typeface="Roboto"/>
              </a:endParaRPr>
            </a:p>
          </p:txBody>
        </p:sp>
        <p:sp>
          <p:nvSpPr>
            <p:cNvPr id="205" name="Google Shape;205;p26"/>
            <p:cNvSpPr/>
            <p:nvPr/>
          </p:nvSpPr>
          <p:spPr>
            <a:xfrm rot="5400000">
              <a:off x="1999293" y="2185459"/>
              <a:ext cx="389100" cy="278100"/>
            </a:xfrm>
            <a:prstGeom prst="rightArrow">
              <a:avLst>
                <a:gd fmla="val 34286"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1021045" y="2372286"/>
              <a:ext cx="2185800" cy="17676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Ensure course Objectives, materials and assessments include diverse cultural backgrounds and identities to foster a sense of belonging for all learners.</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Provide assessment tasks like cultural reflections or historical analyses that encourage learners to incorporate and analyze multiple viewpoints.</a:t>
              </a: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Develop assessment rubrics that recognize and respect diverse ways of thinking, communication, and cultural perspectives in student work.</a:t>
              </a:r>
              <a:endParaRPr sz="8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Interaction </a:t>
            </a:r>
            <a:endParaRPr/>
          </a:p>
        </p:txBody>
      </p:sp>
      <p:sp>
        <p:nvSpPr>
          <p:cNvPr id="212" name="Google Shape;212;p27"/>
          <p:cNvSpPr txBox="1"/>
          <p:nvPr>
            <p:ph idx="1" type="body"/>
          </p:nvPr>
        </p:nvSpPr>
        <p:spPr>
          <a:xfrm>
            <a:off x="220600" y="4442375"/>
            <a:ext cx="7823400" cy="4695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1200"/>
              </a:spcAft>
              <a:buNone/>
            </a:pPr>
            <a:r>
              <a:rPr lang="en"/>
              <a:t>Padlet URL: </a:t>
            </a:r>
            <a:r>
              <a:rPr lang="en" u="sng">
                <a:solidFill>
                  <a:schemeClr val="hlink"/>
                </a:solidFill>
                <a:hlinkClick r:id="rId3"/>
              </a:rPr>
              <a:t>https://padlet.com/yaseminonderofficial/connecting-udl-principles-with-qm-standards-dm9nhgaf8p0ivu9s</a:t>
            </a:r>
            <a:endParaRPr/>
          </a:p>
        </p:txBody>
      </p:sp>
      <p:sp>
        <p:nvSpPr>
          <p:cNvPr id="213" name="Google Shape;213;p27"/>
          <p:cNvSpPr txBox="1"/>
          <p:nvPr/>
        </p:nvSpPr>
        <p:spPr>
          <a:xfrm>
            <a:off x="181600" y="1448400"/>
            <a:ext cx="1952700" cy="3990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391">
                <a:latin typeface="Open Sans"/>
                <a:ea typeface="Open Sans"/>
                <a:cs typeface="Open Sans"/>
                <a:sym typeface="Open Sans"/>
              </a:rPr>
              <a:t>Case Studies 1:</a:t>
            </a:r>
            <a:endParaRPr b="1" sz="1391">
              <a:latin typeface="Open Sans"/>
              <a:ea typeface="Open Sans"/>
              <a:cs typeface="Open Sans"/>
              <a:sym typeface="Open Sans"/>
            </a:endParaRPr>
          </a:p>
        </p:txBody>
      </p:sp>
      <p:sp>
        <p:nvSpPr>
          <p:cNvPr id="214" name="Google Shape;214;p27"/>
          <p:cNvSpPr txBox="1"/>
          <p:nvPr/>
        </p:nvSpPr>
        <p:spPr>
          <a:xfrm>
            <a:off x="144850" y="2143375"/>
            <a:ext cx="2303700" cy="1384500"/>
          </a:xfrm>
          <a:prstGeom prst="rect">
            <a:avLst/>
          </a:prstGeom>
          <a:solidFill>
            <a:schemeClr val="dk1"/>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391">
                <a:latin typeface="Open Sans"/>
                <a:ea typeface="Open Sans"/>
                <a:cs typeface="Open Sans"/>
                <a:sym typeface="Open Sans"/>
              </a:rPr>
              <a:t>You have a student with difficulty reading long blocks of text. How can you modify the course to support them?</a:t>
            </a:r>
            <a:endParaRPr sz="1391">
              <a:latin typeface="Open Sans"/>
              <a:ea typeface="Open Sans"/>
              <a:cs typeface="Open Sans"/>
              <a:sym typeface="Open Sans"/>
            </a:endParaRPr>
          </a:p>
        </p:txBody>
      </p:sp>
      <p:sp>
        <p:nvSpPr>
          <p:cNvPr id="215" name="Google Shape;215;p27"/>
          <p:cNvSpPr txBox="1"/>
          <p:nvPr/>
        </p:nvSpPr>
        <p:spPr>
          <a:xfrm>
            <a:off x="2791975" y="1448400"/>
            <a:ext cx="1732200" cy="3990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391">
                <a:latin typeface="Open Sans"/>
                <a:ea typeface="Open Sans"/>
                <a:cs typeface="Open Sans"/>
                <a:sym typeface="Open Sans"/>
              </a:rPr>
              <a:t>Case Studies 2:</a:t>
            </a:r>
            <a:endParaRPr b="1" sz="1391">
              <a:latin typeface="Open Sans"/>
              <a:ea typeface="Open Sans"/>
              <a:cs typeface="Open Sans"/>
              <a:sym typeface="Open Sans"/>
            </a:endParaRPr>
          </a:p>
        </p:txBody>
      </p:sp>
      <p:sp>
        <p:nvSpPr>
          <p:cNvPr id="216" name="Google Shape;216;p27"/>
          <p:cNvSpPr txBox="1"/>
          <p:nvPr/>
        </p:nvSpPr>
        <p:spPr>
          <a:xfrm>
            <a:off x="5568425" y="2116525"/>
            <a:ext cx="2935800" cy="16845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91">
                <a:latin typeface="Open Sans"/>
                <a:ea typeface="Open Sans"/>
                <a:cs typeface="Open Sans"/>
                <a:sym typeface="Open Sans"/>
              </a:rPr>
              <a:t>A student in your course has a visual impairment and uses a screen reader. How can you make sure the course materials and technology are accessible while following UDL principles and Quality Matters standards?</a:t>
            </a:r>
            <a:endParaRPr sz="1391">
              <a:latin typeface="Open Sans"/>
              <a:ea typeface="Open Sans"/>
              <a:cs typeface="Open Sans"/>
              <a:sym typeface="Open Sans"/>
            </a:endParaRPr>
          </a:p>
        </p:txBody>
      </p:sp>
      <p:sp>
        <p:nvSpPr>
          <p:cNvPr id="217" name="Google Shape;217;p27"/>
          <p:cNvSpPr txBox="1"/>
          <p:nvPr/>
        </p:nvSpPr>
        <p:spPr>
          <a:xfrm>
            <a:off x="5402425" y="1448400"/>
            <a:ext cx="1732200" cy="3990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391">
                <a:latin typeface="Open Sans"/>
                <a:ea typeface="Open Sans"/>
                <a:cs typeface="Open Sans"/>
                <a:sym typeface="Open Sans"/>
              </a:rPr>
              <a:t>Case Studies 3:</a:t>
            </a:r>
            <a:endParaRPr b="1" sz="1391">
              <a:latin typeface="Open Sans"/>
              <a:ea typeface="Open Sans"/>
              <a:cs typeface="Open Sans"/>
              <a:sym typeface="Open Sans"/>
            </a:endParaRPr>
          </a:p>
        </p:txBody>
      </p:sp>
      <p:pic>
        <p:nvPicPr>
          <p:cNvPr id="218" name="Google Shape;218;p27"/>
          <p:cNvPicPr preferRelativeResize="0"/>
          <p:nvPr/>
        </p:nvPicPr>
        <p:blipFill>
          <a:blip r:embed="rId4">
            <a:alphaModFix/>
          </a:blip>
          <a:stretch>
            <a:fillRect/>
          </a:stretch>
        </p:blipFill>
        <p:spPr>
          <a:xfrm>
            <a:off x="7284225" y="0"/>
            <a:ext cx="1797249" cy="1797249"/>
          </a:xfrm>
          <a:prstGeom prst="rect">
            <a:avLst/>
          </a:prstGeom>
          <a:noFill/>
          <a:ln>
            <a:noFill/>
          </a:ln>
        </p:spPr>
      </p:pic>
      <p:sp>
        <p:nvSpPr>
          <p:cNvPr id="219" name="Google Shape;219;p27"/>
          <p:cNvSpPr txBox="1"/>
          <p:nvPr/>
        </p:nvSpPr>
        <p:spPr>
          <a:xfrm>
            <a:off x="2791975" y="2143375"/>
            <a:ext cx="2390100" cy="1630800"/>
          </a:xfrm>
          <a:prstGeom prst="rect">
            <a:avLst/>
          </a:prstGeom>
          <a:solidFill>
            <a:schemeClr val="dk1"/>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391">
                <a:latin typeface="Open Sans"/>
                <a:ea typeface="Open Sans"/>
                <a:cs typeface="Open Sans"/>
                <a:sym typeface="Open Sans"/>
              </a:rPr>
              <a:t>A student struggles with complex video content because they are hearing-impaired. How can you address their needs?</a:t>
            </a:r>
            <a:endParaRPr sz="1391">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Interaction </a:t>
            </a:r>
            <a:endParaRPr/>
          </a:p>
        </p:txBody>
      </p:sp>
      <p:sp>
        <p:nvSpPr>
          <p:cNvPr id="225" name="Google Shape;225;p28"/>
          <p:cNvSpPr txBox="1"/>
          <p:nvPr>
            <p:ph idx="1" type="body"/>
          </p:nvPr>
        </p:nvSpPr>
        <p:spPr>
          <a:xfrm>
            <a:off x="311700" y="1406700"/>
            <a:ext cx="4213800" cy="1571400"/>
          </a:xfrm>
          <a:prstGeom prst="rect">
            <a:avLst/>
          </a:prstGeom>
          <a:solidFill>
            <a:srgbClr val="A1E8D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Question 1:</a:t>
            </a:r>
            <a:endParaRPr/>
          </a:p>
          <a:p>
            <a:pPr indent="0" lvl="0" marL="0" rtl="0" algn="l">
              <a:spcBef>
                <a:spcPts val="1200"/>
              </a:spcBef>
              <a:spcAft>
                <a:spcPts val="1200"/>
              </a:spcAft>
              <a:buNone/>
            </a:pPr>
            <a:r>
              <a:rPr lang="en"/>
              <a:t>Do you have an example of how applied UDL to make your course more accessible?</a:t>
            </a:r>
            <a:endParaRPr/>
          </a:p>
        </p:txBody>
      </p:sp>
      <p:sp>
        <p:nvSpPr>
          <p:cNvPr id="226" name="Google Shape;226;p28"/>
          <p:cNvSpPr txBox="1"/>
          <p:nvPr/>
        </p:nvSpPr>
        <p:spPr>
          <a:xfrm>
            <a:off x="4764600" y="1406700"/>
            <a:ext cx="4067700" cy="1571400"/>
          </a:xfrm>
          <a:prstGeom prst="rect">
            <a:avLst/>
          </a:prstGeom>
          <a:solidFill>
            <a:schemeClr val="dk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latin typeface="Open Sans"/>
                <a:ea typeface="Open Sans"/>
                <a:cs typeface="Open Sans"/>
                <a:sym typeface="Open Sans"/>
              </a:rPr>
              <a:t>Question 2</a:t>
            </a:r>
            <a:r>
              <a:rPr lang="en" sz="1800">
                <a:solidFill>
                  <a:schemeClr val="dk2"/>
                </a:solidFill>
                <a:latin typeface="Open Sans"/>
                <a:ea typeface="Open Sans"/>
                <a:cs typeface="Open Sans"/>
                <a:sym typeface="Open Sans"/>
              </a:rPr>
              <a:t>:</a:t>
            </a:r>
            <a:endParaRPr sz="1800">
              <a:solidFill>
                <a:schemeClr val="dk2"/>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 sz="1800">
                <a:solidFill>
                  <a:schemeClr val="dk2"/>
                </a:solidFill>
                <a:latin typeface="Open Sans"/>
                <a:ea typeface="Open Sans"/>
                <a:cs typeface="Open Sans"/>
                <a:sym typeface="Open Sans"/>
              </a:rPr>
              <a:t>What are your biggest challenges when trying to implement accessibility and UDl in your course</a:t>
            </a:r>
            <a:endParaRPr sz="1800">
              <a:solidFill>
                <a:schemeClr val="dk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Benefits of Integrating UDL for Perception in QM Courses</a:t>
            </a:r>
            <a:endParaRPr/>
          </a:p>
        </p:txBody>
      </p:sp>
      <p:sp>
        <p:nvSpPr>
          <p:cNvPr id="232" name="Google Shape;232;p29"/>
          <p:cNvSpPr txBox="1"/>
          <p:nvPr>
            <p:ph idx="1" type="body"/>
          </p:nvPr>
        </p:nvSpPr>
        <p:spPr>
          <a:xfrm>
            <a:off x="364450" y="1497850"/>
            <a:ext cx="42603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30200" lvl="0" marL="457200" marR="0" rtl="0" algn="l">
              <a:lnSpc>
                <a:spcPct val="115000"/>
              </a:lnSpc>
              <a:spcBef>
                <a:spcPts val="1200"/>
              </a:spcBef>
              <a:spcAft>
                <a:spcPts val="0"/>
              </a:spcAft>
              <a:buSzPts val="1600"/>
              <a:buChar char="●"/>
            </a:pPr>
            <a:r>
              <a:rPr lang="en" sz="1600"/>
              <a:t>Improved Accessibility</a:t>
            </a:r>
            <a:endParaRPr sz="1600"/>
          </a:p>
          <a:p>
            <a:pPr indent="-330200" lvl="0" marL="457200" marR="0" rtl="0" algn="l">
              <a:lnSpc>
                <a:spcPct val="115000"/>
              </a:lnSpc>
              <a:spcBef>
                <a:spcPts val="0"/>
              </a:spcBef>
              <a:spcAft>
                <a:spcPts val="0"/>
              </a:spcAft>
              <a:buSzPts val="1600"/>
              <a:buChar char="●"/>
            </a:pPr>
            <a:r>
              <a:rPr lang="en" sz="1600"/>
              <a:t>Enhanced Customization</a:t>
            </a:r>
            <a:endParaRPr sz="1600"/>
          </a:p>
          <a:p>
            <a:pPr indent="-330200" lvl="0" marL="457200" marR="0" rtl="0" algn="l">
              <a:lnSpc>
                <a:spcPct val="115000"/>
              </a:lnSpc>
              <a:spcBef>
                <a:spcPts val="0"/>
              </a:spcBef>
              <a:spcAft>
                <a:spcPts val="0"/>
              </a:spcAft>
              <a:buSzPts val="1600"/>
              <a:buChar char="●"/>
            </a:pPr>
            <a:r>
              <a:rPr lang="en" sz="1600"/>
              <a:t>Greater Inclusivity of Diverse Perspectives</a:t>
            </a:r>
            <a:endParaRPr sz="1600"/>
          </a:p>
        </p:txBody>
      </p:sp>
      <p:sp>
        <p:nvSpPr>
          <p:cNvPr id="233" name="Google Shape;233;p29"/>
          <p:cNvSpPr txBox="1"/>
          <p:nvPr>
            <p:ph idx="1" type="body"/>
          </p:nvPr>
        </p:nvSpPr>
        <p:spPr>
          <a:xfrm>
            <a:off x="4254625" y="1409925"/>
            <a:ext cx="47517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30200" lvl="0" marL="457200" rtl="0" algn="l">
              <a:spcBef>
                <a:spcPts val="1200"/>
              </a:spcBef>
              <a:spcAft>
                <a:spcPts val="0"/>
              </a:spcAft>
              <a:buSzPts val="1600"/>
              <a:buChar char="●"/>
            </a:pPr>
            <a:r>
              <a:rPr lang="en" sz="1600"/>
              <a:t>Flexible Learning Objectives and Assessments</a:t>
            </a:r>
            <a:endParaRPr sz="1600"/>
          </a:p>
          <a:p>
            <a:pPr indent="-330200" lvl="0" marL="457200" rtl="0" algn="l">
              <a:spcBef>
                <a:spcPts val="0"/>
              </a:spcBef>
              <a:spcAft>
                <a:spcPts val="0"/>
              </a:spcAft>
              <a:buSzPts val="1600"/>
              <a:buChar char="●"/>
            </a:pPr>
            <a:r>
              <a:rPr lang="en" sz="1600"/>
              <a:t>I</a:t>
            </a:r>
            <a:r>
              <a:rPr lang="en" sz="1600"/>
              <a:t>ncreased Engagement and Motivation</a:t>
            </a:r>
            <a:endParaRPr sz="1600"/>
          </a:p>
          <a:p>
            <a:pPr indent="-330200" lvl="0" marL="457200" rtl="0" algn="l">
              <a:spcBef>
                <a:spcPts val="0"/>
              </a:spcBef>
              <a:spcAft>
                <a:spcPts val="0"/>
              </a:spcAft>
              <a:buSzPts val="1600"/>
              <a:buChar char="●"/>
            </a:pPr>
            <a:r>
              <a:rPr lang="en" sz="1600"/>
              <a:t>Improved Learner Support</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 and Key Takeaways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9" name="Google Shape;239;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UDL</a:t>
            </a:r>
            <a:r>
              <a:rPr lang="en"/>
              <a:t> Consideration for Perception support QM’s accessibility standards.</a:t>
            </a:r>
            <a:endParaRPr/>
          </a:p>
          <a:p>
            <a:pPr indent="-342900" lvl="0" marL="457200" rtl="0" algn="l">
              <a:spcBef>
                <a:spcPts val="0"/>
              </a:spcBef>
              <a:spcAft>
                <a:spcPts val="0"/>
              </a:spcAft>
              <a:buSzPts val="1800"/>
              <a:buChar char="●"/>
            </a:pPr>
            <a:r>
              <a:rPr lang="en"/>
              <a:t>Simple changes can enhance access and inclusion in online and hybrid courses.</a:t>
            </a:r>
            <a:endParaRPr/>
          </a:p>
          <a:p>
            <a:pPr indent="-342900" lvl="0" marL="457200" rtl="0" algn="l">
              <a:spcBef>
                <a:spcPts val="0"/>
              </a:spcBef>
              <a:spcAft>
                <a:spcPts val="0"/>
              </a:spcAft>
              <a:buSzPts val="1800"/>
              <a:buChar char="●"/>
            </a:pPr>
            <a:r>
              <a:rPr lang="en"/>
              <a:t>Faculty are key in creating learning environments that meet diverse needs.</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Q&amp;A and Discussion</a:t>
            </a:r>
            <a:endParaRPr/>
          </a:p>
        </p:txBody>
      </p:sp>
      <p:sp>
        <p:nvSpPr>
          <p:cNvPr id="245" name="Google Shape;245;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How confident are you now in applying UDL principles to meet QM standards?</a:t>
            </a:r>
            <a:endParaRPr b="1"/>
          </a:p>
          <a:p>
            <a:pPr indent="-342900" lvl="0" marL="457200" rtl="0" algn="l">
              <a:spcBef>
                <a:spcPts val="1200"/>
              </a:spcBef>
              <a:spcAft>
                <a:spcPts val="0"/>
              </a:spcAft>
              <a:buSzPts val="1800"/>
              <a:buChar char="●"/>
            </a:pPr>
            <a:r>
              <a:rPr lang="en"/>
              <a:t>Very confident, </a:t>
            </a:r>
            <a:endParaRPr/>
          </a:p>
          <a:p>
            <a:pPr indent="-342900" lvl="0" marL="457200" rtl="0" algn="l">
              <a:spcBef>
                <a:spcPts val="0"/>
              </a:spcBef>
              <a:spcAft>
                <a:spcPts val="0"/>
              </a:spcAft>
              <a:buSzPts val="1800"/>
              <a:buChar char="●"/>
            </a:pPr>
            <a:r>
              <a:rPr lang="en"/>
              <a:t>Somewhat confident,</a:t>
            </a:r>
            <a:endParaRPr/>
          </a:p>
          <a:p>
            <a:pPr indent="-342900" lvl="0" marL="457200" rtl="0" algn="l">
              <a:spcBef>
                <a:spcPts val="0"/>
              </a:spcBef>
              <a:spcAft>
                <a:spcPts val="0"/>
              </a:spcAft>
              <a:buSzPts val="1800"/>
              <a:buChar char="●"/>
            </a:pPr>
            <a:r>
              <a:rPr lang="en"/>
              <a:t> Need more practice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204325" y="445025"/>
            <a:ext cx="8756100" cy="707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40"/>
              <a:t>Share</a:t>
            </a:r>
            <a:r>
              <a:rPr lang="en" sz="3040"/>
              <a:t>: Feel free to contribute at any time by…</a:t>
            </a:r>
            <a:endParaRPr sz="3040"/>
          </a:p>
        </p:txBody>
      </p:sp>
      <p:pic>
        <p:nvPicPr>
          <p:cNvPr id="74" name="Google Shape;74;p14"/>
          <p:cNvPicPr preferRelativeResize="0"/>
          <p:nvPr/>
        </p:nvPicPr>
        <p:blipFill>
          <a:blip r:embed="rId3">
            <a:alphaModFix/>
          </a:blip>
          <a:stretch>
            <a:fillRect/>
          </a:stretch>
        </p:blipFill>
        <p:spPr>
          <a:xfrm>
            <a:off x="595325" y="2049700"/>
            <a:ext cx="1219200" cy="1219200"/>
          </a:xfrm>
          <a:prstGeom prst="rect">
            <a:avLst/>
          </a:prstGeom>
          <a:noFill/>
          <a:ln>
            <a:noFill/>
          </a:ln>
        </p:spPr>
      </p:pic>
      <p:sp>
        <p:nvSpPr>
          <p:cNvPr id="75" name="Google Shape;75;p14"/>
          <p:cNvSpPr/>
          <p:nvPr/>
        </p:nvSpPr>
        <p:spPr>
          <a:xfrm>
            <a:off x="549875" y="2010700"/>
            <a:ext cx="1310100" cy="12972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76" name="Google Shape;76;p14"/>
          <p:cNvPicPr preferRelativeResize="0"/>
          <p:nvPr/>
        </p:nvPicPr>
        <p:blipFill>
          <a:blip r:embed="rId4">
            <a:alphaModFix/>
          </a:blip>
          <a:stretch>
            <a:fillRect/>
          </a:stretch>
        </p:blipFill>
        <p:spPr>
          <a:xfrm>
            <a:off x="2763038" y="2042963"/>
            <a:ext cx="1154675" cy="1154675"/>
          </a:xfrm>
          <a:prstGeom prst="rect">
            <a:avLst/>
          </a:prstGeom>
          <a:noFill/>
          <a:ln>
            <a:noFill/>
          </a:ln>
        </p:spPr>
      </p:pic>
      <p:sp>
        <p:nvSpPr>
          <p:cNvPr id="77" name="Google Shape;77;p14"/>
          <p:cNvSpPr/>
          <p:nvPr/>
        </p:nvSpPr>
        <p:spPr>
          <a:xfrm>
            <a:off x="2716275" y="1971700"/>
            <a:ext cx="1310100" cy="12972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78" name="Google Shape;78;p14"/>
          <p:cNvSpPr txBox="1"/>
          <p:nvPr/>
        </p:nvSpPr>
        <p:spPr>
          <a:xfrm>
            <a:off x="166775" y="3459825"/>
            <a:ext cx="2076300" cy="431100"/>
          </a:xfrm>
          <a:prstGeom prst="rect">
            <a:avLst/>
          </a:prstGeom>
          <a:noFill/>
          <a:ln>
            <a:noFill/>
          </a:ln>
        </p:spPr>
        <p:txBody>
          <a:bodyPr anchorCtr="0" anchor="t" bIns="91425" lIns="91425" spcFirstLastPara="1" rIns="91425" wrap="square" tIns="91425">
            <a:spAutoFit/>
          </a:bodyPr>
          <a:lstStyle/>
          <a:p>
            <a:pPr indent="0" lvl="0" marL="9525" rtl="0" algn="ctr">
              <a:spcBef>
                <a:spcPts val="0"/>
              </a:spcBef>
              <a:spcAft>
                <a:spcPts val="0"/>
              </a:spcAft>
              <a:buNone/>
            </a:pPr>
            <a:r>
              <a:rPr lang="en" sz="1600">
                <a:solidFill>
                  <a:srgbClr val="424242"/>
                </a:solidFill>
                <a:latin typeface="Lato"/>
                <a:ea typeface="Lato"/>
                <a:cs typeface="Lato"/>
                <a:sym typeface="Lato"/>
              </a:rPr>
              <a:t>Introduce yourself</a:t>
            </a:r>
            <a:endParaRPr sz="1600">
              <a:solidFill>
                <a:srgbClr val="424242"/>
              </a:solidFill>
              <a:latin typeface="Lato"/>
              <a:ea typeface="Lato"/>
              <a:cs typeface="Lato"/>
              <a:sym typeface="Lato"/>
            </a:endParaRPr>
          </a:p>
        </p:txBody>
      </p:sp>
      <p:sp>
        <p:nvSpPr>
          <p:cNvPr id="79" name="Google Shape;79;p14"/>
          <p:cNvSpPr/>
          <p:nvPr/>
        </p:nvSpPr>
        <p:spPr>
          <a:xfrm>
            <a:off x="4856325" y="1923150"/>
            <a:ext cx="1310100" cy="12972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80" name="Google Shape;80;p14"/>
          <p:cNvSpPr/>
          <p:nvPr/>
        </p:nvSpPr>
        <p:spPr>
          <a:xfrm>
            <a:off x="7105050" y="1923150"/>
            <a:ext cx="1310100" cy="12972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81" name="Google Shape;81;p14"/>
          <p:cNvSpPr txBox="1"/>
          <p:nvPr/>
        </p:nvSpPr>
        <p:spPr>
          <a:xfrm>
            <a:off x="2522975" y="3475275"/>
            <a:ext cx="1797900" cy="400200"/>
          </a:xfrm>
          <a:prstGeom prst="rect">
            <a:avLst/>
          </a:prstGeom>
          <a:noFill/>
          <a:ln>
            <a:noFill/>
          </a:ln>
        </p:spPr>
        <p:txBody>
          <a:bodyPr anchorCtr="0" anchor="t" bIns="91425" lIns="91425" spcFirstLastPara="1" rIns="91425" wrap="square" tIns="91425">
            <a:spAutoFit/>
          </a:bodyPr>
          <a:lstStyle/>
          <a:p>
            <a:pPr indent="0" lvl="0" marL="9525" rtl="0" algn="ctr">
              <a:spcBef>
                <a:spcPts val="0"/>
              </a:spcBef>
              <a:spcAft>
                <a:spcPts val="0"/>
              </a:spcAft>
              <a:buNone/>
            </a:pPr>
            <a:r>
              <a:rPr lang="en">
                <a:solidFill>
                  <a:srgbClr val="424242"/>
                </a:solidFill>
                <a:latin typeface="Lato"/>
                <a:ea typeface="Lato"/>
                <a:cs typeface="Lato"/>
                <a:sym typeface="Lato"/>
              </a:rPr>
              <a:t>Ask a question</a:t>
            </a:r>
            <a:endParaRPr>
              <a:solidFill>
                <a:srgbClr val="424242"/>
              </a:solidFill>
              <a:latin typeface="Lato"/>
              <a:ea typeface="Lato"/>
              <a:cs typeface="Lato"/>
              <a:sym typeface="Lato"/>
            </a:endParaRPr>
          </a:p>
        </p:txBody>
      </p:sp>
      <p:sp>
        <p:nvSpPr>
          <p:cNvPr id="82" name="Google Shape;82;p14"/>
          <p:cNvSpPr txBox="1"/>
          <p:nvPr/>
        </p:nvSpPr>
        <p:spPr>
          <a:xfrm>
            <a:off x="4509600" y="3433700"/>
            <a:ext cx="2373600" cy="615600"/>
          </a:xfrm>
          <a:prstGeom prst="rect">
            <a:avLst/>
          </a:prstGeom>
          <a:noFill/>
          <a:ln>
            <a:noFill/>
          </a:ln>
        </p:spPr>
        <p:txBody>
          <a:bodyPr anchorCtr="0" anchor="t" bIns="91425" lIns="91425" spcFirstLastPara="1" rIns="91425" wrap="square" tIns="91425">
            <a:spAutoFit/>
          </a:bodyPr>
          <a:lstStyle/>
          <a:p>
            <a:pPr indent="0" lvl="0" marL="9525" rtl="0" algn="l">
              <a:spcBef>
                <a:spcPts val="0"/>
              </a:spcBef>
              <a:spcAft>
                <a:spcPts val="0"/>
              </a:spcAft>
              <a:buNone/>
            </a:pPr>
            <a:r>
              <a:rPr lang="en">
                <a:solidFill>
                  <a:srgbClr val="424242"/>
                </a:solidFill>
                <a:latin typeface="Lato"/>
                <a:ea typeface="Lato"/>
                <a:cs typeface="Lato"/>
                <a:sym typeface="Lato"/>
              </a:rPr>
              <a:t>Share resources with your Colleagues</a:t>
            </a:r>
            <a:endParaRPr>
              <a:solidFill>
                <a:srgbClr val="424242"/>
              </a:solidFill>
              <a:latin typeface="Lato"/>
              <a:ea typeface="Lato"/>
              <a:cs typeface="Lato"/>
              <a:sym typeface="Lato"/>
            </a:endParaRPr>
          </a:p>
        </p:txBody>
      </p:sp>
      <p:pic>
        <p:nvPicPr>
          <p:cNvPr id="83" name="Google Shape;83;p14"/>
          <p:cNvPicPr preferRelativeResize="0"/>
          <p:nvPr/>
        </p:nvPicPr>
        <p:blipFill>
          <a:blip r:embed="rId5">
            <a:alphaModFix/>
          </a:blip>
          <a:stretch>
            <a:fillRect/>
          </a:stretch>
        </p:blipFill>
        <p:spPr>
          <a:xfrm>
            <a:off x="5037488" y="2097863"/>
            <a:ext cx="947775" cy="947775"/>
          </a:xfrm>
          <a:prstGeom prst="rect">
            <a:avLst/>
          </a:prstGeom>
          <a:noFill/>
          <a:ln cap="flat" cmpd="sng" w="28575">
            <a:solidFill>
              <a:schemeClr val="dk2"/>
            </a:solidFill>
            <a:prstDash val="solid"/>
            <a:round/>
            <a:headEnd len="sm" w="sm" type="none"/>
            <a:tailEnd len="sm" w="sm" type="none"/>
          </a:ln>
        </p:spPr>
      </p:pic>
      <p:pic>
        <p:nvPicPr>
          <p:cNvPr id="84" name="Google Shape;84;p14"/>
          <p:cNvPicPr preferRelativeResize="0"/>
          <p:nvPr/>
        </p:nvPicPr>
        <p:blipFill>
          <a:blip r:embed="rId6">
            <a:alphaModFix/>
          </a:blip>
          <a:stretch>
            <a:fillRect/>
          </a:stretch>
        </p:blipFill>
        <p:spPr>
          <a:xfrm>
            <a:off x="7286213" y="2097863"/>
            <a:ext cx="947775" cy="947775"/>
          </a:xfrm>
          <a:prstGeom prst="rect">
            <a:avLst/>
          </a:prstGeom>
          <a:noFill/>
          <a:ln cap="flat" cmpd="sng" w="28575">
            <a:solidFill>
              <a:schemeClr val="dk2"/>
            </a:solidFill>
            <a:prstDash val="solid"/>
            <a:round/>
            <a:headEnd len="sm" w="sm" type="none"/>
            <a:tailEnd len="sm" w="sm" type="none"/>
          </a:ln>
        </p:spPr>
      </p:pic>
      <p:sp>
        <p:nvSpPr>
          <p:cNvPr id="85" name="Google Shape;85;p14"/>
          <p:cNvSpPr txBox="1"/>
          <p:nvPr/>
        </p:nvSpPr>
        <p:spPr>
          <a:xfrm>
            <a:off x="6788075" y="3412650"/>
            <a:ext cx="2254200" cy="831300"/>
          </a:xfrm>
          <a:prstGeom prst="rect">
            <a:avLst/>
          </a:prstGeom>
          <a:noFill/>
          <a:ln>
            <a:noFill/>
          </a:ln>
        </p:spPr>
        <p:txBody>
          <a:bodyPr anchorCtr="0" anchor="t" bIns="91425" lIns="91425" spcFirstLastPara="1" rIns="91425" wrap="square" tIns="91425">
            <a:spAutoFit/>
          </a:bodyPr>
          <a:lstStyle/>
          <a:p>
            <a:pPr indent="0" lvl="0" marL="9525" rtl="0" algn="l">
              <a:spcBef>
                <a:spcPts val="0"/>
              </a:spcBef>
              <a:spcAft>
                <a:spcPts val="0"/>
              </a:spcAft>
              <a:buNone/>
            </a:pPr>
            <a:r>
              <a:rPr lang="en">
                <a:solidFill>
                  <a:srgbClr val="424242"/>
                </a:solidFill>
                <a:latin typeface="Lato"/>
                <a:ea typeface="Lato"/>
                <a:cs typeface="Lato"/>
                <a:sym typeface="Lato"/>
              </a:rPr>
              <a:t>Connect with your peers and share your ideas and expertise.</a:t>
            </a:r>
            <a:endParaRPr>
              <a:solidFill>
                <a:srgbClr val="42424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251" name="Google Shape;251;p3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1100">
                <a:solidFill>
                  <a:srgbClr val="000000"/>
                </a:solidFill>
                <a:latin typeface="Arial"/>
                <a:ea typeface="Arial"/>
                <a:cs typeface="Arial"/>
                <a:sym typeface="Arial"/>
              </a:rPr>
              <a:t>Meyer, A., Rose, D. H., &amp; Gordon, D. (2014). </a:t>
            </a:r>
            <a:r>
              <a:rPr i="1" lang="en" sz="1100">
                <a:solidFill>
                  <a:srgbClr val="000000"/>
                </a:solidFill>
                <a:latin typeface="Arial"/>
                <a:ea typeface="Arial"/>
                <a:cs typeface="Arial"/>
                <a:sym typeface="Arial"/>
              </a:rPr>
              <a:t>Universal design for learning: Theory and practice.</a:t>
            </a:r>
            <a:r>
              <a:rPr lang="en" sz="1100">
                <a:solidFill>
                  <a:srgbClr val="000000"/>
                </a:solidFill>
                <a:latin typeface="Arial"/>
                <a:ea typeface="Arial"/>
                <a:cs typeface="Arial"/>
                <a:sym typeface="Arial"/>
              </a:rPr>
              <a:t> CAST.</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CAST. (2024). </a:t>
            </a:r>
            <a:r>
              <a:rPr i="1" lang="en" sz="1100">
                <a:solidFill>
                  <a:srgbClr val="000000"/>
                </a:solidFill>
                <a:latin typeface="Arial"/>
                <a:ea typeface="Arial"/>
                <a:cs typeface="Arial"/>
                <a:sym typeface="Arial"/>
              </a:rPr>
              <a:t>Universal design for learning guidelines.</a:t>
            </a:r>
            <a:r>
              <a:rPr lang="en" sz="1100">
                <a:solidFill>
                  <a:srgbClr val="000000"/>
                </a:solidFill>
                <a:latin typeface="Arial"/>
                <a:ea typeface="Arial"/>
                <a:cs typeface="Arial"/>
                <a:sym typeface="Arial"/>
              </a:rPr>
              <a:t> https://udlguidelines.cast.org/</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Quality Matters. (2023). </a:t>
            </a:r>
            <a:r>
              <a:rPr i="1" lang="en" sz="1100">
                <a:solidFill>
                  <a:srgbClr val="000000"/>
                </a:solidFill>
                <a:latin typeface="Arial"/>
                <a:ea typeface="Arial"/>
                <a:cs typeface="Arial"/>
                <a:sym typeface="Arial"/>
              </a:rPr>
              <a:t>Quality matters rubric (7th ed.).</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https://www.qualitymatters.org/</a:t>
            </a:r>
            <a:endParaRPr sz="1100" u="sng">
              <a:solidFill>
                <a:schemeClr val="hlink"/>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Roberts, K. D., Park, H. J., Brown, S., &amp; Cook, B. G. (2011). Universal design for instruction in postsecondary education: A systematic review of empirically based articles. </a:t>
            </a:r>
            <a:r>
              <a:rPr i="1" lang="en" sz="1100">
                <a:solidFill>
                  <a:srgbClr val="000000"/>
                </a:solidFill>
                <a:latin typeface="Arial"/>
                <a:ea typeface="Arial"/>
                <a:cs typeface="Arial"/>
                <a:sym typeface="Arial"/>
              </a:rPr>
              <a:t>Journal of Postsecondary Education and Disability, 24</a:t>
            </a:r>
            <a:r>
              <a:rPr lang="en" sz="1100">
                <a:solidFill>
                  <a:srgbClr val="000000"/>
                </a:solidFill>
                <a:latin typeface="Arial"/>
                <a:ea typeface="Arial"/>
                <a:cs typeface="Arial"/>
                <a:sym typeface="Arial"/>
              </a:rPr>
              <a:t>(1), 5–15.</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McGuire, J. M., Scott, S. S., &amp; Shaw, S. F. (2006). Universal design for instruction: The paradigm, its principles, and products for enhancing instructional access. </a:t>
            </a:r>
            <a:r>
              <a:rPr i="1" lang="en" sz="1100">
                <a:solidFill>
                  <a:srgbClr val="000000"/>
                </a:solidFill>
                <a:latin typeface="Arial"/>
                <a:ea typeface="Arial"/>
                <a:cs typeface="Arial"/>
                <a:sym typeface="Arial"/>
              </a:rPr>
              <a:t>Journal of Postsecondary Education and Disability, 19</a:t>
            </a:r>
            <a:r>
              <a:rPr lang="en" sz="1100">
                <a:solidFill>
                  <a:srgbClr val="000000"/>
                </a:solidFill>
                <a:latin typeface="Arial"/>
                <a:ea typeface="Arial"/>
                <a:cs typeface="Arial"/>
                <a:sym typeface="Arial"/>
              </a:rPr>
              <a:t>(2), 124–134.</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Burgstahler, S. (2015). </a:t>
            </a:r>
            <a:r>
              <a:rPr i="1" lang="en" sz="1100">
                <a:solidFill>
                  <a:srgbClr val="000000"/>
                </a:solidFill>
                <a:latin typeface="Arial"/>
                <a:ea typeface="Arial"/>
                <a:cs typeface="Arial"/>
                <a:sym typeface="Arial"/>
              </a:rPr>
              <a:t>Universal design in higher education: From principles to practice.</a:t>
            </a:r>
            <a:r>
              <a:rPr lang="en" sz="1100">
                <a:solidFill>
                  <a:srgbClr val="000000"/>
                </a:solidFill>
                <a:latin typeface="Arial"/>
                <a:ea typeface="Arial"/>
                <a:cs typeface="Arial"/>
                <a:sym typeface="Arial"/>
              </a:rPr>
              <a:t> Harvard Education Press.</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He, Y., &amp; Wang, L. (2015). Applying quality matters standards to online courses in teacher education. </a:t>
            </a:r>
            <a:r>
              <a:rPr i="1" lang="en" sz="1100">
                <a:solidFill>
                  <a:srgbClr val="000000"/>
                </a:solidFill>
                <a:latin typeface="Arial"/>
                <a:ea typeface="Arial"/>
                <a:cs typeface="Arial"/>
                <a:sym typeface="Arial"/>
              </a:rPr>
              <a:t>Educational Technology, 55</a:t>
            </a:r>
            <a:r>
              <a:rPr lang="en" sz="1100">
                <a:solidFill>
                  <a:srgbClr val="000000"/>
                </a:solidFill>
                <a:latin typeface="Arial"/>
                <a:ea typeface="Arial"/>
                <a:cs typeface="Arial"/>
                <a:sym typeface="Arial"/>
              </a:rPr>
              <a:t>(3), 26–32.</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CAST. (n.d.). </a:t>
            </a:r>
            <a:r>
              <a:rPr i="1" lang="en" sz="1100">
                <a:solidFill>
                  <a:srgbClr val="000000"/>
                </a:solidFill>
                <a:latin typeface="Arial"/>
                <a:ea typeface="Arial"/>
                <a:cs typeface="Arial"/>
                <a:sym typeface="Arial"/>
              </a:rPr>
              <a:t>UDL On Campus: Home</a:t>
            </a:r>
            <a:r>
              <a:rPr lang="en" sz="1100">
                <a:solidFill>
                  <a:srgbClr val="000000"/>
                </a:solidFill>
                <a:latin typeface="Arial"/>
                <a:ea typeface="Arial"/>
                <a:cs typeface="Arial"/>
                <a:sym typeface="Arial"/>
              </a:rPr>
              <a:t>. CAST. Retrieved February 26, 2025, from</a:t>
            </a:r>
            <a:r>
              <a:rPr lang="en" sz="1100">
                <a:solidFill>
                  <a:srgbClr val="000000"/>
                </a:solidFill>
                <a:uFill>
                  <a:noFill/>
                </a:uFill>
                <a:latin typeface="Arial"/>
                <a:ea typeface="Arial"/>
                <a:cs typeface="Arial"/>
                <a:sym typeface="Arial"/>
                <a:hlinkClick r:id="rId5">
                  <a:extLst>
                    <a:ext uri="{A12FA001-AC4F-418D-AE19-62706E023703}">
                      <ahyp:hlinkClr val="tx"/>
                    </a:ext>
                  </a:extLst>
                </a:hlinkClick>
              </a:rPr>
              <a:t> </a:t>
            </a:r>
            <a:r>
              <a:rPr lang="en" sz="1100" u="sng">
                <a:solidFill>
                  <a:schemeClr val="hlink"/>
                </a:solidFill>
                <a:latin typeface="Arial"/>
                <a:ea typeface="Arial"/>
                <a:cs typeface="Arial"/>
                <a:sym typeface="Arial"/>
                <a:hlinkClick r:id="rId6"/>
              </a:rPr>
              <a:t>https://udloncampus.cast.org/home</a:t>
            </a:r>
            <a:endParaRPr sz="11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7" name="Google Shape;257;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8" name="Google Shape;258;p33" title="QM Accessibility Standard.png"/>
          <p:cNvPicPr preferRelativeResize="0"/>
          <p:nvPr/>
        </p:nvPicPr>
        <p:blipFill>
          <a:blip r:embed="rId3">
            <a:alphaModFix/>
          </a:blip>
          <a:stretch>
            <a:fillRect/>
          </a:stretch>
        </p:blipFill>
        <p:spPr>
          <a:xfrm>
            <a:off x="101360" y="0"/>
            <a:ext cx="8941281"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Presenter</a:t>
            </a:r>
            <a:endParaRPr/>
          </a:p>
        </p:txBody>
      </p:sp>
      <p:sp>
        <p:nvSpPr>
          <p:cNvPr id="91" name="Google Shape;91;p15"/>
          <p:cNvSpPr txBox="1"/>
          <p:nvPr>
            <p:ph idx="1" type="body"/>
          </p:nvPr>
        </p:nvSpPr>
        <p:spPr>
          <a:xfrm>
            <a:off x="381400" y="3306300"/>
            <a:ext cx="4190700" cy="1130100"/>
          </a:xfrm>
          <a:prstGeom prst="rect">
            <a:avLst/>
          </a:prstGeom>
        </p:spPr>
        <p:txBody>
          <a:bodyPr anchorCtr="0" anchor="t" bIns="91425" lIns="91425" spcFirstLastPara="1" rIns="91425" wrap="square" tIns="91425">
            <a:normAutofit fontScale="25000" lnSpcReduction="20000"/>
          </a:bodyPr>
          <a:lstStyle/>
          <a:p>
            <a:pPr indent="-304800" lvl="0" marL="457200" rtl="0" algn="l">
              <a:spcBef>
                <a:spcPts val="0"/>
              </a:spcBef>
              <a:spcAft>
                <a:spcPts val="0"/>
              </a:spcAft>
              <a:buSzPct val="100000"/>
              <a:buChar char="●"/>
            </a:pPr>
            <a:r>
              <a:rPr lang="en" sz="4800"/>
              <a:t>Experienced educator and QM-certified peer reviewer, IYOC Facilitator and APPQMR Facilitator</a:t>
            </a:r>
            <a:endParaRPr sz="4800"/>
          </a:p>
          <a:p>
            <a:pPr indent="-304800" lvl="0" marL="457200" rtl="0" algn="l">
              <a:spcBef>
                <a:spcPts val="0"/>
              </a:spcBef>
              <a:spcAft>
                <a:spcPts val="0"/>
              </a:spcAft>
              <a:buSzPct val="100000"/>
              <a:buChar char="●"/>
            </a:pPr>
            <a:r>
              <a:rPr lang="en" sz="4800"/>
              <a:t>Specializes in digital accessibility and course design</a:t>
            </a:r>
            <a:endParaRPr sz="4800"/>
          </a:p>
          <a:p>
            <a:pPr indent="-304800" lvl="0" marL="457200" rtl="0" algn="l">
              <a:spcBef>
                <a:spcPts val="0"/>
              </a:spcBef>
              <a:spcAft>
                <a:spcPts val="0"/>
              </a:spcAft>
              <a:buSzPct val="100000"/>
              <a:buChar char="●"/>
            </a:pPr>
            <a:r>
              <a:rPr lang="en" sz="4800"/>
              <a:t>Focuses on creating inclusive online learning environments</a:t>
            </a:r>
            <a:endParaRPr sz="4800"/>
          </a:p>
          <a:p>
            <a:pPr indent="0" lvl="0" marL="0" rtl="0" algn="l">
              <a:spcBef>
                <a:spcPts val="1200"/>
              </a:spcBef>
              <a:spcAft>
                <a:spcPts val="0"/>
              </a:spcAft>
              <a:buNone/>
            </a:pPr>
            <a:r>
              <a:t/>
            </a:r>
            <a:endParaRPr sz="5600"/>
          </a:p>
          <a:p>
            <a:pPr indent="0" lvl="0" marL="0" rtl="0" algn="l">
              <a:spcBef>
                <a:spcPts val="1200"/>
              </a:spcBef>
              <a:spcAft>
                <a:spcPts val="0"/>
              </a:spcAft>
              <a:buNone/>
            </a:pPr>
            <a:r>
              <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sz="1400"/>
          </a:p>
        </p:txBody>
      </p:sp>
      <p:pic>
        <p:nvPicPr>
          <p:cNvPr id="92" name="Google Shape;92;p15"/>
          <p:cNvPicPr preferRelativeResize="0"/>
          <p:nvPr/>
        </p:nvPicPr>
        <p:blipFill>
          <a:blip r:embed="rId3">
            <a:alphaModFix/>
          </a:blip>
          <a:stretch>
            <a:fillRect/>
          </a:stretch>
        </p:blipFill>
        <p:spPr>
          <a:xfrm>
            <a:off x="3704275" y="960875"/>
            <a:ext cx="1092701" cy="1638026"/>
          </a:xfrm>
          <a:prstGeom prst="rect">
            <a:avLst/>
          </a:prstGeom>
          <a:noFill/>
          <a:ln>
            <a:noFill/>
          </a:ln>
        </p:spPr>
      </p:pic>
      <p:sp>
        <p:nvSpPr>
          <p:cNvPr id="93" name="Google Shape;93;p15"/>
          <p:cNvSpPr txBox="1"/>
          <p:nvPr/>
        </p:nvSpPr>
        <p:spPr>
          <a:xfrm>
            <a:off x="685350" y="2598900"/>
            <a:ext cx="7373700" cy="7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Yasemin (</a:t>
            </a:r>
            <a:r>
              <a:rPr lang="en" sz="1200">
                <a:solidFill>
                  <a:schemeClr val="dk2"/>
                </a:solidFill>
                <a:latin typeface="Open Sans"/>
                <a:ea typeface="Open Sans"/>
                <a:cs typeface="Open Sans"/>
                <a:sym typeface="Open Sans"/>
              </a:rPr>
              <a:t>YAH-seh-min</a:t>
            </a:r>
            <a:r>
              <a:rPr lang="en">
                <a:solidFill>
                  <a:schemeClr val="dk2"/>
                </a:solidFill>
                <a:latin typeface="Open Sans"/>
                <a:ea typeface="Open Sans"/>
                <a:cs typeface="Open Sans"/>
                <a:sym typeface="Open Sans"/>
              </a:rPr>
              <a:t>)</a:t>
            </a:r>
            <a:r>
              <a:rPr lang="en" sz="1100"/>
              <a:t> </a:t>
            </a:r>
            <a:r>
              <a:rPr lang="en">
                <a:solidFill>
                  <a:schemeClr val="dk2"/>
                </a:solidFill>
                <a:latin typeface="Open Sans"/>
                <a:ea typeface="Open Sans"/>
                <a:cs typeface="Open Sans"/>
                <a:sym typeface="Open Sans"/>
              </a:rPr>
              <a:t>Onder (She/Her) </a:t>
            </a:r>
            <a:endParaRPr>
              <a:solidFill>
                <a:schemeClr val="dk2"/>
              </a:solidFill>
              <a:latin typeface="Open Sans"/>
              <a:ea typeface="Open Sans"/>
              <a:cs typeface="Open Sans"/>
              <a:sym typeface="Open Sans"/>
            </a:endParaRPr>
          </a:p>
          <a:p>
            <a:pPr indent="0" lvl="0" marL="0" rtl="0" algn="ctr">
              <a:spcBef>
                <a:spcPts val="0"/>
              </a:spcBef>
              <a:spcAft>
                <a:spcPts val="0"/>
              </a:spcAft>
              <a:buNone/>
            </a:pPr>
            <a:r>
              <a:rPr lang="en">
                <a:solidFill>
                  <a:schemeClr val="dk2"/>
                </a:solidFill>
                <a:latin typeface="Open Sans"/>
                <a:ea typeface="Open Sans"/>
                <a:cs typeface="Open Sans"/>
                <a:sym typeface="Open Sans"/>
              </a:rPr>
              <a:t>Instructional Designer (Kirkwood Community </a:t>
            </a:r>
            <a:r>
              <a:rPr lang="en">
                <a:solidFill>
                  <a:schemeClr val="dk2"/>
                </a:solidFill>
                <a:latin typeface="Open Sans"/>
                <a:ea typeface="Open Sans"/>
                <a:cs typeface="Open Sans"/>
                <a:sym typeface="Open Sans"/>
              </a:rPr>
              <a:t>College, Cedar Rapids, Iowa) </a:t>
            </a:r>
            <a:endParaRPr>
              <a:solidFill>
                <a:schemeClr val="dk2"/>
              </a:solidFill>
              <a:latin typeface="Open Sans"/>
              <a:ea typeface="Open Sans"/>
              <a:cs typeface="Open Sans"/>
              <a:sym typeface="Open Sans"/>
            </a:endParaRPr>
          </a:p>
        </p:txBody>
      </p:sp>
      <p:sp>
        <p:nvSpPr>
          <p:cNvPr id="94" name="Google Shape;94;p15"/>
          <p:cNvSpPr txBox="1"/>
          <p:nvPr/>
        </p:nvSpPr>
        <p:spPr>
          <a:xfrm>
            <a:off x="5001825" y="3306300"/>
            <a:ext cx="3862500" cy="10065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Ensures courses meet high-quality standards and are accessible to all learners</a:t>
            </a:r>
            <a:endParaRPr sz="1200">
              <a:solidFill>
                <a:schemeClr val="dk2"/>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Excited to connect with peers and share strategies for enhancing online education</a:t>
            </a:r>
            <a:endParaRPr sz="12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Today’s Learning Objectives</a:t>
            </a:r>
            <a:endParaRPr/>
          </a:p>
        </p:txBody>
      </p:sp>
      <p:sp>
        <p:nvSpPr>
          <p:cNvPr id="100" name="Google Shape;100;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Explain how integrating Universal Design for Learning (UDL) and Quality Matters (QM) standards can improve course design, accessibility, and student success.</a:t>
            </a:r>
            <a:endParaRPr/>
          </a:p>
          <a:p>
            <a:pPr indent="0" lvl="0" marL="0" rtl="0" algn="l">
              <a:spcBef>
                <a:spcPts val="1200"/>
              </a:spcBef>
              <a:spcAft>
                <a:spcPts val="0"/>
              </a:spcAft>
              <a:buNone/>
            </a:pPr>
            <a:r>
              <a:rPr b="1" lang="en"/>
              <a:t>Today's focus:</a:t>
            </a:r>
            <a:r>
              <a:rPr lang="en"/>
              <a:t> How UDL Principle 1 (Design Options for Perception) aligns with QM standards, creating more inclusive learning experiences for maximum Students Engagement.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Vocabularies </a:t>
            </a:r>
            <a:endParaRPr/>
          </a:p>
        </p:txBody>
      </p:sp>
      <p:sp>
        <p:nvSpPr>
          <p:cNvPr id="106" name="Google Shape;106;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a:t>UDL:</a:t>
            </a:r>
            <a:r>
              <a:rPr lang="en"/>
              <a:t> Universal Design for Learning (UDL) is an educational framework.</a:t>
            </a:r>
            <a:endParaRPr/>
          </a:p>
          <a:p>
            <a:pPr indent="0" lvl="0" marL="0" rtl="0" algn="l">
              <a:spcBef>
                <a:spcPts val="1200"/>
              </a:spcBef>
              <a:spcAft>
                <a:spcPts val="0"/>
              </a:spcAft>
              <a:buNone/>
            </a:pPr>
            <a:r>
              <a:rPr b="1" lang="en" u="sng">
                <a:solidFill>
                  <a:schemeClr val="hlink"/>
                </a:solidFill>
                <a:hlinkClick r:id="rId3"/>
              </a:rPr>
              <a:t>CAST</a:t>
            </a:r>
            <a:r>
              <a:rPr b="1" lang="en"/>
              <a:t>:</a:t>
            </a:r>
            <a:r>
              <a:rPr lang="en"/>
              <a:t>  stands for the Center for Applied Special Technology. CAST created the Universal Design for Learning (UDL) framework. </a:t>
            </a:r>
            <a:endParaRPr/>
          </a:p>
          <a:p>
            <a:pPr indent="0" lvl="0" marL="0" rtl="0" algn="l">
              <a:spcBef>
                <a:spcPts val="1200"/>
              </a:spcBef>
              <a:spcAft>
                <a:spcPts val="0"/>
              </a:spcAft>
              <a:buNone/>
            </a:pPr>
            <a:r>
              <a:rPr b="1" lang="en"/>
              <a:t>Multiple Means of Engagement:</a:t>
            </a:r>
            <a:r>
              <a:rPr lang="en"/>
              <a:t> Provide various ways to motivate and engage students. This involves helping learners monitor their internal and external environments, set priorities, and stay motivated.</a:t>
            </a:r>
            <a:endParaRPr/>
          </a:p>
          <a:p>
            <a:pPr indent="0" lvl="0" marL="0" rtl="0" algn="l">
              <a:spcBef>
                <a:spcPts val="1200"/>
              </a:spcBef>
              <a:spcAft>
                <a:spcPts val="0"/>
              </a:spcAft>
              <a:buNone/>
            </a:pPr>
            <a:r>
              <a:rPr b="1" lang="en"/>
              <a:t>Multiple Means of Representation:</a:t>
            </a:r>
            <a:r>
              <a:rPr lang="en"/>
              <a:t> Present information in different formats (e.g., videos, text, infographics) to support various learning preferences.</a:t>
            </a:r>
            <a:endParaRPr/>
          </a:p>
          <a:p>
            <a:pPr indent="0" lvl="0" marL="0" rtl="0" algn="l">
              <a:spcBef>
                <a:spcPts val="1200"/>
              </a:spcBef>
              <a:spcAft>
                <a:spcPts val="0"/>
              </a:spcAft>
              <a:buNone/>
            </a:pPr>
            <a:r>
              <a:rPr b="1" lang="en"/>
              <a:t>Multiple Means of Action and Expression:</a:t>
            </a:r>
            <a:r>
              <a:rPr lang="en"/>
              <a:t> Provide students with different ways to demonstrate their knowledge, such as papers, presentations, or creative projects, based on their strengths.</a:t>
            </a:r>
            <a:endParaRPr/>
          </a:p>
          <a:p>
            <a:pPr indent="0" lvl="0" marL="0" rtl="0" algn="l">
              <a:spcBef>
                <a:spcPts val="1200"/>
              </a:spcBef>
              <a:spcAft>
                <a:spcPts val="1200"/>
              </a:spcAft>
              <a:buNone/>
            </a:pPr>
            <a:r>
              <a:rPr b="1" lang="en"/>
              <a:t>QM: </a:t>
            </a:r>
            <a:r>
              <a:rPr lang="en"/>
              <a:t>Quality Matters is a nationally recognized, peer-reviewed process designed to ensure the quality of online and hybrid courses.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Interaction</a:t>
            </a:r>
            <a:endParaRPr/>
          </a:p>
        </p:txBody>
      </p:sp>
      <p:sp>
        <p:nvSpPr>
          <p:cNvPr id="112" name="Google Shape;112;p18"/>
          <p:cNvSpPr txBox="1"/>
          <p:nvPr>
            <p:ph idx="1" type="body"/>
          </p:nvPr>
        </p:nvSpPr>
        <p:spPr>
          <a:xfrm>
            <a:off x="311700" y="1266325"/>
            <a:ext cx="72852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u="sng">
                <a:solidFill>
                  <a:schemeClr val="hlink"/>
                </a:solidFill>
                <a:hlinkClick r:id="rId3"/>
              </a:rPr>
              <a:t>How familiar are you with UDL and QM Standards?</a:t>
            </a:r>
            <a:endParaRPr/>
          </a:p>
          <a:p>
            <a:pPr indent="-342900" lvl="0" marL="914400" rtl="0" algn="l">
              <a:spcBef>
                <a:spcPts val="1200"/>
              </a:spcBef>
              <a:spcAft>
                <a:spcPts val="0"/>
              </a:spcAft>
              <a:buSzPts val="1800"/>
              <a:buChar char="●"/>
            </a:pPr>
            <a:r>
              <a:rPr lang="en"/>
              <a:t>What level of experience you have in UDL? </a:t>
            </a:r>
            <a:endParaRPr/>
          </a:p>
          <a:p>
            <a:pPr indent="-342900" lvl="0" marL="914400" rtl="0" algn="l">
              <a:spcBef>
                <a:spcPts val="0"/>
              </a:spcBef>
              <a:spcAft>
                <a:spcPts val="0"/>
              </a:spcAft>
              <a:buSzPts val="1800"/>
              <a:buChar char="●"/>
            </a:pPr>
            <a:r>
              <a:rPr lang="en"/>
              <a:t>What level of experience you have  in </a:t>
            </a:r>
            <a:endParaRPr/>
          </a:p>
          <a:p>
            <a:pPr indent="0" lvl="0" marL="0" rtl="0" algn="l">
              <a:spcBef>
                <a:spcPts val="1200"/>
              </a:spcBef>
              <a:spcAft>
                <a:spcPts val="0"/>
              </a:spcAft>
              <a:buNone/>
            </a:pPr>
            <a:r>
              <a:rPr lang="en"/>
              <a:t>               Quality Matters (QM) Standards?</a:t>
            </a:r>
            <a:endParaRPr/>
          </a:p>
          <a:p>
            <a:pPr indent="-313623" lvl="0" marL="1371600" rtl="0" algn="l">
              <a:spcBef>
                <a:spcPts val="1200"/>
              </a:spcBef>
              <a:spcAft>
                <a:spcPts val="0"/>
              </a:spcAft>
              <a:buSzPts val="1339"/>
              <a:buChar char="●"/>
            </a:pPr>
            <a:r>
              <a:rPr b="1" i="1" lang="en" sz="1338"/>
              <a:t>Very familiar,</a:t>
            </a:r>
            <a:r>
              <a:rPr b="1" i="1" lang="en" sz="1338"/>
              <a:t> </a:t>
            </a:r>
            <a:endParaRPr b="1" i="1" sz="1338"/>
          </a:p>
          <a:p>
            <a:pPr indent="-313623" lvl="0" marL="1371600" rtl="0" algn="l">
              <a:spcBef>
                <a:spcPts val="0"/>
              </a:spcBef>
              <a:spcAft>
                <a:spcPts val="0"/>
              </a:spcAft>
              <a:buSzPts val="1339"/>
              <a:buChar char="●"/>
            </a:pPr>
            <a:r>
              <a:rPr b="1" i="1" lang="en" sz="1338"/>
              <a:t>Somewhat familiar, </a:t>
            </a:r>
            <a:endParaRPr b="1" i="1" sz="1338"/>
          </a:p>
          <a:p>
            <a:pPr indent="-313623" lvl="0" marL="1371600" rtl="0" algn="l">
              <a:spcBef>
                <a:spcPts val="0"/>
              </a:spcBef>
              <a:spcAft>
                <a:spcPts val="0"/>
              </a:spcAft>
              <a:buSzPts val="1339"/>
              <a:buChar char="●"/>
            </a:pPr>
            <a:r>
              <a:rPr b="1" i="1" lang="en" sz="1338"/>
              <a:t>Not familiar</a:t>
            </a:r>
            <a:endParaRPr b="1" i="1"/>
          </a:p>
        </p:txBody>
      </p:sp>
      <p:pic>
        <p:nvPicPr>
          <p:cNvPr id="113" name="Google Shape;113;p18"/>
          <p:cNvPicPr preferRelativeResize="0"/>
          <p:nvPr/>
        </p:nvPicPr>
        <p:blipFill>
          <a:blip r:embed="rId4">
            <a:alphaModFix/>
          </a:blip>
          <a:stretch>
            <a:fillRect/>
          </a:stretch>
        </p:blipFill>
        <p:spPr>
          <a:xfrm>
            <a:off x="6781072" y="1768363"/>
            <a:ext cx="2306125" cy="2298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UDL? </a:t>
            </a:r>
            <a:endParaRPr/>
          </a:p>
        </p:txBody>
      </p:sp>
      <p:sp>
        <p:nvSpPr>
          <p:cNvPr id="119" name="Google Shape;119;p19"/>
          <p:cNvSpPr txBox="1"/>
          <p:nvPr>
            <p:ph idx="1" type="body"/>
          </p:nvPr>
        </p:nvSpPr>
        <p:spPr>
          <a:xfrm>
            <a:off x="384800" y="1595200"/>
            <a:ext cx="4302900" cy="2655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Universal Design for Learning (UDL) is an educational framework based on research in the learning sciences that guides the development of flexible and accessible methods, materials and environments that embrace variability, minimize barriers, and develop learner agency for all. </a:t>
            </a:r>
            <a:endParaRPr/>
          </a:p>
          <a:p>
            <a:pPr indent="0" lvl="0" marL="0" rtl="0" algn="l">
              <a:spcBef>
                <a:spcPts val="1200"/>
              </a:spcBef>
              <a:spcAft>
                <a:spcPts val="1200"/>
              </a:spcAft>
              <a:buNone/>
            </a:pPr>
            <a:r>
              <a:rPr lang="en" sz="1183" u="sng">
                <a:solidFill>
                  <a:schemeClr val="hlink"/>
                </a:solidFill>
                <a:hlinkClick r:id="rId3"/>
              </a:rPr>
              <a:t>Cast-Universal Design for Learning</a:t>
            </a:r>
            <a:endParaRPr sz="1183"/>
          </a:p>
        </p:txBody>
      </p:sp>
      <p:grpSp>
        <p:nvGrpSpPr>
          <p:cNvPr id="120" name="Google Shape;120;p19"/>
          <p:cNvGrpSpPr/>
          <p:nvPr/>
        </p:nvGrpSpPr>
        <p:grpSpPr>
          <a:xfrm>
            <a:off x="5008775" y="1472898"/>
            <a:ext cx="3753350" cy="2934642"/>
            <a:chOff x="686233" y="54391"/>
            <a:chExt cx="4495030" cy="4242652"/>
          </a:xfrm>
        </p:grpSpPr>
        <p:sp>
          <p:nvSpPr>
            <p:cNvPr id="121" name="Google Shape;121;p19"/>
            <p:cNvSpPr/>
            <p:nvPr/>
          </p:nvSpPr>
          <p:spPr>
            <a:xfrm>
              <a:off x="1628298" y="54391"/>
              <a:ext cx="2610900" cy="2610900"/>
            </a:xfrm>
            <a:prstGeom prst="ellipse">
              <a:avLst/>
            </a:prstGeom>
            <a:solidFill>
              <a:srgbClr val="FFFFFF">
                <a:alpha val="49800"/>
              </a:srgbClr>
            </a:solidFill>
            <a:ln cap="flat" cmpd="sng" w="38100">
              <a:solidFill>
                <a:srgbClr val="0F9E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txBox="1"/>
            <p:nvPr/>
          </p:nvSpPr>
          <p:spPr>
            <a:xfrm>
              <a:off x="1976405" y="511282"/>
              <a:ext cx="1914600" cy="1174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Engagement</a:t>
              </a:r>
              <a:endParaRPr/>
            </a:p>
          </p:txBody>
        </p:sp>
        <p:sp>
          <p:nvSpPr>
            <p:cNvPr id="123" name="Google Shape;123;p19"/>
            <p:cNvSpPr/>
            <p:nvPr/>
          </p:nvSpPr>
          <p:spPr>
            <a:xfrm>
              <a:off x="2570363" y="1686143"/>
              <a:ext cx="2610900" cy="2610900"/>
            </a:xfrm>
            <a:prstGeom prst="ellipse">
              <a:avLst/>
            </a:prstGeom>
            <a:solidFill>
              <a:srgbClr val="FFFFFF">
                <a:alpha val="49800"/>
              </a:srgbClr>
            </a:solidFill>
            <a:ln cap="flat" cmpd="sng" w="38100">
              <a:solidFill>
                <a:srgbClr val="0F9E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txBox="1"/>
            <p:nvPr/>
          </p:nvSpPr>
          <p:spPr>
            <a:xfrm>
              <a:off x="3368833" y="2360600"/>
              <a:ext cx="1566600" cy="143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Representation</a:t>
              </a:r>
              <a:endParaRPr/>
            </a:p>
          </p:txBody>
        </p:sp>
        <p:sp>
          <p:nvSpPr>
            <p:cNvPr id="125" name="Google Shape;125;p19"/>
            <p:cNvSpPr/>
            <p:nvPr/>
          </p:nvSpPr>
          <p:spPr>
            <a:xfrm>
              <a:off x="686233" y="1686143"/>
              <a:ext cx="2610900" cy="2610900"/>
            </a:xfrm>
            <a:prstGeom prst="ellipse">
              <a:avLst/>
            </a:prstGeom>
            <a:solidFill>
              <a:srgbClr val="FFFFFF">
                <a:alpha val="49800"/>
              </a:srgbClr>
            </a:solidFill>
            <a:ln cap="flat" cmpd="sng" w="38100">
              <a:solidFill>
                <a:srgbClr val="0F9E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txBox="1"/>
            <p:nvPr/>
          </p:nvSpPr>
          <p:spPr>
            <a:xfrm>
              <a:off x="932084" y="2360600"/>
              <a:ext cx="1566600" cy="143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Action &amp; Expression</a:t>
              </a:r>
              <a:endParaRPr/>
            </a:p>
          </p:txBody>
        </p:sp>
      </p:grpSp>
      <p:sp>
        <p:nvSpPr>
          <p:cNvPr id="127" name="Google Shape;127;p19"/>
          <p:cNvSpPr txBox="1"/>
          <p:nvPr/>
        </p:nvSpPr>
        <p:spPr>
          <a:xfrm>
            <a:off x="5385450" y="974600"/>
            <a:ext cx="3000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Open Sans"/>
                <a:ea typeface="Open Sans"/>
                <a:cs typeface="Open Sans"/>
                <a:sym typeface="Open Sans"/>
              </a:rPr>
              <a:t>Multiple Means</a:t>
            </a:r>
            <a:endParaRPr sz="1800">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UDL 3 Key Principles</a:t>
            </a:r>
            <a:endParaRPr/>
          </a:p>
        </p:txBody>
      </p:sp>
      <p:sp>
        <p:nvSpPr>
          <p:cNvPr id="133" name="Google Shape;133;p20"/>
          <p:cNvSpPr txBox="1"/>
          <p:nvPr>
            <p:ph idx="1" type="body"/>
          </p:nvPr>
        </p:nvSpPr>
        <p:spPr>
          <a:xfrm>
            <a:off x="311700" y="1244763"/>
            <a:ext cx="8745600" cy="87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“UDL provides a blueprint for creating instructional </a:t>
            </a:r>
            <a:r>
              <a:rPr b="1" lang="en" sz="1600"/>
              <a:t>goals, methods, materials, and assessments</a:t>
            </a:r>
            <a:r>
              <a:rPr lang="en" sz="1600"/>
              <a:t>  that work for everyone” (Meyer, Rose, &amp; Gordon, 2014)</a:t>
            </a:r>
            <a:endParaRPr sz="1600"/>
          </a:p>
        </p:txBody>
      </p:sp>
      <p:sp>
        <p:nvSpPr>
          <p:cNvPr id="134" name="Google Shape;134;p20"/>
          <p:cNvSpPr txBox="1"/>
          <p:nvPr/>
        </p:nvSpPr>
        <p:spPr>
          <a:xfrm>
            <a:off x="421950" y="2952838"/>
            <a:ext cx="2779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Open Sans"/>
                <a:ea typeface="Open Sans"/>
                <a:cs typeface="Open Sans"/>
                <a:sym typeface="Open Sans"/>
              </a:rPr>
              <a:t>How learners monitor internal/external environment, set priorities, motivation.</a:t>
            </a:r>
            <a:endParaRPr sz="1300">
              <a:solidFill>
                <a:schemeClr val="dk2"/>
              </a:solidFill>
              <a:latin typeface="Open Sans"/>
              <a:ea typeface="Open Sans"/>
              <a:cs typeface="Open Sans"/>
              <a:sym typeface="Open Sans"/>
            </a:endParaRPr>
          </a:p>
        </p:txBody>
      </p:sp>
      <p:sp>
        <p:nvSpPr>
          <p:cNvPr id="135" name="Google Shape;135;p20"/>
          <p:cNvSpPr txBox="1"/>
          <p:nvPr/>
        </p:nvSpPr>
        <p:spPr>
          <a:xfrm>
            <a:off x="3240325" y="2952838"/>
            <a:ext cx="3000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Open Sans"/>
                <a:ea typeface="Open Sans"/>
                <a:cs typeface="Open Sans"/>
                <a:sym typeface="Open Sans"/>
              </a:rPr>
              <a:t>How learners sense and perceive information and transform it to usable knowledge.</a:t>
            </a:r>
            <a:endParaRPr sz="1300">
              <a:solidFill>
                <a:schemeClr val="dk2"/>
              </a:solidFill>
              <a:latin typeface="Open Sans"/>
              <a:ea typeface="Open Sans"/>
              <a:cs typeface="Open Sans"/>
              <a:sym typeface="Open Sans"/>
            </a:endParaRPr>
          </a:p>
        </p:txBody>
      </p:sp>
      <p:sp>
        <p:nvSpPr>
          <p:cNvPr id="136" name="Google Shape;136;p20"/>
          <p:cNvSpPr txBox="1"/>
          <p:nvPr/>
        </p:nvSpPr>
        <p:spPr>
          <a:xfrm>
            <a:off x="6152400" y="2998538"/>
            <a:ext cx="2880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Open Sans"/>
                <a:ea typeface="Open Sans"/>
                <a:cs typeface="Open Sans"/>
                <a:sym typeface="Open Sans"/>
              </a:rPr>
              <a:t>How learners plan, organize, and initiate purposeful actions in the environment.</a:t>
            </a:r>
            <a:endParaRPr sz="1300">
              <a:solidFill>
                <a:schemeClr val="dk2"/>
              </a:solidFill>
              <a:latin typeface="Open Sans"/>
              <a:ea typeface="Open Sans"/>
              <a:cs typeface="Open Sans"/>
              <a:sym typeface="Open Sans"/>
            </a:endParaRPr>
          </a:p>
        </p:txBody>
      </p:sp>
      <p:sp>
        <p:nvSpPr>
          <p:cNvPr id="137" name="Google Shape;137;p20"/>
          <p:cNvSpPr txBox="1"/>
          <p:nvPr/>
        </p:nvSpPr>
        <p:spPr>
          <a:xfrm>
            <a:off x="311700" y="3783650"/>
            <a:ext cx="3000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Considerations:</a:t>
            </a:r>
            <a:r>
              <a:rPr lang="en" sz="1300">
                <a:solidFill>
                  <a:schemeClr val="dk2"/>
                </a:solidFill>
                <a:latin typeface="Open Sans"/>
                <a:ea typeface="Open Sans"/>
                <a:cs typeface="Open Sans"/>
                <a:sym typeface="Open Sans"/>
              </a:rPr>
              <a:t> recruiting interest, sustaining effort and persistence, and self-regulation.</a:t>
            </a:r>
            <a:endParaRPr sz="1300">
              <a:solidFill>
                <a:schemeClr val="dk2"/>
              </a:solidFill>
              <a:latin typeface="Open Sans"/>
              <a:ea typeface="Open Sans"/>
              <a:cs typeface="Open Sans"/>
              <a:sym typeface="Open Sans"/>
            </a:endParaRPr>
          </a:p>
        </p:txBody>
      </p:sp>
      <p:sp>
        <p:nvSpPr>
          <p:cNvPr id="138" name="Google Shape;138;p20"/>
          <p:cNvSpPr txBox="1"/>
          <p:nvPr/>
        </p:nvSpPr>
        <p:spPr>
          <a:xfrm>
            <a:off x="3240325" y="3737950"/>
            <a:ext cx="3000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Considerations:</a:t>
            </a:r>
            <a:r>
              <a:rPr lang="en" sz="1300">
                <a:solidFill>
                  <a:schemeClr val="dk2"/>
                </a:solidFill>
                <a:latin typeface="Open Sans"/>
                <a:ea typeface="Open Sans"/>
                <a:cs typeface="Open Sans"/>
                <a:sym typeface="Open Sans"/>
              </a:rPr>
              <a:t> </a:t>
            </a:r>
            <a:r>
              <a:rPr b="1" lang="en" sz="1300">
                <a:solidFill>
                  <a:schemeClr val="dk2"/>
                </a:solidFill>
                <a:latin typeface="Open Sans"/>
                <a:ea typeface="Open Sans"/>
                <a:cs typeface="Open Sans"/>
                <a:sym typeface="Open Sans"/>
              </a:rPr>
              <a:t>perception,</a:t>
            </a:r>
            <a:r>
              <a:rPr lang="en" sz="1300">
                <a:solidFill>
                  <a:schemeClr val="dk2"/>
                </a:solidFill>
                <a:latin typeface="Open Sans"/>
                <a:ea typeface="Open Sans"/>
                <a:cs typeface="Open Sans"/>
                <a:sym typeface="Open Sans"/>
              </a:rPr>
              <a:t> language and symbols, and comprehension.</a:t>
            </a:r>
            <a:endParaRPr sz="1300">
              <a:solidFill>
                <a:schemeClr val="dk2"/>
              </a:solidFill>
              <a:latin typeface="Open Sans"/>
              <a:ea typeface="Open Sans"/>
              <a:cs typeface="Open Sans"/>
              <a:sym typeface="Open Sans"/>
            </a:endParaRPr>
          </a:p>
        </p:txBody>
      </p:sp>
      <p:sp>
        <p:nvSpPr>
          <p:cNvPr id="139" name="Google Shape;139;p20"/>
          <p:cNvSpPr txBox="1"/>
          <p:nvPr/>
        </p:nvSpPr>
        <p:spPr>
          <a:xfrm>
            <a:off x="6092700" y="3737950"/>
            <a:ext cx="3000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Considerations: </a:t>
            </a:r>
            <a:r>
              <a:rPr lang="en" sz="1300">
                <a:solidFill>
                  <a:schemeClr val="dk2"/>
                </a:solidFill>
                <a:latin typeface="Open Sans"/>
                <a:ea typeface="Open Sans"/>
                <a:cs typeface="Open Sans"/>
                <a:sym typeface="Open Sans"/>
              </a:rPr>
              <a:t>physical action, expression and communication, and executive function.</a:t>
            </a:r>
            <a:endParaRPr sz="1300">
              <a:solidFill>
                <a:schemeClr val="dk2"/>
              </a:solidFill>
              <a:latin typeface="Open Sans"/>
              <a:ea typeface="Open Sans"/>
              <a:cs typeface="Open Sans"/>
              <a:sym typeface="Open Sans"/>
            </a:endParaRPr>
          </a:p>
        </p:txBody>
      </p:sp>
      <p:sp>
        <p:nvSpPr>
          <p:cNvPr id="140" name="Google Shape;140;p20"/>
          <p:cNvSpPr txBox="1"/>
          <p:nvPr/>
        </p:nvSpPr>
        <p:spPr>
          <a:xfrm>
            <a:off x="87925" y="4686300"/>
            <a:ext cx="497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Open Sans"/>
                <a:ea typeface="Open Sans"/>
                <a:cs typeface="Open Sans"/>
                <a:sym typeface="Open Sans"/>
              </a:rPr>
              <a:t>Resources:</a:t>
            </a:r>
            <a:r>
              <a:rPr lang="en"/>
              <a:t> </a:t>
            </a:r>
            <a:r>
              <a:rPr lang="en" sz="1300" u="sng">
                <a:solidFill>
                  <a:schemeClr val="hlink"/>
                </a:solidFill>
                <a:latin typeface="Open Sans"/>
                <a:ea typeface="Open Sans"/>
                <a:cs typeface="Open Sans"/>
                <a:sym typeface="Open Sans"/>
                <a:hlinkClick r:id="rId3"/>
              </a:rPr>
              <a:t>The Universal Design for Learning Guidelines</a:t>
            </a:r>
            <a:endParaRPr sz="1300">
              <a:solidFill>
                <a:schemeClr val="dk2"/>
              </a:solidFill>
              <a:latin typeface="Open Sans"/>
              <a:ea typeface="Open Sans"/>
              <a:cs typeface="Open Sans"/>
              <a:sym typeface="Open Sans"/>
            </a:endParaRPr>
          </a:p>
        </p:txBody>
      </p:sp>
      <p:pic>
        <p:nvPicPr>
          <p:cNvPr id="141" name="Google Shape;141;p20"/>
          <p:cNvPicPr preferRelativeResize="0"/>
          <p:nvPr/>
        </p:nvPicPr>
        <p:blipFill>
          <a:blip r:embed="rId4">
            <a:alphaModFix/>
          </a:blip>
          <a:stretch>
            <a:fillRect/>
          </a:stretch>
        </p:blipFill>
        <p:spPr>
          <a:xfrm>
            <a:off x="128575" y="1938050"/>
            <a:ext cx="8886825" cy="81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7" name="Google Shape;147;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A diagram of a learning guide&#10;&#10;Description automatically generated with medium confidence" id="148" name="Google Shape;148;p21"/>
          <p:cNvPicPr preferRelativeResize="0"/>
          <p:nvPr>
            <p:ph idx="1" type="body"/>
          </p:nvPr>
        </p:nvPicPr>
        <p:blipFill rotWithShape="1">
          <a:blip r:embed="rId3">
            <a:alphaModFix/>
          </a:blip>
          <a:srcRect b="0" l="0" r="0" t="0"/>
          <a:stretch/>
        </p:blipFill>
        <p:spPr>
          <a:xfrm>
            <a:off x="557325" y="121700"/>
            <a:ext cx="7821300" cy="4909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