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Black"/>
      <p:bold r:id="rId29"/>
      <p:boldItalic r:id="rId30"/>
    </p:embeddedFont>
    <p:embeddedFont>
      <p:font typeface="Raleway"/>
      <p:regular r:id="rId31"/>
      <p:bold r:id="rId32"/>
      <p:italic r:id="rId33"/>
      <p:boldItalic r:id="rId34"/>
    </p:embeddedFont>
    <p:embeddedFont>
      <p:font typeface="Roboto"/>
      <p:regular r:id="rId35"/>
      <p:bold r:id="rId36"/>
      <p:italic r:id="rId37"/>
      <p:boldItalic r:id="rId38"/>
    </p:embeddedFont>
    <p:embeddedFont>
      <p:font typeface="La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20" Type="http://schemas.openxmlformats.org/officeDocument/2006/relationships/slide" Target="slides/slide15.xml"/><Relationship Id="rId42" Type="http://schemas.openxmlformats.org/officeDocument/2006/relationships/font" Target="fonts/Lato-boldItalic.fntdata"/><Relationship Id="rId41" Type="http://schemas.openxmlformats.org/officeDocument/2006/relationships/font" Target="fonts/Lato-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lack-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regular.fntdata"/><Relationship Id="rId30" Type="http://schemas.openxmlformats.org/officeDocument/2006/relationships/font" Target="fonts/RobotoBlack-boldItalic.fntdata"/><Relationship Id="rId11" Type="http://schemas.openxmlformats.org/officeDocument/2006/relationships/slide" Target="slides/slide6.xml"/><Relationship Id="rId33" Type="http://schemas.openxmlformats.org/officeDocument/2006/relationships/font" Target="fonts/Raleway-italic.fntdata"/><Relationship Id="rId10" Type="http://schemas.openxmlformats.org/officeDocument/2006/relationships/slide" Target="slides/slide5.xml"/><Relationship Id="rId32" Type="http://schemas.openxmlformats.org/officeDocument/2006/relationships/font" Target="fonts/Raleway-bold.fntdata"/><Relationship Id="rId13" Type="http://schemas.openxmlformats.org/officeDocument/2006/relationships/slide" Target="slides/slide8.xml"/><Relationship Id="rId35" Type="http://schemas.openxmlformats.org/officeDocument/2006/relationships/font" Target="fonts/Roboto-regular.fntdata"/><Relationship Id="rId12" Type="http://schemas.openxmlformats.org/officeDocument/2006/relationships/slide" Target="slides/slide7.xml"/><Relationship Id="rId34" Type="http://schemas.openxmlformats.org/officeDocument/2006/relationships/font" Target="fonts/Raleway-boldItalic.fntdata"/><Relationship Id="rId15" Type="http://schemas.openxmlformats.org/officeDocument/2006/relationships/slide" Target="slides/slide10.xml"/><Relationship Id="rId37" Type="http://schemas.openxmlformats.org/officeDocument/2006/relationships/font" Target="fonts/Roboto-italic.fntdata"/><Relationship Id="rId14" Type="http://schemas.openxmlformats.org/officeDocument/2006/relationships/slide" Target="slides/slide9.xml"/><Relationship Id="rId36" Type="http://schemas.openxmlformats.org/officeDocument/2006/relationships/font" Target="fonts/Roboto-bold.fntdata"/><Relationship Id="rId17" Type="http://schemas.openxmlformats.org/officeDocument/2006/relationships/slide" Target="slides/slide12.xml"/><Relationship Id="rId39" Type="http://schemas.openxmlformats.org/officeDocument/2006/relationships/font" Target="fonts/Lato-regular.fntdata"/><Relationship Id="rId16" Type="http://schemas.openxmlformats.org/officeDocument/2006/relationships/slide" Target="slides/slide11.xml"/><Relationship Id="rId38" Type="http://schemas.openxmlformats.org/officeDocument/2006/relationships/font" Target="fonts/Robo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OERMN</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OER, Accessibility</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5bf6ee6a43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5bf6ee6a43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5bf6ee6a43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5bf6ee6a43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2f1921345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2f1921345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2f1921345c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2f1921345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2f1921345c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2f1921345c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2f1921345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2f1921345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chemeClr val="dk1"/>
                </a:solidFill>
              </a:rPr>
              <a:t>Same as with OER, awareness presents challenges.</a:t>
            </a:r>
            <a:endParaRPr sz="1400">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Factors of an innovative practice:</a:t>
            </a:r>
            <a:endParaRPr sz="14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 sz="1400">
                <a:solidFill>
                  <a:schemeClr val="dk1"/>
                </a:solidFill>
              </a:rPr>
              <a:t>Relative Advantage - Is it better than what it replaces?</a:t>
            </a:r>
            <a:endParaRPr sz="14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 sz="1400">
                <a:solidFill>
                  <a:schemeClr val="dk1"/>
                </a:solidFill>
              </a:rPr>
              <a:t>Compatibility - Is it similar enough to what we are doing that the change isn’t so drastic?</a:t>
            </a:r>
            <a:endParaRPr sz="14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 sz="1400">
                <a:solidFill>
                  <a:schemeClr val="dk1"/>
                </a:solidFill>
              </a:rPr>
              <a:t>Complexity - Is it relatively easy to understand?</a:t>
            </a:r>
            <a:endParaRPr sz="14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 sz="1400">
                <a:solidFill>
                  <a:schemeClr val="dk1"/>
                </a:solidFill>
              </a:rPr>
              <a:t>Trialability - Can it be piloted before it is adopted?</a:t>
            </a:r>
            <a:endParaRPr sz="14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 sz="1400">
                <a:solidFill>
                  <a:schemeClr val="dk1"/>
                </a:solidFill>
              </a:rPr>
              <a:t>Observability - Can we measure the results?</a:t>
            </a: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2f1921345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2f1921345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Ideas for breaking down assignments; time management; reducing anxiety; especially around academic workload; IEP accommodations; etc.</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3a0255e5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3a0255e5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5bf6ee6a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5bf6ee6a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2f1921345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2f1921345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609f93c3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609f93c3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2f1921345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2f1921345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Experiment with using an AI tool for providing feedback on a student's work. Reflect on the experience, noting the advantages and disadvantages.</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5bf6ee6a43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5bf6ee6a43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chemeClr val="dk1"/>
                </a:solidFill>
                <a:latin typeface="Times New Roman"/>
                <a:ea typeface="Times New Roman"/>
                <a:cs typeface="Times New Roman"/>
                <a:sym typeface="Times New Roman"/>
              </a:rPr>
              <a:t>I’m sure everyone has seen the footage of contentious school board meetings.</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400">
                <a:solidFill>
                  <a:schemeClr val="dk1"/>
                </a:solidFill>
                <a:latin typeface="Times New Roman"/>
                <a:ea typeface="Times New Roman"/>
                <a:cs typeface="Times New Roman"/>
                <a:sym typeface="Times New Roman"/>
              </a:rPr>
              <a:t>Now because of some of the toxic attitudes out there and how some aspects of public life for educators are now unsafe, we might be turning to AI for more of our collaboration. That can get us stuck in our own implicit biases and feedback loops.</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400">
                <a:solidFill>
                  <a:schemeClr val="dk1"/>
                </a:solidFill>
                <a:latin typeface="Times New Roman"/>
                <a:ea typeface="Times New Roman"/>
                <a:cs typeface="Times New Roman"/>
                <a:sym typeface="Times New Roman"/>
              </a:rPr>
              <a:t>Cause frustration in the public (misinformation, lack of evidence for how it is used)</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400">
                <a:solidFill>
                  <a:schemeClr val="dk1"/>
                </a:solidFill>
                <a:latin typeface="Times New Roman"/>
                <a:ea typeface="Times New Roman"/>
                <a:cs typeface="Times New Roman"/>
                <a:sym typeface="Times New Roman"/>
              </a:rPr>
              <a:t>Dealing with Resistance</a:t>
            </a:r>
            <a:r>
              <a:rPr lang="en" sz="1400">
                <a:solidFill>
                  <a:schemeClr val="dk1"/>
                </a:solidFill>
                <a:latin typeface="Times New Roman"/>
                <a:ea typeface="Times New Roman"/>
                <a:cs typeface="Times New Roman"/>
                <a:sym typeface="Times New Roman"/>
              </a:rPr>
              <a:t>: How should we approach resistance or fear towards AI from parents or community members? How can we empathize with their concerns while still advocating for the benefits of AI in education?</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400">
                <a:solidFill>
                  <a:schemeClr val="dk1"/>
                </a:solidFill>
                <a:latin typeface="Times New Roman"/>
                <a:ea typeface="Times New Roman"/>
                <a:cs typeface="Times New Roman"/>
                <a:sym typeface="Times New Roman"/>
              </a:rPr>
              <a:t>Transparent AI Use</a:t>
            </a:r>
            <a:r>
              <a:rPr lang="en" sz="1400">
                <a:solidFill>
                  <a:schemeClr val="dk1"/>
                </a:solidFill>
                <a:latin typeface="Times New Roman"/>
                <a:ea typeface="Times New Roman"/>
                <a:cs typeface="Times New Roman"/>
                <a:sym typeface="Times New Roman"/>
              </a:rPr>
              <a:t>: How can we effectively communicate to parents and other community members about our use of AI tools? What information should we prioritize in these communications to ensure transparency, fairness, and accountability?</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400">
                <a:solidFill>
                  <a:schemeClr val="dk1"/>
                </a:solidFill>
              </a:rPr>
              <a:t>Factors of an innovative practice:</a:t>
            </a:r>
            <a:endParaRPr sz="14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 sz="1400">
                <a:solidFill>
                  <a:schemeClr val="dk1"/>
                </a:solidFill>
              </a:rPr>
              <a:t>Relative Advantage - Is it better than what it replaces?</a:t>
            </a:r>
            <a:endParaRPr sz="14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 sz="1400">
                <a:solidFill>
                  <a:schemeClr val="dk1"/>
                </a:solidFill>
              </a:rPr>
              <a:t>Compatibility - Is it similar enough to what we are doing that the change isn’t so drastic?</a:t>
            </a:r>
            <a:endParaRPr sz="14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 sz="1400">
                <a:solidFill>
                  <a:schemeClr val="dk1"/>
                </a:solidFill>
              </a:rPr>
              <a:t>Complexity - Is it relatively easy to understand?</a:t>
            </a:r>
            <a:endParaRPr sz="14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 sz="1400">
                <a:solidFill>
                  <a:schemeClr val="dk1"/>
                </a:solidFill>
              </a:rPr>
              <a:t>Trialability - Can it be piloted before it is adopted?</a:t>
            </a:r>
            <a:endParaRPr sz="14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 sz="1400">
                <a:solidFill>
                  <a:schemeClr val="dk1"/>
                </a:solidFill>
              </a:rPr>
              <a:t>Observability - Can we measure the results?</a:t>
            </a:r>
            <a:endParaRPr sz="14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4770d0c7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4770d0c7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2f1921345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2f1921345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2f1921345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2f1921345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5bf6ee6a43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5bf6ee6a43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Factors of an innovative practice:</a:t>
            </a:r>
            <a:endParaRPr sz="1400">
              <a:solidFill>
                <a:schemeClr val="dk1"/>
              </a:solidFill>
              <a:latin typeface="Roboto"/>
              <a:ea typeface="Roboto"/>
              <a:cs typeface="Roboto"/>
              <a:sym typeface="Roboto"/>
            </a:endParaRPr>
          </a:p>
          <a:p>
            <a:pPr indent="-317500" lvl="0" marL="914400" rtl="0" algn="l">
              <a:lnSpc>
                <a:spcPct val="115000"/>
              </a:lnSpc>
              <a:spcBef>
                <a:spcPts val="0"/>
              </a:spcBef>
              <a:spcAft>
                <a:spcPts val="0"/>
              </a:spcAft>
              <a:buClr>
                <a:schemeClr val="dk1"/>
              </a:buClr>
              <a:buSzPts val="1400"/>
              <a:buAutoNum type="arabicPeriod"/>
            </a:pPr>
            <a:r>
              <a:rPr b="1" lang="en" sz="1400">
                <a:solidFill>
                  <a:schemeClr val="dk1"/>
                </a:solidFill>
                <a:latin typeface="Roboto"/>
                <a:ea typeface="Roboto"/>
                <a:cs typeface="Roboto"/>
                <a:sym typeface="Roboto"/>
              </a:rPr>
              <a:t>Relative Advantage</a:t>
            </a:r>
            <a:r>
              <a:rPr lang="en" sz="1400">
                <a:solidFill>
                  <a:schemeClr val="dk1"/>
                </a:solidFill>
                <a:latin typeface="Roboto"/>
                <a:ea typeface="Roboto"/>
                <a:cs typeface="Roboto"/>
                <a:sym typeface="Roboto"/>
              </a:rPr>
              <a:t> - Is it better than what it replaces?</a:t>
            </a:r>
            <a:br>
              <a:rPr lang="en" sz="1400">
                <a:solidFill>
                  <a:schemeClr val="dk1"/>
                </a:solidFill>
                <a:latin typeface="Roboto"/>
                <a:ea typeface="Roboto"/>
                <a:cs typeface="Roboto"/>
                <a:sym typeface="Roboto"/>
              </a:rPr>
            </a:br>
            <a:r>
              <a:rPr lang="en" sz="1400">
                <a:solidFill>
                  <a:schemeClr val="dk1"/>
                </a:solidFill>
                <a:latin typeface="Roboto"/>
                <a:ea typeface="Roboto"/>
                <a:cs typeface="Roboto"/>
                <a:sym typeface="Roboto"/>
              </a:rPr>
              <a:t>*Think about why this is better than what we were doing before.</a:t>
            </a:r>
            <a:br>
              <a:rPr lang="en" sz="1400">
                <a:solidFill>
                  <a:schemeClr val="dk1"/>
                </a:solidFill>
                <a:latin typeface="Roboto"/>
                <a:ea typeface="Roboto"/>
                <a:cs typeface="Roboto"/>
                <a:sym typeface="Roboto"/>
              </a:rPr>
            </a:br>
            <a:r>
              <a:rPr lang="en" sz="1400">
                <a:solidFill>
                  <a:schemeClr val="dk1"/>
                </a:solidFill>
                <a:latin typeface="Roboto"/>
                <a:ea typeface="Roboto"/>
                <a:cs typeface="Roboto"/>
                <a:sym typeface="Roboto"/>
              </a:rPr>
              <a:t>*Time it will save.</a:t>
            </a:r>
            <a:br>
              <a:rPr lang="en" sz="1400">
                <a:solidFill>
                  <a:schemeClr val="dk1"/>
                </a:solidFill>
                <a:latin typeface="Roboto"/>
                <a:ea typeface="Roboto"/>
                <a:cs typeface="Roboto"/>
                <a:sym typeface="Roboto"/>
              </a:rPr>
            </a:br>
            <a:r>
              <a:rPr lang="en" sz="1400">
                <a:solidFill>
                  <a:schemeClr val="dk1"/>
                </a:solidFill>
                <a:latin typeface="Roboto"/>
                <a:ea typeface="Roboto"/>
                <a:cs typeface="Roboto"/>
                <a:sym typeface="Roboto"/>
              </a:rPr>
              <a:t>*Populations it will support.</a:t>
            </a:r>
            <a:endParaRPr sz="1400">
              <a:solidFill>
                <a:schemeClr val="dk1"/>
              </a:solidFill>
              <a:latin typeface="Roboto"/>
              <a:ea typeface="Roboto"/>
              <a:cs typeface="Roboto"/>
              <a:sym typeface="Roboto"/>
            </a:endParaRPr>
          </a:p>
          <a:p>
            <a:pPr indent="-317500" lvl="0" marL="914400" rtl="0" algn="l">
              <a:lnSpc>
                <a:spcPct val="115000"/>
              </a:lnSpc>
              <a:spcBef>
                <a:spcPts val="0"/>
              </a:spcBef>
              <a:spcAft>
                <a:spcPts val="0"/>
              </a:spcAft>
              <a:buClr>
                <a:schemeClr val="dk1"/>
              </a:buClr>
              <a:buSzPts val="1400"/>
              <a:buAutoNum type="arabicPeriod"/>
            </a:pPr>
            <a:r>
              <a:rPr b="1" lang="en" sz="1400">
                <a:solidFill>
                  <a:schemeClr val="dk1"/>
                </a:solidFill>
                <a:latin typeface="Roboto"/>
                <a:ea typeface="Roboto"/>
                <a:cs typeface="Roboto"/>
                <a:sym typeface="Roboto"/>
              </a:rPr>
              <a:t>Compatibility</a:t>
            </a:r>
            <a:r>
              <a:rPr lang="en" sz="1400">
                <a:solidFill>
                  <a:schemeClr val="dk1"/>
                </a:solidFill>
                <a:latin typeface="Roboto"/>
                <a:ea typeface="Roboto"/>
                <a:cs typeface="Roboto"/>
                <a:sym typeface="Roboto"/>
              </a:rPr>
              <a:t> - Is it similar enough to what we are doing that the change isn’t so drastic?</a:t>
            </a:r>
            <a:br>
              <a:rPr lang="en" sz="1400">
                <a:solidFill>
                  <a:schemeClr val="dk1"/>
                </a:solidFill>
                <a:latin typeface="Roboto"/>
                <a:ea typeface="Roboto"/>
                <a:cs typeface="Roboto"/>
                <a:sym typeface="Roboto"/>
              </a:rPr>
            </a:br>
            <a:r>
              <a:rPr lang="en" sz="1400">
                <a:solidFill>
                  <a:schemeClr val="dk1"/>
                </a:solidFill>
                <a:latin typeface="Roboto"/>
                <a:ea typeface="Roboto"/>
                <a:cs typeface="Roboto"/>
                <a:sym typeface="Roboto"/>
              </a:rPr>
              <a:t>*Calculators, cell phones, Internet, devices</a:t>
            </a:r>
            <a:endParaRPr sz="1400">
              <a:solidFill>
                <a:schemeClr val="dk1"/>
              </a:solidFill>
              <a:latin typeface="Roboto"/>
              <a:ea typeface="Roboto"/>
              <a:cs typeface="Roboto"/>
              <a:sym typeface="Roboto"/>
            </a:endParaRPr>
          </a:p>
          <a:p>
            <a:pPr indent="-317500" lvl="0" marL="914400" rtl="0" algn="l">
              <a:lnSpc>
                <a:spcPct val="115000"/>
              </a:lnSpc>
              <a:spcBef>
                <a:spcPts val="0"/>
              </a:spcBef>
              <a:spcAft>
                <a:spcPts val="0"/>
              </a:spcAft>
              <a:buClr>
                <a:schemeClr val="dk1"/>
              </a:buClr>
              <a:buSzPts val="1400"/>
              <a:buAutoNum type="arabicPeriod"/>
            </a:pPr>
            <a:r>
              <a:rPr b="1" lang="en" sz="1400">
                <a:solidFill>
                  <a:schemeClr val="dk1"/>
                </a:solidFill>
                <a:latin typeface="Roboto"/>
                <a:ea typeface="Roboto"/>
                <a:cs typeface="Roboto"/>
                <a:sym typeface="Roboto"/>
              </a:rPr>
              <a:t>Complexity</a:t>
            </a:r>
            <a:r>
              <a:rPr lang="en" sz="1400">
                <a:solidFill>
                  <a:schemeClr val="dk1"/>
                </a:solidFill>
                <a:latin typeface="Roboto"/>
                <a:ea typeface="Roboto"/>
                <a:cs typeface="Roboto"/>
                <a:sym typeface="Roboto"/>
              </a:rPr>
              <a:t> - Is it relatively easy to understand?</a:t>
            </a:r>
            <a:br>
              <a:rPr lang="en" sz="1400">
                <a:solidFill>
                  <a:schemeClr val="dk1"/>
                </a:solidFill>
                <a:latin typeface="Roboto"/>
                <a:ea typeface="Roboto"/>
                <a:cs typeface="Roboto"/>
                <a:sym typeface="Roboto"/>
              </a:rPr>
            </a:br>
            <a:r>
              <a:rPr lang="en" sz="1400">
                <a:solidFill>
                  <a:schemeClr val="dk1"/>
                </a:solidFill>
                <a:latin typeface="Roboto"/>
                <a:ea typeface="Roboto"/>
                <a:cs typeface="Roboto"/>
                <a:sym typeface="Roboto"/>
              </a:rPr>
              <a:t>*It’s not magic, it “wants” to please us.</a:t>
            </a:r>
            <a:endParaRPr sz="1400">
              <a:solidFill>
                <a:schemeClr val="dk1"/>
              </a:solidFill>
              <a:latin typeface="Roboto"/>
              <a:ea typeface="Roboto"/>
              <a:cs typeface="Roboto"/>
              <a:sym typeface="Roboto"/>
            </a:endParaRPr>
          </a:p>
          <a:p>
            <a:pPr indent="-317500" lvl="0" marL="914400" rtl="0" algn="l">
              <a:lnSpc>
                <a:spcPct val="115000"/>
              </a:lnSpc>
              <a:spcBef>
                <a:spcPts val="0"/>
              </a:spcBef>
              <a:spcAft>
                <a:spcPts val="0"/>
              </a:spcAft>
              <a:buClr>
                <a:schemeClr val="dk1"/>
              </a:buClr>
              <a:buSzPts val="1400"/>
              <a:buAutoNum type="arabicPeriod"/>
            </a:pPr>
            <a:r>
              <a:rPr b="1" lang="en" sz="1400">
                <a:solidFill>
                  <a:schemeClr val="dk1"/>
                </a:solidFill>
                <a:latin typeface="Roboto"/>
                <a:ea typeface="Roboto"/>
                <a:cs typeface="Roboto"/>
                <a:sym typeface="Roboto"/>
              </a:rPr>
              <a:t>Trialability</a:t>
            </a:r>
            <a:r>
              <a:rPr lang="en" sz="1400">
                <a:solidFill>
                  <a:schemeClr val="dk1"/>
                </a:solidFill>
                <a:latin typeface="Roboto"/>
                <a:ea typeface="Roboto"/>
                <a:cs typeface="Roboto"/>
                <a:sym typeface="Roboto"/>
              </a:rPr>
              <a:t> - Can it be piloted before it is adopted?</a:t>
            </a:r>
            <a:br>
              <a:rPr lang="en" sz="1400">
                <a:solidFill>
                  <a:schemeClr val="dk1"/>
                </a:solidFill>
                <a:latin typeface="Roboto"/>
                <a:ea typeface="Roboto"/>
                <a:cs typeface="Roboto"/>
                <a:sym typeface="Roboto"/>
              </a:rPr>
            </a:br>
            <a:r>
              <a:rPr lang="en" sz="1400">
                <a:solidFill>
                  <a:schemeClr val="dk1"/>
                </a:solidFill>
                <a:latin typeface="Roboto"/>
                <a:ea typeface="Roboto"/>
                <a:cs typeface="Roboto"/>
                <a:sym typeface="Roboto"/>
              </a:rPr>
              <a:t>*Demonstrate ways in which it’s already being used.</a:t>
            </a:r>
            <a:endParaRPr sz="1400">
              <a:solidFill>
                <a:schemeClr val="dk1"/>
              </a:solidFill>
              <a:latin typeface="Roboto"/>
              <a:ea typeface="Roboto"/>
              <a:cs typeface="Roboto"/>
              <a:sym typeface="Roboto"/>
            </a:endParaRPr>
          </a:p>
          <a:p>
            <a:pPr indent="-317500" lvl="0" marL="914400" rtl="0" algn="l">
              <a:lnSpc>
                <a:spcPct val="115000"/>
              </a:lnSpc>
              <a:spcBef>
                <a:spcPts val="0"/>
              </a:spcBef>
              <a:spcAft>
                <a:spcPts val="0"/>
              </a:spcAft>
              <a:buClr>
                <a:schemeClr val="dk1"/>
              </a:buClr>
              <a:buSzPts val="1400"/>
              <a:buAutoNum type="arabicPeriod"/>
            </a:pPr>
            <a:r>
              <a:rPr b="1" lang="en" sz="1400">
                <a:solidFill>
                  <a:schemeClr val="dk1"/>
                </a:solidFill>
                <a:latin typeface="Roboto"/>
                <a:ea typeface="Roboto"/>
                <a:cs typeface="Roboto"/>
                <a:sym typeface="Roboto"/>
              </a:rPr>
              <a:t>Observability</a:t>
            </a:r>
            <a:r>
              <a:rPr lang="en" sz="1400">
                <a:solidFill>
                  <a:schemeClr val="dk1"/>
                </a:solidFill>
                <a:latin typeface="Roboto"/>
                <a:ea typeface="Roboto"/>
                <a:cs typeface="Roboto"/>
                <a:sym typeface="Roboto"/>
              </a:rPr>
              <a:t> - Can we measure the results?</a:t>
            </a:r>
            <a:br>
              <a:rPr lang="en" sz="1400">
                <a:solidFill>
                  <a:schemeClr val="dk1"/>
                </a:solidFill>
                <a:latin typeface="Roboto"/>
                <a:ea typeface="Roboto"/>
                <a:cs typeface="Roboto"/>
                <a:sym typeface="Roboto"/>
              </a:rPr>
            </a:br>
            <a:r>
              <a:rPr lang="en" sz="1400">
                <a:solidFill>
                  <a:schemeClr val="dk1"/>
                </a:solidFill>
                <a:latin typeface="Roboto"/>
                <a:ea typeface="Roboto"/>
                <a:cs typeface="Roboto"/>
                <a:sym typeface="Roboto"/>
              </a:rPr>
              <a:t>*Compare student performance, interest, conversations.</a:t>
            </a:r>
            <a:endParaRPr sz="1400">
              <a:solidFill>
                <a:schemeClr val="dk1"/>
              </a:solidFill>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5bf6ee6a4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5bf6ee6a4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5bf6ee6a4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5bf6ee6a4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HYPOCRISY!</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457200" rtl="0" algn="l">
              <a:lnSpc>
                <a:spcPct val="125454"/>
              </a:lnSpc>
              <a:spcBef>
                <a:spcPts val="0"/>
              </a:spcBef>
              <a:spcAft>
                <a:spcPts val="0"/>
              </a:spcAft>
              <a:buNone/>
            </a:pPr>
            <a:r>
              <a:rPr lang="en" sz="1400">
                <a:solidFill>
                  <a:srgbClr val="222222"/>
                </a:solidFill>
                <a:latin typeface="Times New Roman"/>
                <a:ea typeface="Times New Roman"/>
                <a:cs typeface="Times New Roman"/>
                <a:sym typeface="Times New Roman"/>
              </a:rPr>
              <a:t>1. </a:t>
            </a:r>
            <a:r>
              <a:rPr b="1" lang="en" sz="1400">
                <a:solidFill>
                  <a:srgbClr val="222222"/>
                </a:solidFill>
                <a:latin typeface="Times New Roman"/>
                <a:ea typeface="Times New Roman"/>
                <a:cs typeface="Times New Roman"/>
                <a:sym typeface="Times New Roman"/>
              </a:rPr>
              <a:t>AI-Assisted Original Work</a:t>
            </a:r>
            <a:r>
              <a:rPr lang="en" sz="1400">
                <a:solidFill>
                  <a:srgbClr val="222222"/>
                </a:solidFill>
                <a:latin typeface="Times New Roman"/>
                <a:ea typeface="Times New Roman"/>
                <a:cs typeface="Times New Roman"/>
                <a:sym typeface="Times New Roman"/>
              </a:rPr>
              <a:t>: If they’re going to use it, the work submitted must reflect the student's own understanding and knowledge. </a:t>
            </a:r>
            <a:endParaRPr sz="1400">
              <a:solidFill>
                <a:srgbClr val="222222"/>
              </a:solidFill>
              <a:latin typeface="Times New Roman"/>
              <a:ea typeface="Times New Roman"/>
              <a:cs typeface="Times New Roman"/>
              <a:sym typeface="Times New Roman"/>
            </a:endParaRPr>
          </a:p>
          <a:p>
            <a:pPr indent="0" lvl="0" marL="457200" rtl="0" algn="l">
              <a:lnSpc>
                <a:spcPct val="125454"/>
              </a:lnSpc>
              <a:spcBef>
                <a:spcPts val="0"/>
              </a:spcBef>
              <a:spcAft>
                <a:spcPts val="0"/>
              </a:spcAft>
              <a:buClr>
                <a:schemeClr val="dk1"/>
              </a:buClr>
              <a:buSzPts val="1100"/>
              <a:buFont typeface="Arial"/>
              <a:buNone/>
            </a:pPr>
            <a:r>
              <a:rPr lang="en" sz="1400">
                <a:solidFill>
                  <a:srgbClr val="222222"/>
                </a:solidFill>
                <a:latin typeface="Times New Roman"/>
                <a:ea typeface="Times New Roman"/>
                <a:cs typeface="Times New Roman"/>
                <a:sym typeface="Times New Roman"/>
              </a:rPr>
              <a:t> </a:t>
            </a:r>
            <a:endParaRPr sz="1400">
              <a:solidFill>
                <a:srgbClr val="222222"/>
              </a:solidFill>
              <a:latin typeface="Times New Roman"/>
              <a:ea typeface="Times New Roman"/>
              <a:cs typeface="Times New Roman"/>
              <a:sym typeface="Times New Roman"/>
            </a:endParaRPr>
          </a:p>
          <a:p>
            <a:pPr indent="0" lvl="0" marL="457200" rtl="0" algn="l">
              <a:lnSpc>
                <a:spcPct val="125454"/>
              </a:lnSpc>
              <a:spcBef>
                <a:spcPts val="0"/>
              </a:spcBef>
              <a:spcAft>
                <a:spcPts val="0"/>
              </a:spcAft>
              <a:buClr>
                <a:schemeClr val="dk1"/>
              </a:buClr>
              <a:buSzPts val="1100"/>
              <a:buFont typeface="Arial"/>
              <a:buNone/>
            </a:pPr>
            <a:r>
              <a:rPr lang="en" sz="1400">
                <a:solidFill>
                  <a:srgbClr val="222222"/>
                </a:solidFill>
                <a:latin typeface="Times New Roman"/>
                <a:ea typeface="Times New Roman"/>
                <a:cs typeface="Times New Roman"/>
                <a:sym typeface="Times New Roman"/>
              </a:rPr>
              <a:t>2. </a:t>
            </a:r>
            <a:r>
              <a:rPr b="1" lang="en" sz="1400">
                <a:solidFill>
                  <a:srgbClr val="222222"/>
                </a:solidFill>
                <a:latin typeface="Times New Roman"/>
                <a:ea typeface="Times New Roman"/>
                <a:cs typeface="Times New Roman"/>
                <a:sym typeface="Times New Roman"/>
              </a:rPr>
              <a:t>Responsible Use of AI</a:t>
            </a:r>
            <a:r>
              <a:rPr lang="en" sz="1400">
                <a:solidFill>
                  <a:srgbClr val="222222"/>
                </a:solidFill>
                <a:latin typeface="Times New Roman"/>
                <a:ea typeface="Times New Roman"/>
                <a:cs typeface="Times New Roman"/>
                <a:sym typeface="Times New Roman"/>
              </a:rPr>
              <a:t>: Do we know what that looks like yet?</a:t>
            </a:r>
            <a:endParaRPr sz="1400">
              <a:solidFill>
                <a:srgbClr val="222222"/>
              </a:solidFill>
              <a:latin typeface="Times New Roman"/>
              <a:ea typeface="Times New Roman"/>
              <a:cs typeface="Times New Roman"/>
              <a:sym typeface="Times New Roman"/>
            </a:endParaRPr>
          </a:p>
          <a:p>
            <a:pPr indent="0" lvl="0" marL="457200" rtl="0" algn="l">
              <a:lnSpc>
                <a:spcPct val="125454"/>
              </a:lnSpc>
              <a:spcBef>
                <a:spcPts val="0"/>
              </a:spcBef>
              <a:spcAft>
                <a:spcPts val="0"/>
              </a:spcAft>
              <a:buClr>
                <a:schemeClr val="dk1"/>
              </a:buClr>
              <a:buSzPts val="1100"/>
              <a:buFont typeface="Arial"/>
              <a:buNone/>
            </a:pPr>
            <a:r>
              <a:rPr lang="en" sz="1400">
                <a:solidFill>
                  <a:srgbClr val="222222"/>
                </a:solidFill>
                <a:latin typeface="Times New Roman"/>
                <a:ea typeface="Times New Roman"/>
                <a:cs typeface="Times New Roman"/>
                <a:sym typeface="Times New Roman"/>
              </a:rPr>
              <a:t> </a:t>
            </a:r>
            <a:endParaRPr sz="1400">
              <a:solidFill>
                <a:srgbClr val="222222"/>
              </a:solidFill>
              <a:latin typeface="Times New Roman"/>
              <a:ea typeface="Times New Roman"/>
              <a:cs typeface="Times New Roman"/>
              <a:sym typeface="Times New Roman"/>
            </a:endParaRPr>
          </a:p>
          <a:p>
            <a:pPr indent="0" lvl="0" marL="457200" rtl="0" algn="l">
              <a:lnSpc>
                <a:spcPct val="125454"/>
              </a:lnSpc>
              <a:spcBef>
                <a:spcPts val="0"/>
              </a:spcBef>
              <a:spcAft>
                <a:spcPts val="0"/>
              </a:spcAft>
              <a:buClr>
                <a:schemeClr val="dk1"/>
              </a:buClr>
              <a:buSzPts val="1100"/>
              <a:buFont typeface="Arial"/>
              <a:buNone/>
            </a:pPr>
            <a:r>
              <a:rPr lang="en" sz="1400">
                <a:solidFill>
                  <a:srgbClr val="222222"/>
                </a:solidFill>
                <a:latin typeface="Times New Roman"/>
                <a:ea typeface="Times New Roman"/>
                <a:cs typeface="Times New Roman"/>
                <a:sym typeface="Times New Roman"/>
              </a:rPr>
              <a:t>3. </a:t>
            </a:r>
            <a:r>
              <a:rPr b="1" lang="en" sz="1400">
                <a:solidFill>
                  <a:srgbClr val="222222"/>
                </a:solidFill>
                <a:latin typeface="Times New Roman"/>
                <a:ea typeface="Times New Roman"/>
                <a:cs typeface="Times New Roman"/>
                <a:sym typeface="Times New Roman"/>
              </a:rPr>
              <a:t>AI and Plagiarism</a:t>
            </a:r>
            <a:r>
              <a:rPr lang="en" sz="1400">
                <a:solidFill>
                  <a:srgbClr val="222222"/>
                </a:solidFill>
                <a:latin typeface="Times New Roman"/>
                <a:ea typeface="Times New Roman"/>
                <a:cs typeface="Times New Roman"/>
                <a:sym typeface="Times New Roman"/>
              </a:rPr>
              <a:t>: Just as copying information from websites or other resources without giving proper credit is plagiarism, using AI-generated content without due acknowledgement or understanding is also plagiarism. Students should not represent AI-generated content as their own original work.</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5bf6ee6a43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5bf6ee6a43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5bf6ee6a43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5bf6ee6a43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5bf6ee6a43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5bf6ee6a43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accessiblecampus.ca/tools-resources/educators-tool-kit/introduction-accessible-educa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6.png"/><Relationship Id="rId7" Type="http://schemas.openxmlformats.org/officeDocument/2006/relationships/image" Target="../media/image11.png"/><Relationship Id="rId8" Type="http://schemas.openxmlformats.org/officeDocument/2006/relationships/hyperlink" Target="http://aka.ms/AccessibilitySwa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s://docs.google.com/document/d/1JbitWjDOav8Gn8d0MciGEEvANn46cK4WKWmomwfMJCE/edit?usp=sharing" TargetMode="External"/><Relationship Id="rId4" Type="http://schemas.openxmlformats.org/officeDocument/2006/relationships/hyperlink" Target="https://docs.google.com/document/d/1A-lo3pzIwPaW0HGn9udmemuhvmNR7D4W1oPjskXxtME/edit?usp=sharing" TargetMode="External"/><Relationship Id="rId5" Type="http://schemas.openxmlformats.org/officeDocument/2006/relationships/hyperlink" Target="https://github.com/JushBJJ/Mr.-Ranedeer-AI-Tutor/blob/main/Mr_Ranedeer.tx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docs.google.com/document/d/1rCAQLc06NnjoUA2T9g3wCx570UKHlz-3hQ4qCoY9V1Y/edit?usp=sharing" TargetMode="External"/><Relationship Id="rId4" Type="http://schemas.openxmlformats.org/officeDocument/2006/relationships/hyperlink" Target="https://docs.google.com/document/d/1e3vWMayA6BNss7XEJd16BiELzKQlXbgWgMXtS8Jbw1E/edit?usp=sharing" TargetMode="External"/><Relationship Id="rId5" Type="http://schemas.openxmlformats.org/officeDocument/2006/relationships/hyperlink" Target="https://docs.google.com/document/d/1WAjjKelKjEs32AgNuIGkTZvZZQ5wpIvJv7SMA5kzLmo/edi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hyperlink" Target="https://docs.google.com/document/d/1WQii75HfIiLj7f2Zfsrkxw-5rsGlGpy-zaqVR80_g8o/edit?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s://docs.google.com/document/d/1hYid3ygJTpdciwDP6bqq3Yoy7QjA2LscxMFMjb2FRxs/edit?usp=shar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mailto:jon.fila@gmail.com" TargetMode="Externa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amzn.to/44CjqzF" TargetMode="External"/><Relationship Id="rId4" Type="http://schemas.openxmlformats.org/officeDocument/2006/relationships/image" Target="../media/image9.jpg"/><Relationship Id="rId5" Type="http://schemas.openxmlformats.org/officeDocument/2006/relationships/hyperlink" Target="https://amzn.to/44HDOzD" TargetMode="External"/><Relationship Id="rId6" Type="http://schemas.openxmlformats.org/officeDocument/2006/relationships/image" Target="../media/image16.png"/><Relationship Id="rId7" Type="http://schemas.openxmlformats.org/officeDocument/2006/relationships/hyperlink" Target="https://amzn.to/3JTi2ka" TargetMode="External"/><Relationship Id="rId8"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edpolicyinca.org/newsroom/urgent-need-update-district-policies-student-use-artificial-intelligence-education" TargetMode="External"/><Relationship Id="rId4" Type="http://schemas.openxmlformats.org/officeDocument/2006/relationships/hyperlink" Target="https://docs.google.com/document/d/114dHu2odciO9lZCbxOJlXt1TgVX-D38UFJdF6QAF0YY/edit?usp=sharing" TargetMode="External"/><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hyperlink" Target="https://slate.com/technology/2018/11/cesar-sayoc-twitter-humans-behaving-bots.html" TargetMode="External"/><Relationship Id="rId5" Type="http://schemas.openxmlformats.org/officeDocument/2006/relationships/hyperlink" Target="https://www.pcmag.com/news/only-half-of-americans-can-differentiate-between-ai-and-human-writ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613075"/>
            <a:ext cx="8520600" cy="1135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Roboto Black"/>
                <a:ea typeface="Roboto Black"/>
                <a:cs typeface="Roboto Black"/>
                <a:sym typeface="Roboto Black"/>
              </a:rPr>
              <a:t>AI in Education</a:t>
            </a:r>
            <a:endParaRPr>
              <a:latin typeface="Roboto Black"/>
              <a:ea typeface="Roboto Black"/>
              <a:cs typeface="Roboto Black"/>
              <a:sym typeface="Roboto Black"/>
            </a:endParaRPr>
          </a:p>
        </p:txBody>
      </p:sp>
      <p:sp>
        <p:nvSpPr>
          <p:cNvPr id="55" name="Google Shape;55;p13"/>
          <p:cNvSpPr txBox="1"/>
          <p:nvPr>
            <p:ph idx="1" type="subTitle"/>
          </p:nvPr>
        </p:nvSpPr>
        <p:spPr>
          <a:xfrm>
            <a:off x="311700" y="2097175"/>
            <a:ext cx="8520600" cy="1529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Roboto"/>
                <a:ea typeface="Roboto"/>
                <a:cs typeface="Roboto"/>
                <a:sym typeface="Roboto"/>
              </a:rPr>
              <a:t>Assistant or Adversary</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solidFill>
                <a:schemeClr val="dk1"/>
              </a:solidFill>
              <a:latin typeface="Roboto"/>
              <a:ea typeface="Roboto"/>
              <a:cs typeface="Roboto"/>
              <a:sym typeface="Roboto"/>
            </a:endParaRPr>
          </a:p>
          <a:p>
            <a:pPr indent="0" lvl="0" marL="0" rtl="0" algn="ctr">
              <a:spcBef>
                <a:spcPts val="0"/>
              </a:spcBef>
              <a:spcAft>
                <a:spcPts val="0"/>
              </a:spcAft>
              <a:buNone/>
            </a:pPr>
            <a:r>
              <a:rPr lang="en">
                <a:solidFill>
                  <a:schemeClr val="dk1"/>
                </a:solidFill>
                <a:latin typeface="Roboto"/>
                <a:ea typeface="Roboto"/>
                <a:cs typeface="Roboto"/>
                <a:sym typeface="Roboto"/>
              </a:rPr>
              <a:t>Jon Fila</a:t>
            </a:r>
            <a:endParaRPr>
              <a:solidFill>
                <a:schemeClr val="dk1"/>
              </a:solidFill>
              <a:latin typeface="Roboto"/>
              <a:ea typeface="Roboto"/>
              <a:cs typeface="Roboto"/>
              <a:sym typeface="Roboto"/>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7" name="Google Shape;57;p13"/>
          <p:cNvSpPr txBox="1"/>
          <p:nvPr/>
        </p:nvSpPr>
        <p:spPr>
          <a:xfrm>
            <a:off x="7224025" y="4711975"/>
            <a:ext cx="14520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bit.ly/aiassist23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2" name="Shape 122"/>
        <p:cNvGrpSpPr/>
        <p:nvPr/>
      </p:nvGrpSpPr>
      <p:grpSpPr>
        <a:xfrm>
          <a:off x="0" y="0"/>
          <a:ext cx="0" cy="0"/>
          <a:chOff x="0" y="0"/>
          <a:chExt cx="0" cy="0"/>
        </a:xfrm>
      </p:grpSpPr>
      <p:sp>
        <p:nvSpPr>
          <p:cNvPr id="123" name="Google Shape;123;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24" name="Google Shape;124;p22"/>
          <p:cNvPicPr preferRelativeResize="0"/>
          <p:nvPr/>
        </p:nvPicPr>
        <p:blipFill>
          <a:blip r:embed="rId3">
            <a:alphaModFix/>
          </a:blip>
          <a:stretch>
            <a:fillRect/>
          </a:stretch>
        </p:blipFill>
        <p:spPr>
          <a:xfrm>
            <a:off x="152400" y="505175"/>
            <a:ext cx="8839201" cy="41331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8" name="Shape 128"/>
        <p:cNvGrpSpPr/>
        <p:nvPr/>
      </p:nvGrpSpPr>
      <p:grpSpPr>
        <a:xfrm>
          <a:off x="0" y="0"/>
          <a:ext cx="0" cy="0"/>
          <a:chOff x="0" y="0"/>
          <a:chExt cx="0" cy="0"/>
        </a:xfrm>
      </p:grpSpPr>
      <p:sp>
        <p:nvSpPr>
          <p:cNvPr id="129" name="Google Shape;129;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0" name="Google Shape;130;p23"/>
          <p:cNvPicPr preferRelativeResize="0"/>
          <p:nvPr/>
        </p:nvPicPr>
        <p:blipFill>
          <a:blip r:embed="rId3">
            <a:alphaModFix/>
          </a:blip>
          <a:stretch>
            <a:fillRect/>
          </a:stretch>
        </p:blipFill>
        <p:spPr>
          <a:xfrm>
            <a:off x="478875" y="392538"/>
            <a:ext cx="8186243" cy="43584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Roboto Black"/>
                <a:ea typeface="Roboto Black"/>
                <a:cs typeface="Roboto Black"/>
                <a:sym typeface="Roboto Black"/>
              </a:rPr>
              <a:t>Equity</a:t>
            </a:r>
            <a:endParaRPr>
              <a:latin typeface="Roboto Black"/>
              <a:ea typeface="Roboto Black"/>
              <a:cs typeface="Roboto Black"/>
              <a:sym typeface="Roboto Black"/>
            </a:endParaRPr>
          </a:p>
        </p:txBody>
      </p:sp>
      <p:sp>
        <p:nvSpPr>
          <p:cNvPr id="136" name="Google Shape;136;p24"/>
          <p:cNvSpPr txBox="1"/>
          <p:nvPr>
            <p:ph idx="1" type="body"/>
          </p:nvPr>
        </p:nvSpPr>
        <p:spPr>
          <a:xfrm>
            <a:off x="311700" y="1389600"/>
            <a:ext cx="3762600" cy="3179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Access</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Implicit Bias</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Whose Voices are Left Out?</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Real-World Examples</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Why is it Important?</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Student Characteristics</a:t>
            </a:r>
            <a:endParaRPr sz="1800">
              <a:solidFill>
                <a:schemeClr val="dk1"/>
              </a:solidFill>
              <a:latin typeface="Roboto"/>
              <a:ea typeface="Roboto"/>
              <a:cs typeface="Roboto"/>
              <a:sym typeface="Roboto"/>
            </a:endParaRPr>
          </a:p>
        </p:txBody>
      </p:sp>
      <p:sp>
        <p:nvSpPr>
          <p:cNvPr id="137" name="Google Shape;137;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8" name="Google Shape;138;p24"/>
          <p:cNvSpPr txBox="1"/>
          <p:nvPr/>
        </p:nvSpPr>
        <p:spPr>
          <a:xfrm rot="-217523">
            <a:off x="5701007" y="1296278"/>
            <a:ext cx="2841887" cy="2614013"/>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222222"/>
                </a:solidFill>
                <a:latin typeface="Raleway"/>
                <a:ea typeface="Raleway"/>
                <a:cs typeface="Raleway"/>
                <a:sym typeface="Raleway"/>
              </a:rPr>
              <a:t>For Consideration:</a:t>
            </a:r>
            <a:endParaRPr b="1" sz="1800">
              <a:solidFill>
                <a:srgbClr val="222222"/>
              </a:solidFill>
              <a:latin typeface="Raleway"/>
              <a:ea typeface="Raleway"/>
              <a:cs typeface="Raleway"/>
              <a:sym typeface="Raleway"/>
            </a:endParaRPr>
          </a:p>
          <a:p>
            <a:pPr indent="-342900" lvl="0" marL="457200" rtl="0" algn="l">
              <a:lnSpc>
                <a:spcPct val="115000"/>
              </a:lnSpc>
              <a:spcBef>
                <a:spcPts val="1000"/>
              </a:spcBef>
              <a:spcAft>
                <a:spcPts val="1000"/>
              </a:spcAft>
              <a:buClr>
                <a:srgbClr val="222222"/>
              </a:buClr>
              <a:buSzPts val="1800"/>
              <a:buFont typeface="Raleway"/>
              <a:buChar char="●"/>
            </a:pPr>
            <a:r>
              <a:rPr b="1" lang="en" sz="1800">
                <a:solidFill>
                  <a:srgbClr val="222222"/>
                </a:solidFill>
                <a:latin typeface="Raleway"/>
                <a:ea typeface="Raleway"/>
                <a:cs typeface="Raleway"/>
                <a:sym typeface="Raleway"/>
              </a:rPr>
              <a:t>Prompt Engineering is now part of literacy.</a:t>
            </a:r>
            <a:endParaRPr b="1" sz="1800">
              <a:solidFill>
                <a:srgbClr val="222222"/>
              </a:solidFill>
              <a:latin typeface="Raleway"/>
              <a:ea typeface="Raleway"/>
              <a:cs typeface="Raleway"/>
              <a:sym typeface="Raleway"/>
            </a:endParaRPr>
          </a:p>
        </p:txBody>
      </p:sp>
      <p:sp>
        <p:nvSpPr>
          <p:cNvPr id="139" name="Google Shape;139;p24"/>
          <p:cNvSpPr txBox="1"/>
          <p:nvPr/>
        </p:nvSpPr>
        <p:spPr>
          <a:xfrm>
            <a:off x="7224025" y="4711975"/>
            <a:ext cx="14520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bit.ly/aiassist23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43" name="Shape 143"/>
        <p:cNvGrpSpPr/>
        <p:nvPr/>
      </p:nvGrpSpPr>
      <p:grpSpPr>
        <a:xfrm>
          <a:off x="0" y="0"/>
          <a:ext cx="0" cy="0"/>
          <a:chOff x="0" y="0"/>
          <a:chExt cx="0" cy="0"/>
        </a:xfrm>
      </p:grpSpPr>
      <p:sp>
        <p:nvSpPr>
          <p:cNvPr id="144" name="Google Shape;144;p25"/>
          <p:cNvSpPr txBox="1"/>
          <p:nvPr>
            <p:ph type="title"/>
          </p:nvPr>
        </p:nvSpPr>
        <p:spPr>
          <a:xfrm>
            <a:off x="125300" y="543025"/>
            <a:ext cx="8798400" cy="5352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1800"/>
              </a:spcBef>
              <a:spcAft>
                <a:spcPts val="400"/>
              </a:spcAft>
              <a:buNone/>
            </a:pPr>
            <a:r>
              <a:rPr lang="en" sz="2400">
                <a:solidFill>
                  <a:srgbClr val="000000"/>
                </a:solidFill>
                <a:latin typeface="Roboto Black"/>
                <a:ea typeface="Roboto Black"/>
                <a:cs typeface="Roboto Black"/>
                <a:sym typeface="Roboto Black"/>
              </a:rPr>
              <a:t>Compare with Reasons for Providing Accessible Materials</a:t>
            </a:r>
            <a:endParaRPr sz="2400">
              <a:latin typeface="Roboto Black"/>
              <a:ea typeface="Roboto Black"/>
              <a:cs typeface="Roboto Black"/>
              <a:sym typeface="Roboto Black"/>
            </a:endParaRPr>
          </a:p>
        </p:txBody>
      </p:sp>
      <p:sp>
        <p:nvSpPr>
          <p:cNvPr id="145" name="Google Shape;145;p25"/>
          <p:cNvSpPr txBox="1"/>
          <p:nvPr>
            <p:ph idx="1" type="body"/>
          </p:nvPr>
        </p:nvSpPr>
        <p:spPr>
          <a:xfrm>
            <a:off x="215100" y="1188425"/>
            <a:ext cx="4038600" cy="36738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0"/>
              </a:spcAft>
              <a:buNone/>
            </a:pPr>
            <a:r>
              <a:rPr b="1" lang="en" sz="1800">
                <a:solidFill>
                  <a:srgbClr val="000000"/>
                </a:solidFill>
                <a:latin typeface="Roboto"/>
                <a:ea typeface="Roboto"/>
                <a:cs typeface="Roboto"/>
                <a:sym typeface="Roboto"/>
              </a:rPr>
              <a:t>For Educators</a:t>
            </a:r>
            <a:endParaRPr b="1" sz="1800">
              <a:solidFill>
                <a:srgbClr val="000000"/>
              </a:solidFill>
              <a:latin typeface="Roboto"/>
              <a:ea typeface="Roboto"/>
              <a:cs typeface="Roboto"/>
              <a:sym typeface="Roboto"/>
            </a:endParaRPr>
          </a:p>
          <a:p>
            <a:pPr indent="-171450" lvl="0" marL="228600" rtl="0" algn="l">
              <a:lnSpc>
                <a:spcPct val="115000"/>
              </a:lnSpc>
              <a:spcBef>
                <a:spcPts val="1000"/>
              </a:spcBef>
              <a:spcAft>
                <a:spcPts val="0"/>
              </a:spcAft>
              <a:buClr>
                <a:srgbClr val="000000"/>
              </a:buClr>
              <a:buSzPts val="1800"/>
              <a:buFont typeface="Roboto"/>
              <a:buChar char="●"/>
            </a:pPr>
            <a:r>
              <a:rPr lang="en" sz="1800">
                <a:solidFill>
                  <a:srgbClr val="000000"/>
                </a:solidFill>
                <a:latin typeface="Roboto"/>
                <a:ea typeface="Roboto"/>
                <a:cs typeface="Roboto"/>
                <a:sym typeface="Roboto"/>
              </a:rPr>
              <a:t>Often improves student learning.</a:t>
            </a:r>
            <a:endParaRPr sz="1800">
              <a:solidFill>
                <a:srgbClr val="000000"/>
              </a:solidFill>
              <a:latin typeface="Roboto"/>
              <a:ea typeface="Roboto"/>
              <a:cs typeface="Roboto"/>
              <a:sym typeface="Roboto"/>
            </a:endParaRPr>
          </a:p>
          <a:p>
            <a:pPr indent="-171450" lvl="0" marL="228600" rtl="0" algn="l">
              <a:lnSpc>
                <a:spcPct val="115000"/>
              </a:lnSpc>
              <a:spcBef>
                <a:spcPts val="1000"/>
              </a:spcBef>
              <a:spcAft>
                <a:spcPts val="0"/>
              </a:spcAft>
              <a:buClr>
                <a:srgbClr val="000000"/>
              </a:buClr>
              <a:buSzPts val="1800"/>
              <a:buFont typeface="Roboto"/>
              <a:buChar char="●"/>
            </a:pPr>
            <a:r>
              <a:rPr lang="en" sz="1800">
                <a:solidFill>
                  <a:srgbClr val="000000"/>
                </a:solidFill>
                <a:latin typeface="Roboto"/>
                <a:ea typeface="Roboto"/>
                <a:cs typeface="Roboto"/>
                <a:sym typeface="Roboto"/>
              </a:rPr>
              <a:t>Reduces the work associated with arranging individual and specialized accommodations.</a:t>
            </a:r>
            <a:endParaRPr sz="1800">
              <a:solidFill>
                <a:srgbClr val="000000"/>
              </a:solidFill>
              <a:latin typeface="Roboto"/>
              <a:ea typeface="Roboto"/>
              <a:cs typeface="Roboto"/>
              <a:sym typeface="Roboto"/>
            </a:endParaRPr>
          </a:p>
          <a:p>
            <a:pPr indent="-171450" lvl="0" marL="228600" rtl="0" algn="l">
              <a:lnSpc>
                <a:spcPct val="115000"/>
              </a:lnSpc>
              <a:spcBef>
                <a:spcPts val="1200"/>
              </a:spcBef>
              <a:spcAft>
                <a:spcPts val="1000"/>
              </a:spcAft>
              <a:buClr>
                <a:srgbClr val="000000"/>
              </a:buClr>
              <a:buSzPts val="1800"/>
              <a:buFont typeface="Roboto"/>
              <a:buChar char="●"/>
            </a:pPr>
            <a:r>
              <a:rPr lang="en" sz="1800">
                <a:solidFill>
                  <a:srgbClr val="000000"/>
                </a:solidFill>
                <a:latin typeface="Roboto"/>
                <a:ea typeface="Roboto"/>
                <a:cs typeface="Roboto"/>
                <a:sym typeface="Roboto"/>
              </a:rPr>
              <a:t>May improve student engagement as it reaches a broader audience, which could lead to improved course evaluations.</a:t>
            </a:r>
            <a:endParaRPr sz="1800">
              <a:solidFill>
                <a:srgbClr val="000000"/>
              </a:solidFill>
              <a:latin typeface="Roboto"/>
              <a:ea typeface="Roboto"/>
              <a:cs typeface="Roboto"/>
              <a:sym typeface="Roboto"/>
            </a:endParaRPr>
          </a:p>
        </p:txBody>
      </p:sp>
      <p:sp>
        <p:nvSpPr>
          <p:cNvPr id="146" name="Google Shape;146;p25"/>
          <p:cNvSpPr txBox="1"/>
          <p:nvPr/>
        </p:nvSpPr>
        <p:spPr>
          <a:xfrm>
            <a:off x="5698675" y="53575"/>
            <a:ext cx="3347400" cy="3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Lato"/>
                <a:ea typeface="Lato"/>
                <a:cs typeface="Lato"/>
                <a:sym typeface="Lato"/>
                <a:hlinkClick r:id="rId3"/>
              </a:rPr>
              <a:t>Based on a work from Council of Ontario Universities. Copyright 2017.</a:t>
            </a:r>
            <a:endParaRPr sz="800">
              <a:latin typeface="Lato"/>
              <a:ea typeface="Lato"/>
              <a:cs typeface="Lato"/>
              <a:sym typeface="Lato"/>
            </a:endParaRPr>
          </a:p>
        </p:txBody>
      </p:sp>
      <p:sp>
        <p:nvSpPr>
          <p:cNvPr id="147" name="Google Shape;14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8" name="Google Shape;148;p25"/>
          <p:cNvSpPr txBox="1"/>
          <p:nvPr>
            <p:ph idx="1" type="body"/>
          </p:nvPr>
        </p:nvSpPr>
        <p:spPr>
          <a:xfrm>
            <a:off x="4685725" y="1188425"/>
            <a:ext cx="4038600" cy="39189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0"/>
              </a:spcAft>
              <a:buNone/>
            </a:pPr>
            <a:r>
              <a:rPr b="1" lang="en" sz="1800">
                <a:solidFill>
                  <a:srgbClr val="000000"/>
                </a:solidFill>
                <a:latin typeface="Roboto"/>
                <a:ea typeface="Roboto"/>
                <a:cs typeface="Roboto"/>
                <a:sym typeface="Roboto"/>
              </a:rPr>
              <a:t>For Students</a:t>
            </a:r>
            <a:endParaRPr b="1" sz="1800">
              <a:solidFill>
                <a:srgbClr val="000000"/>
              </a:solidFill>
              <a:latin typeface="Roboto"/>
              <a:ea typeface="Roboto"/>
              <a:cs typeface="Roboto"/>
              <a:sym typeface="Roboto"/>
            </a:endParaRPr>
          </a:p>
          <a:p>
            <a:pPr indent="-171450" lvl="0" marL="228600" rtl="0" algn="l">
              <a:lnSpc>
                <a:spcPct val="115000"/>
              </a:lnSpc>
              <a:spcBef>
                <a:spcPts val="1000"/>
              </a:spcBef>
              <a:spcAft>
                <a:spcPts val="0"/>
              </a:spcAft>
              <a:buClr>
                <a:srgbClr val="000000"/>
              </a:buClr>
              <a:buSzPts val="1800"/>
              <a:buFont typeface="Roboto"/>
              <a:buChar char="●"/>
            </a:pPr>
            <a:r>
              <a:rPr lang="en" sz="1800">
                <a:solidFill>
                  <a:srgbClr val="000000"/>
                </a:solidFill>
                <a:latin typeface="Roboto"/>
                <a:ea typeface="Roboto"/>
                <a:cs typeface="Roboto"/>
                <a:sym typeface="Roboto"/>
              </a:rPr>
              <a:t>Less time spent on figuring out individual accommodations, more time focusing on course content.</a:t>
            </a:r>
            <a:endParaRPr sz="1800">
              <a:solidFill>
                <a:srgbClr val="000000"/>
              </a:solidFill>
              <a:latin typeface="Roboto"/>
              <a:ea typeface="Roboto"/>
              <a:cs typeface="Roboto"/>
              <a:sym typeface="Roboto"/>
            </a:endParaRPr>
          </a:p>
          <a:p>
            <a:pPr indent="-171450" lvl="0" marL="228600" rtl="0" algn="l">
              <a:lnSpc>
                <a:spcPct val="115000"/>
              </a:lnSpc>
              <a:spcBef>
                <a:spcPts val="1000"/>
              </a:spcBef>
              <a:spcAft>
                <a:spcPts val="0"/>
              </a:spcAft>
              <a:buClr>
                <a:srgbClr val="000000"/>
              </a:buClr>
              <a:buSzPts val="1800"/>
              <a:buFont typeface="Roboto"/>
              <a:buChar char="●"/>
            </a:pPr>
            <a:r>
              <a:rPr lang="en" sz="1800">
                <a:solidFill>
                  <a:srgbClr val="000000"/>
                </a:solidFill>
                <a:latin typeface="Roboto"/>
                <a:ea typeface="Roboto"/>
                <a:cs typeface="Roboto"/>
                <a:sym typeface="Roboto"/>
              </a:rPr>
              <a:t>Greater inclusion from a variety of backgrounds and abilities (leads to increased student retention).</a:t>
            </a:r>
            <a:endParaRPr sz="1800">
              <a:solidFill>
                <a:srgbClr val="000000"/>
              </a:solidFill>
              <a:latin typeface="Roboto"/>
              <a:ea typeface="Roboto"/>
              <a:cs typeface="Roboto"/>
              <a:sym typeface="Roboto"/>
            </a:endParaRPr>
          </a:p>
          <a:p>
            <a:pPr indent="-171450" lvl="0" marL="228600" rtl="0" algn="l">
              <a:lnSpc>
                <a:spcPct val="115000"/>
              </a:lnSpc>
              <a:spcBef>
                <a:spcPts val="1000"/>
              </a:spcBef>
              <a:spcAft>
                <a:spcPts val="1000"/>
              </a:spcAft>
              <a:buClr>
                <a:srgbClr val="000000"/>
              </a:buClr>
              <a:buSzPts val="1800"/>
              <a:buFont typeface="Roboto"/>
              <a:buChar char="●"/>
            </a:pPr>
            <a:r>
              <a:rPr lang="en" sz="1800">
                <a:solidFill>
                  <a:srgbClr val="000000"/>
                </a:solidFill>
                <a:latin typeface="Roboto"/>
                <a:ea typeface="Roboto"/>
                <a:cs typeface="Roboto"/>
                <a:sym typeface="Roboto"/>
              </a:rPr>
              <a:t>Not singled out for being different.</a:t>
            </a:r>
            <a:endParaRPr sz="1800">
              <a:solidFill>
                <a:srgbClr val="000000"/>
              </a:solidFill>
              <a:latin typeface="Roboto"/>
              <a:ea typeface="Roboto"/>
              <a:cs typeface="Roboto"/>
              <a:sym typeface="Roboto"/>
            </a:endParaRPr>
          </a:p>
        </p:txBody>
      </p:sp>
      <p:sp>
        <p:nvSpPr>
          <p:cNvPr id="149" name="Google Shape;149;p25"/>
          <p:cNvSpPr txBox="1"/>
          <p:nvPr/>
        </p:nvSpPr>
        <p:spPr>
          <a:xfrm>
            <a:off x="7224025" y="4711975"/>
            <a:ext cx="14520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bit.ly/aiassist23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53" name="Shape 153"/>
        <p:cNvGrpSpPr/>
        <p:nvPr/>
      </p:nvGrpSpPr>
      <p:grpSpPr>
        <a:xfrm>
          <a:off x="0" y="0"/>
          <a:ext cx="0" cy="0"/>
          <a:chOff x="0" y="0"/>
          <a:chExt cx="0" cy="0"/>
        </a:xfrm>
      </p:grpSpPr>
      <p:sp>
        <p:nvSpPr>
          <p:cNvPr id="154" name="Google Shape;154;p26"/>
          <p:cNvSpPr txBox="1"/>
          <p:nvPr>
            <p:ph type="title"/>
          </p:nvPr>
        </p:nvSpPr>
        <p:spPr>
          <a:xfrm>
            <a:off x="233275" y="577875"/>
            <a:ext cx="5210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Roboto Black"/>
                <a:ea typeface="Roboto Black"/>
                <a:cs typeface="Roboto Black"/>
                <a:sym typeface="Roboto Black"/>
              </a:rPr>
              <a:t>Promoting Independent Learning​</a:t>
            </a:r>
            <a:endParaRPr sz="2400">
              <a:solidFill>
                <a:srgbClr val="000000"/>
              </a:solidFill>
              <a:latin typeface="Roboto Black"/>
              <a:ea typeface="Roboto Black"/>
              <a:cs typeface="Roboto Black"/>
              <a:sym typeface="Roboto Black"/>
            </a:endParaRPr>
          </a:p>
        </p:txBody>
      </p:sp>
      <p:sp>
        <p:nvSpPr>
          <p:cNvPr id="155" name="Google Shape;155;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6" name="Google Shape;156;p26"/>
          <p:cNvSpPr txBox="1"/>
          <p:nvPr/>
        </p:nvSpPr>
        <p:spPr>
          <a:xfrm>
            <a:off x="54825" y="4521625"/>
            <a:ext cx="2454000" cy="53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latin typeface="Raleway"/>
                <a:ea typeface="Raleway"/>
                <a:cs typeface="Raleway"/>
                <a:sym typeface="Raleway"/>
              </a:rPr>
              <a:t>Slide Attribution: Mike Tholfsen​</a:t>
            </a:r>
            <a:endParaRPr sz="800">
              <a:latin typeface="Raleway"/>
              <a:ea typeface="Raleway"/>
              <a:cs typeface="Raleway"/>
              <a:sym typeface="Raleway"/>
            </a:endParaRPr>
          </a:p>
          <a:p>
            <a:pPr indent="0" lvl="0" marL="0" rtl="0" algn="l">
              <a:lnSpc>
                <a:spcPct val="115000"/>
              </a:lnSpc>
              <a:spcBef>
                <a:spcPts val="0"/>
              </a:spcBef>
              <a:spcAft>
                <a:spcPts val="0"/>
              </a:spcAft>
              <a:buNone/>
            </a:pPr>
            <a:r>
              <a:rPr lang="en" sz="800">
                <a:latin typeface="Raleway"/>
                <a:ea typeface="Raleway"/>
                <a:cs typeface="Raleway"/>
                <a:sym typeface="Raleway"/>
              </a:rPr>
              <a:t>Principal Product Manager, Microsoft Education​</a:t>
            </a:r>
            <a:endParaRPr sz="800">
              <a:latin typeface="Raleway"/>
              <a:ea typeface="Raleway"/>
              <a:cs typeface="Raleway"/>
              <a:sym typeface="Raleway"/>
            </a:endParaRPr>
          </a:p>
          <a:p>
            <a:pPr indent="0" lvl="0" marL="0" rtl="0" algn="l">
              <a:lnSpc>
                <a:spcPct val="115000"/>
              </a:lnSpc>
              <a:spcBef>
                <a:spcPts val="0"/>
              </a:spcBef>
              <a:spcAft>
                <a:spcPts val="0"/>
              </a:spcAft>
              <a:buNone/>
            </a:pPr>
            <a:r>
              <a:rPr b="1" lang="en" sz="800">
                <a:latin typeface="Raleway"/>
                <a:ea typeface="Raleway"/>
                <a:cs typeface="Raleway"/>
                <a:sym typeface="Raleway"/>
              </a:rPr>
              <a:t>@mtholfsen</a:t>
            </a:r>
            <a:r>
              <a:rPr lang="en" sz="800">
                <a:latin typeface="Raleway"/>
                <a:ea typeface="Raleway"/>
                <a:cs typeface="Raleway"/>
                <a:sym typeface="Raleway"/>
              </a:rPr>
              <a:t>​</a:t>
            </a:r>
            <a:endParaRPr sz="800">
              <a:latin typeface="Raleway"/>
              <a:ea typeface="Raleway"/>
              <a:cs typeface="Raleway"/>
              <a:sym typeface="Raleway"/>
            </a:endParaRPr>
          </a:p>
          <a:p>
            <a:pPr indent="0" lvl="0" marL="0" rtl="0" algn="l">
              <a:spcBef>
                <a:spcPts val="0"/>
              </a:spcBef>
              <a:spcAft>
                <a:spcPts val="0"/>
              </a:spcAft>
              <a:buNone/>
            </a:pPr>
            <a:r>
              <a:t/>
            </a:r>
            <a:endParaRPr sz="1000">
              <a:latin typeface="Roboto"/>
              <a:ea typeface="Roboto"/>
              <a:cs typeface="Roboto"/>
              <a:sym typeface="Roboto"/>
            </a:endParaRPr>
          </a:p>
        </p:txBody>
      </p:sp>
      <p:sp>
        <p:nvSpPr>
          <p:cNvPr id="157" name="Google Shape;157;p26"/>
          <p:cNvSpPr txBox="1"/>
          <p:nvPr/>
        </p:nvSpPr>
        <p:spPr>
          <a:xfrm>
            <a:off x="233275" y="1350950"/>
            <a:ext cx="8426700" cy="6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Roboto"/>
                <a:ea typeface="Roboto"/>
                <a:cs typeface="Roboto"/>
                <a:sym typeface="Roboto"/>
              </a:rPr>
              <a:t>Accessible technologies help students with disabilities unlock their full potential by addressing a diversity of needs:​</a:t>
            </a:r>
            <a:endParaRPr>
              <a:latin typeface="Roboto"/>
              <a:ea typeface="Roboto"/>
              <a:cs typeface="Roboto"/>
              <a:sym typeface="Roboto"/>
            </a:endParaRPr>
          </a:p>
        </p:txBody>
      </p:sp>
      <p:pic>
        <p:nvPicPr>
          <p:cNvPr id="158" name="Google Shape;158;p26"/>
          <p:cNvPicPr preferRelativeResize="0"/>
          <p:nvPr/>
        </p:nvPicPr>
        <p:blipFill>
          <a:blip r:embed="rId3">
            <a:alphaModFix/>
          </a:blip>
          <a:stretch>
            <a:fillRect/>
          </a:stretch>
        </p:blipFill>
        <p:spPr>
          <a:xfrm>
            <a:off x="1679325" y="2031405"/>
            <a:ext cx="1075225" cy="1080683"/>
          </a:xfrm>
          <a:prstGeom prst="rect">
            <a:avLst/>
          </a:prstGeom>
          <a:noFill/>
          <a:ln>
            <a:noFill/>
          </a:ln>
        </p:spPr>
      </p:pic>
      <p:pic>
        <p:nvPicPr>
          <p:cNvPr id="159" name="Google Shape;159;p26"/>
          <p:cNvPicPr preferRelativeResize="0"/>
          <p:nvPr/>
        </p:nvPicPr>
        <p:blipFill>
          <a:blip r:embed="rId4">
            <a:alphaModFix/>
          </a:blip>
          <a:stretch>
            <a:fillRect/>
          </a:stretch>
        </p:blipFill>
        <p:spPr>
          <a:xfrm>
            <a:off x="3104200" y="2034428"/>
            <a:ext cx="1075225" cy="1080684"/>
          </a:xfrm>
          <a:prstGeom prst="rect">
            <a:avLst/>
          </a:prstGeom>
          <a:noFill/>
          <a:ln>
            <a:noFill/>
          </a:ln>
        </p:spPr>
      </p:pic>
      <p:pic>
        <p:nvPicPr>
          <p:cNvPr id="160" name="Google Shape;160;p26"/>
          <p:cNvPicPr preferRelativeResize="0"/>
          <p:nvPr/>
        </p:nvPicPr>
        <p:blipFill>
          <a:blip r:embed="rId5">
            <a:alphaModFix/>
          </a:blip>
          <a:stretch>
            <a:fillRect/>
          </a:stretch>
        </p:blipFill>
        <p:spPr>
          <a:xfrm>
            <a:off x="6006125" y="2037150"/>
            <a:ext cx="1075225" cy="1075225"/>
          </a:xfrm>
          <a:prstGeom prst="rect">
            <a:avLst/>
          </a:prstGeom>
          <a:noFill/>
          <a:ln>
            <a:noFill/>
          </a:ln>
        </p:spPr>
      </p:pic>
      <p:pic>
        <p:nvPicPr>
          <p:cNvPr id="161" name="Google Shape;161;p26"/>
          <p:cNvPicPr preferRelativeResize="0"/>
          <p:nvPr/>
        </p:nvPicPr>
        <p:blipFill>
          <a:blip r:embed="rId6">
            <a:alphaModFix/>
          </a:blip>
          <a:stretch>
            <a:fillRect/>
          </a:stretch>
        </p:blipFill>
        <p:spPr>
          <a:xfrm>
            <a:off x="4541250" y="2064192"/>
            <a:ext cx="1075225" cy="1080683"/>
          </a:xfrm>
          <a:prstGeom prst="rect">
            <a:avLst/>
          </a:prstGeom>
          <a:noFill/>
          <a:ln>
            <a:noFill/>
          </a:ln>
        </p:spPr>
      </p:pic>
      <p:pic>
        <p:nvPicPr>
          <p:cNvPr id="162" name="Google Shape;162;p26"/>
          <p:cNvPicPr preferRelativeResize="0"/>
          <p:nvPr/>
        </p:nvPicPr>
        <p:blipFill>
          <a:blip r:embed="rId7">
            <a:alphaModFix/>
          </a:blip>
          <a:stretch>
            <a:fillRect/>
          </a:stretch>
        </p:blipFill>
        <p:spPr>
          <a:xfrm>
            <a:off x="311725" y="2034138"/>
            <a:ext cx="1075225" cy="1075225"/>
          </a:xfrm>
          <a:prstGeom prst="rect">
            <a:avLst/>
          </a:prstGeom>
          <a:noFill/>
          <a:ln>
            <a:noFill/>
          </a:ln>
        </p:spPr>
      </p:pic>
      <p:sp>
        <p:nvSpPr>
          <p:cNvPr id="163" name="Google Shape;163;p26"/>
          <p:cNvSpPr txBox="1"/>
          <p:nvPr/>
        </p:nvSpPr>
        <p:spPr>
          <a:xfrm>
            <a:off x="205075" y="3168850"/>
            <a:ext cx="1466400" cy="112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latin typeface="Roboto"/>
                <a:ea typeface="Roboto"/>
                <a:cs typeface="Roboto"/>
                <a:sym typeface="Roboto"/>
              </a:rPr>
              <a:t>Learning</a:t>
            </a:r>
            <a:r>
              <a:rPr lang="en">
                <a:latin typeface="Roboto"/>
                <a:ea typeface="Roboto"/>
                <a:cs typeface="Roboto"/>
                <a:sym typeface="Roboto"/>
              </a:rPr>
              <a:t>:</a:t>
            </a:r>
            <a:endParaRPr>
              <a:latin typeface="Roboto"/>
              <a:ea typeface="Roboto"/>
              <a:cs typeface="Roboto"/>
              <a:sym typeface="Roboto"/>
            </a:endParaRPr>
          </a:p>
          <a:p>
            <a:pPr indent="-146050" lvl="0" marL="228600" rtl="0" algn="l">
              <a:lnSpc>
                <a:spcPct val="115000"/>
              </a:lnSpc>
              <a:spcBef>
                <a:spcPts val="0"/>
              </a:spcBef>
              <a:spcAft>
                <a:spcPts val="0"/>
              </a:spcAft>
              <a:buClr>
                <a:srgbClr val="000000"/>
              </a:buClr>
              <a:buSzPts val="1400"/>
              <a:buFont typeface="Roboto"/>
              <a:buChar char="●"/>
            </a:pPr>
            <a:r>
              <a:rPr lang="en">
                <a:latin typeface="Roboto"/>
                <a:ea typeface="Roboto"/>
                <a:cs typeface="Roboto"/>
                <a:sym typeface="Roboto"/>
              </a:rPr>
              <a:t>Dyslexia ​</a:t>
            </a:r>
            <a:endParaRPr>
              <a:latin typeface="Roboto"/>
              <a:ea typeface="Roboto"/>
              <a:cs typeface="Roboto"/>
              <a:sym typeface="Roboto"/>
            </a:endParaRPr>
          </a:p>
          <a:p>
            <a:pPr indent="-146050" lvl="0" marL="228600" rtl="0" algn="l">
              <a:lnSpc>
                <a:spcPct val="115000"/>
              </a:lnSpc>
              <a:spcBef>
                <a:spcPts val="0"/>
              </a:spcBef>
              <a:spcAft>
                <a:spcPts val="0"/>
              </a:spcAft>
              <a:buClr>
                <a:srgbClr val="000000"/>
              </a:buClr>
              <a:buSzPts val="1400"/>
              <a:buFont typeface="Roboto"/>
              <a:buChar char="●"/>
            </a:pPr>
            <a:r>
              <a:rPr lang="en">
                <a:latin typeface="Roboto"/>
                <a:ea typeface="Roboto"/>
                <a:cs typeface="Roboto"/>
                <a:sym typeface="Roboto"/>
              </a:rPr>
              <a:t>Dysgraphia ​</a:t>
            </a:r>
            <a:endParaRPr>
              <a:latin typeface="Roboto"/>
              <a:ea typeface="Roboto"/>
              <a:cs typeface="Roboto"/>
              <a:sym typeface="Roboto"/>
            </a:endParaRPr>
          </a:p>
          <a:p>
            <a:pPr indent="-146050" lvl="0" marL="228600" rtl="0" algn="l">
              <a:lnSpc>
                <a:spcPct val="115000"/>
              </a:lnSpc>
              <a:spcBef>
                <a:spcPts val="0"/>
              </a:spcBef>
              <a:spcAft>
                <a:spcPts val="0"/>
              </a:spcAft>
              <a:buClr>
                <a:srgbClr val="000000"/>
              </a:buClr>
              <a:buSzPts val="1400"/>
              <a:buFont typeface="Roboto"/>
              <a:buChar char="●"/>
            </a:pPr>
            <a:r>
              <a:rPr lang="en">
                <a:latin typeface="Roboto"/>
                <a:ea typeface="Roboto"/>
                <a:cs typeface="Roboto"/>
                <a:sym typeface="Roboto"/>
              </a:rPr>
              <a:t>Dyscalculia</a:t>
            </a:r>
            <a:endParaRPr>
              <a:latin typeface="Roboto"/>
              <a:ea typeface="Roboto"/>
              <a:cs typeface="Roboto"/>
              <a:sym typeface="Roboto"/>
            </a:endParaRPr>
          </a:p>
        </p:txBody>
      </p:sp>
      <p:sp>
        <p:nvSpPr>
          <p:cNvPr id="164" name="Google Shape;164;p26"/>
          <p:cNvSpPr txBox="1"/>
          <p:nvPr/>
        </p:nvSpPr>
        <p:spPr>
          <a:xfrm>
            <a:off x="1709288" y="3168850"/>
            <a:ext cx="1466400" cy="112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latin typeface="Roboto"/>
                <a:ea typeface="Roboto"/>
                <a:cs typeface="Roboto"/>
                <a:sym typeface="Roboto"/>
              </a:rPr>
              <a:t>Visual</a:t>
            </a:r>
            <a:r>
              <a:rPr lang="en">
                <a:latin typeface="Roboto"/>
                <a:ea typeface="Roboto"/>
                <a:cs typeface="Roboto"/>
                <a:sym typeface="Roboto"/>
              </a:rPr>
              <a:t>:</a:t>
            </a:r>
            <a:endParaRPr>
              <a:latin typeface="Roboto"/>
              <a:ea typeface="Roboto"/>
              <a:cs typeface="Roboto"/>
              <a:sym typeface="Roboto"/>
            </a:endParaRPr>
          </a:p>
          <a:p>
            <a:pPr indent="-146050" lvl="0" marL="228600" rtl="0" algn="l">
              <a:lnSpc>
                <a:spcPct val="115000"/>
              </a:lnSpc>
              <a:spcBef>
                <a:spcPts val="0"/>
              </a:spcBef>
              <a:spcAft>
                <a:spcPts val="0"/>
              </a:spcAft>
              <a:buClr>
                <a:srgbClr val="000000"/>
              </a:buClr>
              <a:buSzPts val="1400"/>
              <a:buFont typeface="Roboto"/>
              <a:buChar char="●"/>
            </a:pPr>
            <a:r>
              <a:rPr lang="en">
                <a:latin typeface="Roboto"/>
                <a:ea typeface="Roboto"/>
                <a:cs typeface="Roboto"/>
                <a:sym typeface="Roboto"/>
              </a:rPr>
              <a:t>Low vision​</a:t>
            </a:r>
            <a:endParaRPr>
              <a:latin typeface="Roboto"/>
              <a:ea typeface="Roboto"/>
              <a:cs typeface="Roboto"/>
              <a:sym typeface="Roboto"/>
            </a:endParaRPr>
          </a:p>
          <a:p>
            <a:pPr indent="-146050" lvl="0" marL="228600" rtl="0" algn="l">
              <a:lnSpc>
                <a:spcPct val="115000"/>
              </a:lnSpc>
              <a:spcBef>
                <a:spcPts val="0"/>
              </a:spcBef>
              <a:spcAft>
                <a:spcPts val="0"/>
              </a:spcAft>
              <a:buClr>
                <a:srgbClr val="000000"/>
              </a:buClr>
              <a:buSzPts val="1400"/>
              <a:buFont typeface="Roboto"/>
              <a:buChar char="●"/>
            </a:pPr>
            <a:r>
              <a:rPr lang="en">
                <a:latin typeface="Roboto"/>
                <a:ea typeface="Roboto"/>
                <a:cs typeface="Roboto"/>
                <a:sym typeface="Roboto"/>
              </a:rPr>
              <a:t>Blind​</a:t>
            </a:r>
            <a:endParaRPr>
              <a:latin typeface="Roboto"/>
              <a:ea typeface="Roboto"/>
              <a:cs typeface="Roboto"/>
              <a:sym typeface="Roboto"/>
            </a:endParaRPr>
          </a:p>
          <a:p>
            <a:pPr indent="-146050" lvl="0" marL="228600" rtl="0" algn="l">
              <a:lnSpc>
                <a:spcPct val="115000"/>
              </a:lnSpc>
              <a:spcBef>
                <a:spcPts val="0"/>
              </a:spcBef>
              <a:spcAft>
                <a:spcPts val="0"/>
              </a:spcAft>
              <a:buClr>
                <a:srgbClr val="000000"/>
              </a:buClr>
              <a:buSzPts val="1400"/>
              <a:buFont typeface="Roboto"/>
              <a:buChar char="●"/>
            </a:pPr>
            <a:r>
              <a:rPr lang="en">
                <a:latin typeface="Roboto"/>
                <a:ea typeface="Roboto"/>
                <a:cs typeface="Roboto"/>
                <a:sym typeface="Roboto"/>
              </a:rPr>
              <a:t>Colorblind​</a:t>
            </a:r>
            <a:endParaRPr>
              <a:latin typeface="Roboto"/>
              <a:ea typeface="Roboto"/>
              <a:cs typeface="Roboto"/>
              <a:sym typeface="Roboto"/>
            </a:endParaRPr>
          </a:p>
        </p:txBody>
      </p:sp>
      <p:sp>
        <p:nvSpPr>
          <p:cNvPr id="165" name="Google Shape;165;p26"/>
          <p:cNvSpPr txBox="1"/>
          <p:nvPr/>
        </p:nvSpPr>
        <p:spPr>
          <a:xfrm>
            <a:off x="3056350" y="3168850"/>
            <a:ext cx="1642500" cy="96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latin typeface="Roboto"/>
                <a:ea typeface="Roboto"/>
                <a:cs typeface="Roboto"/>
                <a:sym typeface="Roboto"/>
              </a:rPr>
              <a:t>Hearing</a:t>
            </a:r>
            <a:r>
              <a:rPr lang="en">
                <a:latin typeface="Roboto"/>
                <a:ea typeface="Roboto"/>
                <a:cs typeface="Roboto"/>
                <a:sym typeface="Roboto"/>
              </a:rPr>
              <a:t>:</a:t>
            </a:r>
            <a:endParaRPr>
              <a:latin typeface="Roboto"/>
              <a:ea typeface="Roboto"/>
              <a:cs typeface="Roboto"/>
              <a:sym typeface="Roboto"/>
            </a:endParaRPr>
          </a:p>
          <a:p>
            <a:pPr indent="-127000" lvl="0" marL="114300" rtl="0" algn="l">
              <a:lnSpc>
                <a:spcPct val="115000"/>
              </a:lnSpc>
              <a:spcBef>
                <a:spcPts val="0"/>
              </a:spcBef>
              <a:spcAft>
                <a:spcPts val="0"/>
              </a:spcAft>
              <a:buClr>
                <a:srgbClr val="000000"/>
              </a:buClr>
              <a:buSzPts val="1400"/>
              <a:buFont typeface="Roboto"/>
              <a:buChar char="●"/>
            </a:pPr>
            <a:r>
              <a:rPr lang="en">
                <a:latin typeface="Roboto"/>
                <a:ea typeface="Roboto"/>
                <a:cs typeface="Roboto"/>
                <a:sym typeface="Roboto"/>
              </a:rPr>
              <a:t>Deaf​</a:t>
            </a:r>
            <a:endParaRPr>
              <a:latin typeface="Roboto"/>
              <a:ea typeface="Roboto"/>
              <a:cs typeface="Roboto"/>
              <a:sym typeface="Roboto"/>
            </a:endParaRPr>
          </a:p>
          <a:p>
            <a:pPr indent="-127000" lvl="0" marL="114300" rtl="0" algn="l">
              <a:lnSpc>
                <a:spcPct val="115000"/>
              </a:lnSpc>
              <a:spcBef>
                <a:spcPts val="0"/>
              </a:spcBef>
              <a:spcAft>
                <a:spcPts val="0"/>
              </a:spcAft>
              <a:buClr>
                <a:srgbClr val="000000"/>
              </a:buClr>
              <a:buSzPts val="1400"/>
              <a:buFont typeface="Roboto"/>
              <a:buChar char="●"/>
            </a:pPr>
            <a:r>
              <a:rPr lang="en">
                <a:latin typeface="Roboto"/>
                <a:ea typeface="Roboto"/>
                <a:cs typeface="Roboto"/>
                <a:sym typeface="Roboto"/>
              </a:rPr>
              <a:t>Hard of Hearing​</a:t>
            </a:r>
            <a:endParaRPr>
              <a:latin typeface="Roboto"/>
              <a:ea typeface="Roboto"/>
              <a:cs typeface="Roboto"/>
              <a:sym typeface="Roboto"/>
            </a:endParaRPr>
          </a:p>
        </p:txBody>
      </p:sp>
      <p:sp>
        <p:nvSpPr>
          <p:cNvPr id="166" name="Google Shape;166;p26"/>
          <p:cNvSpPr txBox="1"/>
          <p:nvPr/>
        </p:nvSpPr>
        <p:spPr>
          <a:xfrm>
            <a:off x="4503250" y="3168850"/>
            <a:ext cx="1609200" cy="112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latin typeface="Roboto"/>
                <a:ea typeface="Roboto"/>
                <a:cs typeface="Roboto"/>
                <a:sym typeface="Roboto"/>
              </a:rPr>
              <a:t>Mobility</a:t>
            </a:r>
            <a:r>
              <a:rPr lang="en">
                <a:latin typeface="Roboto"/>
                <a:ea typeface="Roboto"/>
                <a:cs typeface="Roboto"/>
                <a:sym typeface="Roboto"/>
              </a:rPr>
              <a:t>:</a:t>
            </a:r>
            <a:endParaRPr>
              <a:latin typeface="Roboto"/>
              <a:ea typeface="Roboto"/>
              <a:cs typeface="Roboto"/>
              <a:sym typeface="Roboto"/>
            </a:endParaRPr>
          </a:p>
          <a:p>
            <a:pPr indent="-127000" lvl="0" marL="171450" rtl="0" algn="l">
              <a:lnSpc>
                <a:spcPct val="115000"/>
              </a:lnSpc>
              <a:spcBef>
                <a:spcPts val="0"/>
              </a:spcBef>
              <a:spcAft>
                <a:spcPts val="0"/>
              </a:spcAft>
              <a:buClr>
                <a:srgbClr val="000000"/>
              </a:buClr>
              <a:buSzPts val="1400"/>
              <a:buFont typeface="Roboto"/>
              <a:buChar char="●"/>
            </a:pPr>
            <a:r>
              <a:rPr lang="en">
                <a:latin typeface="Roboto"/>
                <a:ea typeface="Roboto"/>
                <a:cs typeface="Roboto"/>
                <a:sym typeface="Roboto"/>
              </a:rPr>
              <a:t>Cerebral Palsy​</a:t>
            </a:r>
            <a:endParaRPr>
              <a:latin typeface="Roboto"/>
              <a:ea typeface="Roboto"/>
              <a:cs typeface="Roboto"/>
              <a:sym typeface="Roboto"/>
            </a:endParaRPr>
          </a:p>
          <a:p>
            <a:pPr indent="-127000" lvl="0" marL="171450" rtl="0" algn="l">
              <a:lnSpc>
                <a:spcPct val="115000"/>
              </a:lnSpc>
              <a:spcBef>
                <a:spcPts val="0"/>
              </a:spcBef>
              <a:spcAft>
                <a:spcPts val="0"/>
              </a:spcAft>
              <a:buClr>
                <a:srgbClr val="000000"/>
              </a:buClr>
              <a:buSzPts val="1400"/>
              <a:buFont typeface="Roboto"/>
              <a:buChar char="●"/>
            </a:pPr>
            <a:r>
              <a:rPr lang="en">
                <a:latin typeface="Roboto"/>
                <a:ea typeface="Roboto"/>
                <a:cs typeface="Roboto"/>
                <a:sym typeface="Roboto"/>
              </a:rPr>
              <a:t>Muscle Dystrophy​</a:t>
            </a:r>
            <a:endParaRPr>
              <a:latin typeface="Roboto"/>
              <a:ea typeface="Roboto"/>
              <a:cs typeface="Roboto"/>
              <a:sym typeface="Roboto"/>
            </a:endParaRPr>
          </a:p>
          <a:p>
            <a:pPr indent="-127000" lvl="0" marL="171450" rtl="0" algn="l">
              <a:lnSpc>
                <a:spcPct val="115000"/>
              </a:lnSpc>
              <a:spcBef>
                <a:spcPts val="0"/>
              </a:spcBef>
              <a:spcAft>
                <a:spcPts val="0"/>
              </a:spcAft>
              <a:buClr>
                <a:srgbClr val="000000"/>
              </a:buClr>
              <a:buSzPts val="1400"/>
              <a:buFont typeface="Roboto"/>
              <a:buChar char="●"/>
            </a:pPr>
            <a:r>
              <a:rPr lang="en">
                <a:latin typeface="Roboto"/>
                <a:ea typeface="Roboto"/>
                <a:cs typeface="Roboto"/>
                <a:sym typeface="Roboto"/>
              </a:rPr>
              <a:t>Amputation​</a:t>
            </a:r>
            <a:endParaRPr>
              <a:latin typeface="Roboto"/>
              <a:ea typeface="Roboto"/>
              <a:cs typeface="Roboto"/>
              <a:sym typeface="Roboto"/>
            </a:endParaRPr>
          </a:p>
        </p:txBody>
      </p:sp>
      <p:sp>
        <p:nvSpPr>
          <p:cNvPr id="167" name="Google Shape;167;p26"/>
          <p:cNvSpPr txBox="1"/>
          <p:nvPr/>
        </p:nvSpPr>
        <p:spPr>
          <a:xfrm>
            <a:off x="6006125" y="3168850"/>
            <a:ext cx="1534500" cy="116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latin typeface="Roboto"/>
                <a:ea typeface="Roboto"/>
                <a:cs typeface="Roboto"/>
                <a:sym typeface="Roboto"/>
              </a:rPr>
              <a:t>Neurodiversity​</a:t>
            </a:r>
            <a:r>
              <a:rPr lang="en">
                <a:latin typeface="Roboto"/>
                <a:ea typeface="Roboto"/>
                <a:cs typeface="Roboto"/>
                <a:sym typeface="Roboto"/>
              </a:rPr>
              <a:t>:</a:t>
            </a:r>
            <a:endParaRPr>
              <a:latin typeface="Roboto"/>
              <a:ea typeface="Roboto"/>
              <a:cs typeface="Roboto"/>
              <a:sym typeface="Roboto"/>
            </a:endParaRPr>
          </a:p>
          <a:p>
            <a:pPr indent="-127000" lvl="0" marL="171450" rtl="0" algn="l">
              <a:lnSpc>
                <a:spcPct val="115000"/>
              </a:lnSpc>
              <a:spcBef>
                <a:spcPts val="0"/>
              </a:spcBef>
              <a:spcAft>
                <a:spcPts val="0"/>
              </a:spcAft>
              <a:buClr>
                <a:srgbClr val="000000"/>
              </a:buClr>
              <a:buSzPts val="1400"/>
              <a:buFont typeface="Roboto"/>
              <a:buChar char="●"/>
            </a:pPr>
            <a:r>
              <a:rPr lang="en">
                <a:latin typeface="Roboto"/>
                <a:ea typeface="Roboto"/>
                <a:cs typeface="Roboto"/>
                <a:sym typeface="Roboto"/>
              </a:rPr>
              <a:t>Autism​</a:t>
            </a:r>
            <a:endParaRPr>
              <a:latin typeface="Roboto"/>
              <a:ea typeface="Roboto"/>
              <a:cs typeface="Roboto"/>
              <a:sym typeface="Roboto"/>
            </a:endParaRPr>
          </a:p>
          <a:p>
            <a:pPr indent="-127000" lvl="0" marL="171450" rtl="0" algn="l">
              <a:lnSpc>
                <a:spcPct val="115000"/>
              </a:lnSpc>
              <a:spcBef>
                <a:spcPts val="0"/>
              </a:spcBef>
              <a:spcAft>
                <a:spcPts val="0"/>
              </a:spcAft>
              <a:buClr>
                <a:srgbClr val="000000"/>
              </a:buClr>
              <a:buSzPts val="1400"/>
              <a:buFont typeface="Roboto"/>
              <a:buChar char="●"/>
            </a:pPr>
            <a:r>
              <a:rPr lang="en">
                <a:latin typeface="Roboto"/>
                <a:ea typeface="Roboto"/>
                <a:cs typeface="Roboto"/>
                <a:sym typeface="Roboto"/>
              </a:rPr>
              <a:t>ADD/ADHD​</a:t>
            </a:r>
            <a:endParaRPr>
              <a:latin typeface="Roboto"/>
              <a:ea typeface="Roboto"/>
              <a:cs typeface="Roboto"/>
              <a:sym typeface="Roboto"/>
            </a:endParaRPr>
          </a:p>
          <a:p>
            <a:pPr indent="-127000" lvl="0" marL="171450" rtl="0" algn="l">
              <a:lnSpc>
                <a:spcPct val="115000"/>
              </a:lnSpc>
              <a:spcBef>
                <a:spcPts val="0"/>
              </a:spcBef>
              <a:spcAft>
                <a:spcPts val="0"/>
              </a:spcAft>
              <a:buClr>
                <a:srgbClr val="000000"/>
              </a:buClr>
              <a:buSzPts val="1400"/>
              <a:buFont typeface="Roboto"/>
              <a:buChar char="●"/>
            </a:pPr>
            <a:r>
              <a:rPr lang="en">
                <a:latin typeface="Roboto"/>
                <a:ea typeface="Roboto"/>
                <a:cs typeface="Roboto"/>
                <a:sym typeface="Roboto"/>
              </a:rPr>
              <a:t>Seizure​</a:t>
            </a:r>
            <a:endParaRPr>
              <a:latin typeface="Roboto"/>
              <a:ea typeface="Roboto"/>
              <a:cs typeface="Roboto"/>
              <a:sym typeface="Roboto"/>
            </a:endParaRPr>
          </a:p>
          <a:p>
            <a:pPr indent="0" lvl="0" marL="0" rtl="0" algn="l">
              <a:lnSpc>
                <a:spcPct val="115000"/>
              </a:lnSpc>
              <a:spcBef>
                <a:spcPts val="0"/>
              </a:spcBef>
              <a:spcAft>
                <a:spcPts val="0"/>
              </a:spcAft>
              <a:buNone/>
            </a:pPr>
            <a:r>
              <a:t/>
            </a:r>
            <a:endParaRPr>
              <a:latin typeface="Roboto"/>
              <a:ea typeface="Roboto"/>
              <a:cs typeface="Roboto"/>
              <a:sym typeface="Roboto"/>
            </a:endParaRPr>
          </a:p>
        </p:txBody>
      </p:sp>
      <p:sp>
        <p:nvSpPr>
          <p:cNvPr id="168" name="Google Shape;168;p26"/>
          <p:cNvSpPr txBox="1"/>
          <p:nvPr/>
        </p:nvSpPr>
        <p:spPr>
          <a:xfrm>
            <a:off x="7472513" y="3168850"/>
            <a:ext cx="1466400" cy="112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latin typeface="Roboto"/>
                <a:ea typeface="Roboto"/>
                <a:cs typeface="Roboto"/>
                <a:sym typeface="Roboto"/>
              </a:rPr>
              <a:t>Mental</a:t>
            </a:r>
            <a:r>
              <a:rPr lang="en">
                <a:latin typeface="Roboto"/>
                <a:ea typeface="Roboto"/>
                <a:cs typeface="Roboto"/>
                <a:sym typeface="Roboto"/>
              </a:rPr>
              <a:t> </a:t>
            </a:r>
            <a:r>
              <a:rPr b="1" lang="en">
                <a:latin typeface="Roboto"/>
                <a:ea typeface="Roboto"/>
                <a:cs typeface="Roboto"/>
                <a:sym typeface="Roboto"/>
              </a:rPr>
              <a:t>Health</a:t>
            </a:r>
            <a:r>
              <a:rPr lang="en">
                <a:latin typeface="Roboto"/>
                <a:ea typeface="Roboto"/>
                <a:cs typeface="Roboto"/>
                <a:sym typeface="Roboto"/>
              </a:rPr>
              <a:t>:</a:t>
            </a:r>
            <a:endParaRPr>
              <a:latin typeface="Roboto"/>
              <a:ea typeface="Roboto"/>
              <a:cs typeface="Roboto"/>
              <a:sym typeface="Roboto"/>
            </a:endParaRPr>
          </a:p>
          <a:p>
            <a:pPr indent="-127000" lvl="0" marL="171450" rtl="0" algn="l">
              <a:lnSpc>
                <a:spcPct val="115000"/>
              </a:lnSpc>
              <a:spcBef>
                <a:spcPts val="0"/>
              </a:spcBef>
              <a:spcAft>
                <a:spcPts val="0"/>
              </a:spcAft>
              <a:buClr>
                <a:srgbClr val="000000"/>
              </a:buClr>
              <a:buSzPts val="1400"/>
              <a:buFont typeface="Roboto"/>
              <a:buChar char="●"/>
            </a:pPr>
            <a:r>
              <a:rPr lang="en">
                <a:latin typeface="Roboto"/>
                <a:ea typeface="Roboto"/>
                <a:cs typeface="Roboto"/>
                <a:sym typeface="Roboto"/>
              </a:rPr>
              <a:t>Anxiety​</a:t>
            </a:r>
            <a:endParaRPr>
              <a:latin typeface="Roboto"/>
              <a:ea typeface="Roboto"/>
              <a:cs typeface="Roboto"/>
              <a:sym typeface="Roboto"/>
            </a:endParaRPr>
          </a:p>
          <a:p>
            <a:pPr indent="-127000" lvl="0" marL="171450" rtl="0" algn="l">
              <a:lnSpc>
                <a:spcPct val="115000"/>
              </a:lnSpc>
              <a:spcBef>
                <a:spcPts val="0"/>
              </a:spcBef>
              <a:spcAft>
                <a:spcPts val="0"/>
              </a:spcAft>
              <a:buClr>
                <a:srgbClr val="000000"/>
              </a:buClr>
              <a:buSzPts val="1400"/>
              <a:buFont typeface="Roboto"/>
              <a:buChar char="●"/>
            </a:pPr>
            <a:r>
              <a:rPr lang="en">
                <a:latin typeface="Roboto"/>
                <a:ea typeface="Roboto"/>
                <a:cs typeface="Roboto"/>
                <a:sym typeface="Roboto"/>
              </a:rPr>
              <a:t>Depression​</a:t>
            </a:r>
            <a:endParaRPr>
              <a:latin typeface="Roboto"/>
              <a:ea typeface="Roboto"/>
              <a:cs typeface="Roboto"/>
              <a:sym typeface="Roboto"/>
            </a:endParaRPr>
          </a:p>
          <a:p>
            <a:pPr indent="-127000" lvl="0" marL="171450" rtl="0" algn="l">
              <a:lnSpc>
                <a:spcPct val="115000"/>
              </a:lnSpc>
              <a:spcBef>
                <a:spcPts val="0"/>
              </a:spcBef>
              <a:spcAft>
                <a:spcPts val="0"/>
              </a:spcAft>
              <a:buClr>
                <a:srgbClr val="000000"/>
              </a:buClr>
              <a:buSzPts val="1400"/>
              <a:buFont typeface="Roboto"/>
              <a:buChar char="●"/>
            </a:pPr>
            <a:r>
              <a:rPr lang="en">
                <a:latin typeface="Roboto"/>
                <a:ea typeface="Roboto"/>
                <a:cs typeface="Roboto"/>
                <a:sym typeface="Roboto"/>
              </a:rPr>
              <a:t>OCD​</a:t>
            </a:r>
            <a:endParaRPr>
              <a:latin typeface="Roboto"/>
              <a:ea typeface="Roboto"/>
              <a:cs typeface="Roboto"/>
              <a:sym typeface="Roboto"/>
            </a:endParaRPr>
          </a:p>
        </p:txBody>
      </p:sp>
      <p:sp>
        <p:nvSpPr>
          <p:cNvPr id="169" name="Google Shape;169;p26"/>
          <p:cNvSpPr txBox="1"/>
          <p:nvPr/>
        </p:nvSpPr>
        <p:spPr>
          <a:xfrm>
            <a:off x="3104200" y="4705025"/>
            <a:ext cx="5834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2C292A"/>
                </a:solidFill>
                <a:latin typeface="Roboto"/>
                <a:ea typeface="Roboto"/>
                <a:cs typeface="Roboto"/>
                <a:sym typeface="Roboto"/>
              </a:rPr>
              <a:t>See Microsoft Accessibility features for every classroom: </a:t>
            </a:r>
            <a:r>
              <a:rPr b="1" lang="en" sz="1100" u="sng">
                <a:solidFill>
                  <a:srgbClr val="002060"/>
                </a:solidFill>
                <a:latin typeface="Roboto"/>
                <a:ea typeface="Roboto"/>
                <a:cs typeface="Roboto"/>
                <a:sym typeface="Roboto"/>
                <a:hlinkClick r:id="rId8">
                  <a:extLst>
                    <a:ext uri="{A12FA001-AC4F-418D-AE19-62706E023703}">
                      <ahyp:hlinkClr val="tx"/>
                    </a:ext>
                  </a:extLst>
                </a:hlinkClick>
              </a:rPr>
              <a:t>http://aka.ms/AccessibilitySway</a:t>
            </a:r>
            <a:r>
              <a:rPr b="1" lang="en" sz="1100">
                <a:solidFill>
                  <a:srgbClr val="2C292A"/>
                </a:solidFill>
                <a:latin typeface="Roboto"/>
                <a:ea typeface="Roboto"/>
                <a:cs typeface="Roboto"/>
                <a:sym typeface="Roboto"/>
              </a:rPr>
              <a:t> </a:t>
            </a:r>
            <a:r>
              <a:rPr lang="en" sz="1100">
                <a:latin typeface="Roboto"/>
                <a:ea typeface="Roboto"/>
                <a:cs typeface="Roboto"/>
                <a:sym typeface="Roboto"/>
              </a:rPr>
              <a:t>​</a:t>
            </a:r>
            <a:endParaRPr sz="1100">
              <a:latin typeface="Roboto"/>
              <a:ea typeface="Roboto"/>
              <a:cs typeface="Roboto"/>
              <a:sym typeface="Roboto"/>
            </a:endParaRPr>
          </a:p>
        </p:txBody>
      </p:sp>
      <p:pic>
        <p:nvPicPr>
          <p:cNvPr id="170" name="Google Shape;170;p26"/>
          <p:cNvPicPr preferRelativeResize="0"/>
          <p:nvPr/>
        </p:nvPicPr>
        <p:blipFill>
          <a:blip r:embed="rId9">
            <a:alphaModFix/>
          </a:blip>
          <a:stretch>
            <a:fillRect/>
          </a:stretch>
        </p:blipFill>
        <p:spPr>
          <a:xfrm>
            <a:off x="7329275" y="2064200"/>
            <a:ext cx="1395328" cy="1161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74" name="Shape 174"/>
        <p:cNvGrpSpPr/>
        <p:nvPr/>
      </p:nvGrpSpPr>
      <p:grpSpPr>
        <a:xfrm>
          <a:off x="0" y="0"/>
          <a:ext cx="0" cy="0"/>
          <a:chOff x="0" y="0"/>
          <a:chExt cx="0" cy="0"/>
        </a:xfrm>
      </p:grpSpPr>
      <p:sp>
        <p:nvSpPr>
          <p:cNvPr id="175" name="Google Shape;175;p2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Roboto Black"/>
                <a:ea typeface="Roboto Black"/>
                <a:cs typeface="Roboto Black"/>
                <a:sym typeface="Roboto Black"/>
              </a:rPr>
              <a:t>Why</a:t>
            </a:r>
            <a:endParaRPr>
              <a:latin typeface="Roboto Black"/>
              <a:ea typeface="Roboto Black"/>
              <a:cs typeface="Roboto Black"/>
              <a:sym typeface="Roboto Black"/>
            </a:endParaRPr>
          </a:p>
        </p:txBody>
      </p:sp>
      <p:sp>
        <p:nvSpPr>
          <p:cNvPr id="176" name="Google Shape;176;p27"/>
          <p:cNvSpPr txBox="1"/>
          <p:nvPr>
            <p:ph idx="1" type="body"/>
          </p:nvPr>
        </p:nvSpPr>
        <p:spPr>
          <a:xfrm>
            <a:off x="311700" y="1389600"/>
            <a:ext cx="4290000" cy="3179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Get or share ideas.</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Get suggestions or help.</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Re-learn something in preparation for an upcoming lesson.</a:t>
            </a:r>
            <a:endParaRPr sz="1800">
              <a:solidFill>
                <a:schemeClr val="dk1"/>
              </a:solidFill>
              <a:latin typeface="Roboto"/>
              <a:ea typeface="Roboto"/>
              <a:cs typeface="Roboto"/>
              <a:sym typeface="Roboto"/>
            </a:endParaRPr>
          </a:p>
          <a:p>
            <a:pPr indent="-342900" lvl="0" marL="457200" rtl="0" algn="l">
              <a:lnSpc>
                <a:spcPct val="150000"/>
              </a:lnSpc>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Find new ways of doing something.</a:t>
            </a:r>
            <a:endParaRPr sz="1800">
              <a:solidFill>
                <a:schemeClr val="dk1"/>
              </a:solidFill>
              <a:latin typeface="Roboto"/>
              <a:ea typeface="Roboto"/>
              <a:cs typeface="Roboto"/>
              <a:sym typeface="Roboto"/>
            </a:endParaRPr>
          </a:p>
        </p:txBody>
      </p:sp>
      <p:sp>
        <p:nvSpPr>
          <p:cNvPr id="177" name="Google Shape;17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8" name="Google Shape;178;p27"/>
          <p:cNvSpPr txBox="1"/>
          <p:nvPr/>
        </p:nvSpPr>
        <p:spPr>
          <a:xfrm rot="-217554">
            <a:off x="5700645" y="1264745"/>
            <a:ext cx="3202010" cy="2614013"/>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222222"/>
                </a:solidFill>
                <a:latin typeface="Raleway"/>
                <a:ea typeface="Raleway"/>
                <a:cs typeface="Raleway"/>
                <a:sym typeface="Raleway"/>
              </a:rPr>
              <a:t>For Consideration:</a:t>
            </a:r>
            <a:endParaRPr b="1" sz="1800">
              <a:solidFill>
                <a:srgbClr val="222222"/>
              </a:solidFill>
              <a:latin typeface="Raleway"/>
              <a:ea typeface="Raleway"/>
              <a:cs typeface="Raleway"/>
              <a:sym typeface="Raleway"/>
            </a:endParaRPr>
          </a:p>
          <a:p>
            <a:pPr indent="-342900" lvl="0" marL="457200" rtl="0" algn="l">
              <a:lnSpc>
                <a:spcPct val="115000"/>
              </a:lnSpc>
              <a:spcBef>
                <a:spcPts val="1000"/>
              </a:spcBef>
              <a:spcAft>
                <a:spcPts val="1000"/>
              </a:spcAft>
              <a:buClr>
                <a:srgbClr val="222222"/>
              </a:buClr>
              <a:buSzPts val="1800"/>
              <a:buFont typeface="Raleway"/>
              <a:buChar char="●"/>
            </a:pPr>
            <a:r>
              <a:rPr b="1" lang="en" sz="1800">
                <a:solidFill>
                  <a:srgbClr val="222222"/>
                </a:solidFill>
                <a:latin typeface="Raleway"/>
                <a:ea typeface="Raleway"/>
                <a:cs typeface="Raleway"/>
                <a:sym typeface="Raleway"/>
              </a:rPr>
              <a:t>ChatGPT is capable of the same benefits that teachers have used OER and Social Media for.</a:t>
            </a:r>
            <a:endParaRPr b="1" sz="1800">
              <a:solidFill>
                <a:srgbClr val="222222"/>
              </a:solidFill>
              <a:latin typeface="Raleway"/>
              <a:ea typeface="Raleway"/>
              <a:cs typeface="Raleway"/>
              <a:sym typeface="Raleway"/>
            </a:endParaRPr>
          </a:p>
        </p:txBody>
      </p:sp>
      <p:sp>
        <p:nvSpPr>
          <p:cNvPr id="179" name="Google Shape;179;p27"/>
          <p:cNvSpPr txBox="1"/>
          <p:nvPr/>
        </p:nvSpPr>
        <p:spPr>
          <a:xfrm>
            <a:off x="7224025" y="4711975"/>
            <a:ext cx="14520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bit.ly/aiassist23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83" name="Shape 183"/>
        <p:cNvGrpSpPr/>
        <p:nvPr/>
      </p:nvGrpSpPr>
      <p:grpSpPr>
        <a:xfrm>
          <a:off x="0" y="0"/>
          <a:ext cx="0" cy="0"/>
          <a:chOff x="0" y="0"/>
          <a:chExt cx="0" cy="0"/>
        </a:xfrm>
      </p:grpSpPr>
      <p:sp>
        <p:nvSpPr>
          <p:cNvPr id="184" name="Google Shape;184;p2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Roboto Black"/>
                <a:ea typeface="Roboto Black"/>
                <a:cs typeface="Roboto Black"/>
                <a:sym typeface="Roboto Black"/>
              </a:rPr>
              <a:t>Feedback/Support</a:t>
            </a:r>
            <a:endParaRPr>
              <a:latin typeface="Roboto Black"/>
              <a:ea typeface="Roboto Black"/>
              <a:cs typeface="Roboto Black"/>
              <a:sym typeface="Roboto Black"/>
            </a:endParaRPr>
          </a:p>
        </p:txBody>
      </p:sp>
      <p:sp>
        <p:nvSpPr>
          <p:cNvPr id="185" name="Google Shape;185;p28"/>
          <p:cNvSpPr txBox="1"/>
          <p:nvPr>
            <p:ph idx="1" type="body"/>
          </p:nvPr>
        </p:nvSpPr>
        <p:spPr>
          <a:xfrm>
            <a:off x="311700" y="1389600"/>
            <a:ext cx="3531600" cy="3179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Sounds “AI-ish”</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Enhance Relationship</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Provide Examples</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Ideas for...</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In case you are interested, here is some AI feedback that you might find useful!</a:t>
            </a:r>
            <a:endParaRPr sz="1800">
              <a:solidFill>
                <a:schemeClr val="dk1"/>
              </a:solidFill>
              <a:latin typeface="Roboto"/>
              <a:ea typeface="Roboto"/>
              <a:cs typeface="Roboto"/>
              <a:sym typeface="Roboto"/>
            </a:endParaRPr>
          </a:p>
        </p:txBody>
      </p:sp>
      <p:sp>
        <p:nvSpPr>
          <p:cNvPr id="186" name="Google Shape;18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7" name="Google Shape;187;p28"/>
          <p:cNvSpPr txBox="1"/>
          <p:nvPr/>
        </p:nvSpPr>
        <p:spPr>
          <a:xfrm rot="-217554">
            <a:off x="5700645" y="1284870"/>
            <a:ext cx="3202010" cy="2614013"/>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222222"/>
                </a:solidFill>
                <a:latin typeface="Raleway"/>
                <a:ea typeface="Raleway"/>
                <a:cs typeface="Raleway"/>
                <a:sym typeface="Raleway"/>
              </a:rPr>
              <a:t>For Consideration:</a:t>
            </a:r>
            <a:endParaRPr b="1" sz="1800">
              <a:solidFill>
                <a:srgbClr val="222222"/>
              </a:solidFill>
              <a:latin typeface="Raleway"/>
              <a:ea typeface="Raleway"/>
              <a:cs typeface="Raleway"/>
              <a:sym typeface="Raleway"/>
            </a:endParaRPr>
          </a:p>
          <a:p>
            <a:pPr indent="-342900" lvl="0" marL="457200" rtl="0" algn="l">
              <a:lnSpc>
                <a:spcPct val="115000"/>
              </a:lnSpc>
              <a:spcBef>
                <a:spcPts val="1000"/>
              </a:spcBef>
              <a:spcAft>
                <a:spcPts val="0"/>
              </a:spcAft>
              <a:buClr>
                <a:srgbClr val="222222"/>
              </a:buClr>
              <a:buSzPts val="1800"/>
              <a:buFont typeface="Raleway"/>
              <a:buChar char="●"/>
            </a:pPr>
            <a:r>
              <a:rPr b="1" lang="en" sz="1800" u="sng">
                <a:solidFill>
                  <a:schemeClr val="hlink"/>
                </a:solidFill>
                <a:latin typeface="Raleway"/>
                <a:ea typeface="Raleway"/>
                <a:cs typeface="Raleway"/>
                <a:sym typeface="Raleway"/>
                <a:hlinkClick r:id="rId3"/>
              </a:rPr>
              <a:t>Using AI in Assignment Submissions</a:t>
            </a:r>
            <a:endParaRPr b="1" sz="1800">
              <a:solidFill>
                <a:srgbClr val="222222"/>
              </a:solidFill>
              <a:latin typeface="Raleway"/>
              <a:ea typeface="Raleway"/>
              <a:cs typeface="Raleway"/>
              <a:sym typeface="Raleway"/>
            </a:endParaRPr>
          </a:p>
          <a:p>
            <a:pPr indent="-342900" lvl="0" marL="457200" rtl="0" algn="l">
              <a:lnSpc>
                <a:spcPct val="115000"/>
              </a:lnSpc>
              <a:spcBef>
                <a:spcPts val="1000"/>
              </a:spcBef>
              <a:spcAft>
                <a:spcPts val="0"/>
              </a:spcAft>
              <a:buClr>
                <a:srgbClr val="222222"/>
              </a:buClr>
              <a:buSzPts val="1800"/>
              <a:buFont typeface="Raleway"/>
              <a:buChar char="●"/>
            </a:pPr>
            <a:r>
              <a:rPr b="1" lang="en" sz="1800" u="sng">
                <a:solidFill>
                  <a:schemeClr val="hlink"/>
                </a:solidFill>
                <a:latin typeface="Raleway"/>
                <a:ea typeface="Raleway"/>
                <a:cs typeface="Raleway"/>
                <a:sym typeface="Raleway"/>
                <a:hlinkClick r:id="rId4"/>
              </a:rPr>
              <a:t>Keep it supportive</a:t>
            </a:r>
            <a:endParaRPr b="1" sz="1800">
              <a:solidFill>
                <a:srgbClr val="222222"/>
              </a:solidFill>
              <a:latin typeface="Raleway"/>
              <a:ea typeface="Raleway"/>
              <a:cs typeface="Raleway"/>
              <a:sym typeface="Raleway"/>
            </a:endParaRPr>
          </a:p>
          <a:p>
            <a:pPr indent="-342900" lvl="0" marL="457200" rtl="0" algn="l">
              <a:lnSpc>
                <a:spcPct val="115000"/>
              </a:lnSpc>
              <a:spcBef>
                <a:spcPts val="1000"/>
              </a:spcBef>
              <a:spcAft>
                <a:spcPts val="1000"/>
              </a:spcAft>
              <a:buClr>
                <a:srgbClr val="222222"/>
              </a:buClr>
              <a:buSzPts val="1800"/>
              <a:buFont typeface="Raleway"/>
              <a:buChar char="●"/>
            </a:pPr>
            <a:r>
              <a:rPr b="1" lang="en" sz="1800" u="sng">
                <a:solidFill>
                  <a:schemeClr val="hlink"/>
                </a:solidFill>
                <a:latin typeface="Raleway"/>
                <a:ea typeface="Raleway"/>
                <a:cs typeface="Raleway"/>
                <a:sym typeface="Raleway"/>
                <a:hlinkClick r:id="rId5"/>
              </a:rPr>
              <a:t>AI Tutor</a:t>
            </a:r>
            <a:endParaRPr b="1" sz="1800">
              <a:solidFill>
                <a:srgbClr val="222222"/>
              </a:solidFill>
              <a:latin typeface="Raleway"/>
              <a:ea typeface="Raleway"/>
              <a:cs typeface="Raleway"/>
              <a:sym typeface="Raleway"/>
            </a:endParaRPr>
          </a:p>
        </p:txBody>
      </p:sp>
      <p:sp>
        <p:nvSpPr>
          <p:cNvPr id="188" name="Google Shape;188;p28"/>
          <p:cNvSpPr txBox="1"/>
          <p:nvPr/>
        </p:nvSpPr>
        <p:spPr>
          <a:xfrm>
            <a:off x="7224025" y="4711975"/>
            <a:ext cx="14520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bit.ly/aiassist23</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2" name="Shape 192"/>
        <p:cNvGrpSpPr/>
        <p:nvPr/>
      </p:nvGrpSpPr>
      <p:grpSpPr>
        <a:xfrm>
          <a:off x="0" y="0"/>
          <a:ext cx="0" cy="0"/>
          <a:chOff x="0" y="0"/>
          <a:chExt cx="0" cy="0"/>
        </a:xfrm>
      </p:grpSpPr>
      <p:sp>
        <p:nvSpPr>
          <p:cNvPr id="193" name="Google Shape;193;p2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Roboto Black"/>
                <a:ea typeface="Roboto Black"/>
                <a:cs typeface="Roboto Black"/>
                <a:sym typeface="Roboto Black"/>
              </a:rPr>
              <a:t>Curriculum</a:t>
            </a:r>
            <a:endParaRPr>
              <a:latin typeface="Roboto Black"/>
              <a:ea typeface="Roboto Black"/>
              <a:cs typeface="Roboto Black"/>
              <a:sym typeface="Roboto Black"/>
            </a:endParaRPr>
          </a:p>
        </p:txBody>
      </p:sp>
      <p:sp>
        <p:nvSpPr>
          <p:cNvPr id="194" name="Google Shape;194;p29"/>
          <p:cNvSpPr txBox="1"/>
          <p:nvPr>
            <p:ph idx="1" type="body"/>
          </p:nvPr>
        </p:nvSpPr>
        <p:spPr>
          <a:xfrm>
            <a:off x="311700" y="1389600"/>
            <a:ext cx="4058700" cy="3179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Course Planning</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Practice/Review</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Assessment</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Demonstrating Care</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UDL, SEL, Anti-racist</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Student Friendly Language</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Differentiation</a:t>
            </a:r>
            <a:endParaRPr sz="1800">
              <a:solidFill>
                <a:schemeClr val="dk1"/>
              </a:solidFill>
              <a:latin typeface="Roboto"/>
              <a:ea typeface="Roboto"/>
              <a:cs typeface="Roboto"/>
              <a:sym typeface="Roboto"/>
            </a:endParaRPr>
          </a:p>
        </p:txBody>
      </p:sp>
      <p:sp>
        <p:nvSpPr>
          <p:cNvPr id="195" name="Google Shape;195;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6" name="Google Shape;196;p29"/>
          <p:cNvSpPr txBox="1"/>
          <p:nvPr/>
        </p:nvSpPr>
        <p:spPr>
          <a:xfrm rot="-217338">
            <a:off x="5700634" y="1284444"/>
            <a:ext cx="3219432" cy="2614013"/>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222222"/>
                </a:solidFill>
                <a:latin typeface="Raleway"/>
                <a:ea typeface="Raleway"/>
                <a:cs typeface="Raleway"/>
                <a:sym typeface="Raleway"/>
              </a:rPr>
              <a:t>For Consideration:</a:t>
            </a:r>
            <a:endParaRPr b="1" sz="1600">
              <a:solidFill>
                <a:srgbClr val="222222"/>
              </a:solidFill>
              <a:latin typeface="Raleway"/>
              <a:ea typeface="Raleway"/>
              <a:cs typeface="Raleway"/>
              <a:sym typeface="Raleway"/>
            </a:endParaRPr>
          </a:p>
          <a:p>
            <a:pPr indent="-342900" lvl="0" marL="457200" rtl="0" algn="l">
              <a:lnSpc>
                <a:spcPct val="115000"/>
              </a:lnSpc>
              <a:spcBef>
                <a:spcPts val="1000"/>
              </a:spcBef>
              <a:spcAft>
                <a:spcPts val="0"/>
              </a:spcAft>
              <a:buClr>
                <a:srgbClr val="222222"/>
              </a:buClr>
              <a:buSzPts val="1800"/>
              <a:buFont typeface="Raleway"/>
              <a:buChar char="●"/>
            </a:pPr>
            <a:r>
              <a:rPr b="1" lang="en" sz="1600" u="sng">
                <a:solidFill>
                  <a:schemeClr val="hlink"/>
                </a:solidFill>
                <a:latin typeface="Raleway"/>
                <a:ea typeface="Raleway"/>
                <a:cs typeface="Raleway"/>
                <a:sym typeface="Raleway"/>
                <a:hlinkClick r:id="rId3"/>
              </a:rPr>
              <a:t>Working with Standards</a:t>
            </a:r>
            <a:r>
              <a:rPr b="1" lang="en" sz="1600">
                <a:solidFill>
                  <a:srgbClr val="222222"/>
                </a:solidFill>
                <a:latin typeface="Raleway"/>
                <a:ea typeface="Raleway"/>
                <a:cs typeface="Raleway"/>
                <a:sym typeface="Raleway"/>
              </a:rPr>
              <a:t> </a:t>
            </a:r>
            <a:br>
              <a:rPr b="1" lang="en" sz="1600">
                <a:solidFill>
                  <a:srgbClr val="222222"/>
                </a:solidFill>
                <a:latin typeface="Raleway"/>
                <a:ea typeface="Raleway"/>
                <a:cs typeface="Raleway"/>
                <a:sym typeface="Raleway"/>
              </a:rPr>
            </a:br>
            <a:r>
              <a:rPr b="1" lang="en">
                <a:solidFill>
                  <a:srgbClr val="222222"/>
                </a:solidFill>
                <a:latin typeface="Raleway"/>
                <a:ea typeface="Raleway"/>
                <a:cs typeface="Raleway"/>
                <a:sym typeface="Raleway"/>
              </a:rPr>
              <a:t>(Took longer to format than to write)</a:t>
            </a:r>
            <a:endParaRPr b="1">
              <a:solidFill>
                <a:srgbClr val="222222"/>
              </a:solidFill>
              <a:latin typeface="Raleway"/>
              <a:ea typeface="Raleway"/>
              <a:cs typeface="Raleway"/>
              <a:sym typeface="Raleway"/>
            </a:endParaRPr>
          </a:p>
          <a:p>
            <a:pPr indent="-330200" lvl="0" marL="457200" rtl="0" algn="l">
              <a:lnSpc>
                <a:spcPct val="115000"/>
              </a:lnSpc>
              <a:spcBef>
                <a:spcPts val="1000"/>
              </a:spcBef>
              <a:spcAft>
                <a:spcPts val="0"/>
              </a:spcAft>
              <a:buClr>
                <a:srgbClr val="222222"/>
              </a:buClr>
              <a:buSzPts val="1600"/>
              <a:buFont typeface="Raleway"/>
              <a:buChar char="●"/>
            </a:pPr>
            <a:r>
              <a:rPr b="1" lang="en" sz="1600" u="sng">
                <a:solidFill>
                  <a:schemeClr val="hlink"/>
                </a:solidFill>
                <a:latin typeface="Raleway"/>
                <a:ea typeface="Raleway"/>
                <a:cs typeface="Raleway"/>
                <a:sym typeface="Raleway"/>
                <a:hlinkClick r:id="rId4"/>
              </a:rPr>
              <a:t>Assessment Development</a:t>
            </a:r>
            <a:endParaRPr b="1" sz="1600">
              <a:solidFill>
                <a:srgbClr val="222222"/>
              </a:solidFill>
              <a:latin typeface="Raleway"/>
              <a:ea typeface="Raleway"/>
              <a:cs typeface="Raleway"/>
              <a:sym typeface="Raleway"/>
            </a:endParaRPr>
          </a:p>
          <a:p>
            <a:pPr indent="-330200" lvl="0" marL="457200" rtl="0" algn="l">
              <a:spcBef>
                <a:spcPts val="1000"/>
              </a:spcBef>
              <a:spcAft>
                <a:spcPts val="0"/>
              </a:spcAft>
              <a:buClr>
                <a:srgbClr val="222222"/>
              </a:buClr>
              <a:buSzPts val="1600"/>
              <a:buFont typeface="Raleway"/>
              <a:buChar char="●"/>
            </a:pPr>
            <a:r>
              <a:rPr b="1" lang="en" sz="1600" u="sng">
                <a:solidFill>
                  <a:schemeClr val="accent5"/>
                </a:solidFill>
                <a:latin typeface="Raleway"/>
                <a:ea typeface="Raleway"/>
                <a:cs typeface="Raleway"/>
                <a:sym typeface="Raleway"/>
                <a:hlinkClick r:id="rId5">
                  <a:extLst>
                    <a:ext uri="{A12FA001-AC4F-418D-AE19-62706E023703}">
                      <ahyp:hlinkClr val="tx"/>
                    </a:ext>
                  </a:extLst>
                </a:hlinkClick>
              </a:rPr>
              <a:t>Sample Lesson 2 versions</a:t>
            </a:r>
            <a:endParaRPr b="1" sz="1600">
              <a:solidFill>
                <a:srgbClr val="222222"/>
              </a:solidFill>
              <a:latin typeface="Raleway"/>
              <a:ea typeface="Raleway"/>
              <a:cs typeface="Raleway"/>
              <a:sym typeface="Raleway"/>
            </a:endParaRPr>
          </a:p>
        </p:txBody>
      </p:sp>
      <p:sp>
        <p:nvSpPr>
          <p:cNvPr id="197" name="Google Shape;197;p29"/>
          <p:cNvSpPr txBox="1"/>
          <p:nvPr/>
        </p:nvSpPr>
        <p:spPr>
          <a:xfrm>
            <a:off x="7224025" y="4711975"/>
            <a:ext cx="14520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bit.ly/aiassist23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1" name="Shape 201"/>
        <p:cNvGrpSpPr/>
        <p:nvPr/>
      </p:nvGrpSpPr>
      <p:grpSpPr>
        <a:xfrm>
          <a:off x="0" y="0"/>
          <a:ext cx="0" cy="0"/>
          <a:chOff x="0" y="0"/>
          <a:chExt cx="0" cy="0"/>
        </a:xfrm>
      </p:grpSpPr>
      <p:sp>
        <p:nvSpPr>
          <p:cNvPr id="202" name="Google Shape;20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Black"/>
                <a:ea typeface="Roboto Black"/>
                <a:cs typeface="Roboto Black"/>
                <a:sym typeface="Roboto Black"/>
              </a:rPr>
              <a:t>Prompt Engineering</a:t>
            </a:r>
            <a:endParaRPr>
              <a:latin typeface="Roboto Black"/>
              <a:ea typeface="Roboto Black"/>
              <a:cs typeface="Roboto Black"/>
              <a:sym typeface="Roboto Black"/>
            </a:endParaRPr>
          </a:p>
        </p:txBody>
      </p:sp>
      <p:sp>
        <p:nvSpPr>
          <p:cNvPr id="203" name="Google Shape;203;p30"/>
          <p:cNvSpPr txBox="1"/>
          <p:nvPr>
            <p:ph idx="1" type="body"/>
          </p:nvPr>
        </p:nvSpPr>
        <p:spPr>
          <a:xfrm>
            <a:off x="311700" y="1139350"/>
            <a:ext cx="8520600" cy="3820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rgbClr val="202122"/>
                </a:solidFill>
                <a:latin typeface="Roboto"/>
                <a:ea typeface="Roboto"/>
                <a:cs typeface="Roboto"/>
                <a:sym typeface="Roboto"/>
              </a:rPr>
              <a:t>Teachers do this with students all the time already!</a:t>
            </a:r>
            <a:endParaRPr>
              <a:solidFill>
                <a:srgbClr val="202122"/>
              </a:solidFill>
              <a:latin typeface="Roboto"/>
              <a:ea typeface="Roboto"/>
              <a:cs typeface="Roboto"/>
              <a:sym typeface="Roboto"/>
            </a:endParaRPr>
          </a:p>
          <a:p>
            <a:pPr indent="-342900" lvl="0" marL="457200" rtl="0" algn="l">
              <a:lnSpc>
                <a:spcPct val="150000"/>
              </a:lnSpc>
              <a:spcBef>
                <a:spcPts val="1200"/>
              </a:spcBef>
              <a:spcAft>
                <a:spcPts val="0"/>
              </a:spcAft>
              <a:buClr>
                <a:srgbClr val="202122"/>
              </a:buClr>
              <a:buSzPts val="1800"/>
              <a:buFont typeface="Roboto"/>
              <a:buChar char="●"/>
            </a:pPr>
            <a:r>
              <a:rPr lang="en">
                <a:solidFill>
                  <a:srgbClr val="202122"/>
                </a:solidFill>
                <a:latin typeface="Roboto"/>
                <a:ea typeface="Roboto"/>
                <a:cs typeface="Roboto"/>
                <a:sym typeface="Roboto"/>
              </a:rPr>
              <a:t>Make it specific.</a:t>
            </a:r>
            <a:endParaRPr>
              <a:solidFill>
                <a:srgbClr val="202122"/>
              </a:solidFill>
              <a:latin typeface="Roboto"/>
              <a:ea typeface="Roboto"/>
              <a:cs typeface="Roboto"/>
              <a:sym typeface="Roboto"/>
            </a:endParaRPr>
          </a:p>
          <a:p>
            <a:pPr indent="-342900" lvl="0" marL="457200" rtl="0" algn="l">
              <a:lnSpc>
                <a:spcPct val="150000"/>
              </a:lnSpc>
              <a:spcBef>
                <a:spcPts val="0"/>
              </a:spcBef>
              <a:spcAft>
                <a:spcPts val="0"/>
              </a:spcAft>
              <a:buClr>
                <a:srgbClr val="202122"/>
              </a:buClr>
              <a:buSzPts val="1800"/>
              <a:buFont typeface="Roboto"/>
              <a:buChar char="●"/>
            </a:pPr>
            <a:r>
              <a:rPr lang="en">
                <a:solidFill>
                  <a:srgbClr val="202122"/>
                </a:solidFill>
                <a:latin typeface="Roboto"/>
                <a:ea typeface="Roboto"/>
                <a:cs typeface="Roboto"/>
                <a:sym typeface="Roboto"/>
              </a:rPr>
              <a:t>Give examples if possible.</a:t>
            </a:r>
            <a:endParaRPr>
              <a:solidFill>
                <a:srgbClr val="202122"/>
              </a:solidFill>
              <a:latin typeface="Roboto"/>
              <a:ea typeface="Roboto"/>
              <a:cs typeface="Roboto"/>
              <a:sym typeface="Roboto"/>
            </a:endParaRPr>
          </a:p>
          <a:p>
            <a:pPr indent="-342900" lvl="0" marL="457200" rtl="0" algn="l">
              <a:lnSpc>
                <a:spcPct val="150000"/>
              </a:lnSpc>
              <a:spcBef>
                <a:spcPts val="0"/>
              </a:spcBef>
              <a:spcAft>
                <a:spcPts val="0"/>
              </a:spcAft>
              <a:buClr>
                <a:srgbClr val="202122"/>
              </a:buClr>
              <a:buSzPts val="1800"/>
              <a:buFont typeface="Roboto"/>
              <a:buChar char="●"/>
            </a:pPr>
            <a:r>
              <a:rPr lang="en">
                <a:solidFill>
                  <a:srgbClr val="202122"/>
                </a:solidFill>
                <a:latin typeface="Roboto"/>
                <a:ea typeface="Roboto"/>
                <a:cs typeface="Roboto"/>
                <a:sym typeface="Roboto"/>
              </a:rPr>
              <a:t>Break things down.</a:t>
            </a:r>
            <a:endParaRPr>
              <a:solidFill>
                <a:srgbClr val="202122"/>
              </a:solidFill>
              <a:latin typeface="Roboto"/>
              <a:ea typeface="Roboto"/>
              <a:cs typeface="Roboto"/>
              <a:sym typeface="Roboto"/>
            </a:endParaRPr>
          </a:p>
          <a:p>
            <a:pPr indent="-342900" lvl="0" marL="457200" rtl="0" algn="l">
              <a:lnSpc>
                <a:spcPct val="150000"/>
              </a:lnSpc>
              <a:spcBef>
                <a:spcPts val="0"/>
              </a:spcBef>
              <a:spcAft>
                <a:spcPts val="0"/>
              </a:spcAft>
              <a:buClr>
                <a:srgbClr val="202122"/>
              </a:buClr>
              <a:buSzPts val="1800"/>
              <a:buFont typeface="Roboto"/>
              <a:buChar char="●"/>
            </a:pPr>
            <a:r>
              <a:rPr lang="en">
                <a:solidFill>
                  <a:srgbClr val="202122"/>
                </a:solidFill>
                <a:latin typeface="Roboto"/>
                <a:ea typeface="Roboto"/>
                <a:cs typeface="Roboto"/>
                <a:sym typeface="Roboto"/>
              </a:rPr>
              <a:t>Order can matter.</a:t>
            </a:r>
            <a:endParaRPr>
              <a:solidFill>
                <a:srgbClr val="202122"/>
              </a:solidFill>
              <a:latin typeface="Roboto"/>
              <a:ea typeface="Roboto"/>
              <a:cs typeface="Roboto"/>
              <a:sym typeface="Roboto"/>
            </a:endParaRPr>
          </a:p>
          <a:p>
            <a:pPr indent="-342900" lvl="0" marL="457200" rtl="0" algn="l">
              <a:lnSpc>
                <a:spcPct val="150000"/>
              </a:lnSpc>
              <a:spcBef>
                <a:spcPts val="0"/>
              </a:spcBef>
              <a:spcAft>
                <a:spcPts val="0"/>
              </a:spcAft>
              <a:buClr>
                <a:srgbClr val="202122"/>
              </a:buClr>
              <a:buSzPts val="1800"/>
              <a:buFont typeface="Roboto"/>
              <a:buChar char="●"/>
            </a:pPr>
            <a:r>
              <a:rPr lang="en">
                <a:solidFill>
                  <a:srgbClr val="202122"/>
                </a:solidFill>
                <a:latin typeface="Roboto"/>
                <a:ea typeface="Roboto"/>
                <a:cs typeface="Roboto"/>
                <a:sym typeface="Roboto"/>
              </a:rPr>
              <a:t>Bring it back into focus.</a:t>
            </a:r>
            <a:endParaRPr>
              <a:solidFill>
                <a:srgbClr val="202122"/>
              </a:solidFill>
              <a:latin typeface="Roboto"/>
              <a:ea typeface="Roboto"/>
              <a:cs typeface="Roboto"/>
              <a:sym typeface="Roboto"/>
            </a:endParaRPr>
          </a:p>
          <a:p>
            <a:pPr indent="-342900" lvl="0" marL="457200" rtl="0" algn="l">
              <a:lnSpc>
                <a:spcPct val="150000"/>
              </a:lnSpc>
              <a:spcBef>
                <a:spcPts val="0"/>
              </a:spcBef>
              <a:spcAft>
                <a:spcPts val="0"/>
              </a:spcAft>
              <a:buClr>
                <a:srgbClr val="202122"/>
              </a:buClr>
              <a:buSzPts val="1800"/>
              <a:buFont typeface="Roboto"/>
              <a:buChar char="●"/>
            </a:pPr>
            <a:r>
              <a:rPr lang="en">
                <a:solidFill>
                  <a:srgbClr val="202122"/>
                </a:solidFill>
                <a:latin typeface="Roboto"/>
                <a:ea typeface="Roboto"/>
                <a:cs typeface="Roboto"/>
                <a:sym typeface="Roboto"/>
              </a:rPr>
              <a:t>Teach incrementally what you are looking for.</a:t>
            </a:r>
            <a:endParaRPr>
              <a:solidFill>
                <a:srgbClr val="202122"/>
              </a:solidFill>
              <a:latin typeface="Roboto"/>
              <a:ea typeface="Roboto"/>
              <a:cs typeface="Roboto"/>
              <a:sym typeface="Roboto"/>
            </a:endParaRPr>
          </a:p>
          <a:p>
            <a:pPr indent="-342900" lvl="0" marL="457200" rtl="0" algn="l">
              <a:lnSpc>
                <a:spcPct val="150000"/>
              </a:lnSpc>
              <a:spcBef>
                <a:spcPts val="0"/>
              </a:spcBef>
              <a:spcAft>
                <a:spcPts val="0"/>
              </a:spcAft>
              <a:buClr>
                <a:srgbClr val="202122"/>
              </a:buClr>
              <a:buSzPts val="1800"/>
              <a:buFont typeface="Roboto"/>
              <a:buChar char="●"/>
            </a:pPr>
            <a:r>
              <a:rPr lang="en">
                <a:solidFill>
                  <a:srgbClr val="202122"/>
                </a:solidFill>
                <a:latin typeface="Roboto"/>
                <a:ea typeface="Roboto"/>
                <a:cs typeface="Roboto"/>
                <a:sym typeface="Roboto"/>
              </a:rPr>
              <a:t>Tell it what it gets wrong.</a:t>
            </a:r>
            <a:endParaRPr>
              <a:solidFill>
                <a:srgbClr val="202122"/>
              </a:solidFill>
              <a:latin typeface="Roboto"/>
              <a:ea typeface="Roboto"/>
              <a:cs typeface="Roboto"/>
              <a:sym typeface="Roboto"/>
            </a:endParaRPr>
          </a:p>
          <a:p>
            <a:pPr indent="-342900" lvl="0" marL="457200" rtl="0" algn="l">
              <a:lnSpc>
                <a:spcPct val="150000"/>
              </a:lnSpc>
              <a:spcBef>
                <a:spcPts val="0"/>
              </a:spcBef>
              <a:spcAft>
                <a:spcPts val="0"/>
              </a:spcAft>
              <a:buClr>
                <a:srgbClr val="202122"/>
              </a:buClr>
              <a:buSzPts val="1800"/>
              <a:buFont typeface="Roboto"/>
              <a:buChar char="●"/>
            </a:pPr>
            <a:r>
              <a:rPr lang="en">
                <a:solidFill>
                  <a:srgbClr val="202122"/>
                </a:solidFill>
                <a:latin typeface="Roboto"/>
                <a:ea typeface="Roboto"/>
                <a:cs typeface="Roboto"/>
                <a:sym typeface="Roboto"/>
              </a:rPr>
              <a:t>Give it permission to say “answer not found”.</a:t>
            </a:r>
            <a:endParaRPr>
              <a:solidFill>
                <a:srgbClr val="202122"/>
              </a:solidFill>
              <a:latin typeface="Roboto"/>
              <a:ea typeface="Roboto"/>
              <a:cs typeface="Roboto"/>
              <a:sym typeface="Roboto"/>
            </a:endParaRPr>
          </a:p>
          <a:p>
            <a:pPr indent="-342900" lvl="0" marL="457200" rtl="0" algn="l">
              <a:lnSpc>
                <a:spcPct val="150000"/>
              </a:lnSpc>
              <a:spcBef>
                <a:spcPts val="0"/>
              </a:spcBef>
              <a:spcAft>
                <a:spcPts val="0"/>
              </a:spcAft>
              <a:buClr>
                <a:srgbClr val="202122"/>
              </a:buClr>
              <a:buSzPts val="1800"/>
              <a:buFont typeface="Roboto"/>
              <a:buChar char="●"/>
            </a:pPr>
            <a:r>
              <a:rPr lang="en">
                <a:solidFill>
                  <a:srgbClr val="202122"/>
                </a:solidFill>
                <a:latin typeface="Roboto"/>
                <a:ea typeface="Roboto"/>
                <a:cs typeface="Roboto"/>
                <a:sym typeface="Roboto"/>
              </a:rPr>
              <a:t>Have it show its work/reasoning step by step.</a:t>
            </a:r>
            <a:endParaRPr>
              <a:solidFill>
                <a:srgbClr val="202122"/>
              </a:solidFill>
              <a:latin typeface="Roboto"/>
              <a:ea typeface="Roboto"/>
              <a:cs typeface="Roboto"/>
              <a:sym typeface="Roboto"/>
            </a:endParaRPr>
          </a:p>
        </p:txBody>
      </p:sp>
      <p:sp>
        <p:nvSpPr>
          <p:cNvPr id="204" name="Google Shape;204;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08" name="Shape 208"/>
        <p:cNvGrpSpPr/>
        <p:nvPr/>
      </p:nvGrpSpPr>
      <p:grpSpPr>
        <a:xfrm>
          <a:off x="0" y="0"/>
          <a:ext cx="0" cy="0"/>
          <a:chOff x="0" y="0"/>
          <a:chExt cx="0" cy="0"/>
        </a:xfrm>
      </p:grpSpPr>
      <p:sp>
        <p:nvSpPr>
          <p:cNvPr id="209" name="Google Shape;209;p31"/>
          <p:cNvSpPr txBox="1"/>
          <p:nvPr>
            <p:ph type="title"/>
          </p:nvPr>
        </p:nvSpPr>
        <p:spPr>
          <a:xfrm>
            <a:off x="311700" y="725825"/>
            <a:ext cx="3026100" cy="58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a:latin typeface="Roboto Black"/>
                <a:ea typeface="Roboto Black"/>
                <a:cs typeface="Roboto Black"/>
                <a:sym typeface="Roboto Black"/>
              </a:rPr>
              <a:t>Prompt Engineering</a:t>
            </a:r>
            <a:endParaRPr>
              <a:latin typeface="Roboto Black"/>
              <a:ea typeface="Roboto Black"/>
              <a:cs typeface="Roboto Black"/>
              <a:sym typeface="Roboto Black"/>
            </a:endParaRPr>
          </a:p>
        </p:txBody>
      </p:sp>
      <p:sp>
        <p:nvSpPr>
          <p:cNvPr id="210" name="Google Shape;210;p31"/>
          <p:cNvSpPr txBox="1"/>
          <p:nvPr>
            <p:ph idx="1" type="body"/>
          </p:nvPr>
        </p:nvSpPr>
        <p:spPr>
          <a:xfrm>
            <a:off x="311700" y="1389600"/>
            <a:ext cx="3639900" cy="3179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What’s Missing?</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Include Why</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“Are there any more?”</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Address the Bias, ask for what you want and how you want it.</a:t>
            </a:r>
            <a:endParaRPr sz="1800">
              <a:solidFill>
                <a:schemeClr val="dk1"/>
              </a:solidFill>
              <a:latin typeface="Roboto"/>
              <a:ea typeface="Roboto"/>
              <a:cs typeface="Roboto"/>
              <a:sym typeface="Roboto"/>
            </a:endParaRPr>
          </a:p>
        </p:txBody>
      </p:sp>
      <p:sp>
        <p:nvSpPr>
          <p:cNvPr id="211" name="Google Shape;211;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2" name="Google Shape;212;p31"/>
          <p:cNvSpPr txBox="1"/>
          <p:nvPr/>
        </p:nvSpPr>
        <p:spPr>
          <a:xfrm rot="-217523">
            <a:off x="5701007" y="1296278"/>
            <a:ext cx="2841887" cy="2614013"/>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222222"/>
                </a:solidFill>
                <a:latin typeface="Raleway"/>
                <a:ea typeface="Raleway"/>
                <a:cs typeface="Raleway"/>
                <a:sym typeface="Raleway"/>
              </a:rPr>
              <a:t>For Consideration:</a:t>
            </a:r>
            <a:endParaRPr b="1" sz="1800">
              <a:solidFill>
                <a:srgbClr val="222222"/>
              </a:solidFill>
              <a:latin typeface="Raleway"/>
              <a:ea typeface="Raleway"/>
              <a:cs typeface="Raleway"/>
              <a:sym typeface="Raleway"/>
            </a:endParaRPr>
          </a:p>
          <a:p>
            <a:pPr indent="-342900" lvl="0" marL="457200" rtl="0" algn="l">
              <a:lnSpc>
                <a:spcPct val="115000"/>
              </a:lnSpc>
              <a:spcBef>
                <a:spcPts val="1000"/>
              </a:spcBef>
              <a:spcAft>
                <a:spcPts val="1000"/>
              </a:spcAft>
              <a:buClr>
                <a:srgbClr val="222222"/>
              </a:buClr>
              <a:buSzPts val="1800"/>
              <a:buFont typeface="Raleway"/>
              <a:buChar char="●"/>
            </a:pPr>
            <a:r>
              <a:rPr b="1" lang="en" sz="1800">
                <a:solidFill>
                  <a:srgbClr val="222222"/>
                </a:solidFill>
                <a:latin typeface="Raleway"/>
                <a:ea typeface="Raleway"/>
                <a:cs typeface="Raleway"/>
                <a:sym typeface="Raleway"/>
              </a:rPr>
              <a:t>The Default Version Sucks!</a:t>
            </a:r>
            <a:endParaRPr b="1" sz="1800">
              <a:solidFill>
                <a:srgbClr val="222222"/>
              </a:solidFill>
              <a:latin typeface="Raleway"/>
              <a:ea typeface="Raleway"/>
              <a:cs typeface="Raleway"/>
              <a:sym typeface="Raleway"/>
            </a:endParaRPr>
          </a:p>
        </p:txBody>
      </p:sp>
      <p:sp>
        <p:nvSpPr>
          <p:cNvPr id="213" name="Google Shape;213;p31"/>
          <p:cNvSpPr txBox="1"/>
          <p:nvPr/>
        </p:nvSpPr>
        <p:spPr>
          <a:xfrm>
            <a:off x="7224025" y="4711975"/>
            <a:ext cx="14520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bit.ly/aiassist23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3" name="Google Shape;63;p14"/>
          <p:cNvPicPr preferRelativeResize="0"/>
          <p:nvPr/>
        </p:nvPicPr>
        <p:blipFill>
          <a:blip r:embed="rId3">
            <a:alphaModFix/>
          </a:blip>
          <a:stretch>
            <a:fillRect/>
          </a:stretch>
        </p:blipFill>
        <p:spPr>
          <a:xfrm>
            <a:off x="2186175" y="152400"/>
            <a:ext cx="4833239" cy="48387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17" name="Shape 217"/>
        <p:cNvGrpSpPr/>
        <p:nvPr/>
      </p:nvGrpSpPr>
      <p:grpSpPr>
        <a:xfrm>
          <a:off x="0" y="0"/>
          <a:ext cx="0" cy="0"/>
          <a:chOff x="0" y="0"/>
          <a:chExt cx="0" cy="0"/>
        </a:xfrm>
      </p:grpSpPr>
      <p:sp>
        <p:nvSpPr>
          <p:cNvPr id="218" name="Google Shape;218;p3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Roboto Black"/>
                <a:ea typeface="Roboto Black"/>
                <a:cs typeface="Roboto Black"/>
                <a:sym typeface="Roboto Black"/>
              </a:rPr>
              <a:t>Creative Uses</a:t>
            </a:r>
            <a:endParaRPr>
              <a:latin typeface="Roboto Black"/>
              <a:ea typeface="Roboto Black"/>
              <a:cs typeface="Roboto Black"/>
              <a:sym typeface="Roboto Black"/>
            </a:endParaRPr>
          </a:p>
        </p:txBody>
      </p:sp>
      <p:sp>
        <p:nvSpPr>
          <p:cNvPr id="219" name="Google Shape;219;p32"/>
          <p:cNvSpPr txBox="1"/>
          <p:nvPr>
            <p:ph idx="1" type="body"/>
          </p:nvPr>
        </p:nvSpPr>
        <p:spPr>
          <a:xfrm>
            <a:off x="311700" y="1389600"/>
            <a:ext cx="4224900" cy="3179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Give AI version first</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Role Playing</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Product Development &amp; Marketing</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What If...?</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Agendas / PLC Tasks</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Goal Setting (SMARTIE)</a:t>
            </a:r>
            <a:br>
              <a:rPr lang="en" sz="1800">
                <a:solidFill>
                  <a:schemeClr val="dk1"/>
                </a:solidFill>
                <a:latin typeface="Roboto"/>
                <a:ea typeface="Roboto"/>
                <a:cs typeface="Roboto"/>
                <a:sym typeface="Roboto"/>
              </a:rPr>
            </a:br>
            <a:r>
              <a:rPr i="1" lang="en" sz="1250">
                <a:solidFill>
                  <a:schemeClr val="dk1"/>
                </a:solidFill>
                <a:latin typeface="Roboto"/>
                <a:ea typeface="Roboto"/>
                <a:cs typeface="Roboto"/>
                <a:sym typeface="Roboto"/>
              </a:rPr>
              <a:t>Strategic, Measurable, Ambitious, Realistic, Time-bound, Inclusive, and Equitable</a:t>
            </a:r>
            <a:endParaRPr i="1" sz="1250">
              <a:solidFill>
                <a:schemeClr val="dk1"/>
              </a:solidFill>
              <a:latin typeface="Roboto"/>
              <a:ea typeface="Roboto"/>
              <a:cs typeface="Roboto"/>
              <a:sym typeface="Roboto"/>
            </a:endParaRPr>
          </a:p>
        </p:txBody>
      </p:sp>
      <p:sp>
        <p:nvSpPr>
          <p:cNvPr id="220" name="Google Shape;220;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1" name="Google Shape;221;p32"/>
          <p:cNvSpPr txBox="1"/>
          <p:nvPr/>
        </p:nvSpPr>
        <p:spPr>
          <a:xfrm rot="-217554">
            <a:off x="5700797" y="1289685"/>
            <a:ext cx="3050206" cy="2614013"/>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222222"/>
                </a:solidFill>
                <a:latin typeface="Raleway"/>
                <a:ea typeface="Raleway"/>
                <a:cs typeface="Raleway"/>
                <a:sym typeface="Raleway"/>
              </a:rPr>
              <a:t>For Consideration:</a:t>
            </a:r>
            <a:endParaRPr b="1" sz="1800">
              <a:solidFill>
                <a:srgbClr val="222222"/>
              </a:solidFill>
              <a:latin typeface="Raleway"/>
              <a:ea typeface="Raleway"/>
              <a:cs typeface="Raleway"/>
              <a:sym typeface="Raleway"/>
            </a:endParaRPr>
          </a:p>
          <a:p>
            <a:pPr indent="-285750" lvl="0" marL="285750" rtl="0" algn="l">
              <a:lnSpc>
                <a:spcPct val="115000"/>
              </a:lnSpc>
              <a:spcBef>
                <a:spcPts val="1000"/>
              </a:spcBef>
              <a:spcAft>
                <a:spcPts val="0"/>
              </a:spcAft>
              <a:buClr>
                <a:srgbClr val="222222"/>
              </a:buClr>
              <a:buSzPts val="1800"/>
              <a:buFont typeface="Raleway"/>
              <a:buChar char="●"/>
            </a:pPr>
            <a:r>
              <a:rPr b="1" lang="en" sz="1800">
                <a:solidFill>
                  <a:srgbClr val="222222"/>
                </a:solidFill>
                <a:latin typeface="Raleway"/>
                <a:ea typeface="Raleway"/>
                <a:cs typeface="Raleway"/>
                <a:sym typeface="Raleway"/>
              </a:rPr>
              <a:t>“</a:t>
            </a:r>
            <a:r>
              <a:rPr b="1" lang="en" sz="1800" u="sng">
                <a:solidFill>
                  <a:schemeClr val="hlink"/>
                </a:solidFill>
                <a:latin typeface="Raleway"/>
                <a:ea typeface="Raleway"/>
                <a:cs typeface="Raleway"/>
                <a:sym typeface="Raleway"/>
                <a:hlinkClick r:id="rId3"/>
              </a:rPr>
              <a:t>Dungeons &amp; Dragons</a:t>
            </a:r>
            <a:r>
              <a:rPr b="1" lang="en" sz="1800">
                <a:solidFill>
                  <a:srgbClr val="222222"/>
                </a:solidFill>
                <a:latin typeface="Raleway"/>
                <a:ea typeface="Raleway"/>
                <a:cs typeface="Raleway"/>
                <a:sym typeface="Raleway"/>
              </a:rPr>
              <a:t>”</a:t>
            </a:r>
            <a:endParaRPr b="1" sz="1800">
              <a:solidFill>
                <a:srgbClr val="222222"/>
              </a:solidFill>
              <a:latin typeface="Raleway"/>
              <a:ea typeface="Raleway"/>
              <a:cs typeface="Raleway"/>
              <a:sym typeface="Raleway"/>
            </a:endParaRPr>
          </a:p>
          <a:p>
            <a:pPr indent="-285750" lvl="0" marL="285750" rtl="0" algn="l">
              <a:lnSpc>
                <a:spcPct val="115000"/>
              </a:lnSpc>
              <a:spcBef>
                <a:spcPts val="1000"/>
              </a:spcBef>
              <a:spcAft>
                <a:spcPts val="0"/>
              </a:spcAft>
              <a:buClr>
                <a:srgbClr val="222222"/>
              </a:buClr>
              <a:buSzPts val="1800"/>
              <a:buFont typeface="Raleway"/>
              <a:buChar char="●"/>
            </a:pPr>
            <a:r>
              <a:rPr b="1" lang="en" sz="1800">
                <a:solidFill>
                  <a:srgbClr val="222222"/>
                </a:solidFill>
                <a:latin typeface="Raleway"/>
                <a:ea typeface="Raleway"/>
                <a:cs typeface="Raleway"/>
                <a:sym typeface="Raleway"/>
              </a:rPr>
              <a:t>Personalization</a:t>
            </a:r>
            <a:endParaRPr b="1" sz="1800">
              <a:solidFill>
                <a:srgbClr val="222222"/>
              </a:solidFill>
              <a:latin typeface="Raleway"/>
              <a:ea typeface="Raleway"/>
              <a:cs typeface="Raleway"/>
              <a:sym typeface="Raleway"/>
            </a:endParaRPr>
          </a:p>
          <a:p>
            <a:pPr indent="-285750" lvl="0" marL="285750" rtl="0" algn="l">
              <a:lnSpc>
                <a:spcPct val="115000"/>
              </a:lnSpc>
              <a:spcBef>
                <a:spcPts val="1000"/>
              </a:spcBef>
              <a:spcAft>
                <a:spcPts val="1000"/>
              </a:spcAft>
              <a:buClr>
                <a:srgbClr val="222222"/>
              </a:buClr>
              <a:buSzPts val="1800"/>
              <a:buFont typeface="Raleway"/>
              <a:buChar char="●"/>
            </a:pPr>
            <a:r>
              <a:rPr b="1" lang="en" sz="1800">
                <a:solidFill>
                  <a:srgbClr val="222222"/>
                </a:solidFill>
                <a:latin typeface="Raleway"/>
                <a:ea typeface="Raleway"/>
                <a:cs typeface="Raleway"/>
                <a:sym typeface="Raleway"/>
              </a:rPr>
              <a:t>The future is not in writing essays or </a:t>
            </a:r>
            <a:r>
              <a:rPr b="1" lang="en" sz="1800">
                <a:solidFill>
                  <a:srgbClr val="222222"/>
                </a:solidFill>
                <a:latin typeface="Raleway"/>
                <a:ea typeface="Raleway"/>
                <a:cs typeface="Raleway"/>
                <a:sym typeface="Raleway"/>
              </a:rPr>
              <a:t>traditional</a:t>
            </a:r>
            <a:r>
              <a:rPr b="1" lang="en" sz="1800">
                <a:solidFill>
                  <a:srgbClr val="222222"/>
                </a:solidFill>
                <a:latin typeface="Raleway"/>
                <a:ea typeface="Raleway"/>
                <a:cs typeface="Raleway"/>
                <a:sym typeface="Raleway"/>
              </a:rPr>
              <a:t> responses.</a:t>
            </a:r>
            <a:endParaRPr b="1" sz="1800">
              <a:solidFill>
                <a:srgbClr val="222222"/>
              </a:solidFill>
              <a:latin typeface="Raleway"/>
              <a:ea typeface="Raleway"/>
              <a:cs typeface="Raleway"/>
              <a:sym typeface="Raleway"/>
            </a:endParaRPr>
          </a:p>
        </p:txBody>
      </p:sp>
      <p:sp>
        <p:nvSpPr>
          <p:cNvPr id="222" name="Google Shape;222;p32"/>
          <p:cNvSpPr txBox="1"/>
          <p:nvPr/>
        </p:nvSpPr>
        <p:spPr>
          <a:xfrm>
            <a:off x="7224025" y="4711975"/>
            <a:ext cx="14520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bit.ly/aiassist23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26" name="Shape 226"/>
        <p:cNvGrpSpPr/>
        <p:nvPr/>
      </p:nvGrpSpPr>
      <p:grpSpPr>
        <a:xfrm>
          <a:off x="0" y="0"/>
          <a:ext cx="0" cy="0"/>
          <a:chOff x="0" y="0"/>
          <a:chExt cx="0" cy="0"/>
        </a:xfrm>
      </p:grpSpPr>
      <p:sp>
        <p:nvSpPr>
          <p:cNvPr id="227" name="Google Shape;227;p3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Roboto Black"/>
                <a:ea typeface="Roboto Black"/>
                <a:cs typeface="Roboto Black"/>
                <a:sym typeface="Roboto Black"/>
              </a:rPr>
              <a:t>The Public...</a:t>
            </a:r>
            <a:endParaRPr>
              <a:latin typeface="Roboto Black"/>
              <a:ea typeface="Roboto Black"/>
              <a:cs typeface="Roboto Black"/>
              <a:sym typeface="Roboto Black"/>
            </a:endParaRPr>
          </a:p>
        </p:txBody>
      </p:sp>
      <p:sp>
        <p:nvSpPr>
          <p:cNvPr id="228" name="Google Shape;228;p33"/>
          <p:cNvSpPr txBox="1"/>
          <p:nvPr>
            <p:ph idx="1" type="body"/>
          </p:nvPr>
        </p:nvSpPr>
        <p:spPr>
          <a:xfrm>
            <a:off x="311700" y="1389600"/>
            <a:ext cx="3178500" cy="3179400"/>
          </a:xfrm>
          <a:prstGeom prst="rect">
            <a:avLst/>
          </a:prstGeom>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What public perceptions must we face?</a:t>
            </a:r>
            <a:endParaRPr sz="1800">
              <a:solidFill>
                <a:schemeClr val="dk1"/>
              </a:solidFill>
              <a:latin typeface="Roboto"/>
              <a:ea typeface="Roboto"/>
              <a:cs typeface="Roboto"/>
              <a:sym typeface="Roboto"/>
            </a:endParaRPr>
          </a:p>
          <a:p>
            <a:pPr indent="-342900" lvl="0" marL="457200" rtl="0" algn="l">
              <a:lnSpc>
                <a:spcPct val="115000"/>
              </a:lnSpc>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How do we educate the public about what “AI” is and what it is not?</a:t>
            </a:r>
            <a:endParaRPr sz="1800">
              <a:solidFill>
                <a:schemeClr val="dk1"/>
              </a:solidFill>
              <a:latin typeface="Roboto"/>
              <a:ea typeface="Roboto"/>
              <a:cs typeface="Roboto"/>
              <a:sym typeface="Roboto"/>
            </a:endParaRPr>
          </a:p>
        </p:txBody>
      </p:sp>
      <p:sp>
        <p:nvSpPr>
          <p:cNvPr id="229" name="Google Shape;229;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0" name="Google Shape;230;p33"/>
          <p:cNvPicPr preferRelativeResize="0"/>
          <p:nvPr/>
        </p:nvPicPr>
        <p:blipFill>
          <a:blip r:embed="rId3">
            <a:alphaModFix/>
          </a:blip>
          <a:stretch>
            <a:fillRect/>
          </a:stretch>
        </p:blipFill>
        <p:spPr>
          <a:xfrm>
            <a:off x="4344600" y="152400"/>
            <a:ext cx="3931444" cy="483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34" name="Shape 234"/>
        <p:cNvGrpSpPr/>
        <p:nvPr/>
      </p:nvGrpSpPr>
      <p:grpSpPr>
        <a:xfrm>
          <a:off x="0" y="0"/>
          <a:ext cx="0" cy="0"/>
          <a:chOff x="0" y="0"/>
          <a:chExt cx="0" cy="0"/>
        </a:xfrm>
      </p:grpSpPr>
      <p:sp>
        <p:nvSpPr>
          <p:cNvPr id="235" name="Google Shape;235;p3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Roboto Black"/>
                <a:ea typeface="Roboto Black"/>
                <a:cs typeface="Roboto Black"/>
                <a:sym typeface="Roboto Black"/>
              </a:rPr>
              <a:t>Policy Language</a:t>
            </a:r>
            <a:endParaRPr>
              <a:latin typeface="Roboto Black"/>
              <a:ea typeface="Roboto Black"/>
              <a:cs typeface="Roboto Black"/>
              <a:sym typeface="Roboto Black"/>
            </a:endParaRPr>
          </a:p>
        </p:txBody>
      </p:sp>
      <p:sp>
        <p:nvSpPr>
          <p:cNvPr id="236" name="Google Shape;236;p34"/>
          <p:cNvSpPr txBox="1"/>
          <p:nvPr>
            <p:ph idx="1" type="body"/>
          </p:nvPr>
        </p:nvSpPr>
        <p:spPr>
          <a:xfrm>
            <a:off x="311700" y="1389600"/>
            <a:ext cx="4224900" cy="3179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How will it be used?</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How will it be reviewed?</a:t>
            </a:r>
            <a:endParaRPr sz="1800">
              <a:solidFill>
                <a:schemeClr val="dk1"/>
              </a:solidFill>
              <a:latin typeface="Roboto"/>
              <a:ea typeface="Roboto"/>
              <a:cs typeface="Roboto"/>
              <a:sym typeface="Roboto"/>
            </a:endParaRPr>
          </a:p>
          <a:p>
            <a:pPr indent="-342900" lvl="0" marL="457200" rtl="0" algn="l">
              <a:lnSpc>
                <a:spcPct val="10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What are appropriate/inappropriate uses?</a:t>
            </a:r>
            <a:endParaRPr sz="1800">
              <a:solidFill>
                <a:schemeClr val="dk1"/>
              </a:solidFill>
              <a:latin typeface="Roboto"/>
              <a:ea typeface="Roboto"/>
              <a:cs typeface="Roboto"/>
              <a:sym typeface="Roboto"/>
            </a:endParaRPr>
          </a:p>
          <a:p>
            <a:pPr indent="-342900" lvl="0" marL="457200" rtl="0" algn="l">
              <a:lnSpc>
                <a:spcPct val="100000"/>
              </a:lnSpc>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How have Equity &amp; Inclusion been incorporated?</a:t>
            </a:r>
            <a:endParaRPr sz="1800">
              <a:solidFill>
                <a:schemeClr val="dk1"/>
              </a:solidFill>
              <a:latin typeface="Roboto"/>
              <a:ea typeface="Roboto"/>
              <a:cs typeface="Roboto"/>
              <a:sym typeface="Roboto"/>
            </a:endParaRPr>
          </a:p>
          <a:p>
            <a:pPr indent="-342900" lvl="0" marL="457200" rtl="0" algn="l">
              <a:lnSpc>
                <a:spcPct val="150000"/>
              </a:lnSpc>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Is PD Addressed?</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Oversight?</a:t>
            </a:r>
            <a:endParaRPr sz="1800">
              <a:solidFill>
                <a:schemeClr val="dk1"/>
              </a:solidFill>
              <a:latin typeface="Roboto"/>
              <a:ea typeface="Roboto"/>
              <a:cs typeface="Roboto"/>
              <a:sym typeface="Roboto"/>
            </a:endParaRPr>
          </a:p>
        </p:txBody>
      </p:sp>
      <p:sp>
        <p:nvSpPr>
          <p:cNvPr id="237" name="Google Shape;237;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8" name="Google Shape;238;p34"/>
          <p:cNvSpPr txBox="1"/>
          <p:nvPr/>
        </p:nvSpPr>
        <p:spPr>
          <a:xfrm rot="-217554">
            <a:off x="5700797" y="1289685"/>
            <a:ext cx="3050206" cy="2614013"/>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222222"/>
                </a:solidFill>
                <a:latin typeface="Raleway"/>
                <a:ea typeface="Raleway"/>
                <a:cs typeface="Raleway"/>
                <a:sym typeface="Raleway"/>
              </a:rPr>
              <a:t>For Consideration:</a:t>
            </a:r>
            <a:endParaRPr b="1" sz="1800">
              <a:solidFill>
                <a:srgbClr val="222222"/>
              </a:solidFill>
              <a:latin typeface="Raleway"/>
              <a:ea typeface="Raleway"/>
              <a:cs typeface="Raleway"/>
              <a:sym typeface="Raleway"/>
            </a:endParaRPr>
          </a:p>
          <a:p>
            <a:pPr indent="-285750" lvl="0" marL="285750" rtl="0" algn="l">
              <a:lnSpc>
                <a:spcPct val="115000"/>
              </a:lnSpc>
              <a:spcBef>
                <a:spcPts val="1000"/>
              </a:spcBef>
              <a:spcAft>
                <a:spcPts val="1000"/>
              </a:spcAft>
              <a:buClr>
                <a:srgbClr val="222222"/>
              </a:buClr>
              <a:buSzPts val="1800"/>
              <a:buFont typeface="Raleway"/>
              <a:buChar char="●"/>
            </a:pPr>
            <a:r>
              <a:rPr b="1" lang="en" sz="1800" u="sng">
                <a:solidFill>
                  <a:schemeClr val="hlink"/>
                </a:solidFill>
                <a:latin typeface="Raleway"/>
                <a:ea typeface="Raleway"/>
                <a:cs typeface="Raleway"/>
                <a:sym typeface="Raleway"/>
                <a:hlinkClick r:id="rId3"/>
              </a:rPr>
              <a:t>Sample Policy</a:t>
            </a:r>
            <a:endParaRPr b="1" sz="1800">
              <a:solidFill>
                <a:srgbClr val="222222"/>
              </a:solidFill>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42" name="Shape 242"/>
        <p:cNvGrpSpPr/>
        <p:nvPr/>
      </p:nvGrpSpPr>
      <p:grpSpPr>
        <a:xfrm>
          <a:off x="0" y="0"/>
          <a:ext cx="0" cy="0"/>
          <a:chOff x="0" y="0"/>
          <a:chExt cx="0" cy="0"/>
        </a:xfrm>
      </p:grpSpPr>
      <p:sp>
        <p:nvSpPr>
          <p:cNvPr id="243" name="Google Shape;24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Black"/>
                <a:ea typeface="Roboto Black"/>
                <a:cs typeface="Roboto Black"/>
                <a:sym typeface="Roboto Black"/>
              </a:rPr>
              <a:t>Contact Info</a:t>
            </a:r>
            <a:endParaRPr>
              <a:latin typeface="Roboto Black"/>
              <a:ea typeface="Roboto Black"/>
              <a:cs typeface="Roboto Black"/>
              <a:sym typeface="Roboto Black"/>
            </a:endParaRPr>
          </a:p>
        </p:txBody>
      </p:sp>
      <p:sp>
        <p:nvSpPr>
          <p:cNvPr id="244" name="Google Shape;244;p3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chemeClr val="dk1"/>
                </a:solidFill>
                <a:latin typeface="Roboto"/>
                <a:ea typeface="Roboto"/>
                <a:cs typeface="Roboto"/>
                <a:sym typeface="Roboto"/>
              </a:rPr>
              <a:t>Jon Fila</a:t>
            </a:r>
            <a:endParaRPr sz="2400">
              <a:solidFill>
                <a:schemeClr val="dk1"/>
              </a:solidFill>
              <a:latin typeface="Roboto"/>
              <a:ea typeface="Roboto"/>
              <a:cs typeface="Roboto"/>
              <a:sym typeface="Roboto"/>
            </a:endParaRPr>
          </a:p>
          <a:p>
            <a:pPr indent="0" lvl="0" marL="0" rtl="0" algn="l">
              <a:spcBef>
                <a:spcPts val="0"/>
              </a:spcBef>
              <a:spcAft>
                <a:spcPts val="0"/>
              </a:spcAft>
              <a:buNone/>
            </a:pPr>
            <a:r>
              <a:rPr lang="en" sz="2400" u="sng">
                <a:solidFill>
                  <a:schemeClr val="hlink"/>
                </a:solidFill>
                <a:latin typeface="Roboto"/>
                <a:ea typeface="Roboto"/>
                <a:cs typeface="Roboto"/>
                <a:sym typeface="Roboto"/>
                <a:hlinkClick r:id="rId3"/>
              </a:rPr>
              <a:t>jon.fila@gmail.com</a:t>
            </a:r>
            <a:endParaRPr sz="2400">
              <a:latin typeface="Roboto"/>
              <a:ea typeface="Roboto"/>
              <a:cs typeface="Roboto"/>
              <a:sym typeface="Roboto"/>
            </a:endParaRPr>
          </a:p>
          <a:p>
            <a:pPr indent="0" lvl="0" marL="0" rtl="0" algn="l">
              <a:spcBef>
                <a:spcPts val="0"/>
              </a:spcBef>
              <a:spcAft>
                <a:spcPts val="0"/>
              </a:spcAft>
              <a:buNone/>
            </a:pPr>
            <a:r>
              <a:rPr lang="en" sz="2400">
                <a:solidFill>
                  <a:schemeClr val="dk1"/>
                </a:solidFill>
                <a:latin typeface="Roboto"/>
                <a:ea typeface="Roboto"/>
                <a:cs typeface="Roboto"/>
                <a:sym typeface="Roboto"/>
              </a:rPr>
              <a:t>@jontfila</a:t>
            </a:r>
            <a:endParaRPr sz="2400">
              <a:solidFill>
                <a:schemeClr val="dk1"/>
              </a:solidFill>
              <a:latin typeface="Roboto"/>
              <a:ea typeface="Roboto"/>
              <a:cs typeface="Roboto"/>
              <a:sym typeface="Roboto"/>
            </a:endParaRPr>
          </a:p>
          <a:p>
            <a:pPr indent="0" lvl="0" marL="0" rtl="0" algn="l">
              <a:spcBef>
                <a:spcPts val="0"/>
              </a:spcBef>
              <a:spcAft>
                <a:spcPts val="0"/>
              </a:spcAft>
              <a:buNone/>
            </a:pPr>
            <a:r>
              <a:rPr lang="en" sz="2400">
                <a:solidFill>
                  <a:schemeClr val="dk1"/>
                </a:solidFill>
                <a:latin typeface="Roboto"/>
                <a:ea typeface="Roboto"/>
                <a:cs typeface="Roboto"/>
                <a:sym typeface="Roboto"/>
              </a:rPr>
              <a:t>jonfila.com</a:t>
            </a:r>
            <a:endParaRPr sz="2400">
              <a:solidFill>
                <a:schemeClr val="dk1"/>
              </a:solidFill>
              <a:latin typeface="Roboto"/>
              <a:ea typeface="Roboto"/>
              <a:cs typeface="Roboto"/>
              <a:sym typeface="Roboto"/>
            </a:endParaRPr>
          </a:p>
        </p:txBody>
      </p:sp>
      <p:sp>
        <p:nvSpPr>
          <p:cNvPr id="245" name="Google Shape;24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46" name="Google Shape;246;p35"/>
          <p:cNvPicPr preferRelativeResize="0"/>
          <p:nvPr/>
        </p:nvPicPr>
        <p:blipFill>
          <a:blip r:embed="rId4">
            <a:alphaModFix/>
          </a:blip>
          <a:stretch>
            <a:fillRect/>
          </a:stretch>
        </p:blipFill>
        <p:spPr>
          <a:xfrm>
            <a:off x="3892025" y="773925"/>
            <a:ext cx="3595658" cy="3595658"/>
          </a:xfrm>
          <a:prstGeom prst="rect">
            <a:avLst/>
          </a:prstGeom>
          <a:noFill/>
          <a:ln>
            <a:noFill/>
          </a:ln>
        </p:spPr>
      </p:pic>
      <p:sp>
        <p:nvSpPr>
          <p:cNvPr id="247" name="Google Shape;247;p35"/>
          <p:cNvSpPr txBox="1"/>
          <p:nvPr/>
        </p:nvSpPr>
        <p:spPr>
          <a:xfrm>
            <a:off x="7224025" y="4711975"/>
            <a:ext cx="14520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bit.ly/aiassist23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Black"/>
                <a:ea typeface="Roboto Black"/>
                <a:cs typeface="Roboto Black"/>
                <a:sym typeface="Roboto Black"/>
              </a:rPr>
              <a:t>AI Guides</a:t>
            </a:r>
            <a:endParaRPr>
              <a:latin typeface="Roboto Black"/>
              <a:ea typeface="Roboto Black"/>
              <a:cs typeface="Roboto Black"/>
              <a:sym typeface="Roboto Black"/>
            </a:endParaRPr>
          </a:p>
        </p:txBody>
      </p:sp>
      <p:pic>
        <p:nvPicPr>
          <p:cNvPr id="69" name="Google Shape;69;p15">
            <a:hlinkClick r:id="rId3"/>
          </p:cNvPr>
          <p:cNvPicPr preferRelativeResize="0"/>
          <p:nvPr/>
        </p:nvPicPr>
        <p:blipFill>
          <a:blip r:embed="rId4">
            <a:alphaModFix/>
          </a:blip>
          <a:stretch>
            <a:fillRect/>
          </a:stretch>
        </p:blipFill>
        <p:spPr>
          <a:xfrm>
            <a:off x="3372213" y="1017725"/>
            <a:ext cx="2399572" cy="3820975"/>
          </a:xfrm>
          <a:prstGeom prst="rect">
            <a:avLst/>
          </a:prstGeom>
          <a:noFill/>
          <a:ln>
            <a:noFill/>
          </a:ln>
        </p:spPr>
      </p:pic>
      <p:sp>
        <p:nvSpPr>
          <p:cNvPr id="70" name="Google Shape;7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1" name="Google Shape;71;p15">
            <a:hlinkClick r:id="rId5"/>
          </p:cNvPr>
          <p:cNvPicPr preferRelativeResize="0"/>
          <p:nvPr/>
        </p:nvPicPr>
        <p:blipFill>
          <a:blip r:embed="rId6">
            <a:alphaModFix/>
          </a:blip>
          <a:stretch>
            <a:fillRect/>
          </a:stretch>
        </p:blipFill>
        <p:spPr>
          <a:xfrm>
            <a:off x="6289350" y="1003005"/>
            <a:ext cx="2399550" cy="3850421"/>
          </a:xfrm>
          <a:prstGeom prst="rect">
            <a:avLst/>
          </a:prstGeom>
          <a:noFill/>
          <a:ln>
            <a:noFill/>
          </a:ln>
        </p:spPr>
      </p:pic>
      <p:pic>
        <p:nvPicPr>
          <p:cNvPr id="72" name="Google Shape;72;p15">
            <a:hlinkClick r:id="rId7"/>
          </p:cNvPr>
          <p:cNvPicPr preferRelativeResize="0"/>
          <p:nvPr/>
        </p:nvPicPr>
        <p:blipFill>
          <a:blip r:embed="rId8">
            <a:alphaModFix/>
          </a:blip>
          <a:stretch>
            <a:fillRect/>
          </a:stretch>
        </p:blipFill>
        <p:spPr>
          <a:xfrm>
            <a:off x="304775" y="1017725"/>
            <a:ext cx="2549875" cy="382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6" name="Shape 76"/>
        <p:cNvGrpSpPr/>
        <p:nvPr/>
      </p:nvGrpSpPr>
      <p:grpSpPr>
        <a:xfrm>
          <a:off x="0" y="0"/>
          <a:ext cx="0" cy="0"/>
          <a:chOff x="0" y="0"/>
          <a:chExt cx="0" cy="0"/>
        </a:xfrm>
      </p:grpSpPr>
      <p:sp>
        <p:nvSpPr>
          <p:cNvPr id="77" name="Google Shape;77;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8" name="Google Shape;78;p16"/>
          <p:cNvSpPr txBox="1"/>
          <p:nvPr/>
        </p:nvSpPr>
        <p:spPr>
          <a:xfrm>
            <a:off x="205750" y="754650"/>
            <a:ext cx="3110400" cy="4063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Roboto"/>
              <a:buAutoNum type="arabicPeriod"/>
            </a:pPr>
            <a:r>
              <a:rPr b="1" lang="en">
                <a:solidFill>
                  <a:schemeClr val="dk1"/>
                </a:solidFill>
                <a:latin typeface="Roboto"/>
                <a:ea typeface="Roboto"/>
                <a:cs typeface="Roboto"/>
                <a:sym typeface="Roboto"/>
              </a:rPr>
              <a:t>Relative Advantage</a:t>
            </a:r>
            <a:r>
              <a:rPr lang="en">
                <a:solidFill>
                  <a:schemeClr val="dk1"/>
                </a:solidFill>
                <a:latin typeface="Roboto"/>
                <a:ea typeface="Roboto"/>
                <a:cs typeface="Roboto"/>
                <a:sym typeface="Roboto"/>
              </a:rPr>
              <a:t> - Is it better than what it replaces?</a:t>
            </a:r>
            <a:endParaRPr>
              <a:solidFill>
                <a:schemeClr val="dk1"/>
              </a:solidFill>
              <a:latin typeface="Roboto"/>
              <a:ea typeface="Roboto"/>
              <a:cs typeface="Roboto"/>
              <a:sym typeface="Roboto"/>
            </a:endParaRPr>
          </a:p>
          <a:p>
            <a:pPr indent="-317500" lvl="0" marL="457200" rtl="0" algn="l">
              <a:lnSpc>
                <a:spcPct val="115000"/>
              </a:lnSpc>
              <a:spcBef>
                <a:spcPts val="1000"/>
              </a:spcBef>
              <a:spcAft>
                <a:spcPts val="0"/>
              </a:spcAft>
              <a:buClr>
                <a:schemeClr val="dk1"/>
              </a:buClr>
              <a:buSzPts val="1400"/>
              <a:buFont typeface="Roboto"/>
              <a:buAutoNum type="arabicPeriod"/>
            </a:pPr>
            <a:r>
              <a:rPr b="1" lang="en">
                <a:solidFill>
                  <a:schemeClr val="dk1"/>
                </a:solidFill>
                <a:latin typeface="Roboto"/>
                <a:ea typeface="Roboto"/>
                <a:cs typeface="Roboto"/>
                <a:sym typeface="Roboto"/>
              </a:rPr>
              <a:t>Compatibility</a:t>
            </a:r>
            <a:r>
              <a:rPr lang="en">
                <a:solidFill>
                  <a:schemeClr val="dk1"/>
                </a:solidFill>
                <a:latin typeface="Roboto"/>
                <a:ea typeface="Roboto"/>
                <a:cs typeface="Roboto"/>
                <a:sym typeface="Roboto"/>
              </a:rPr>
              <a:t> - Is it similar enough to what we are doing that the change isn’t so drastic?</a:t>
            </a:r>
            <a:endParaRPr>
              <a:solidFill>
                <a:schemeClr val="dk1"/>
              </a:solidFill>
              <a:latin typeface="Roboto"/>
              <a:ea typeface="Roboto"/>
              <a:cs typeface="Roboto"/>
              <a:sym typeface="Roboto"/>
            </a:endParaRPr>
          </a:p>
          <a:p>
            <a:pPr indent="-317500" lvl="0" marL="457200" rtl="0" algn="l">
              <a:lnSpc>
                <a:spcPct val="115000"/>
              </a:lnSpc>
              <a:spcBef>
                <a:spcPts val="1000"/>
              </a:spcBef>
              <a:spcAft>
                <a:spcPts val="0"/>
              </a:spcAft>
              <a:buClr>
                <a:schemeClr val="dk1"/>
              </a:buClr>
              <a:buSzPts val="1400"/>
              <a:buFont typeface="Roboto"/>
              <a:buAutoNum type="arabicPeriod"/>
            </a:pPr>
            <a:r>
              <a:rPr b="1" lang="en">
                <a:solidFill>
                  <a:schemeClr val="dk1"/>
                </a:solidFill>
                <a:latin typeface="Roboto"/>
                <a:ea typeface="Roboto"/>
                <a:cs typeface="Roboto"/>
                <a:sym typeface="Roboto"/>
              </a:rPr>
              <a:t>Complexity</a:t>
            </a:r>
            <a:r>
              <a:rPr lang="en">
                <a:solidFill>
                  <a:schemeClr val="dk1"/>
                </a:solidFill>
                <a:latin typeface="Roboto"/>
                <a:ea typeface="Roboto"/>
                <a:cs typeface="Roboto"/>
                <a:sym typeface="Roboto"/>
              </a:rPr>
              <a:t> - Is it relatively easy to understand?</a:t>
            </a:r>
            <a:endParaRPr>
              <a:solidFill>
                <a:schemeClr val="dk1"/>
              </a:solidFill>
              <a:latin typeface="Roboto"/>
              <a:ea typeface="Roboto"/>
              <a:cs typeface="Roboto"/>
              <a:sym typeface="Roboto"/>
            </a:endParaRPr>
          </a:p>
          <a:p>
            <a:pPr indent="-317500" lvl="0" marL="457200" rtl="0" algn="l">
              <a:lnSpc>
                <a:spcPct val="115000"/>
              </a:lnSpc>
              <a:spcBef>
                <a:spcPts val="1000"/>
              </a:spcBef>
              <a:spcAft>
                <a:spcPts val="0"/>
              </a:spcAft>
              <a:buClr>
                <a:schemeClr val="dk1"/>
              </a:buClr>
              <a:buSzPts val="1400"/>
              <a:buFont typeface="Roboto"/>
              <a:buAutoNum type="arabicPeriod"/>
            </a:pPr>
            <a:r>
              <a:rPr b="1" lang="en">
                <a:solidFill>
                  <a:schemeClr val="dk1"/>
                </a:solidFill>
                <a:latin typeface="Roboto"/>
                <a:ea typeface="Roboto"/>
                <a:cs typeface="Roboto"/>
                <a:sym typeface="Roboto"/>
              </a:rPr>
              <a:t>Trialability</a:t>
            </a:r>
            <a:r>
              <a:rPr lang="en">
                <a:solidFill>
                  <a:schemeClr val="dk1"/>
                </a:solidFill>
                <a:latin typeface="Roboto"/>
                <a:ea typeface="Roboto"/>
                <a:cs typeface="Roboto"/>
                <a:sym typeface="Roboto"/>
              </a:rPr>
              <a:t> - Can it be piloted before it is adopted?</a:t>
            </a:r>
            <a:endParaRPr>
              <a:solidFill>
                <a:schemeClr val="dk1"/>
              </a:solidFill>
              <a:latin typeface="Roboto"/>
              <a:ea typeface="Roboto"/>
              <a:cs typeface="Roboto"/>
              <a:sym typeface="Roboto"/>
            </a:endParaRPr>
          </a:p>
          <a:p>
            <a:pPr indent="-317500" lvl="0" marL="457200" rtl="0" algn="l">
              <a:lnSpc>
                <a:spcPct val="115000"/>
              </a:lnSpc>
              <a:spcBef>
                <a:spcPts val="1000"/>
              </a:spcBef>
              <a:spcAft>
                <a:spcPts val="1000"/>
              </a:spcAft>
              <a:buClr>
                <a:schemeClr val="dk1"/>
              </a:buClr>
              <a:buSzPts val="1400"/>
              <a:buFont typeface="Roboto"/>
              <a:buAutoNum type="arabicPeriod"/>
            </a:pPr>
            <a:r>
              <a:rPr b="1" lang="en">
                <a:solidFill>
                  <a:schemeClr val="dk1"/>
                </a:solidFill>
                <a:latin typeface="Roboto"/>
                <a:ea typeface="Roboto"/>
                <a:cs typeface="Roboto"/>
                <a:sym typeface="Roboto"/>
              </a:rPr>
              <a:t>Observability</a:t>
            </a:r>
            <a:r>
              <a:rPr lang="en">
                <a:solidFill>
                  <a:schemeClr val="dk1"/>
                </a:solidFill>
                <a:latin typeface="Roboto"/>
                <a:ea typeface="Roboto"/>
                <a:cs typeface="Roboto"/>
                <a:sym typeface="Roboto"/>
              </a:rPr>
              <a:t> - Can we measure the results?</a:t>
            </a:r>
            <a:endParaRPr/>
          </a:p>
        </p:txBody>
      </p:sp>
      <p:sp>
        <p:nvSpPr>
          <p:cNvPr id="79" name="Google Shape;79;p16"/>
          <p:cNvSpPr txBox="1"/>
          <p:nvPr/>
        </p:nvSpPr>
        <p:spPr>
          <a:xfrm>
            <a:off x="205750" y="154300"/>
            <a:ext cx="4791900" cy="66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latin typeface="Roboto Black"/>
                <a:ea typeface="Roboto Black"/>
                <a:cs typeface="Roboto Black"/>
                <a:sym typeface="Roboto Black"/>
              </a:rPr>
              <a:t>Factors of an innovative practice</a:t>
            </a:r>
            <a:endParaRPr sz="2400">
              <a:latin typeface="Roboto Black"/>
              <a:ea typeface="Roboto Black"/>
              <a:cs typeface="Roboto Black"/>
              <a:sym typeface="Roboto Black"/>
            </a:endParaRPr>
          </a:p>
        </p:txBody>
      </p:sp>
      <p:pic>
        <p:nvPicPr>
          <p:cNvPr descr="Innovators 2.5% of the population; &#10;Early Adopters 13.5%; &#10;Early Majority 34%; &#10;Late Majority 34%; &#10;Laggards 16%&#10;" id="80" name="Google Shape;80;p16"/>
          <p:cNvPicPr preferRelativeResize="0"/>
          <p:nvPr/>
        </p:nvPicPr>
        <p:blipFill>
          <a:blip r:embed="rId3">
            <a:alphaModFix/>
          </a:blip>
          <a:stretch>
            <a:fillRect/>
          </a:stretch>
        </p:blipFill>
        <p:spPr>
          <a:xfrm>
            <a:off x="3357125" y="872350"/>
            <a:ext cx="5523051" cy="339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4038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Students &amp; AI</a:t>
            </a:r>
            <a:endParaRPr/>
          </a:p>
        </p:txBody>
      </p:sp>
      <p:sp>
        <p:nvSpPr>
          <p:cNvPr id="86" name="Google Shape;8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7" name="Google Shape;87;p17"/>
          <p:cNvPicPr preferRelativeResize="0"/>
          <p:nvPr/>
        </p:nvPicPr>
        <p:blipFill>
          <a:blip r:embed="rId3">
            <a:alphaModFix/>
          </a:blip>
          <a:stretch>
            <a:fillRect/>
          </a:stretch>
        </p:blipFill>
        <p:spPr>
          <a:xfrm>
            <a:off x="4398246" y="0"/>
            <a:ext cx="4179979" cy="5143499"/>
          </a:xfrm>
          <a:prstGeom prst="rect">
            <a:avLst/>
          </a:prstGeom>
          <a:noFill/>
          <a:ln>
            <a:noFill/>
          </a:ln>
        </p:spPr>
      </p:pic>
      <p:sp>
        <p:nvSpPr>
          <p:cNvPr id="88" name="Google Shape;88;p17"/>
          <p:cNvSpPr txBox="1"/>
          <p:nvPr/>
        </p:nvSpPr>
        <p:spPr>
          <a:xfrm>
            <a:off x="339200" y="1142225"/>
            <a:ext cx="3516600" cy="3059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Many students throughout history have tried to cheat.</a:t>
            </a:r>
            <a:endParaRPr sz="1800">
              <a:latin typeface="Roboto"/>
              <a:ea typeface="Roboto"/>
              <a:cs typeface="Roboto"/>
              <a:sym typeface="Roboto"/>
            </a:endParaRPr>
          </a:p>
          <a:p>
            <a:pPr indent="-342900" lvl="0" marL="457200" rtl="0" algn="l">
              <a:spcBef>
                <a:spcPts val="1000"/>
              </a:spcBef>
              <a:spcAft>
                <a:spcPts val="0"/>
              </a:spcAft>
              <a:buSzPts val="1800"/>
              <a:buFont typeface="Roboto"/>
              <a:buChar char="●"/>
            </a:pPr>
            <a:r>
              <a:rPr lang="en" sz="1800">
                <a:latin typeface="Roboto"/>
                <a:ea typeface="Roboto"/>
                <a:cs typeface="Roboto"/>
                <a:sym typeface="Roboto"/>
              </a:rPr>
              <a:t>Many have cheated successfully.</a:t>
            </a:r>
            <a:endParaRPr sz="1800">
              <a:latin typeface="Roboto"/>
              <a:ea typeface="Roboto"/>
              <a:cs typeface="Roboto"/>
              <a:sym typeface="Roboto"/>
            </a:endParaRPr>
          </a:p>
          <a:p>
            <a:pPr indent="-342900" lvl="0" marL="457200" rtl="0" algn="l">
              <a:spcBef>
                <a:spcPts val="1000"/>
              </a:spcBef>
              <a:spcAft>
                <a:spcPts val="0"/>
              </a:spcAft>
              <a:buSzPts val="1800"/>
              <a:buFont typeface="Roboto"/>
              <a:buChar char="●"/>
            </a:pPr>
            <a:r>
              <a:rPr lang="en" sz="1800">
                <a:latin typeface="Roboto"/>
                <a:ea typeface="Roboto"/>
                <a:cs typeface="Roboto"/>
                <a:sym typeface="Roboto"/>
              </a:rPr>
              <a:t>Students notice </a:t>
            </a:r>
            <a:r>
              <a:rPr b="1" i="1" lang="en" sz="1800">
                <a:latin typeface="Roboto"/>
                <a:ea typeface="Roboto"/>
                <a:cs typeface="Roboto"/>
                <a:sym typeface="Roboto"/>
              </a:rPr>
              <a:t>hypocrisy</a:t>
            </a:r>
            <a:r>
              <a:rPr lang="en" sz="1800">
                <a:latin typeface="Roboto"/>
                <a:ea typeface="Roboto"/>
                <a:cs typeface="Roboto"/>
                <a:sym typeface="Roboto"/>
              </a:rPr>
              <a:t> before many other things!</a:t>
            </a:r>
            <a:endParaRPr sz="1800">
              <a:latin typeface="Roboto"/>
              <a:ea typeface="Roboto"/>
              <a:cs typeface="Roboto"/>
              <a:sym typeface="Roboto"/>
            </a:endParaRPr>
          </a:p>
          <a:p>
            <a:pPr indent="0" lvl="0" marL="0" rtl="0" algn="l">
              <a:spcBef>
                <a:spcPts val="1000"/>
              </a:spcBef>
              <a:spcAft>
                <a:spcPts val="0"/>
              </a:spcAft>
              <a:buNone/>
            </a:pPr>
            <a:r>
              <a:t/>
            </a:r>
            <a:endParaRPr sz="1800">
              <a:latin typeface="Roboto"/>
              <a:ea typeface="Roboto"/>
              <a:cs typeface="Roboto"/>
              <a:sym typeface="Roboto"/>
            </a:endParaRPr>
          </a:p>
          <a:p>
            <a:pPr indent="0" lvl="0" marL="0" rtl="0" algn="l">
              <a:spcBef>
                <a:spcPts val="1000"/>
              </a:spcBef>
              <a:spcAft>
                <a:spcPts val="1000"/>
              </a:spcAft>
              <a:buNone/>
            </a:pPr>
            <a:r>
              <a:rPr b="1" i="1" lang="en" sz="1800">
                <a:latin typeface="Roboto"/>
                <a:ea typeface="Roboto"/>
                <a:cs typeface="Roboto"/>
                <a:sym typeface="Roboto"/>
              </a:rPr>
              <a:t>If we are using it, why can’t they?</a:t>
            </a:r>
            <a:endParaRPr b="1" i="1" sz="18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2" name="Shape 92"/>
        <p:cNvGrpSpPr/>
        <p:nvPr/>
      </p:nvGrpSpPr>
      <p:grpSpPr>
        <a:xfrm>
          <a:off x="0" y="0"/>
          <a:ext cx="0" cy="0"/>
          <a:chOff x="0" y="0"/>
          <a:chExt cx="0" cy="0"/>
        </a:xfrm>
      </p:grpSpPr>
      <p:sp>
        <p:nvSpPr>
          <p:cNvPr id="93" name="Google Shape;93;p18"/>
          <p:cNvSpPr txBox="1"/>
          <p:nvPr>
            <p:ph type="title"/>
          </p:nvPr>
        </p:nvSpPr>
        <p:spPr>
          <a:xfrm>
            <a:off x="152700" y="86800"/>
            <a:ext cx="2808000" cy="49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Roboto Black"/>
                <a:ea typeface="Roboto Black"/>
                <a:cs typeface="Roboto Black"/>
                <a:sym typeface="Roboto Black"/>
              </a:rPr>
              <a:t>Academic Integrity</a:t>
            </a:r>
            <a:endParaRPr>
              <a:latin typeface="Roboto Black"/>
              <a:ea typeface="Roboto Black"/>
              <a:cs typeface="Roboto Black"/>
              <a:sym typeface="Roboto Black"/>
            </a:endParaRPr>
          </a:p>
        </p:txBody>
      </p:sp>
      <p:sp>
        <p:nvSpPr>
          <p:cNvPr id="94" name="Google Shape;94;p18"/>
          <p:cNvSpPr txBox="1"/>
          <p:nvPr>
            <p:ph idx="1" type="body"/>
          </p:nvPr>
        </p:nvSpPr>
        <p:spPr>
          <a:xfrm>
            <a:off x="152700" y="650100"/>
            <a:ext cx="3813300" cy="3179400"/>
          </a:xfrm>
          <a:prstGeom prst="rect">
            <a:avLst/>
          </a:prstGeom>
        </p:spPr>
        <p:txBody>
          <a:bodyPr anchorCtr="0" anchor="t" bIns="91425" lIns="91425" spcFirstLastPara="1" rIns="91425" wrap="square" tIns="91425">
            <a:normAutofit fontScale="92500" lnSpcReduction="10000"/>
          </a:bodyPr>
          <a:lstStyle/>
          <a:p>
            <a:pPr indent="-334327" lvl="0" marL="457200" rtl="0" algn="l">
              <a:lnSpc>
                <a:spcPct val="150000"/>
              </a:lnSpc>
              <a:spcBef>
                <a:spcPts val="0"/>
              </a:spcBef>
              <a:spcAft>
                <a:spcPts val="0"/>
              </a:spcAft>
              <a:buClr>
                <a:schemeClr val="dk1"/>
              </a:buClr>
              <a:buSzPct val="100000"/>
              <a:buFont typeface="Roboto"/>
              <a:buChar char="●"/>
            </a:pPr>
            <a:r>
              <a:rPr lang="en" sz="1800">
                <a:solidFill>
                  <a:schemeClr val="dk1"/>
                </a:solidFill>
                <a:latin typeface="Roboto"/>
                <a:ea typeface="Roboto"/>
                <a:cs typeface="Roboto"/>
                <a:sym typeface="Roboto"/>
              </a:rPr>
              <a:t>Consistency</a:t>
            </a:r>
            <a:endParaRPr sz="1800">
              <a:solidFill>
                <a:schemeClr val="dk1"/>
              </a:solidFill>
              <a:latin typeface="Roboto"/>
              <a:ea typeface="Roboto"/>
              <a:cs typeface="Roboto"/>
              <a:sym typeface="Roboto"/>
            </a:endParaRPr>
          </a:p>
          <a:p>
            <a:pPr indent="-334327" lvl="0" marL="457200" rtl="0" algn="l">
              <a:lnSpc>
                <a:spcPct val="150000"/>
              </a:lnSpc>
              <a:spcBef>
                <a:spcPts val="0"/>
              </a:spcBef>
              <a:spcAft>
                <a:spcPts val="0"/>
              </a:spcAft>
              <a:buClr>
                <a:schemeClr val="dk1"/>
              </a:buClr>
              <a:buSzPct val="100000"/>
              <a:buFont typeface="Roboto"/>
              <a:buChar char="●"/>
            </a:pPr>
            <a:r>
              <a:rPr lang="en" sz="1800">
                <a:solidFill>
                  <a:schemeClr val="dk1"/>
                </a:solidFill>
                <a:latin typeface="Roboto"/>
                <a:ea typeface="Roboto"/>
                <a:cs typeface="Roboto"/>
                <a:sym typeface="Roboto"/>
              </a:rPr>
              <a:t>Responsible Use</a:t>
            </a:r>
            <a:endParaRPr sz="1800">
              <a:solidFill>
                <a:schemeClr val="dk1"/>
              </a:solidFill>
              <a:latin typeface="Roboto"/>
              <a:ea typeface="Roboto"/>
              <a:cs typeface="Roboto"/>
              <a:sym typeface="Roboto"/>
            </a:endParaRPr>
          </a:p>
          <a:p>
            <a:pPr indent="-334327" lvl="0" marL="457200" rtl="0" algn="l">
              <a:lnSpc>
                <a:spcPct val="150000"/>
              </a:lnSpc>
              <a:spcBef>
                <a:spcPts val="0"/>
              </a:spcBef>
              <a:spcAft>
                <a:spcPts val="0"/>
              </a:spcAft>
              <a:buClr>
                <a:schemeClr val="dk1"/>
              </a:buClr>
              <a:buSzPct val="100000"/>
              <a:buFont typeface="Roboto"/>
              <a:buChar char="●"/>
            </a:pPr>
            <a:r>
              <a:rPr lang="en" sz="1800">
                <a:solidFill>
                  <a:schemeClr val="dk1"/>
                </a:solidFill>
                <a:latin typeface="Roboto"/>
                <a:ea typeface="Roboto"/>
                <a:cs typeface="Roboto"/>
                <a:sym typeface="Roboto"/>
              </a:rPr>
              <a:t>AI-Assisted “Original Work”</a:t>
            </a:r>
            <a:endParaRPr sz="1800">
              <a:solidFill>
                <a:schemeClr val="dk1"/>
              </a:solidFill>
              <a:latin typeface="Roboto"/>
              <a:ea typeface="Roboto"/>
              <a:cs typeface="Roboto"/>
              <a:sym typeface="Roboto"/>
            </a:endParaRPr>
          </a:p>
          <a:p>
            <a:pPr indent="-334327" lvl="0" marL="457200" rtl="0" algn="l">
              <a:lnSpc>
                <a:spcPct val="150000"/>
              </a:lnSpc>
              <a:spcBef>
                <a:spcPts val="0"/>
              </a:spcBef>
              <a:spcAft>
                <a:spcPts val="0"/>
              </a:spcAft>
              <a:buClr>
                <a:schemeClr val="dk1"/>
              </a:buClr>
              <a:buSzPct val="100000"/>
              <a:buFont typeface="Roboto"/>
              <a:buChar char="●"/>
            </a:pPr>
            <a:r>
              <a:rPr lang="en" sz="1800">
                <a:solidFill>
                  <a:schemeClr val="dk1"/>
                </a:solidFill>
                <a:latin typeface="Roboto"/>
                <a:ea typeface="Roboto"/>
                <a:cs typeface="Roboto"/>
                <a:sym typeface="Roboto"/>
              </a:rPr>
              <a:t>AI and Ownership/Plagiarism</a:t>
            </a:r>
            <a:endParaRPr sz="1800">
              <a:solidFill>
                <a:schemeClr val="dk1"/>
              </a:solidFill>
              <a:latin typeface="Roboto"/>
              <a:ea typeface="Roboto"/>
              <a:cs typeface="Roboto"/>
              <a:sym typeface="Roboto"/>
            </a:endParaRPr>
          </a:p>
          <a:p>
            <a:pPr indent="0" lvl="0" marL="0" rtl="0" algn="l">
              <a:lnSpc>
                <a:spcPct val="150000"/>
              </a:lnSpc>
              <a:spcBef>
                <a:spcPts val="1200"/>
              </a:spcBef>
              <a:spcAft>
                <a:spcPts val="0"/>
              </a:spcAft>
              <a:buNone/>
            </a:pPr>
            <a:r>
              <a:rPr b="1" i="1" lang="en" sz="1800">
                <a:solidFill>
                  <a:schemeClr val="dk1"/>
                </a:solidFill>
                <a:latin typeface="Roboto"/>
                <a:ea typeface="Roboto"/>
                <a:cs typeface="Roboto"/>
                <a:sym typeface="Roboto"/>
              </a:rPr>
              <a:t>Learners &amp; Educators need training!</a:t>
            </a:r>
            <a:endParaRPr b="1" sz="1800">
              <a:solidFill>
                <a:schemeClr val="dk1"/>
              </a:solidFill>
              <a:latin typeface="Roboto"/>
              <a:ea typeface="Roboto"/>
              <a:cs typeface="Roboto"/>
              <a:sym typeface="Roboto"/>
            </a:endParaRPr>
          </a:p>
          <a:p>
            <a:pPr indent="0" lvl="0" marL="0" marR="0" rtl="0" algn="l">
              <a:lnSpc>
                <a:spcPct val="115000"/>
              </a:lnSpc>
              <a:spcBef>
                <a:spcPts val="1200"/>
              </a:spcBef>
              <a:spcAft>
                <a:spcPts val="0"/>
              </a:spcAft>
              <a:buNone/>
            </a:pPr>
            <a:r>
              <a:rPr lang="en" sz="1400" u="sng">
                <a:solidFill>
                  <a:srgbClr val="1155CC"/>
                </a:solidFill>
                <a:latin typeface="Roboto"/>
                <a:ea typeface="Roboto"/>
                <a:cs typeface="Roboto"/>
                <a:sym typeface="Roboto"/>
                <a:hlinkClick r:id="rId3">
                  <a:extLst>
                    <a:ext uri="{A12FA001-AC4F-418D-AE19-62706E023703}">
                      <ahyp:hlinkClr val="tx"/>
                    </a:ext>
                  </a:extLst>
                </a:hlinkClick>
              </a:rPr>
              <a:t>The Urgent Need to Update District Policies on Student Use of Artificial Intelligence in Education</a:t>
            </a:r>
            <a:endParaRPr i="1" sz="1300">
              <a:solidFill>
                <a:srgbClr val="1155CC"/>
              </a:solidFill>
              <a:latin typeface="Roboto"/>
              <a:ea typeface="Roboto"/>
              <a:cs typeface="Roboto"/>
              <a:sym typeface="Roboto"/>
            </a:endParaRPr>
          </a:p>
          <a:p>
            <a:pPr indent="0" lvl="0" marL="0" marR="0" rtl="0" algn="l">
              <a:lnSpc>
                <a:spcPct val="115000"/>
              </a:lnSpc>
              <a:spcBef>
                <a:spcPts val="0"/>
              </a:spcBef>
              <a:spcAft>
                <a:spcPts val="0"/>
              </a:spcAft>
              <a:buNone/>
            </a:pPr>
            <a:r>
              <a:t/>
            </a:r>
            <a:endParaRPr i="1" sz="1300">
              <a:solidFill>
                <a:srgbClr val="1155CC"/>
              </a:solidFill>
              <a:latin typeface="Roboto"/>
              <a:ea typeface="Roboto"/>
              <a:cs typeface="Roboto"/>
              <a:sym typeface="Roboto"/>
            </a:endParaRPr>
          </a:p>
          <a:p>
            <a:pPr indent="0" lvl="0" marL="0" marR="0" rtl="0" algn="l">
              <a:lnSpc>
                <a:spcPct val="115000"/>
              </a:lnSpc>
              <a:spcBef>
                <a:spcPts val="0"/>
              </a:spcBef>
              <a:spcAft>
                <a:spcPts val="0"/>
              </a:spcAft>
              <a:buClr>
                <a:schemeClr val="dk1"/>
              </a:buClr>
              <a:buSzPct val="78571"/>
              <a:buFont typeface="Arial"/>
              <a:buNone/>
            </a:pPr>
            <a:r>
              <a:rPr lang="en" sz="1400" u="sng">
                <a:solidFill>
                  <a:schemeClr val="hlink"/>
                </a:solidFill>
                <a:latin typeface="Roboto"/>
                <a:ea typeface="Roboto"/>
                <a:cs typeface="Roboto"/>
                <a:sym typeface="Roboto"/>
                <a:hlinkClick r:id="rId4"/>
              </a:rPr>
              <a:t>Sample Policy</a:t>
            </a:r>
            <a:endParaRPr i="1" sz="1300">
              <a:solidFill>
                <a:srgbClr val="1155CC"/>
              </a:solidFill>
              <a:latin typeface="Roboto"/>
              <a:ea typeface="Roboto"/>
              <a:cs typeface="Roboto"/>
              <a:sym typeface="Roboto"/>
            </a:endParaRPr>
          </a:p>
        </p:txBody>
      </p:sp>
      <p:sp>
        <p:nvSpPr>
          <p:cNvPr id="95" name="Google Shape;95;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6" name="Google Shape;96;p18"/>
          <p:cNvPicPr preferRelativeResize="0"/>
          <p:nvPr/>
        </p:nvPicPr>
        <p:blipFill>
          <a:blip r:embed="rId5">
            <a:alphaModFix/>
          </a:blip>
          <a:stretch>
            <a:fillRect/>
          </a:stretch>
        </p:blipFill>
        <p:spPr>
          <a:xfrm flipH="1">
            <a:off x="3887275" y="152400"/>
            <a:ext cx="4853100" cy="4838699"/>
          </a:xfrm>
          <a:prstGeom prst="rect">
            <a:avLst/>
          </a:prstGeom>
          <a:noFill/>
          <a:ln>
            <a:noFill/>
          </a:ln>
        </p:spPr>
      </p:pic>
      <p:sp>
        <p:nvSpPr>
          <p:cNvPr id="97" name="Google Shape;97;p18"/>
          <p:cNvSpPr txBox="1"/>
          <p:nvPr>
            <p:ph type="title"/>
          </p:nvPr>
        </p:nvSpPr>
        <p:spPr>
          <a:xfrm>
            <a:off x="243400" y="3698600"/>
            <a:ext cx="3287700" cy="9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Roboto Black"/>
                <a:ea typeface="Roboto Black"/>
                <a:cs typeface="Roboto Black"/>
                <a:sym typeface="Roboto Black"/>
              </a:rPr>
              <a:t>“Detection” Support is a myth.</a:t>
            </a:r>
            <a:endParaRPr>
              <a:latin typeface="Roboto Black"/>
              <a:ea typeface="Roboto Black"/>
              <a:cs typeface="Roboto Black"/>
              <a:sym typeface="Roboto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Black"/>
                <a:ea typeface="Roboto Black"/>
                <a:cs typeface="Roboto Black"/>
                <a:sym typeface="Roboto Black"/>
              </a:rPr>
              <a:t>Where Detection Fails</a:t>
            </a:r>
            <a:endParaRPr>
              <a:latin typeface="Roboto Black"/>
              <a:ea typeface="Roboto Black"/>
              <a:cs typeface="Roboto Black"/>
              <a:sym typeface="Roboto Black"/>
            </a:endParaRPr>
          </a:p>
        </p:txBody>
      </p:sp>
      <p:sp>
        <p:nvSpPr>
          <p:cNvPr id="103" name="Google Shape;103;p19"/>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The Constitution</a:t>
            </a:r>
            <a:endParaRPr>
              <a:solidFill>
                <a:schemeClr val="dk1"/>
              </a:solidFill>
              <a:latin typeface="Roboto"/>
              <a:ea typeface="Roboto"/>
              <a:cs typeface="Roboto"/>
              <a:sym typeface="Roboto"/>
            </a:endParaRPr>
          </a:p>
          <a:p>
            <a:pPr indent="-342900" lvl="0" marL="457200" rtl="0" algn="l">
              <a:spcBef>
                <a:spcPts val="1000"/>
              </a:spcBef>
              <a:spcAft>
                <a:spcPts val="0"/>
              </a:spcAft>
              <a:buClr>
                <a:schemeClr val="dk1"/>
              </a:buClr>
              <a:buSzPts val="1800"/>
              <a:buFont typeface="Roboto"/>
              <a:buChar char="●"/>
            </a:pPr>
            <a:r>
              <a:rPr lang="en">
                <a:solidFill>
                  <a:schemeClr val="dk1"/>
                </a:solidFill>
                <a:latin typeface="Roboto"/>
                <a:ea typeface="Roboto"/>
                <a:cs typeface="Roboto"/>
                <a:sym typeface="Roboto"/>
              </a:rPr>
              <a:t>Religious Texts</a:t>
            </a:r>
            <a:endParaRPr>
              <a:solidFill>
                <a:schemeClr val="dk1"/>
              </a:solidFill>
              <a:latin typeface="Roboto"/>
              <a:ea typeface="Roboto"/>
              <a:cs typeface="Roboto"/>
              <a:sym typeface="Roboto"/>
            </a:endParaRPr>
          </a:p>
          <a:p>
            <a:pPr indent="-342900" lvl="0" marL="457200" rtl="0" algn="l">
              <a:spcBef>
                <a:spcPts val="1000"/>
              </a:spcBef>
              <a:spcAft>
                <a:spcPts val="0"/>
              </a:spcAft>
              <a:buClr>
                <a:schemeClr val="dk1"/>
              </a:buClr>
              <a:buSzPts val="1800"/>
              <a:buFont typeface="Roboto"/>
              <a:buChar char="●"/>
            </a:pPr>
            <a:r>
              <a:rPr lang="en">
                <a:solidFill>
                  <a:schemeClr val="dk1"/>
                </a:solidFill>
                <a:latin typeface="Roboto"/>
                <a:ea typeface="Roboto"/>
                <a:cs typeface="Roboto"/>
                <a:sym typeface="Roboto"/>
              </a:rPr>
              <a:t>English Language Learners</a:t>
            </a:r>
            <a:endParaRPr>
              <a:solidFill>
                <a:schemeClr val="dk1"/>
              </a:solidFill>
              <a:latin typeface="Roboto"/>
              <a:ea typeface="Roboto"/>
              <a:cs typeface="Roboto"/>
              <a:sym typeface="Roboto"/>
            </a:endParaRPr>
          </a:p>
          <a:p>
            <a:pPr indent="-342900" lvl="0" marL="457200" rtl="0" algn="l">
              <a:spcBef>
                <a:spcPts val="1000"/>
              </a:spcBef>
              <a:spcAft>
                <a:spcPts val="1000"/>
              </a:spcAft>
              <a:buClr>
                <a:schemeClr val="dk1"/>
              </a:buClr>
              <a:buSzPts val="1800"/>
              <a:buFont typeface="Roboto"/>
              <a:buChar char="●"/>
            </a:pPr>
            <a:r>
              <a:rPr lang="en">
                <a:solidFill>
                  <a:schemeClr val="dk1"/>
                </a:solidFill>
                <a:latin typeface="Roboto"/>
                <a:ea typeface="Roboto"/>
                <a:cs typeface="Roboto"/>
                <a:sym typeface="Roboto"/>
              </a:rPr>
              <a:t>Simple Ideas/Concepts</a:t>
            </a:r>
            <a:endParaRPr>
              <a:solidFill>
                <a:schemeClr val="dk1"/>
              </a:solidFill>
              <a:latin typeface="Roboto"/>
              <a:ea typeface="Roboto"/>
              <a:cs typeface="Roboto"/>
              <a:sym typeface="Roboto"/>
            </a:endParaRPr>
          </a:p>
        </p:txBody>
      </p:sp>
      <p:sp>
        <p:nvSpPr>
          <p:cNvPr id="104" name="Google Shape;104;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5" name="Google Shape;105;p19"/>
          <p:cNvPicPr preferRelativeResize="0"/>
          <p:nvPr/>
        </p:nvPicPr>
        <p:blipFill>
          <a:blip r:embed="rId3">
            <a:alphaModFix/>
          </a:blip>
          <a:stretch>
            <a:fillRect/>
          </a:stretch>
        </p:blipFill>
        <p:spPr>
          <a:xfrm>
            <a:off x="4205250" y="1927750"/>
            <a:ext cx="4267200" cy="3215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1" name="Google Shape;111;p20"/>
          <p:cNvPicPr preferRelativeResize="0"/>
          <p:nvPr/>
        </p:nvPicPr>
        <p:blipFill>
          <a:blip r:embed="rId3">
            <a:alphaModFix/>
          </a:blip>
          <a:stretch>
            <a:fillRect/>
          </a:stretch>
        </p:blipFill>
        <p:spPr>
          <a:xfrm>
            <a:off x="0" y="0"/>
            <a:ext cx="9144003" cy="3777259"/>
          </a:xfrm>
          <a:prstGeom prst="rect">
            <a:avLst/>
          </a:prstGeom>
          <a:noFill/>
          <a:ln>
            <a:noFill/>
          </a:ln>
        </p:spPr>
      </p:pic>
      <p:sp>
        <p:nvSpPr>
          <p:cNvPr id="112" name="Google Shape;112;p20"/>
          <p:cNvSpPr txBox="1"/>
          <p:nvPr/>
        </p:nvSpPr>
        <p:spPr>
          <a:xfrm>
            <a:off x="98400" y="3929800"/>
            <a:ext cx="8299200" cy="8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Humans are sounding more like AI</a:t>
            </a:r>
            <a:r>
              <a:rPr lang="en"/>
              <a:t> (November 2018!)</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5"/>
              </a:rPr>
              <a:t>Only Half of Americans Can Differentiate Between AI and Human Writing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6" name="Shape 116"/>
        <p:cNvGrpSpPr/>
        <p:nvPr/>
      </p:nvGrpSpPr>
      <p:grpSpPr>
        <a:xfrm>
          <a:off x="0" y="0"/>
          <a:ext cx="0" cy="0"/>
          <a:chOff x="0" y="0"/>
          <a:chExt cx="0" cy="0"/>
        </a:xfrm>
      </p:grpSpPr>
      <p:sp>
        <p:nvSpPr>
          <p:cNvPr id="117" name="Google Shape;117;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8" name="Google Shape;118;p21"/>
          <p:cNvPicPr preferRelativeResize="0"/>
          <p:nvPr/>
        </p:nvPicPr>
        <p:blipFill>
          <a:blip r:embed="rId3">
            <a:alphaModFix/>
          </a:blip>
          <a:stretch>
            <a:fillRect/>
          </a:stretch>
        </p:blipFill>
        <p:spPr>
          <a:xfrm>
            <a:off x="152400" y="690375"/>
            <a:ext cx="8839201" cy="365353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