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79" r:id="rId8"/>
    <p:sldId id="281" r:id="rId9"/>
    <p:sldId id="268" r:id="rId10"/>
    <p:sldId id="269" r:id="rId11"/>
    <p:sldId id="270" r:id="rId12"/>
    <p:sldId id="271" r:id="rId13"/>
    <p:sldId id="272" r:id="rId14"/>
    <p:sldId id="280" r:id="rId15"/>
    <p:sldId id="273" r:id="rId16"/>
    <p:sldId id="274" r:id="rId17"/>
    <p:sldId id="275" r:id="rId18"/>
    <p:sldId id="276" r:id="rId19"/>
    <p:sldId id="277" r:id="rId20"/>
    <p:sldId id="282" r:id="rId21"/>
  </p:sldIdLst>
  <p:sldSz cx="12192000" cy="6858000"/>
  <p:notesSz cx="6858000" cy="9144000"/>
  <p:custShowLst>
    <p:custShow name="Custom Show 1" id="0">
      <p:sldLst>
        <p:sld r:id="rId2"/>
        <p:sld r:id="rId3"/>
        <p:sld r:id="rId4"/>
        <p:sld r:id="rId5"/>
        <p:sld r:id="rId6"/>
        <p:sld r:id="rId7"/>
        <p:sld r:id="rId8"/>
        <p:sld r:id="rId9"/>
        <p:sld r:id="rId10"/>
        <p:sld r:id="rId11"/>
        <p:sld r:id="rId12"/>
        <p:sld r:id="rId13"/>
        <p:sld r:id="rId14"/>
        <p:sld r:id="rId15"/>
        <p:sld r:id="rId16"/>
        <p:sld r:id="rId17"/>
        <p:sld r:id="rId18"/>
        <p:sld r:id="rId19"/>
        <p:sld r:id="rId2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13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99265F-D3D1-4246-A573-E808CBC337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85639040-E8F9-41C9-96D1-5528BE8D40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13CA576-B37A-462E-B500-8F760DA3E051}"/>
              </a:ext>
            </a:extLst>
          </p:cNvPr>
          <p:cNvSpPr>
            <a:spLocks noGrp="1"/>
          </p:cNvSpPr>
          <p:nvPr>
            <p:ph type="dt" sz="half" idx="10"/>
          </p:nvPr>
        </p:nvSpPr>
        <p:spPr/>
        <p:txBody>
          <a:bodyPr/>
          <a:lstStyle/>
          <a:p>
            <a:fld id="{A3802555-F599-4DF8-94BE-86FE8AB7D43B}" type="datetimeFigureOut">
              <a:rPr lang="en-US" smtClean="0"/>
              <a:t>9/11/2017</a:t>
            </a:fld>
            <a:endParaRPr lang="en-US"/>
          </a:p>
        </p:txBody>
      </p:sp>
      <p:sp>
        <p:nvSpPr>
          <p:cNvPr id="5" name="Footer Placeholder 4">
            <a:extLst>
              <a:ext uri="{FF2B5EF4-FFF2-40B4-BE49-F238E27FC236}">
                <a16:creationId xmlns:a16="http://schemas.microsoft.com/office/drawing/2014/main" xmlns="" id="{12FD4CAE-470F-43C0-BB1F-8343767071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8055E66-2EA3-485D-8110-2192795225B1}"/>
              </a:ext>
            </a:extLst>
          </p:cNvPr>
          <p:cNvSpPr>
            <a:spLocks noGrp="1"/>
          </p:cNvSpPr>
          <p:nvPr>
            <p:ph type="sldNum" sz="quarter" idx="12"/>
          </p:nvPr>
        </p:nvSpPr>
        <p:spPr/>
        <p:txBody>
          <a:bodyPr/>
          <a:lstStyle/>
          <a:p>
            <a:fld id="{F435CAD3-12D2-4A08-AB7C-1E162C5F7CB4}" type="slidenum">
              <a:rPr lang="en-US" smtClean="0"/>
              <a:t>‹#›</a:t>
            </a:fld>
            <a:endParaRPr lang="en-US"/>
          </a:p>
        </p:txBody>
      </p:sp>
    </p:spTree>
    <p:extLst>
      <p:ext uri="{BB962C8B-B14F-4D97-AF65-F5344CB8AC3E}">
        <p14:creationId xmlns:p14="http://schemas.microsoft.com/office/powerpoint/2010/main" val="2895463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A987FE-F0E4-491E-AF1A-66BF2F02B4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4608E19-25EE-497D-A1CA-93B55CFB126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6BD6BA3-0160-4957-8407-C0F497EE134A}"/>
              </a:ext>
            </a:extLst>
          </p:cNvPr>
          <p:cNvSpPr>
            <a:spLocks noGrp="1"/>
          </p:cNvSpPr>
          <p:nvPr>
            <p:ph type="dt" sz="half" idx="10"/>
          </p:nvPr>
        </p:nvSpPr>
        <p:spPr/>
        <p:txBody>
          <a:bodyPr/>
          <a:lstStyle/>
          <a:p>
            <a:fld id="{A3802555-F599-4DF8-94BE-86FE8AB7D43B}" type="datetimeFigureOut">
              <a:rPr lang="en-US" smtClean="0"/>
              <a:t>9/11/2017</a:t>
            </a:fld>
            <a:endParaRPr lang="en-US"/>
          </a:p>
        </p:txBody>
      </p:sp>
      <p:sp>
        <p:nvSpPr>
          <p:cNvPr id="5" name="Footer Placeholder 4">
            <a:extLst>
              <a:ext uri="{FF2B5EF4-FFF2-40B4-BE49-F238E27FC236}">
                <a16:creationId xmlns:a16="http://schemas.microsoft.com/office/drawing/2014/main" xmlns="" id="{C42861F5-99A5-4DBE-81FD-F1A5D3461D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FD80756-A670-43DF-97DC-5DBB788BCB20}"/>
              </a:ext>
            </a:extLst>
          </p:cNvPr>
          <p:cNvSpPr>
            <a:spLocks noGrp="1"/>
          </p:cNvSpPr>
          <p:nvPr>
            <p:ph type="sldNum" sz="quarter" idx="12"/>
          </p:nvPr>
        </p:nvSpPr>
        <p:spPr/>
        <p:txBody>
          <a:bodyPr/>
          <a:lstStyle/>
          <a:p>
            <a:fld id="{F435CAD3-12D2-4A08-AB7C-1E162C5F7CB4}" type="slidenum">
              <a:rPr lang="en-US" smtClean="0"/>
              <a:t>‹#›</a:t>
            </a:fld>
            <a:endParaRPr lang="en-US"/>
          </a:p>
        </p:txBody>
      </p:sp>
    </p:spTree>
    <p:extLst>
      <p:ext uri="{BB962C8B-B14F-4D97-AF65-F5344CB8AC3E}">
        <p14:creationId xmlns:p14="http://schemas.microsoft.com/office/powerpoint/2010/main" val="3671729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5FC9C49-7D51-4107-AC4E-A80E7544DF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CDD63A95-0306-410F-B598-D02412A6E6A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54EC34-498D-409E-8AE2-714D7443FA2A}"/>
              </a:ext>
            </a:extLst>
          </p:cNvPr>
          <p:cNvSpPr>
            <a:spLocks noGrp="1"/>
          </p:cNvSpPr>
          <p:nvPr>
            <p:ph type="dt" sz="half" idx="10"/>
          </p:nvPr>
        </p:nvSpPr>
        <p:spPr/>
        <p:txBody>
          <a:bodyPr/>
          <a:lstStyle/>
          <a:p>
            <a:fld id="{A3802555-F599-4DF8-94BE-86FE8AB7D43B}" type="datetimeFigureOut">
              <a:rPr lang="en-US" smtClean="0"/>
              <a:t>9/11/2017</a:t>
            </a:fld>
            <a:endParaRPr lang="en-US"/>
          </a:p>
        </p:txBody>
      </p:sp>
      <p:sp>
        <p:nvSpPr>
          <p:cNvPr id="5" name="Footer Placeholder 4">
            <a:extLst>
              <a:ext uri="{FF2B5EF4-FFF2-40B4-BE49-F238E27FC236}">
                <a16:creationId xmlns:a16="http://schemas.microsoft.com/office/drawing/2014/main" xmlns="" id="{79071A7B-E17F-4C58-AB27-E9C81C3665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4837AD5-E79C-40DF-B4F2-9E7728DF517E}"/>
              </a:ext>
            </a:extLst>
          </p:cNvPr>
          <p:cNvSpPr>
            <a:spLocks noGrp="1"/>
          </p:cNvSpPr>
          <p:nvPr>
            <p:ph type="sldNum" sz="quarter" idx="12"/>
          </p:nvPr>
        </p:nvSpPr>
        <p:spPr/>
        <p:txBody>
          <a:bodyPr/>
          <a:lstStyle/>
          <a:p>
            <a:fld id="{F435CAD3-12D2-4A08-AB7C-1E162C5F7CB4}" type="slidenum">
              <a:rPr lang="en-US" smtClean="0"/>
              <a:t>‹#›</a:t>
            </a:fld>
            <a:endParaRPr lang="en-US"/>
          </a:p>
        </p:txBody>
      </p:sp>
    </p:spTree>
    <p:extLst>
      <p:ext uri="{BB962C8B-B14F-4D97-AF65-F5344CB8AC3E}">
        <p14:creationId xmlns:p14="http://schemas.microsoft.com/office/powerpoint/2010/main" val="240419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B7D66C-D601-4E9A-9226-B46075155C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D854367-A4C8-4489-BEA6-D20FB64DE47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98546D4-C9D9-4D29-A9A0-606E18913646}"/>
              </a:ext>
            </a:extLst>
          </p:cNvPr>
          <p:cNvSpPr>
            <a:spLocks noGrp="1"/>
          </p:cNvSpPr>
          <p:nvPr>
            <p:ph type="dt" sz="half" idx="10"/>
          </p:nvPr>
        </p:nvSpPr>
        <p:spPr/>
        <p:txBody>
          <a:bodyPr/>
          <a:lstStyle/>
          <a:p>
            <a:fld id="{A3802555-F599-4DF8-94BE-86FE8AB7D43B}" type="datetimeFigureOut">
              <a:rPr lang="en-US" smtClean="0"/>
              <a:t>9/11/2017</a:t>
            </a:fld>
            <a:endParaRPr lang="en-US"/>
          </a:p>
        </p:txBody>
      </p:sp>
      <p:sp>
        <p:nvSpPr>
          <p:cNvPr id="5" name="Footer Placeholder 4">
            <a:extLst>
              <a:ext uri="{FF2B5EF4-FFF2-40B4-BE49-F238E27FC236}">
                <a16:creationId xmlns:a16="http://schemas.microsoft.com/office/drawing/2014/main" xmlns="" id="{18E544EB-88C8-499C-9DF6-7FFA9BC428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DD8A0A4-891A-438D-94F2-8D61A4093925}"/>
              </a:ext>
            </a:extLst>
          </p:cNvPr>
          <p:cNvSpPr>
            <a:spLocks noGrp="1"/>
          </p:cNvSpPr>
          <p:nvPr>
            <p:ph type="sldNum" sz="quarter" idx="12"/>
          </p:nvPr>
        </p:nvSpPr>
        <p:spPr/>
        <p:txBody>
          <a:bodyPr/>
          <a:lstStyle/>
          <a:p>
            <a:fld id="{F435CAD3-12D2-4A08-AB7C-1E162C5F7CB4}" type="slidenum">
              <a:rPr lang="en-US" smtClean="0"/>
              <a:t>‹#›</a:t>
            </a:fld>
            <a:endParaRPr lang="en-US"/>
          </a:p>
        </p:txBody>
      </p:sp>
    </p:spTree>
    <p:extLst>
      <p:ext uri="{BB962C8B-B14F-4D97-AF65-F5344CB8AC3E}">
        <p14:creationId xmlns:p14="http://schemas.microsoft.com/office/powerpoint/2010/main" val="305018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725A57-1740-4FAC-9C82-5800BD182A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A41EF0F-C399-4323-9B9E-6C9B69DC9D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10702010-3B7B-45A3-B322-51DEC72ABF5C}"/>
              </a:ext>
            </a:extLst>
          </p:cNvPr>
          <p:cNvSpPr>
            <a:spLocks noGrp="1"/>
          </p:cNvSpPr>
          <p:nvPr>
            <p:ph type="dt" sz="half" idx="10"/>
          </p:nvPr>
        </p:nvSpPr>
        <p:spPr/>
        <p:txBody>
          <a:bodyPr/>
          <a:lstStyle/>
          <a:p>
            <a:fld id="{A3802555-F599-4DF8-94BE-86FE8AB7D43B}" type="datetimeFigureOut">
              <a:rPr lang="en-US" smtClean="0"/>
              <a:t>9/11/2017</a:t>
            </a:fld>
            <a:endParaRPr lang="en-US"/>
          </a:p>
        </p:txBody>
      </p:sp>
      <p:sp>
        <p:nvSpPr>
          <p:cNvPr id="5" name="Footer Placeholder 4">
            <a:extLst>
              <a:ext uri="{FF2B5EF4-FFF2-40B4-BE49-F238E27FC236}">
                <a16:creationId xmlns:a16="http://schemas.microsoft.com/office/drawing/2014/main" xmlns="" id="{46E5A539-32E3-4E4A-8669-7D4F336E7D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D601933-CA24-4B3A-A54B-EEC9CAEC81C3}"/>
              </a:ext>
            </a:extLst>
          </p:cNvPr>
          <p:cNvSpPr>
            <a:spLocks noGrp="1"/>
          </p:cNvSpPr>
          <p:nvPr>
            <p:ph type="sldNum" sz="quarter" idx="12"/>
          </p:nvPr>
        </p:nvSpPr>
        <p:spPr/>
        <p:txBody>
          <a:bodyPr/>
          <a:lstStyle/>
          <a:p>
            <a:fld id="{F435CAD3-12D2-4A08-AB7C-1E162C5F7CB4}" type="slidenum">
              <a:rPr lang="en-US" smtClean="0"/>
              <a:t>‹#›</a:t>
            </a:fld>
            <a:endParaRPr lang="en-US"/>
          </a:p>
        </p:txBody>
      </p:sp>
    </p:spTree>
    <p:extLst>
      <p:ext uri="{BB962C8B-B14F-4D97-AF65-F5344CB8AC3E}">
        <p14:creationId xmlns:p14="http://schemas.microsoft.com/office/powerpoint/2010/main" val="1484414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9D51D-905A-4C69-A8F6-E22D39EAA1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A2D852E-CAA3-413C-8ACD-F77B6BEC6F4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20A74E0-7D34-4CEF-81DB-13129B2C940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A0AFBD48-F1D4-4798-AA47-6459E2B05272}"/>
              </a:ext>
            </a:extLst>
          </p:cNvPr>
          <p:cNvSpPr>
            <a:spLocks noGrp="1"/>
          </p:cNvSpPr>
          <p:nvPr>
            <p:ph type="dt" sz="half" idx="10"/>
          </p:nvPr>
        </p:nvSpPr>
        <p:spPr/>
        <p:txBody>
          <a:bodyPr/>
          <a:lstStyle/>
          <a:p>
            <a:fld id="{A3802555-F599-4DF8-94BE-86FE8AB7D43B}" type="datetimeFigureOut">
              <a:rPr lang="en-US" smtClean="0"/>
              <a:t>9/11/2017</a:t>
            </a:fld>
            <a:endParaRPr lang="en-US"/>
          </a:p>
        </p:txBody>
      </p:sp>
      <p:sp>
        <p:nvSpPr>
          <p:cNvPr id="6" name="Footer Placeholder 5">
            <a:extLst>
              <a:ext uri="{FF2B5EF4-FFF2-40B4-BE49-F238E27FC236}">
                <a16:creationId xmlns:a16="http://schemas.microsoft.com/office/drawing/2014/main" xmlns="" id="{15630CD4-286B-4570-BCC5-BF64CBB9A9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0A89AE6-4686-4085-B824-52207E8C373D}"/>
              </a:ext>
            </a:extLst>
          </p:cNvPr>
          <p:cNvSpPr>
            <a:spLocks noGrp="1"/>
          </p:cNvSpPr>
          <p:nvPr>
            <p:ph type="sldNum" sz="quarter" idx="12"/>
          </p:nvPr>
        </p:nvSpPr>
        <p:spPr/>
        <p:txBody>
          <a:bodyPr/>
          <a:lstStyle/>
          <a:p>
            <a:fld id="{F435CAD3-12D2-4A08-AB7C-1E162C5F7CB4}" type="slidenum">
              <a:rPr lang="en-US" smtClean="0"/>
              <a:t>‹#›</a:t>
            </a:fld>
            <a:endParaRPr lang="en-US"/>
          </a:p>
        </p:txBody>
      </p:sp>
    </p:spTree>
    <p:extLst>
      <p:ext uri="{BB962C8B-B14F-4D97-AF65-F5344CB8AC3E}">
        <p14:creationId xmlns:p14="http://schemas.microsoft.com/office/powerpoint/2010/main" val="1993251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245633-A912-4181-8E09-BA9C57F84F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02BB96E-5C4B-4E9C-8C7C-6BB19CF58A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3CBA4F99-6F0B-488F-8275-48725811D06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316F685-6649-4E18-9A6E-FFF2BCA8BC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C74B6DDC-20F2-4AB6-8A5B-021079FDA40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29D98A6E-2E4B-4366-9CED-9D85C4E2F44E}"/>
              </a:ext>
            </a:extLst>
          </p:cNvPr>
          <p:cNvSpPr>
            <a:spLocks noGrp="1"/>
          </p:cNvSpPr>
          <p:nvPr>
            <p:ph type="dt" sz="half" idx="10"/>
          </p:nvPr>
        </p:nvSpPr>
        <p:spPr/>
        <p:txBody>
          <a:bodyPr/>
          <a:lstStyle/>
          <a:p>
            <a:fld id="{A3802555-F599-4DF8-94BE-86FE8AB7D43B}" type="datetimeFigureOut">
              <a:rPr lang="en-US" smtClean="0"/>
              <a:t>9/11/2017</a:t>
            </a:fld>
            <a:endParaRPr lang="en-US"/>
          </a:p>
        </p:txBody>
      </p:sp>
      <p:sp>
        <p:nvSpPr>
          <p:cNvPr id="8" name="Footer Placeholder 7">
            <a:extLst>
              <a:ext uri="{FF2B5EF4-FFF2-40B4-BE49-F238E27FC236}">
                <a16:creationId xmlns:a16="http://schemas.microsoft.com/office/drawing/2014/main" xmlns="" id="{B7F71745-168D-4032-A610-88BE80614F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901DA08F-B40D-4D4F-9810-6E542056D7CF}"/>
              </a:ext>
            </a:extLst>
          </p:cNvPr>
          <p:cNvSpPr>
            <a:spLocks noGrp="1"/>
          </p:cNvSpPr>
          <p:nvPr>
            <p:ph type="sldNum" sz="quarter" idx="12"/>
          </p:nvPr>
        </p:nvSpPr>
        <p:spPr/>
        <p:txBody>
          <a:bodyPr/>
          <a:lstStyle/>
          <a:p>
            <a:fld id="{F435CAD3-12D2-4A08-AB7C-1E162C5F7CB4}" type="slidenum">
              <a:rPr lang="en-US" smtClean="0"/>
              <a:t>‹#›</a:t>
            </a:fld>
            <a:endParaRPr lang="en-US"/>
          </a:p>
        </p:txBody>
      </p:sp>
    </p:spTree>
    <p:extLst>
      <p:ext uri="{BB962C8B-B14F-4D97-AF65-F5344CB8AC3E}">
        <p14:creationId xmlns:p14="http://schemas.microsoft.com/office/powerpoint/2010/main" val="903789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31B628-4BA6-44C8-A558-2F33E40380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F967B53-4CC3-4EA2-8EA0-97F015867B19}"/>
              </a:ext>
            </a:extLst>
          </p:cNvPr>
          <p:cNvSpPr>
            <a:spLocks noGrp="1"/>
          </p:cNvSpPr>
          <p:nvPr>
            <p:ph type="dt" sz="half" idx="10"/>
          </p:nvPr>
        </p:nvSpPr>
        <p:spPr/>
        <p:txBody>
          <a:bodyPr/>
          <a:lstStyle/>
          <a:p>
            <a:fld id="{A3802555-F599-4DF8-94BE-86FE8AB7D43B}" type="datetimeFigureOut">
              <a:rPr lang="en-US" smtClean="0"/>
              <a:t>9/11/2017</a:t>
            </a:fld>
            <a:endParaRPr lang="en-US"/>
          </a:p>
        </p:txBody>
      </p:sp>
      <p:sp>
        <p:nvSpPr>
          <p:cNvPr id="4" name="Footer Placeholder 3">
            <a:extLst>
              <a:ext uri="{FF2B5EF4-FFF2-40B4-BE49-F238E27FC236}">
                <a16:creationId xmlns:a16="http://schemas.microsoft.com/office/drawing/2014/main" xmlns="" id="{2F881008-27AD-4BF9-8944-CFAF2EA88D3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3907C44-0A72-4C51-BD7A-4CC7CDF37396}"/>
              </a:ext>
            </a:extLst>
          </p:cNvPr>
          <p:cNvSpPr>
            <a:spLocks noGrp="1"/>
          </p:cNvSpPr>
          <p:nvPr>
            <p:ph type="sldNum" sz="quarter" idx="12"/>
          </p:nvPr>
        </p:nvSpPr>
        <p:spPr/>
        <p:txBody>
          <a:bodyPr/>
          <a:lstStyle/>
          <a:p>
            <a:fld id="{F435CAD3-12D2-4A08-AB7C-1E162C5F7CB4}" type="slidenum">
              <a:rPr lang="en-US" smtClean="0"/>
              <a:t>‹#›</a:t>
            </a:fld>
            <a:endParaRPr lang="en-US"/>
          </a:p>
        </p:txBody>
      </p:sp>
    </p:spTree>
    <p:extLst>
      <p:ext uri="{BB962C8B-B14F-4D97-AF65-F5344CB8AC3E}">
        <p14:creationId xmlns:p14="http://schemas.microsoft.com/office/powerpoint/2010/main" val="1708954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3A37CE6-90BB-46CA-AED7-A55B178A62FC}"/>
              </a:ext>
            </a:extLst>
          </p:cNvPr>
          <p:cNvSpPr>
            <a:spLocks noGrp="1"/>
          </p:cNvSpPr>
          <p:nvPr>
            <p:ph type="dt" sz="half" idx="10"/>
          </p:nvPr>
        </p:nvSpPr>
        <p:spPr/>
        <p:txBody>
          <a:bodyPr/>
          <a:lstStyle/>
          <a:p>
            <a:fld id="{A3802555-F599-4DF8-94BE-86FE8AB7D43B}" type="datetimeFigureOut">
              <a:rPr lang="en-US" smtClean="0"/>
              <a:t>9/11/2017</a:t>
            </a:fld>
            <a:endParaRPr lang="en-US"/>
          </a:p>
        </p:txBody>
      </p:sp>
      <p:sp>
        <p:nvSpPr>
          <p:cNvPr id="3" name="Footer Placeholder 2">
            <a:extLst>
              <a:ext uri="{FF2B5EF4-FFF2-40B4-BE49-F238E27FC236}">
                <a16:creationId xmlns:a16="http://schemas.microsoft.com/office/drawing/2014/main" xmlns="" id="{9BB77A87-85BD-4240-BC00-51490F2C01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B9048F8-D65E-44CD-AFCD-19FC1ABEB4C3}"/>
              </a:ext>
            </a:extLst>
          </p:cNvPr>
          <p:cNvSpPr>
            <a:spLocks noGrp="1"/>
          </p:cNvSpPr>
          <p:nvPr>
            <p:ph type="sldNum" sz="quarter" idx="12"/>
          </p:nvPr>
        </p:nvSpPr>
        <p:spPr/>
        <p:txBody>
          <a:bodyPr/>
          <a:lstStyle/>
          <a:p>
            <a:fld id="{F435CAD3-12D2-4A08-AB7C-1E162C5F7CB4}" type="slidenum">
              <a:rPr lang="en-US" smtClean="0"/>
              <a:t>‹#›</a:t>
            </a:fld>
            <a:endParaRPr lang="en-US"/>
          </a:p>
        </p:txBody>
      </p:sp>
    </p:spTree>
    <p:extLst>
      <p:ext uri="{BB962C8B-B14F-4D97-AF65-F5344CB8AC3E}">
        <p14:creationId xmlns:p14="http://schemas.microsoft.com/office/powerpoint/2010/main" val="3124040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826499-E6CD-4275-A7AB-8E7EF37F6E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683DFB3-432E-45F1-A8EF-34DFF2862E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260DDCF-8A68-479B-9330-8559C4B3D9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5F88435-CFBA-4785-8078-D75898CE726B}"/>
              </a:ext>
            </a:extLst>
          </p:cNvPr>
          <p:cNvSpPr>
            <a:spLocks noGrp="1"/>
          </p:cNvSpPr>
          <p:nvPr>
            <p:ph type="dt" sz="half" idx="10"/>
          </p:nvPr>
        </p:nvSpPr>
        <p:spPr/>
        <p:txBody>
          <a:bodyPr/>
          <a:lstStyle/>
          <a:p>
            <a:fld id="{A3802555-F599-4DF8-94BE-86FE8AB7D43B}" type="datetimeFigureOut">
              <a:rPr lang="en-US" smtClean="0"/>
              <a:t>9/11/2017</a:t>
            </a:fld>
            <a:endParaRPr lang="en-US"/>
          </a:p>
        </p:txBody>
      </p:sp>
      <p:sp>
        <p:nvSpPr>
          <p:cNvPr id="6" name="Footer Placeholder 5">
            <a:extLst>
              <a:ext uri="{FF2B5EF4-FFF2-40B4-BE49-F238E27FC236}">
                <a16:creationId xmlns:a16="http://schemas.microsoft.com/office/drawing/2014/main" xmlns="" id="{55F19768-C8F3-4BFA-9C3E-249275710D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E2E1C66-06F7-4372-9E9D-CD92F337DE2C}"/>
              </a:ext>
            </a:extLst>
          </p:cNvPr>
          <p:cNvSpPr>
            <a:spLocks noGrp="1"/>
          </p:cNvSpPr>
          <p:nvPr>
            <p:ph type="sldNum" sz="quarter" idx="12"/>
          </p:nvPr>
        </p:nvSpPr>
        <p:spPr/>
        <p:txBody>
          <a:bodyPr/>
          <a:lstStyle/>
          <a:p>
            <a:fld id="{F435CAD3-12D2-4A08-AB7C-1E162C5F7CB4}" type="slidenum">
              <a:rPr lang="en-US" smtClean="0"/>
              <a:t>‹#›</a:t>
            </a:fld>
            <a:endParaRPr lang="en-US"/>
          </a:p>
        </p:txBody>
      </p:sp>
    </p:spTree>
    <p:extLst>
      <p:ext uri="{BB962C8B-B14F-4D97-AF65-F5344CB8AC3E}">
        <p14:creationId xmlns:p14="http://schemas.microsoft.com/office/powerpoint/2010/main" val="2181965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749654-4A74-40DB-BFF4-5EFBC124E3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068061F-93B0-4385-AD5B-55F04D752D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EBFA92C7-298E-4D1D-BEA9-F048AE17E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21CC2D5-E845-4037-993C-50FB465D9FF8}"/>
              </a:ext>
            </a:extLst>
          </p:cNvPr>
          <p:cNvSpPr>
            <a:spLocks noGrp="1"/>
          </p:cNvSpPr>
          <p:nvPr>
            <p:ph type="dt" sz="half" idx="10"/>
          </p:nvPr>
        </p:nvSpPr>
        <p:spPr/>
        <p:txBody>
          <a:bodyPr/>
          <a:lstStyle/>
          <a:p>
            <a:fld id="{A3802555-F599-4DF8-94BE-86FE8AB7D43B}" type="datetimeFigureOut">
              <a:rPr lang="en-US" smtClean="0"/>
              <a:t>9/11/2017</a:t>
            </a:fld>
            <a:endParaRPr lang="en-US"/>
          </a:p>
        </p:txBody>
      </p:sp>
      <p:sp>
        <p:nvSpPr>
          <p:cNvPr id="6" name="Footer Placeholder 5">
            <a:extLst>
              <a:ext uri="{FF2B5EF4-FFF2-40B4-BE49-F238E27FC236}">
                <a16:creationId xmlns:a16="http://schemas.microsoft.com/office/drawing/2014/main" xmlns="" id="{AC2619E3-C6F1-47FB-A289-9C477172E5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201CB1B-8A8B-4975-AE50-3449CFCBF35D}"/>
              </a:ext>
            </a:extLst>
          </p:cNvPr>
          <p:cNvSpPr>
            <a:spLocks noGrp="1"/>
          </p:cNvSpPr>
          <p:nvPr>
            <p:ph type="sldNum" sz="quarter" idx="12"/>
          </p:nvPr>
        </p:nvSpPr>
        <p:spPr/>
        <p:txBody>
          <a:bodyPr/>
          <a:lstStyle/>
          <a:p>
            <a:fld id="{F435CAD3-12D2-4A08-AB7C-1E162C5F7CB4}" type="slidenum">
              <a:rPr lang="en-US" smtClean="0"/>
              <a:t>‹#›</a:t>
            </a:fld>
            <a:endParaRPr lang="en-US"/>
          </a:p>
        </p:txBody>
      </p:sp>
    </p:spTree>
    <p:extLst>
      <p:ext uri="{BB962C8B-B14F-4D97-AF65-F5344CB8AC3E}">
        <p14:creationId xmlns:p14="http://schemas.microsoft.com/office/powerpoint/2010/main" val="2663202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4D0D8A8-AD66-44F4-9FF6-6A001C3C92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15DFDA21-DDC5-43E6-9439-C3FBB925E8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C5995CB-0B3C-40C2-A4AF-EE4B97D05E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802555-F599-4DF8-94BE-86FE8AB7D43B}" type="datetimeFigureOut">
              <a:rPr lang="en-US" smtClean="0"/>
              <a:t>9/11/2017</a:t>
            </a:fld>
            <a:endParaRPr lang="en-US"/>
          </a:p>
        </p:txBody>
      </p:sp>
      <p:sp>
        <p:nvSpPr>
          <p:cNvPr id="5" name="Footer Placeholder 4">
            <a:extLst>
              <a:ext uri="{FF2B5EF4-FFF2-40B4-BE49-F238E27FC236}">
                <a16:creationId xmlns:a16="http://schemas.microsoft.com/office/drawing/2014/main" xmlns="" id="{ED7C3A83-2DF8-435E-96DE-EF9CECA82B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9EE77952-CB42-48B7-BC3C-9574DABB58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35CAD3-12D2-4A08-AB7C-1E162C5F7CB4}" type="slidenum">
              <a:rPr lang="en-US" smtClean="0"/>
              <a:t>‹#›</a:t>
            </a:fld>
            <a:endParaRPr lang="en-US"/>
          </a:p>
        </p:txBody>
      </p:sp>
    </p:spTree>
    <p:extLst>
      <p:ext uri="{BB962C8B-B14F-4D97-AF65-F5344CB8AC3E}">
        <p14:creationId xmlns:p14="http://schemas.microsoft.com/office/powerpoint/2010/main" val="4089970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AFDA1F-1CF9-45EC-AFFF-3254F0591D62}"/>
              </a:ext>
            </a:extLst>
          </p:cNvPr>
          <p:cNvSpPr>
            <a:spLocks noGrp="1"/>
          </p:cNvSpPr>
          <p:nvPr>
            <p:ph type="title"/>
          </p:nvPr>
        </p:nvSpPr>
        <p:spPr>
          <a:xfrm>
            <a:off x="727828" y="459393"/>
            <a:ext cx="10515600" cy="1325563"/>
          </a:xfrm>
        </p:spPr>
        <p:txBody>
          <a:bodyPr/>
          <a:lstStyle/>
          <a:p>
            <a:pPr algn="ctr"/>
            <a:r>
              <a:rPr lang="en-US" dirty="0">
                <a:latin typeface="Times New Roman" panose="02020603050405020304" pitchFamily="18" charset="0"/>
                <a:cs typeface="Times New Roman" panose="02020603050405020304" pitchFamily="18" charset="0"/>
              </a:rPr>
              <a:t>Four Cornerstones of Quality:</a:t>
            </a:r>
          </a:p>
        </p:txBody>
      </p:sp>
      <p:sp>
        <p:nvSpPr>
          <p:cNvPr id="3" name="Content Placeholder 2">
            <a:extLst>
              <a:ext uri="{FF2B5EF4-FFF2-40B4-BE49-F238E27FC236}">
                <a16:creationId xmlns:a16="http://schemas.microsoft.com/office/drawing/2014/main" xmlns="" id="{9B02F3CE-E927-47C6-B0BA-F66AE4DE61CD}"/>
              </a:ext>
            </a:extLst>
          </p:cNvPr>
          <p:cNvSpPr>
            <a:spLocks noGrp="1"/>
          </p:cNvSpPr>
          <p:nvPr>
            <p:ph idx="1"/>
          </p:nvPr>
        </p:nvSpPr>
        <p:spPr>
          <a:xfrm>
            <a:off x="3496559" y="2683463"/>
            <a:ext cx="4676480" cy="1926244"/>
          </a:xfrm>
          <a:ln>
            <a:solidFill>
              <a:schemeClr val="tx1"/>
            </a:solidFill>
          </a:ln>
        </p:spPr>
        <p:txBody>
          <a:bodyPr/>
          <a:lstStyle/>
          <a:p>
            <a:pPr marL="514350" lvl="0" indent="-514350">
              <a:buAutoNum type="arabicPeriod"/>
            </a:pPr>
            <a:r>
              <a:rPr lang="en-US" sz="2400" dirty="0">
                <a:latin typeface="Times New Roman" panose="02020603050405020304" pitchFamily="18" charset="0"/>
                <a:cs typeface="Times New Roman" panose="02020603050405020304" pitchFamily="18" charset="0"/>
              </a:rPr>
              <a:t>Quality in Design</a:t>
            </a:r>
          </a:p>
          <a:p>
            <a:pPr marL="514350" lvl="0" indent="-514350">
              <a:buAutoNum type="arabicPeriod"/>
            </a:pPr>
            <a:r>
              <a:rPr lang="en-US" sz="2400" dirty="0">
                <a:latin typeface="Times New Roman" panose="02020603050405020304" pitchFamily="18" charset="0"/>
                <a:cs typeface="Times New Roman" panose="02020603050405020304" pitchFamily="18" charset="0"/>
              </a:rPr>
              <a:t>Quality in Course Management</a:t>
            </a:r>
          </a:p>
          <a:p>
            <a:pPr marL="514350" lvl="0" indent="-514350">
              <a:buAutoNum type="arabicPeriod"/>
            </a:pPr>
            <a:r>
              <a:rPr lang="en-US" sz="2400" dirty="0">
                <a:latin typeface="Times New Roman" panose="02020603050405020304" pitchFamily="18" charset="0"/>
                <a:cs typeface="Times New Roman" panose="02020603050405020304" pitchFamily="18" charset="0"/>
              </a:rPr>
              <a:t>Quality in Content</a:t>
            </a:r>
          </a:p>
          <a:p>
            <a:pPr marL="514350" lvl="0" indent="-514350">
              <a:buAutoNum type="arabicPeriod"/>
            </a:pPr>
            <a:r>
              <a:rPr lang="en-US" sz="2400" dirty="0">
                <a:latin typeface="Times New Roman" panose="02020603050405020304" pitchFamily="18" charset="0"/>
                <a:cs typeface="Times New Roman" panose="02020603050405020304" pitchFamily="18" charset="0"/>
              </a:rPr>
              <a:t>Quality in Online Preparedness</a:t>
            </a:r>
          </a:p>
          <a:p>
            <a:endParaRPr lang="en-US" dirty="0"/>
          </a:p>
        </p:txBody>
      </p:sp>
    </p:spTree>
    <p:extLst>
      <p:ext uri="{BB962C8B-B14F-4D97-AF65-F5344CB8AC3E}">
        <p14:creationId xmlns:p14="http://schemas.microsoft.com/office/powerpoint/2010/main" val="3532623250"/>
      </p:ext>
    </p:extLst>
  </p:cSld>
  <p:clrMapOvr>
    <a:masterClrMapping/>
  </p:clrMapOvr>
  <mc:AlternateContent xmlns:mc="http://schemas.openxmlformats.org/markup-compatibility/2006" xmlns:p14="http://schemas.microsoft.com/office/powerpoint/2010/main">
    <mc:Choice Requires="p14">
      <p:transition spd="slow" p14:dur="2000" advTm="15237"/>
    </mc:Choice>
    <mc:Fallback xmlns="">
      <p:transition spd="slow" advTm="1523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944907-E850-4A11-889E-1B215998E743}"/>
              </a:ext>
            </a:extLst>
          </p:cNvPr>
          <p:cNvSpPr>
            <a:spLocks noGrp="1"/>
          </p:cNvSpPr>
          <p:nvPr>
            <p:ph type="title"/>
          </p:nvPr>
        </p:nvSpPr>
        <p:spPr>
          <a:xfrm>
            <a:off x="1121004" y="3343995"/>
            <a:ext cx="4063738" cy="1325563"/>
          </a:xfrm>
        </p:spPr>
        <p:txBody>
          <a:bodyPr>
            <a:noAutofit/>
          </a:bodyPr>
          <a:lstStyle/>
          <a:p>
            <a:r>
              <a:rPr lang="en-US" sz="3600" dirty="0">
                <a:latin typeface="Times New Roman" panose="02020603050405020304" pitchFamily="18" charset="0"/>
                <a:cs typeface="Times New Roman" panose="02020603050405020304" pitchFamily="18" charset="0"/>
              </a:rPr>
              <a:t>3. Provide Assignment Feedback in a Timely Manner.</a:t>
            </a:r>
          </a:p>
        </p:txBody>
      </p:sp>
      <p:sp>
        <p:nvSpPr>
          <p:cNvPr id="3" name="Content Placeholder 2">
            <a:extLst>
              <a:ext uri="{FF2B5EF4-FFF2-40B4-BE49-F238E27FC236}">
                <a16:creationId xmlns:a16="http://schemas.microsoft.com/office/drawing/2014/main" xmlns="" id="{30D46A0A-D261-4338-B8E6-F68C60A9432E}"/>
              </a:ext>
            </a:extLst>
          </p:cNvPr>
          <p:cNvSpPr>
            <a:spLocks noGrp="1"/>
          </p:cNvSpPr>
          <p:nvPr>
            <p:ph idx="1"/>
          </p:nvPr>
        </p:nvSpPr>
        <p:spPr>
          <a:xfrm>
            <a:off x="5385845" y="2318994"/>
            <a:ext cx="6058293" cy="4449452"/>
          </a:xfrm>
        </p:spPr>
        <p:txBody>
          <a:bodyPr>
            <a:normAutofit/>
          </a:bodyPr>
          <a:lstStyle/>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If we remember back to when we were in school, there were at least some points in time where we were very concerned, or outright nervous, about pending grades.</a:t>
            </a:r>
          </a:p>
          <a:p>
            <a:pPr marL="0" indent="0">
              <a:buNone/>
            </a:pP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Our students today are no different.</a:t>
            </a:r>
          </a:p>
          <a:p>
            <a:pPr lvl="1">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Thus, we will strive to grade assignments in a timely manner that respects both the students and the faculty. </a:t>
            </a:r>
          </a:p>
          <a:p>
            <a:pPr lvl="1">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In doing so, there are four  guidelines that should be utilized.</a:t>
            </a:r>
          </a:p>
          <a:p>
            <a:pPr marL="0" indent="0">
              <a:buNone/>
            </a:pPr>
            <a:endParaRPr lang="en-US" dirty="0"/>
          </a:p>
        </p:txBody>
      </p:sp>
      <p:sp>
        <p:nvSpPr>
          <p:cNvPr id="4" name="TextBox 3">
            <a:extLst>
              <a:ext uri="{FF2B5EF4-FFF2-40B4-BE49-F238E27FC236}">
                <a16:creationId xmlns:a16="http://schemas.microsoft.com/office/drawing/2014/main" xmlns="" id="{D8E88506-CDDD-4D95-8DF6-0607DEAD3F39}"/>
              </a:ext>
            </a:extLst>
          </p:cNvPr>
          <p:cNvSpPr txBox="1"/>
          <p:nvPr/>
        </p:nvSpPr>
        <p:spPr>
          <a:xfrm>
            <a:off x="1121004" y="914399"/>
            <a:ext cx="2620652" cy="861774"/>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Pledge to:</a:t>
            </a:r>
          </a:p>
          <a:p>
            <a:endParaRPr lang="en-US" dirty="0"/>
          </a:p>
        </p:txBody>
      </p:sp>
    </p:spTree>
    <p:extLst>
      <p:ext uri="{BB962C8B-B14F-4D97-AF65-F5344CB8AC3E}">
        <p14:creationId xmlns:p14="http://schemas.microsoft.com/office/powerpoint/2010/main" val="150838858"/>
      </p:ext>
    </p:extLst>
  </p:cSld>
  <p:clrMapOvr>
    <a:masterClrMapping/>
  </p:clrMapOvr>
  <mc:AlternateContent xmlns:mc="http://schemas.openxmlformats.org/markup-compatibility/2006" xmlns:p14="http://schemas.microsoft.com/office/powerpoint/2010/main">
    <mc:Choice Requires="p14">
      <p:transition spd="slow" p14:dur="2000" advTm="15681"/>
    </mc:Choice>
    <mc:Fallback xmlns="">
      <p:transition spd="slow" advTm="15681"/>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83A76C-AD52-4233-A307-B8050496191B}"/>
              </a:ext>
            </a:extLst>
          </p:cNvPr>
          <p:cNvSpPr>
            <a:spLocks noGrp="1"/>
          </p:cNvSpPr>
          <p:nvPr>
            <p:ph type="title"/>
          </p:nvPr>
        </p:nvSpPr>
        <p:spPr>
          <a:xfrm>
            <a:off x="838200" y="365125"/>
            <a:ext cx="7994715" cy="1325563"/>
          </a:xfrm>
        </p:spPr>
        <p:txBody>
          <a:bodyPr>
            <a:normAutofit/>
          </a:bodyPr>
          <a:lstStyle/>
          <a:p>
            <a:r>
              <a:rPr lang="en-US" sz="3600" dirty="0">
                <a:latin typeface="Times New Roman" panose="02020603050405020304" pitchFamily="18" charset="0"/>
                <a:cs typeface="Times New Roman" panose="02020603050405020304" pitchFamily="18" charset="0"/>
              </a:rPr>
              <a:t>Four Guidelines for Providing Feedback</a:t>
            </a:r>
          </a:p>
        </p:txBody>
      </p:sp>
      <p:sp>
        <p:nvSpPr>
          <p:cNvPr id="3" name="Content Placeholder 2">
            <a:extLst>
              <a:ext uri="{FF2B5EF4-FFF2-40B4-BE49-F238E27FC236}">
                <a16:creationId xmlns:a16="http://schemas.microsoft.com/office/drawing/2014/main" xmlns="" id="{54A2E72B-5F0B-49AB-AC75-22E805BA5D0D}"/>
              </a:ext>
            </a:extLst>
          </p:cNvPr>
          <p:cNvSpPr>
            <a:spLocks noGrp="1"/>
          </p:cNvSpPr>
          <p:nvPr>
            <p:ph sz="half" idx="1"/>
          </p:nvPr>
        </p:nvSpPr>
        <p:spPr>
          <a:xfrm>
            <a:off x="3139125" y="2001861"/>
            <a:ext cx="5181600" cy="4351338"/>
          </a:xfrm>
        </p:spPr>
        <p:txBody>
          <a:bodyPr>
            <a:normAutofit lnSpcReduction="10000"/>
          </a:bodyPr>
          <a:lstStyle/>
          <a:p>
            <a:pPr marL="457200" indent="-457200">
              <a:buAutoNum type="arabicPeriod"/>
            </a:pPr>
            <a:r>
              <a:rPr lang="en-US" sz="2400" dirty="0">
                <a:latin typeface="Times New Roman" panose="02020603050405020304" pitchFamily="18" charset="0"/>
                <a:cs typeface="Times New Roman" panose="02020603050405020304" pitchFamily="18" charset="0"/>
              </a:rPr>
              <a:t>Lower Stakes Assignments (Less than 10% of the course grade) – Within 72 hours after due date.</a:t>
            </a:r>
          </a:p>
          <a:p>
            <a:pPr marL="457200" indent="-457200">
              <a:buAutoNum type="arabicPeriod"/>
            </a:pPr>
            <a:r>
              <a:rPr lang="en-US" sz="2400" dirty="0">
                <a:latin typeface="Times New Roman" panose="02020603050405020304" pitchFamily="18" charset="0"/>
                <a:cs typeface="Times New Roman" panose="02020603050405020304" pitchFamily="18" charset="0"/>
              </a:rPr>
              <a:t>Higher Stakes Assignments (More than 10% of the course grade) – No more than one week after the due date. </a:t>
            </a:r>
          </a:p>
          <a:p>
            <a:pPr marL="457200" indent="-457200">
              <a:buAutoNum type="arabicPeriod"/>
            </a:pPr>
            <a:r>
              <a:rPr lang="en-US" sz="2400" dirty="0">
                <a:latin typeface="Times New Roman" panose="02020603050405020304" pitchFamily="18" charset="0"/>
                <a:cs typeface="Times New Roman" panose="02020603050405020304" pitchFamily="18" charset="0"/>
              </a:rPr>
              <a:t>Exams (Mostly Objective) – Within 72 hours after due date.</a:t>
            </a:r>
          </a:p>
          <a:p>
            <a:pPr marL="457200" indent="-457200">
              <a:buAutoNum type="arabicPeriod"/>
            </a:pPr>
            <a:r>
              <a:rPr lang="en-US" sz="2400" dirty="0">
                <a:latin typeface="Times New Roman" panose="02020603050405020304" pitchFamily="18" charset="0"/>
                <a:cs typeface="Times New Roman" panose="02020603050405020304" pitchFamily="18" charset="0"/>
              </a:rPr>
              <a:t>Exams (Lengthy Case/Essay) – No more than one week after the due date.</a:t>
            </a:r>
          </a:p>
          <a:p>
            <a:pPr marL="457200" indent="-457200">
              <a:buAutoNum type="alphaLcPeriod"/>
            </a:pPr>
            <a:endParaRPr lang="en-US" sz="24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27393843"/>
      </p:ext>
    </p:extLst>
  </p:cSld>
  <p:clrMapOvr>
    <a:masterClrMapping/>
  </p:clrMapOvr>
  <mc:AlternateContent xmlns:mc="http://schemas.openxmlformats.org/markup-compatibility/2006" xmlns:p14="http://schemas.microsoft.com/office/powerpoint/2010/main">
    <mc:Choice Requires="p14">
      <p:transition spd="slow" p14:dur="2000" advTm="15520"/>
    </mc:Choice>
    <mc:Fallback xmlns="">
      <p:transition spd="slow" advTm="1552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748957-8979-46ED-A725-389BC2B0A8D6}"/>
              </a:ext>
            </a:extLst>
          </p:cNvPr>
          <p:cNvSpPr>
            <a:spLocks noGrp="1"/>
          </p:cNvSpPr>
          <p:nvPr>
            <p:ph type="title"/>
          </p:nvPr>
        </p:nvSpPr>
        <p:spPr>
          <a:xfrm>
            <a:off x="923939" y="436231"/>
            <a:ext cx="3789463" cy="1128619"/>
          </a:xfrm>
        </p:spPr>
        <p:txBody>
          <a:bodyPr>
            <a:normAutofit/>
          </a:bodyPr>
          <a:lstStyle/>
          <a:p>
            <a:r>
              <a:rPr lang="en-US" sz="3600" dirty="0">
                <a:latin typeface="Times New Roman" panose="02020603050405020304" pitchFamily="18" charset="0"/>
                <a:cs typeface="Times New Roman" panose="02020603050405020304" pitchFamily="18" charset="0"/>
              </a:rPr>
              <a:t>Grading Timelines</a:t>
            </a:r>
          </a:p>
        </p:txBody>
      </p:sp>
      <p:sp>
        <p:nvSpPr>
          <p:cNvPr id="3" name="Content Placeholder 2">
            <a:extLst>
              <a:ext uri="{FF2B5EF4-FFF2-40B4-BE49-F238E27FC236}">
                <a16:creationId xmlns:a16="http://schemas.microsoft.com/office/drawing/2014/main" xmlns="" id="{0A0EE7BE-C919-4826-BE7F-43CD40EE7582}"/>
              </a:ext>
            </a:extLst>
          </p:cNvPr>
          <p:cNvSpPr>
            <a:spLocks noGrp="1"/>
          </p:cNvSpPr>
          <p:nvPr>
            <p:ph idx="1"/>
          </p:nvPr>
        </p:nvSpPr>
        <p:spPr/>
        <p:txBody>
          <a:bodyPr>
            <a:normAutofit/>
          </a:bodyPr>
          <a:lstStyle/>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Grading timelines should be stated in the syllabus and the timelines may need to shorten if the assignment is repetitive and the feedback from one assignment will aid the student in completing the next one or if it is an eight week course.</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To facilitate our ability to meet these timelines, we should plan all of our courses such that due dates are spread out. </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Also, if these timelines are not realistic, there is also the possibility that we may have too many assignments due. </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In the event that it appears that we might not be able to meet our grading timeline guidance, it is vital that we communicate that information with students as soon as possible, as our timely communication can work to reduce the level of dissatisfaction with our grading timelines not being met.</a:t>
            </a:r>
          </a:p>
          <a:p>
            <a:pPr marL="0" indent="0">
              <a:buNone/>
            </a:pPr>
            <a:endParaRPr lang="en-US" dirty="0"/>
          </a:p>
        </p:txBody>
      </p:sp>
    </p:spTree>
    <p:extLst>
      <p:ext uri="{BB962C8B-B14F-4D97-AF65-F5344CB8AC3E}">
        <p14:creationId xmlns:p14="http://schemas.microsoft.com/office/powerpoint/2010/main" val="1693120658"/>
      </p:ext>
    </p:extLst>
  </p:cSld>
  <p:clrMapOvr>
    <a:masterClrMapping/>
  </p:clrMapOvr>
  <mc:AlternateContent xmlns:mc="http://schemas.openxmlformats.org/markup-compatibility/2006" xmlns:p14="http://schemas.microsoft.com/office/powerpoint/2010/main">
    <mc:Choice Requires="p14">
      <p:transition spd="slow" p14:dur="2000" advTm="15552"/>
    </mc:Choice>
    <mc:Fallback xmlns="">
      <p:transition spd="slow" advTm="1555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F3CDB4-3706-4615-9E08-7B74910F3CE3}"/>
              </a:ext>
            </a:extLst>
          </p:cNvPr>
          <p:cNvSpPr>
            <a:spLocks noGrp="1"/>
          </p:cNvSpPr>
          <p:nvPr>
            <p:ph type="title"/>
          </p:nvPr>
        </p:nvSpPr>
        <p:spPr>
          <a:xfrm>
            <a:off x="895546" y="3290858"/>
            <a:ext cx="3775827" cy="1184366"/>
          </a:xfrm>
        </p:spPr>
        <p:txBody>
          <a:bodyPr>
            <a:noAutofit/>
          </a:bodyPr>
          <a:lstStyle/>
          <a:p>
            <a:r>
              <a:rPr lang="en-US" sz="3600" dirty="0">
                <a:latin typeface="Times New Roman" panose="02020603050405020304" pitchFamily="18" charset="0"/>
                <a:cs typeface="Times New Roman" panose="02020603050405020304" pitchFamily="18" charset="0"/>
              </a:rPr>
              <a:t>4. Provide Assignment Feedback in a Constructive Manner.</a:t>
            </a:r>
          </a:p>
        </p:txBody>
      </p:sp>
      <p:sp>
        <p:nvSpPr>
          <p:cNvPr id="3" name="Content Placeholder 2">
            <a:extLst>
              <a:ext uri="{FF2B5EF4-FFF2-40B4-BE49-F238E27FC236}">
                <a16:creationId xmlns:a16="http://schemas.microsoft.com/office/drawing/2014/main" xmlns="" id="{8E33C08A-2AC0-4E6F-B8FD-ACFFCBEE92C6}"/>
              </a:ext>
            </a:extLst>
          </p:cNvPr>
          <p:cNvSpPr>
            <a:spLocks noGrp="1"/>
          </p:cNvSpPr>
          <p:nvPr>
            <p:ph idx="1"/>
          </p:nvPr>
        </p:nvSpPr>
        <p:spPr>
          <a:xfrm>
            <a:off x="4223208" y="1898189"/>
            <a:ext cx="7767687" cy="4871266"/>
          </a:xfrm>
        </p:spPr>
        <p:txBody>
          <a:bodyPr>
            <a:normAutofit/>
          </a:bodyPr>
          <a:lstStyle/>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The circumstances are rare where only providing a number grade is sufficient feedback for the student. </a:t>
            </a:r>
          </a:p>
          <a:p>
            <a:pPr lvl="1">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Some examples include an assignment that is purely objective, incredibly low stakes, the purpose of the assignment is based on participation rather than what was actually said, or the student actually exhibited true mastery. </a:t>
            </a:r>
          </a:p>
          <a:p>
            <a:pPr lvl="1">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Otherwise, we owe it to our students to provide a sufficient level of feedback such that they can learn and improve, as that’s what they’re here for.</a:t>
            </a: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Again, this is especially important if the assignment is repetitive or progressive. </a:t>
            </a:r>
          </a:p>
          <a:p>
            <a:pPr lvl="1">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 level of feedback sufficiency is subjective and the relative weight and importance of the assignment should be considered. </a:t>
            </a:r>
          </a:p>
          <a:p>
            <a:pPr marL="0" indent="0">
              <a:buNone/>
            </a:pPr>
            <a:endParaRPr lang="en-US" dirty="0"/>
          </a:p>
        </p:txBody>
      </p:sp>
      <p:sp>
        <p:nvSpPr>
          <p:cNvPr id="4" name="TextBox 3">
            <a:extLst>
              <a:ext uri="{FF2B5EF4-FFF2-40B4-BE49-F238E27FC236}">
                <a16:creationId xmlns:a16="http://schemas.microsoft.com/office/drawing/2014/main" xmlns="" id="{44C564A9-CFE7-4582-B390-FA146FECAB07}"/>
              </a:ext>
            </a:extLst>
          </p:cNvPr>
          <p:cNvSpPr txBox="1"/>
          <p:nvPr/>
        </p:nvSpPr>
        <p:spPr>
          <a:xfrm>
            <a:off x="895546" y="697584"/>
            <a:ext cx="3516198"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Pledge to:</a:t>
            </a:r>
          </a:p>
        </p:txBody>
      </p:sp>
    </p:spTree>
    <p:extLst>
      <p:ext uri="{BB962C8B-B14F-4D97-AF65-F5344CB8AC3E}">
        <p14:creationId xmlns:p14="http://schemas.microsoft.com/office/powerpoint/2010/main" val="3190868382"/>
      </p:ext>
    </p:extLst>
  </p:cSld>
  <p:clrMapOvr>
    <a:masterClrMapping/>
  </p:clrMapOvr>
  <mc:AlternateContent xmlns:mc="http://schemas.openxmlformats.org/markup-compatibility/2006" xmlns:p14="http://schemas.microsoft.com/office/powerpoint/2010/main">
    <mc:Choice Requires="p14">
      <p:transition spd="slow" p14:dur="2000" advTm="15615"/>
    </mc:Choice>
    <mc:Fallback xmlns="">
      <p:transition spd="slow" advTm="15615"/>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F3CDB4-3706-4615-9E08-7B74910F3CE3}"/>
              </a:ext>
            </a:extLst>
          </p:cNvPr>
          <p:cNvSpPr>
            <a:spLocks noGrp="1"/>
          </p:cNvSpPr>
          <p:nvPr>
            <p:ph type="title"/>
          </p:nvPr>
        </p:nvSpPr>
        <p:spPr>
          <a:xfrm>
            <a:off x="838200" y="404133"/>
            <a:ext cx="10515600" cy="1184366"/>
          </a:xfrm>
        </p:spPr>
        <p:txBody>
          <a:bodyPr>
            <a:normAutofit/>
          </a:bodyPr>
          <a:lstStyle/>
          <a:p>
            <a:r>
              <a:rPr lang="en-US" sz="3600" dirty="0">
                <a:latin typeface="Times New Roman" panose="02020603050405020304" pitchFamily="18" charset="0"/>
                <a:cs typeface="Times New Roman" panose="02020603050405020304" pitchFamily="18" charset="0"/>
              </a:rPr>
              <a:t>Pledge #4 continued:</a:t>
            </a:r>
          </a:p>
        </p:txBody>
      </p:sp>
      <p:sp>
        <p:nvSpPr>
          <p:cNvPr id="3" name="Content Placeholder 2">
            <a:extLst>
              <a:ext uri="{FF2B5EF4-FFF2-40B4-BE49-F238E27FC236}">
                <a16:creationId xmlns:a16="http://schemas.microsoft.com/office/drawing/2014/main" xmlns="" id="{8E33C08A-2AC0-4E6F-B8FD-ACFFCBEE92C6}"/>
              </a:ext>
            </a:extLst>
          </p:cNvPr>
          <p:cNvSpPr>
            <a:spLocks noGrp="1"/>
          </p:cNvSpPr>
          <p:nvPr>
            <p:ph idx="1"/>
          </p:nvPr>
        </p:nvSpPr>
        <p:spPr>
          <a:xfrm>
            <a:off x="771525" y="2208802"/>
            <a:ext cx="10515600" cy="4871266"/>
          </a:xfrm>
        </p:spPr>
        <p:txBody>
          <a:bodyPr>
            <a:normAutofit/>
          </a:bodyPr>
          <a:lstStyle/>
          <a:p>
            <a:pPr>
              <a:buFont typeface="Wingdings" panose="05000000000000000000" pitchFamily="2" charset="2"/>
              <a:buChar char="v"/>
            </a:pPr>
            <a:r>
              <a:rPr lang="en-US" sz="2600" dirty="0">
                <a:latin typeface="Times New Roman" panose="02020603050405020304" pitchFamily="18" charset="0"/>
                <a:cs typeface="Times New Roman" panose="02020603050405020304" pitchFamily="18" charset="0"/>
              </a:rPr>
              <a:t>Incredibly detailed feedback early in the term will hopefully lessen the need for detailed feedback as the course goes on.</a:t>
            </a:r>
          </a:p>
          <a:p>
            <a:pPr marL="0" indent="0">
              <a:buNone/>
            </a:pPr>
            <a:endParaRPr lang="en-US" sz="2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600" dirty="0">
                <a:latin typeface="Times New Roman" panose="02020603050405020304" pitchFamily="18" charset="0"/>
                <a:cs typeface="Times New Roman" panose="02020603050405020304" pitchFamily="18" charset="0"/>
              </a:rPr>
              <a:t>In providing feedback, consider not just if your comment makes sense to you, but if it would truly make sense to a third party reading. </a:t>
            </a:r>
          </a:p>
          <a:p>
            <a:pPr marL="0" indent="0">
              <a:buNone/>
            </a:pPr>
            <a:endParaRPr lang="en-US" sz="2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600" dirty="0">
                <a:latin typeface="Times New Roman" panose="02020603050405020304" pitchFamily="18" charset="0"/>
                <a:cs typeface="Times New Roman" panose="02020603050405020304" pitchFamily="18" charset="0"/>
              </a:rPr>
              <a:t>Remember that we’re experts in our disciplines and our students are not.</a:t>
            </a:r>
          </a:p>
          <a:p>
            <a:pPr marL="0" indent="0">
              <a:buNone/>
            </a:pPr>
            <a:endParaRPr lang="en-US" dirty="0"/>
          </a:p>
        </p:txBody>
      </p:sp>
    </p:spTree>
    <p:extLst>
      <p:ext uri="{BB962C8B-B14F-4D97-AF65-F5344CB8AC3E}">
        <p14:creationId xmlns:p14="http://schemas.microsoft.com/office/powerpoint/2010/main" val="3294255269"/>
      </p:ext>
    </p:extLst>
  </p:cSld>
  <p:clrMapOvr>
    <a:masterClrMapping/>
  </p:clrMapOvr>
  <mc:AlternateContent xmlns:mc="http://schemas.openxmlformats.org/markup-compatibility/2006" xmlns:p14="http://schemas.microsoft.com/office/powerpoint/2010/main">
    <mc:Choice Requires="p14">
      <p:transition spd="slow" p14:dur="2000" advTm="15547"/>
    </mc:Choice>
    <mc:Fallback xmlns="">
      <p:transition spd="slow" advTm="1554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6CDF1D-892B-463F-A0B4-32DA87EB1196}"/>
              </a:ext>
            </a:extLst>
          </p:cNvPr>
          <p:cNvSpPr>
            <a:spLocks noGrp="1"/>
          </p:cNvSpPr>
          <p:nvPr>
            <p:ph type="title"/>
          </p:nvPr>
        </p:nvSpPr>
        <p:spPr/>
        <p:txBody>
          <a:bodyPr>
            <a:normAutofit fontScale="90000"/>
          </a:bodyPr>
          <a:lstStyle/>
          <a:p>
            <a:pPr algn="ctr"/>
            <a:r>
              <a:rPr lang="en-US" dirty="0">
                <a:latin typeface="Times New Roman" panose="02020603050405020304" pitchFamily="18" charset="0"/>
                <a:cs typeface="Times New Roman" panose="02020603050405020304" pitchFamily="18" charset="0"/>
              </a:rPr>
              <a:t>Cornerstone #3:</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Quality in Course Content</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D024569A-E0F7-43F9-B67D-B8E1472B607B}"/>
              </a:ext>
            </a:extLst>
          </p:cNvPr>
          <p:cNvSpPr>
            <a:spLocks noGrp="1"/>
          </p:cNvSpPr>
          <p:nvPr>
            <p:ph idx="1"/>
          </p:nvPr>
        </p:nvSpPr>
        <p:spPr/>
        <p:txBody>
          <a:bodyPr/>
          <a:lstStyle/>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Whether our students are face to face or online, we will strive to provide as an equivalent of an instructional experience as possible. </a:t>
            </a:r>
          </a:p>
          <a:p>
            <a:pPr marL="0" indent="0">
              <a:buNone/>
            </a:pP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Obviously, there are certain limitations that the online modality creates, but we must strive for creativity in taking the face to face classroom experience to the online one. </a:t>
            </a:r>
          </a:p>
          <a:p>
            <a:pPr marL="0" indent="0">
              <a:buNone/>
            </a:pP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We recognize that our resources are limited in terms of time, support, and money to create the type of experience we might want, but it is within our power to provide sufficient quality content to help the students meet the course objectives.</a:t>
            </a:r>
          </a:p>
          <a:p>
            <a:pPr marL="0" indent="0">
              <a:buNone/>
            </a:pPr>
            <a:endParaRPr lang="en-US" dirty="0"/>
          </a:p>
        </p:txBody>
      </p:sp>
    </p:spTree>
    <p:extLst>
      <p:ext uri="{BB962C8B-B14F-4D97-AF65-F5344CB8AC3E}">
        <p14:creationId xmlns:p14="http://schemas.microsoft.com/office/powerpoint/2010/main" val="153926396"/>
      </p:ext>
    </p:extLst>
  </p:cSld>
  <p:clrMapOvr>
    <a:masterClrMapping/>
  </p:clrMapOvr>
  <mc:AlternateContent xmlns:mc="http://schemas.openxmlformats.org/markup-compatibility/2006" xmlns:p14="http://schemas.microsoft.com/office/powerpoint/2010/main">
    <mc:Choice Requires="p14">
      <p:transition spd="slow" p14:dur="2000" advTm="15589"/>
    </mc:Choice>
    <mc:Fallback xmlns="">
      <p:transition spd="slow" advTm="1558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6AAB0F-696F-4744-A107-F3E2F71B827C}"/>
              </a:ext>
            </a:extLst>
          </p:cNvPr>
          <p:cNvSpPr>
            <a:spLocks noGrp="1"/>
          </p:cNvSpPr>
          <p:nvPr>
            <p:ph type="title"/>
          </p:nvPr>
        </p:nvSpPr>
        <p:spPr>
          <a:xfrm>
            <a:off x="762000" y="307975"/>
            <a:ext cx="10515600" cy="1325563"/>
          </a:xfrm>
        </p:spPr>
        <p:txBody>
          <a:bodyPr>
            <a:normAutofit/>
          </a:bodyPr>
          <a:lstStyle/>
          <a:p>
            <a:r>
              <a:rPr lang="en-US" sz="3600" dirty="0">
                <a:latin typeface="Times New Roman" panose="02020603050405020304" pitchFamily="18" charset="0"/>
                <a:cs typeface="Times New Roman" panose="02020603050405020304" pitchFamily="18" charset="0"/>
              </a:rPr>
              <a:t> Cornerstone #3 continued:</a:t>
            </a:r>
          </a:p>
        </p:txBody>
      </p:sp>
      <p:sp>
        <p:nvSpPr>
          <p:cNvPr id="3" name="Content Placeholder 2">
            <a:extLst>
              <a:ext uri="{FF2B5EF4-FFF2-40B4-BE49-F238E27FC236}">
                <a16:creationId xmlns:a16="http://schemas.microsoft.com/office/drawing/2014/main" xmlns="" id="{D0E663FA-6BF5-4588-A9F8-7E87133340F4}"/>
              </a:ext>
            </a:extLst>
          </p:cNvPr>
          <p:cNvSpPr>
            <a:spLocks noGrp="1"/>
          </p:cNvSpPr>
          <p:nvPr>
            <p:ph sz="half" idx="1"/>
          </p:nvPr>
        </p:nvSpPr>
        <p:spPr>
          <a:xfrm>
            <a:off x="838199" y="1825624"/>
            <a:ext cx="5553173" cy="4820271"/>
          </a:xfrm>
        </p:spPr>
        <p:txBody>
          <a:bodyPr>
            <a:normAutofit fontScale="85000" lnSpcReduction="10000"/>
          </a:bodyPr>
          <a:lstStyle/>
          <a:p>
            <a:pPr>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One of the big issues to consider in looking at one’s online course content is “contact hour” equivalence.  </a:t>
            </a:r>
          </a:p>
          <a:p>
            <a:pPr>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Basically, do your online students have at least </a:t>
            </a:r>
            <a:r>
              <a:rPr lang="en-US" sz="2600" b="1" dirty="0">
                <a:latin typeface="Times New Roman" panose="02020603050405020304" pitchFamily="18" charset="0"/>
                <a:cs typeface="Times New Roman" panose="02020603050405020304" pitchFamily="18" charset="0"/>
              </a:rPr>
              <a:t>forty</a:t>
            </a:r>
            <a:r>
              <a:rPr lang="en-US" sz="2600" dirty="0">
                <a:latin typeface="Times New Roman" panose="02020603050405020304" pitchFamily="18" charset="0"/>
                <a:cs typeface="Times New Roman" panose="02020603050405020304" pitchFamily="18" charset="0"/>
              </a:rPr>
              <a:t> hours of instructional time, just as your face to face students do? </a:t>
            </a:r>
          </a:p>
          <a:p>
            <a:pPr>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Though some institutions have begun counting equivalent content under an institutional wide measurement of equivalence, we intend to leave it to the instructor to be able to demonstrate that they have content and instructional activities that equate to approximately forty hours. </a:t>
            </a:r>
          </a:p>
          <a:p>
            <a:pPr>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To the right is a non-exhaustive list of the type of activities that count towards the forty hour guideline:</a:t>
            </a:r>
          </a:p>
          <a:p>
            <a:pPr marL="0" indent="0">
              <a:buNone/>
            </a:pPr>
            <a:endParaRPr lang="en-US" dirty="0"/>
          </a:p>
        </p:txBody>
      </p:sp>
      <p:sp>
        <p:nvSpPr>
          <p:cNvPr id="4" name="Content Placeholder 3">
            <a:extLst>
              <a:ext uri="{FF2B5EF4-FFF2-40B4-BE49-F238E27FC236}">
                <a16:creationId xmlns:a16="http://schemas.microsoft.com/office/drawing/2014/main" xmlns="" id="{390FE4E6-C299-41F0-A4E7-DCC61EB761B7}"/>
              </a:ext>
            </a:extLst>
          </p:cNvPr>
          <p:cNvSpPr>
            <a:spLocks noGrp="1"/>
          </p:cNvSpPr>
          <p:nvPr>
            <p:ph sz="half" idx="2"/>
          </p:nvPr>
        </p:nvSpPr>
        <p:spPr>
          <a:xfrm>
            <a:off x="7067746" y="2584480"/>
            <a:ext cx="4866588" cy="3302557"/>
          </a:xfrm>
          <a:ln>
            <a:solidFill>
              <a:schemeClr val="tx1"/>
            </a:solidFill>
          </a:ln>
        </p:spPr>
        <p:txBody>
          <a:bodyPr>
            <a:normAutofit/>
          </a:bodyPr>
          <a:lstStyle/>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Reasonable Exam Time.</a:t>
            </a:r>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Listening to Audio Lectures or Watching Videos.</a:t>
            </a:r>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Discussions.</a:t>
            </a:r>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Interactive Journals.</a:t>
            </a:r>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Readings/comparable activities that would occur in the face to face classroom.</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172177897"/>
      </p:ext>
    </p:extLst>
  </p:cSld>
  <p:clrMapOvr>
    <a:masterClrMapping/>
  </p:clrMapOvr>
  <mc:AlternateContent xmlns:mc="http://schemas.openxmlformats.org/markup-compatibility/2006" xmlns:p14="http://schemas.microsoft.com/office/powerpoint/2010/main">
    <mc:Choice Requires="p14">
      <p:transition spd="slow" p14:dur="2000" advTm="15440"/>
    </mc:Choice>
    <mc:Fallback xmlns="">
      <p:transition spd="slow" advTm="1544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25AC87-D1B6-49DA-8643-6996AB42B8E6}"/>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Cornerstone #3 continued:</a:t>
            </a:r>
          </a:p>
        </p:txBody>
      </p:sp>
      <p:sp>
        <p:nvSpPr>
          <p:cNvPr id="3" name="Content Placeholder 2">
            <a:extLst>
              <a:ext uri="{FF2B5EF4-FFF2-40B4-BE49-F238E27FC236}">
                <a16:creationId xmlns:a16="http://schemas.microsoft.com/office/drawing/2014/main" xmlns="" id="{EDB45E62-62D7-4235-81B3-5C7BC16A8E6D}"/>
              </a:ext>
            </a:extLst>
          </p:cNvPr>
          <p:cNvSpPr>
            <a:spLocks noGrp="1"/>
          </p:cNvSpPr>
          <p:nvPr>
            <p:ph sz="half" idx="1"/>
          </p:nvPr>
        </p:nvSpPr>
        <p:spPr>
          <a:xfrm>
            <a:off x="3213755" y="1999637"/>
            <a:ext cx="5181600" cy="1388915"/>
          </a:xfrm>
        </p:spPr>
        <p:txBody>
          <a:bodyPr>
            <a:normAutofit lnSpcReduction="10000"/>
          </a:bodyPr>
          <a:lstStyle/>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following non-exhaustive short list contains types of activities that do not count towards the forty hour guideline:</a:t>
            </a:r>
          </a:p>
          <a:p>
            <a:pPr marL="0" indent="0">
              <a:buNone/>
            </a:pPr>
            <a:endParaRPr lang="en-US" dirty="0"/>
          </a:p>
        </p:txBody>
      </p:sp>
      <p:sp>
        <p:nvSpPr>
          <p:cNvPr id="4" name="Content Placeholder 3">
            <a:extLst>
              <a:ext uri="{FF2B5EF4-FFF2-40B4-BE49-F238E27FC236}">
                <a16:creationId xmlns:a16="http://schemas.microsoft.com/office/drawing/2014/main" xmlns="" id="{AE2C7309-0E46-4DE6-AE58-3BBD6DB6E59C}"/>
              </a:ext>
            </a:extLst>
          </p:cNvPr>
          <p:cNvSpPr>
            <a:spLocks noGrp="1"/>
          </p:cNvSpPr>
          <p:nvPr>
            <p:ph sz="half" idx="2"/>
          </p:nvPr>
        </p:nvSpPr>
        <p:spPr>
          <a:xfrm>
            <a:off x="3213755" y="3795827"/>
            <a:ext cx="5181600" cy="1945097"/>
          </a:xfrm>
          <a:ln>
            <a:solidFill>
              <a:schemeClr val="tx1"/>
            </a:solidFill>
          </a:ln>
        </p:spPr>
        <p:txBody>
          <a:bodyPr/>
          <a:lstStyle/>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Reading the text.</a:t>
            </a:r>
          </a:p>
          <a:p>
            <a:pPr lvl="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Working on homework assignments or projects that are usually done outside of class in a face to face environment.</a:t>
            </a:r>
          </a:p>
          <a:p>
            <a:endParaRPr lang="en-US" dirty="0"/>
          </a:p>
        </p:txBody>
      </p:sp>
    </p:spTree>
    <p:extLst>
      <p:ext uri="{BB962C8B-B14F-4D97-AF65-F5344CB8AC3E}">
        <p14:creationId xmlns:p14="http://schemas.microsoft.com/office/powerpoint/2010/main" val="2536325070"/>
      </p:ext>
    </p:extLst>
  </p:cSld>
  <p:clrMapOvr>
    <a:masterClrMapping/>
  </p:clrMapOvr>
  <mc:AlternateContent xmlns:mc="http://schemas.openxmlformats.org/markup-compatibility/2006" xmlns:p14="http://schemas.microsoft.com/office/powerpoint/2010/main">
    <mc:Choice Requires="p14">
      <p:transition spd="slow" p14:dur="2000" advTm="15605"/>
    </mc:Choice>
    <mc:Fallback xmlns="">
      <p:transition spd="slow" advTm="1560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BDB52C-41DA-42E6-9F8A-E28F4E43F9E6}"/>
              </a:ext>
            </a:extLst>
          </p:cNvPr>
          <p:cNvSpPr>
            <a:spLocks noGrp="1"/>
          </p:cNvSpPr>
          <p:nvPr>
            <p:ph type="title"/>
          </p:nvPr>
        </p:nvSpPr>
        <p:spPr>
          <a:xfrm>
            <a:off x="979602" y="327417"/>
            <a:ext cx="4167433" cy="1114883"/>
          </a:xfrm>
        </p:spPr>
        <p:txBody>
          <a:bodyPr>
            <a:normAutofit/>
          </a:bodyPr>
          <a:lstStyle/>
          <a:p>
            <a:r>
              <a:rPr lang="en-US" sz="3600" dirty="0">
                <a:latin typeface="Times New Roman" panose="02020603050405020304" pitchFamily="18" charset="0"/>
                <a:cs typeface="Times New Roman" panose="02020603050405020304" pitchFamily="18" charset="0"/>
              </a:rPr>
              <a:t>Five Hours of “US”</a:t>
            </a:r>
          </a:p>
        </p:txBody>
      </p:sp>
      <p:sp>
        <p:nvSpPr>
          <p:cNvPr id="3" name="Content Placeholder 2">
            <a:extLst>
              <a:ext uri="{FF2B5EF4-FFF2-40B4-BE49-F238E27FC236}">
                <a16:creationId xmlns:a16="http://schemas.microsoft.com/office/drawing/2014/main" xmlns="" id="{45F8061E-3EDD-420D-9AF0-0B149D97A6D7}"/>
              </a:ext>
            </a:extLst>
          </p:cNvPr>
          <p:cNvSpPr>
            <a:spLocks noGrp="1"/>
          </p:cNvSpPr>
          <p:nvPr>
            <p:ph sz="half" idx="1"/>
          </p:nvPr>
        </p:nvSpPr>
        <p:spPr>
          <a:xfrm>
            <a:off x="838200" y="1825625"/>
            <a:ext cx="6052794" cy="4839126"/>
          </a:xfrm>
        </p:spPr>
        <p:txBody>
          <a:bodyPr>
            <a:normAutofit fontScale="77500" lnSpcReduction="20000"/>
          </a:bodyPr>
          <a:lstStyle/>
          <a:p>
            <a:pPr>
              <a:buFont typeface="Wingdings" panose="05000000000000000000" pitchFamily="2" charset="2"/>
              <a:buChar char="Ø"/>
            </a:pPr>
            <a:r>
              <a:rPr lang="en-US" sz="3100" dirty="0">
                <a:latin typeface="Times New Roman" panose="02020603050405020304" pitchFamily="18" charset="0"/>
                <a:cs typeface="Times New Roman" panose="02020603050405020304" pitchFamily="18" charset="0"/>
              </a:rPr>
              <a:t>There must also be a significant component of “us” in each course. </a:t>
            </a:r>
          </a:p>
          <a:p>
            <a:pPr>
              <a:buFont typeface="Wingdings" panose="05000000000000000000" pitchFamily="2" charset="2"/>
              <a:buChar char="Ø"/>
            </a:pPr>
            <a:r>
              <a:rPr lang="en-US" sz="3100" dirty="0">
                <a:latin typeface="Times New Roman" panose="02020603050405020304" pitchFamily="18" charset="0"/>
                <a:cs typeface="Times New Roman" panose="02020603050405020304" pitchFamily="18" charset="0"/>
              </a:rPr>
              <a:t>While it is true that some of the publisher resources and other readings and videos found online are great teaching tools, students should also expect to hear from our faculty. </a:t>
            </a:r>
          </a:p>
          <a:p>
            <a:pPr>
              <a:buFont typeface="Wingdings" panose="05000000000000000000" pitchFamily="2" charset="2"/>
              <a:buChar char="Ø"/>
            </a:pPr>
            <a:r>
              <a:rPr lang="en-US" sz="3100" dirty="0">
                <a:latin typeface="Times New Roman" panose="02020603050405020304" pitchFamily="18" charset="0"/>
                <a:cs typeface="Times New Roman" panose="02020603050405020304" pitchFamily="18" charset="0"/>
              </a:rPr>
              <a:t>We were hired because we have stories, experiences, and knowledge to share. </a:t>
            </a:r>
          </a:p>
          <a:p>
            <a:pPr>
              <a:buFont typeface="Wingdings" panose="05000000000000000000" pitchFamily="2" charset="2"/>
              <a:buChar char="Ø"/>
            </a:pPr>
            <a:r>
              <a:rPr lang="en-US" sz="3100" dirty="0">
                <a:latin typeface="Times New Roman" panose="02020603050405020304" pitchFamily="18" charset="0"/>
                <a:cs typeface="Times New Roman" panose="02020603050405020304" pitchFamily="18" charset="0"/>
              </a:rPr>
              <a:t>To this end, we should target at least five hours of “us” in each course. This will likely come from prepared videos, audio messages, notes, and other explanatory activities. </a:t>
            </a:r>
          </a:p>
          <a:p>
            <a:pPr>
              <a:buFont typeface="Wingdings" panose="05000000000000000000" pitchFamily="2" charset="2"/>
              <a:buChar char="Ø"/>
            </a:pPr>
            <a:r>
              <a:rPr lang="en-US" sz="3100" dirty="0">
                <a:latin typeface="Times New Roman" panose="02020603050405020304" pitchFamily="18" charset="0"/>
                <a:cs typeface="Times New Roman" panose="02020603050405020304" pitchFamily="18" charset="0"/>
              </a:rPr>
              <a:t> “Us” does not have to mean “you.” </a:t>
            </a:r>
          </a:p>
          <a:p>
            <a:pPr>
              <a:buFont typeface="Wingdings" panose="05000000000000000000" pitchFamily="2" charset="2"/>
              <a:buChar char="Ø"/>
            </a:pPr>
            <a:r>
              <a:rPr lang="en-US" sz="3100" dirty="0">
                <a:latin typeface="Times New Roman" panose="02020603050405020304" pitchFamily="18" charset="0"/>
                <a:cs typeface="Times New Roman" panose="02020603050405020304" pitchFamily="18" charset="0"/>
              </a:rPr>
              <a:t>We have many courses where multiple instructors contributed to the “us” factor.</a:t>
            </a:r>
          </a:p>
          <a:p>
            <a:endParaRPr lang="en-US" dirty="0"/>
          </a:p>
        </p:txBody>
      </p:sp>
      <p:sp>
        <p:nvSpPr>
          <p:cNvPr id="4" name="Content Placeholder 3">
            <a:extLst>
              <a:ext uri="{FF2B5EF4-FFF2-40B4-BE49-F238E27FC236}">
                <a16:creationId xmlns:a16="http://schemas.microsoft.com/office/drawing/2014/main" xmlns="" id="{3B18FAD7-E90B-402C-A8C2-09D9F3E107A5}"/>
              </a:ext>
            </a:extLst>
          </p:cNvPr>
          <p:cNvSpPr>
            <a:spLocks noGrp="1"/>
          </p:cNvSpPr>
          <p:nvPr>
            <p:ph sz="half" idx="2"/>
          </p:nvPr>
        </p:nvSpPr>
        <p:spPr>
          <a:xfrm>
            <a:off x="7241356" y="2538887"/>
            <a:ext cx="4282126" cy="2718095"/>
          </a:xfrm>
          <a:ln>
            <a:solidFill>
              <a:schemeClr val="tx1"/>
            </a:solidFill>
          </a:ln>
        </p:spPr>
        <p:txBody>
          <a:bodyPr/>
          <a:lstStyle/>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All online courses are expected to meet these standards by the Fall of 2018. </a:t>
            </a: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All online courses should be able demonstrate 30 hours of content and 2.5 hours of “us” content by the Fall of 2017.</a:t>
            </a:r>
          </a:p>
          <a:p>
            <a:pPr marL="0" indent="0">
              <a:buNone/>
            </a:pPr>
            <a:endParaRPr lang="en-US" dirty="0"/>
          </a:p>
        </p:txBody>
      </p:sp>
    </p:spTree>
    <p:extLst>
      <p:ext uri="{BB962C8B-B14F-4D97-AF65-F5344CB8AC3E}">
        <p14:creationId xmlns:p14="http://schemas.microsoft.com/office/powerpoint/2010/main" val="3018206161"/>
      </p:ext>
    </p:extLst>
  </p:cSld>
  <p:clrMapOvr>
    <a:masterClrMapping/>
  </p:clrMapOvr>
  <mc:AlternateContent xmlns:mc="http://schemas.openxmlformats.org/markup-compatibility/2006" xmlns:p14="http://schemas.microsoft.com/office/powerpoint/2010/main">
    <mc:Choice Requires="p14">
      <p:transition spd="slow" p14:dur="2000" advTm="15676"/>
    </mc:Choice>
    <mc:Fallback xmlns="">
      <p:transition spd="slow" advTm="15676"/>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432A85-DD80-4319-B168-B1E13E20F8D7}"/>
              </a:ext>
            </a:extLst>
          </p:cNvPr>
          <p:cNvSpPr>
            <a:spLocks noGrp="1"/>
          </p:cNvSpPr>
          <p:nvPr>
            <p:ph type="title"/>
          </p:nvPr>
        </p:nvSpPr>
        <p:spPr>
          <a:xfrm>
            <a:off x="565608" y="431113"/>
            <a:ext cx="10515600" cy="1325563"/>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Cornerstone #4: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Instructor Preparation</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3A91749C-F727-46D8-9B67-DA01E23B45E7}"/>
              </a:ext>
            </a:extLst>
          </p:cNvPr>
          <p:cNvSpPr>
            <a:spLocks noGrp="1"/>
          </p:cNvSpPr>
          <p:nvPr>
            <p:ph idx="1"/>
          </p:nvPr>
        </p:nvSpPr>
        <p:spPr>
          <a:xfrm>
            <a:off x="565608" y="1888650"/>
            <a:ext cx="11312165" cy="5401559"/>
          </a:xfrm>
        </p:spPr>
        <p:txBody>
          <a:bodyPr>
            <a:normAutofit/>
          </a:bodyPr>
          <a:lstStyle/>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In order to be an effective online instructor, we need to be comfortable and competent on the technologies we currently utilize, as well as continue to stay abreast of those emerging technologies. </a:t>
            </a: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These new technologies may improve the educational experience for our students and support our goal of continuous improvement. </a:t>
            </a: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Though the university is about to come out with its own annual minimum training requirements for online instructors, we pledge to try to do more than the minimum. </a:t>
            </a:r>
          </a:p>
          <a:p>
            <a:pPr lvl="1">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As such, faculty who teach at least one course per semester online should participate in at least 25% more training and education related to online teaching and/or technology each year than the university minimum. </a:t>
            </a:r>
          </a:p>
          <a:p>
            <a:pPr lvl="1">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This can be accomplished in multiple ways, including conferences, QM courses, university hosted opportunities, and even documentable self-study. </a:t>
            </a: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Remember this would help with your teaching evaluation piece.</a:t>
            </a:r>
          </a:p>
          <a:p>
            <a:pPr marL="0" indent="0">
              <a:buNone/>
            </a:pPr>
            <a:endParaRPr lang="en-US" dirty="0"/>
          </a:p>
        </p:txBody>
      </p:sp>
    </p:spTree>
    <p:extLst>
      <p:ext uri="{BB962C8B-B14F-4D97-AF65-F5344CB8AC3E}">
        <p14:creationId xmlns:p14="http://schemas.microsoft.com/office/powerpoint/2010/main" val="2743100447"/>
      </p:ext>
    </p:extLst>
  </p:cSld>
  <p:clrMapOvr>
    <a:masterClrMapping/>
  </p:clrMapOvr>
  <mc:AlternateContent xmlns:mc="http://schemas.openxmlformats.org/markup-compatibility/2006" xmlns:p14="http://schemas.microsoft.com/office/powerpoint/2010/main">
    <mc:Choice Requires="p14">
      <p:transition spd="slow" p14:dur="2000" advTm="16261"/>
    </mc:Choice>
    <mc:Fallback xmlns="">
      <p:transition spd="slow" advTm="1626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9385B2-425F-485B-AE77-562CAB93FA97}"/>
              </a:ext>
            </a:extLst>
          </p:cNvPr>
          <p:cNvSpPr>
            <a:spLocks noGrp="1"/>
          </p:cNvSpPr>
          <p:nvPr>
            <p:ph type="title"/>
          </p:nvPr>
        </p:nvSpPr>
        <p:spPr>
          <a:xfrm>
            <a:off x="857054" y="299137"/>
            <a:ext cx="10515600" cy="1325563"/>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Cornerstone #1:</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Quality in Course Design</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09FAB092-305E-4203-81FF-AAD7F5485F74}"/>
              </a:ext>
            </a:extLst>
          </p:cNvPr>
          <p:cNvSpPr>
            <a:spLocks noGrp="1"/>
          </p:cNvSpPr>
          <p:nvPr>
            <p:ph idx="1"/>
          </p:nvPr>
        </p:nvSpPr>
        <p:spPr>
          <a:xfrm>
            <a:off x="1951348" y="1743958"/>
            <a:ext cx="8682087" cy="5321431"/>
          </a:xfrm>
        </p:spPr>
        <p:txBody>
          <a:bodyPr>
            <a:normAutofit/>
          </a:bodyPr>
          <a:lstStyle/>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R</a:t>
            </a:r>
            <a:r>
              <a:rPr lang="en-US" sz="2400" dirty="0" smtClean="0">
                <a:latin typeface="Times New Roman" panose="02020603050405020304" pitchFamily="18" charset="0"/>
                <a:cs typeface="Times New Roman" panose="02020603050405020304" pitchFamily="18" charset="0"/>
              </a:rPr>
              <a:t>ecognition </a:t>
            </a:r>
            <a:r>
              <a:rPr lang="en-US" sz="2400" dirty="0">
                <a:latin typeface="Times New Roman" panose="02020603050405020304" pitchFamily="18" charset="0"/>
                <a:cs typeface="Times New Roman" panose="02020603050405020304" pitchFamily="18" charset="0"/>
              </a:rPr>
              <a:t>that achieving Quality Matters (QM) recognition for a course is presently the gold standard in demonstrating quality online course design today. </a:t>
            </a: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B</a:t>
            </a:r>
            <a:r>
              <a:rPr lang="en-US" sz="2400" dirty="0" smtClean="0">
                <a:latin typeface="Times New Roman" panose="02020603050405020304" pitchFamily="18" charset="0"/>
                <a:cs typeface="Times New Roman" panose="02020603050405020304" pitchFamily="18" charset="0"/>
              </a:rPr>
              <a:t>eginning </a:t>
            </a:r>
            <a:r>
              <a:rPr lang="en-US" sz="2400" dirty="0">
                <a:latin typeface="Times New Roman" panose="02020603050405020304" pitchFamily="18" charset="0"/>
                <a:cs typeface="Times New Roman" panose="02020603050405020304" pitchFamily="18" charset="0"/>
              </a:rPr>
              <a:t>in the spring of 2018, it is our intention to begin a purposeful effort to submit at least the core courses (listed on the next slide) through QM external review by the end of 2020. </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Benefits: Provides </a:t>
            </a:r>
            <a:r>
              <a:rPr lang="en-US" sz="2400" dirty="0">
                <a:latin typeface="Times New Roman" panose="02020603050405020304" pitchFamily="18" charset="0"/>
                <a:cs typeface="Times New Roman" panose="02020603050405020304" pitchFamily="18" charset="0"/>
              </a:rPr>
              <a:t>a measure of quality assurance to our present and future stakeholders, as well as improve the actual quality of our courses. </a:t>
            </a: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It will also likely have tangential effects with improving your face to face courses as well. </a:t>
            </a:r>
          </a:p>
        </p:txBody>
      </p:sp>
    </p:spTree>
    <p:extLst>
      <p:ext uri="{BB962C8B-B14F-4D97-AF65-F5344CB8AC3E}">
        <p14:creationId xmlns:p14="http://schemas.microsoft.com/office/powerpoint/2010/main" val="908597514"/>
      </p:ext>
    </p:extLst>
  </p:cSld>
  <p:clrMapOvr>
    <a:masterClrMapping/>
  </p:clrMapOvr>
  <mc:AlternateContent xmlns:mc="http://schemas.openxmlformats.org/markup-compatibility/2006" xmlns:p14="http://schemas.microsoft.com/office/powerpoint/2010/main">
    <mc:Choice Requires="p14">
      <p:transition spd="slow" p14:dur="2000" advTm="14943"/>
    </mc:Choice>
    <mc:Fallback xmlns="">
      <p:transition spd="slow" advTm="14943"/>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74D1F2-C594-431D-90DF-3DFAC5188F98}"/>
              </a:ext>
            </a:extLst>
          </p:cNvPr>
          <p:cNvSpPr>
            <a:spLocks noGrp="1"/>
          </p:cNvSpPr>
          <p:nvPr>
            <p:ph type="title"/>
          </p:nvPr>
        </p:nvSpPr>
        <p:spPr/>
        <p:txBody>
          <a:bodyPr>
            <a:normAutofit/>
          </a:bodyPr>
          <a:lstStyle/>
          <a:p>
            <a:r>
              <a:rPr lang="en-US" dirty="0" smtClean="0"/>
              <a:t>Issues/Lessons Learned</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Not as easy as I thought – Took 18 months to “implement” and had to back off of several items (timeline and content)</a:t>
            </a:r>
          </a:p>
          <a:p>
            <a:r>
              <a:rPr lang="en-US" dirty="0" smtClean="0"/>
              <a:t>Managing the message – Battle for time and resources</a:t>
            </a:r>
          </a:p>
          <a:p>
            <a:r>
              <a:rPr lang="en-US" dirty="0" smtClean="0"/>
              <a:t>Will it last?</a:t>
            </a:r>
          </a:p>
          <a:p>
            <a:endParaRPr lang="en-US" dirty="0"/>
          </a:p>
        </p:txBody>
      </p:sp>
    </p:spTree>
    <p:extLst>
      <p:ext uri="{BB962C8B-B14F-4D97-AF65-F5344CB8AC3E}">
        <p14:creationId xmlns:p14="http://schemas.microsoft.com/office/powerpoint/2010/main" val="3815827258"/>
      </p:ext>
    </p:extLst>
  </p:cSld>
  <p:clrMapOvr>
    <a:masterClrMapping/>
  </p:clrMapOvr>
  <mc:AlternateContent xmlns:mc="http://schemas.openxmlformats.org/markup-compatibility/2006" xmlns:p14="http://schemas.microsoft.com/office/powerpoint/2010/main">
    <mc:Choice Requires="p14">
      <p:transition spd="slow" p14:dur="2000" advTm="15452"/>
    </mc:Choice>
    <mc:Fallback xmlns="">
      <p:transition spd="slow" advTm="1545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67F237-E56E-4232-ACED-94164BD98FE2}"/>
              </a:ext>
            </a:extLst>
          </p:cNvPr>
          <p:cNvSpPr>
            <a:spLocks noGrp="1"/>
          </p:cNvSpPr>
          <p:nvPr>
            <p:ph type="title"/>
          </p:nvPr>
        </p:nvSpPr>
        <p:spPr>
          <a:xfrm>
            <a:off x="1201525" y="625787"/>
            <a:ext cx="8447202" cy="778807"/>
          </a:xfrm>
        </p:spPr>
        <p:txBody>
          <a:bodyPr>
            <a:normAutofit/>
          </a:bodyPr>
          <a:lstStyle/>
          <a:p>
            <a:r>
              <a:rPr lang="en-US" sz="2400" dirty="0">
                <a:latin typeface="Times New Roman" panose="02020603050405020304" pitchFamily="18" charset="0"/>
                <a:cs typeface="Times New Roman" panose="02020603050405020304" pitchFamily="18" charset="0"/>
              </a:rPr>
              <a:t>Our intended schedule is as follows:</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xmlns="" id="{0B6415D8-49CA-4D11-BBB0-992598EB18C3}"/>
              </a:ext>
            </a:extLst>
          </p:cNvPr>
          <p:cNvGraphicFramePr>
            <a:graphicFrameLocks noGrp="1"/>
          </p:cNvGraphicFramePr>
          <p:nvPr>
            <p:extLst>
              <p:ext uri="{D42A27DB-BD31-4B8C-83A1-F6EECF244321}">
                <p14:modId xmlns:p14="http://schemas.microsoft.com/office/powerpoint/2010/main" val="1860304323"/>
              </p:ext>
            </p:extLst>
          </p:nvPr>
        </p:nvGraphicFramePr>
        <p:xfrm>
          <a:off x="1272619" y="1187777"/>
          <a:ext cx="9247694" cy="5168582"/>
        </p:xfrm>
        <a:graphic>
          <a:graphicData uri="http://schemas.openxmlformats.org/drawingml/2006/table">
            <a:tbl>
              <a:tblPr firstRow="1" firstCol="1" bandRow="1">
                <a:tableStyleId>{5C22544A-7EE6-4342-B048-85BDC9FD1C3A}</a:tableStyleId>
              </a:tblPr>
              <a:tblGrid>
                <a:gridCol w="2918474">
                  <a:extLst>
                    <a:ext uri="{9D8B030D-6E8A-4147-A177-3AD203B41FA5}">
                      <a16:colId xmlns:a16="http://schemas.microsoft.com/office/drawing/2014/main" xmlns="" val="2971655675"/>
                    </a:ext>
                  </a:extLst>
                </a:gridCol>
                <a:gridCol w="3164610">
                  <a:extLst>
                    <a:ext uri="{9D8B030D-6E8A-4147-A177-3AD203B41FA5}">
                      <a16:colId xmlns:a16="http://schemas.microsoft.com/office/drawing/2014/main" xmlns="" val="3828150147"/>
                    </a:ext>
                  </a:extLst>
                </a:gridCol>
                <a:gridCol w="3164610">
                  <a:extLst>
                    <a:ext uri="{9D8B030D-6E8A-4147-A177-3AD203B41FA5}">
                      <a16:colId xmlns:a16="http://schemas.microsoft.com/office/drawing/2014/main" xmlns="" val="3645475124"/>
                    </a:ext>
                  </a:extLst>
                </a:gridCol>
              </a:tblGrid>
              <a:tr h="371112">
                <a:tc>
                  <a:txBody>
                    <a:bodyPr/>
                    <a:lstStyle/>
                    <a:p>
                      <a:pPr marL="0" marR="0" algn="ctr">
                        <a:lnSpc>
                          <a:spcPct val="115000"/>
                        </a:lnSpc>
                        <a:spcBef>
                          <a:spcPts val="0"/>
                        </a:spcBef>
                        <a:spcAft>
                          <a:spcPts val="0"/>
                        </a:spcAft>
                      </a:pPr>
                      <a:r>
                        <a:rPr lang="en-US" sz="1600" dirty="0">
                          <a:solidFill>
                            <a:srgbClr val="FFFF00"/>
                          </a:solidFill>
                          <a:effectLst/>
                          <a:latin typeface="Times New Roman" panose="02020603050405020304" pitchFamily="18" charset="0"/>
                          <a:cs typeface="Times New Roman" panose="02020603050405020304" pitchFamily="18" charset="0"/>
                        </a:rPr>
                        <a:t>2018 (Course Lead)</a:t>
                      </a:r>
                      <a:endParaRPr lang="en-US" sz="16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dirty="0">
                          <a:solidFill>
                            <a:srgbClr val="FFFF00"/>
                          </a:solidFill>
                          <a:effectLst/>
                          <a:latin typeface="Times New Roman" panose="02020603050405020304" pitchFamily="18" charset="0"/>
                          <a:cs typeface="Times New Roman" panose="02020603050405020304" pitchFamily="18" charset="0"/>
                        </a:rPr>
                        <a:t>2019 (Course Lead)</a:t>
                      </a:r>
                      <a:endParaRPr lang="en-US" sz="16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dirty="0">
                          <a:solidFill>
                            <a:srgbClr val="FFFF00"/>
                          </a:solidFill>
                          <a:effectLst/>
                          <a:latin typeface="Times New Roman" panose="02020603050405020304" pitchFamily="18" charset="0"/>
                          <a:cs typeface="Times New Roman" panose="02020603050405020304" pitchFamily="18" charset="0"/>
                        </a:rPr>
                        <a:t>2020</a:t>
                      </a:r>
                      <a:endParaRPr lang="en-US" sz="16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140640261"/>
                  </a:ext>
                </a:extLst>
              </a:tr>
              <a:tr h="371112">
                <a:tc>
                  <a:txBody>
                    <a:bodyPr/>
                    <a:lstStyle/>
                    <a:p>
                      <a:pPr marL="0" marR="0" algn="l">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MGTK 301 (Angela Patrick)</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GBK 344 (TBD)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 MKTK 316 (Dalila Salazar)</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42754564"/>
                  </a:ext>
                </a:extLst>
              </a:tr>
              <a:tr h="765337">
                <a:tc>
                  <a:txBody>
                    <a:bodyPr/>
                    <a:lstStyle/>
                    <a:p>
                      <a:pPr marL="0" marR="0" algn="l">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MGTK 302 (Rebecca McPherson)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 </a:t>
                      </a:r>
                    </a:p>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GBK 459 (Soo Jung Kim)</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MGTK 403 (YJ)</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45452411"/>
                  </a:ext>
                </a:extLst>
              </a:tr>
              <a:tr h="371112">
                <a:tc>
                  <a:txBody>
                    <a:bodyPr/>
                    <a:lstStyle/>
                    <a:p>
                      <a:pPr marL="0" marR="0" algn="l">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GBK 301 (Jessica Robin)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MGTK 350 (TBD)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MGTK 406 (TBD)</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239526055"/>
                  </a:ext>
                </a:extLst>
              </a:tr>
              <a:tr h="371112">
                <a:tc>
                  <a:txBody>
                    <a:bodyPr/>
                    <a:lstStyle/>
                    <a:p>
                      <a:pPr marL="0" marR="0" algn="l">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GBK 311 (Rick Simmons)</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MGTK 404 (Rebecca Mcpherson)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GBK 434 (TBD)</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46199281"/>
                  </a:ext>
                </a:extLst>
              </a:tr>
              <a:tr h="765337">
                <a:tc>
                  <a:txBody>
                    <a:bodyPr/>
                    <a:lstStyle/>
                    <a:p>
                      <a:pPr marL="0" marR="0" algn="l">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GBK 332 (Lucas </a:t>
                      </a:r>
                      <a:r>
                        <a:rPr lang="en-US" sz="1600" dirty="0" err="1">
                          <a:effectLst/>
                          <a:latin typeface="Times New Roman" panose="02020603050405020304" pitchFamily="18" charset="0"/>
                          <a:cs typeface="Times New Roman" panose="02020603050405020304" pitchFamily="18" charset="0"/>
                        </a:rPr>
                        <a:t>Loafman</a:t>
                      </a:r>
                      <a:r>
                        <a:rPr lang="en-US"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MGTK 405 (Amanda Eads)</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MKTK 508 (Tyson Ang) – OPEN Pending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53813284"/>
                  </a:ext>
                </a:extLst>
              </a:tr>
              <a:tr h="765337">
                <a:tc>
                  <a:txBody>
                    <a:bodyPr/>
                    <a:lstStyle/>
                    <a:p>
                      <a:pPr marL="0" marR="0" algn="l">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GBK 401 (Barb Altman/Jessica Robin)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MGTK 425 (Barb Altman)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GBK 588 (Vivien </a:t>
                      </a:r>
                      <a:r>
                        <a:rPr lang="en-US" sz="1600" dirty="0" err="1">
                          <a:effectLst/>
                          <a:latin typeface="Times New Roman" panose="02020603050405020304" pitchFamily="18" charset="0"/>
                          <a:cs typeface="Times New Roman" panose="02020603050405020304" pitchFamily="18" charset="0"/>
                        </a:rPr>
                        <a:t>Jancenelle</a:t>
                      </a:r>
                      <a:r>
                        <a:rPr lang="en-US"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519216389"/>
                  </a:ext>
                </a:extLst>
              </a:tr>
              <a:tr h="1017011">
                <a:tc>
                  <a:txBody>
                    <a:bodyPr/>
                    <a:lstStyle/>
                    <a:p>
                      <a:pPr marL="0" marR="0" algn="l">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MKTK 301 (Kay Carey)</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MGTK 421 (Vinay Gonela)</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MGTK 501 (Team) – OPEN Pending</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86591713"/>
                  </a:ext>
                </a:extLst>
              </a:tr>
              <a:tr h="371112">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GBK 510 (Monica Wei)</a:t>
                      </a:r>
                      <a:r>
                        <a:rPr lang="en-US" sz="1600" u="sng" dirty="0">
                          <a:effectLst/>
                          <a:latin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28862573"/>
                  </a:ext>
                </a:extLst>
              </a:tr>
            </a:tbl>
          </a:graphicData>
        </a:graphic>
      </p:graphicFrame>
    </p:spTree>
    <p:extLst>
      <p:ext uri="{BB962C8B-B14F-4D97-AF65-F5344CB8AC3E}">
        <p14:creationId xmlns:p14="http://schemas.microsoft.com/office/powerpoint/2010/main" val="3905740046"/>
      </p:ext>
    </p:extLst>
  </p:cSld>
  <p:clrMapOvr>
    <a:masterClrMapping/>
  </p:clrMapOvr>
  <mc:AlternateContent xmlns:mc="http://schemas.openxmlformats.org/markup-compatibility/2006" xmlns:p14="http://schemas.microsoft.com/office/powerpoint/2010/main">
    <mc:Choice Requires="p14">
      <p:transition spd="slow" p14:dur="2000" advTm="15256"/>
    </mc:Choice>
    <mc:Fallback xmlns="">
      <p:transition spd="slow" advTm="1525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994CFE-8B54-4E16-AE5D-44D7B0B5AA7C}"/>
              </a:ext>
            </a:extLst>
          </p:cNvPr>
          <p:cNvSpPr>
            <a:spLocks noGrp="1"/>
          </p:cNvSpPr>
          <p:nvPr>
            <p:ph type="title"/>
          </p:nvPr>
        </p:nvSpPr>
        <p:spPr>
          <a:xfrm>
            <a:off x="467609" y="261936"/>
            <a:ext cx="11077280" cy="1133231"/>
          </a:xfrm>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Cornerstone #2:</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Quality in Course Management</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2335BC88-2CF4-4270-A1CE-29715A260ADA}"/>
              </a:ext>
            </a:extLst>
          </p:cNvPr>
          <p:cNvSpPr>
            <a:spLocks noGrp="1"/>
          </p:cNvSpPr>
          <p:nvPr>
            <p:ph idx="1"/>
          </p:nvPr>
        </p:nvSpPr>
        <p:spPr>
          <a:xfrm>
            <a:off x="923827" y="1276414"/>
            <a:ext cx="10515600" cy="4994275"/>
          </a:xfrm>
        </p:spPr>
        <p:txBody>
          <a:bodyPr>
            <a:noAutofit/>
          </a:bodyPr>
          <a:lstStyle/>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Generally, the easiest one </a:t>
            </a:r>
            <a:r>
              <a:rPr lang="en-US" sz="2400" dirty="0">
                <a:latin typeface="Times New Roman" panose="02020603050405020304" pitchFamily="18" charset="0"/>
                <a:cs typeface="Times New Roman" panose="02020603050405020304" pitchFamily="18" charset="0"/>
              </a:rPr>
              <a:t>for faculty to excel in and has a tremendous impact on student satisfaction. </a:t>
            </a: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This concept is akin to a discussion in our Strategic Management text on Lexus Service. </a:t>
            </a:r>
          </a:p>
          <a:p>
            <a:pPr lvl="1">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In surveys, Lexus found in one case that their service was so impeccable that the customer really never stopped to think that they had to return four times to complete a relatively simple repair. </a:t>
            </a:r>
          </a:p>
          <a:p>
            <a:pPr lvl="1">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The same can be true in classes. High levels of responsiveness and concern about the student can overcome other negative issues that might arise in course.  </a:t>
            </a: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As a new university, we have largely our word of mouth reputation to live </a:t>
            </a:r>
            <a:r>
              <a:rPr lang="en-US" sz="2400" dirty="0" smtClean="0">
                <a:latin typeface="Times New Roman" panose="02020603050405020304" pitchFamily="18" charset="0"/>
                <a:cs typeface="Times New Roman" panose="02020603050405020304" pitchFamily="18" charset="0"/>
              </a:rPr>
              <a:t>on, thus the experience must be a positive one. </a:t>
            </a: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The theme from literature is that the instructor must be “present” and active in the course, as well as responsive to student needs.</a:t>
            </a:r>
          </a:p>
          <a:p>
            <a:pPr lvl="1">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This does not mean give in to any request however.</a:t>
            </a:r>
          </a:p>
          <a:p>
            <a:pPr lvl="1">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We must communicate on assignments and questions in a timely and constructive manner, so that that the student is placed in the best position possible to be able to succeed. </a:t>
            </a:r>
          </a:p>
        </p:txBody>
      </p:sp>
    </p:spTree>
    <p:extLst>
      <p:ext uri="{BB962C8B-B14F-4D97-AF65-F5344CB8AC3E}">
        <p14:creationId xmlns:p14="http://schemas.microsoft.com/office/powerpoint/2010/main" val="3797630325"/>
      </p:ext>
    </p:extLst>
  </p:cSld>
  <p:clrMapOvr>
    <a:masterClrMapping/>
  </p:clrMapOvr>
  <mc:AlternateContent xmlns:mc="http://schemas.openxmlformats.org/markup-compatibility/2006" xmlns:p14="http://schemas.microsoft.com/office/powerpoint/2010/main">
    <mc:Choice Requires="p14">
      <p:transition spd="slow" p14:dur="2000" advTm="15348"/>
    </mc:Choice>
    <mc:Fallback xmlns="">
      <p:transition spd="slow" advTm="1534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E16F7-F44A-4AC1-9176-2FA2D5F65A47}"/>
              </a:ext>
            </a:extLst>
          </p:cNvPr>
          <p:cNvSpPr>
            <a:spLocks noGrp="1"/>
          </p:cNvSpPr>
          <p:nvPr>
            <p:ph type="title"/>
          </p:nvPr>
        </p:nvSpPr>
        <p:spPr>
          <a:xfrm>
            <a:off x="839788" y="598602"/>
            <a:ext cx="7111138" cy="1600200"/>
          </a:xfrm>
        </p:spPr>
        <p:txBody>
          <a:bodyPr>
            <a:normAutofit fontScale="90000"/>
          </a:bodyPr>
          <a:lstStyle/>
          <a:p>
            <a:r>
              <a:rPr lang="en-US" dirty="0">
                <a:latin typeface="Times New Roman" panose="02020603050405020304" pitchFamily="18" charset="0"/>
                <a:cs typeface="Times New Roman" panose="02020603050405020304" pitchFamily="18" charset="0"/>
              </a:rPr>
              <a:t>To achieve a reasonable level of responsiveness to students, we pledge to do the following:</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2803850A-D794-4684-8095-F05B6A365EE8}"/>
              </a:ext>
            </a:extLst>
          </p:cNvPr>
          <p:cNvSpPr>
            <a:spLocks noGrp="1"/>
          </p:cNvSpPr>
          <p:nvPr>
            <p:ph idx="1"/>
          </p:nvPr>
        </p:nvSpPr>
        <p:spPr>
          <a:xfrm>
            <a:off x="5163617" y="3037788"/>
            <a:ext cx="6172200" cy="2957659"/>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What does timely mean? The most common response found during a recent literature review was that students expected a response to their email questions within 24 hours. </a:t>
            </a:r>
          </a:p>
          <a:p>
            <a:pPr marL="0" indent="0">
              <a:buNone/>
            </a:pPr>
            <a:r>
              <a:rPr lang="en-US" sz="2400" dirty="0">
                <a:latin typeface="Times New Roman" panose="02020603050405020304" pitchFamily="18" charset="0"/>
                <a:cs typeface="Times New Roman" panose="02020603050405020304" pitchFamily="18" charset="0"/>
              </a:rPr>
              <a:t>While many faculty do check email seven days a week and in between terms, we recognize that personal and/or religious reasons may limit one’s availability during certain periods. </a:t>
            </a:r>
          </a:p>
          <a:p>
            <a:endParaRPr lang="en-US" dirty="0"/>
          </a:p>
        </p:txBody>
      </p:sp>
      <p:sp>
        <p:nvSpPr>
          <p:cNvPr id="4" name="Text Placeholder 3">
            <a:extLst>
              <a:ext uri="{FF2B5EF4-FFF2-40B4-BE49-F238E27FC236}">
                <a16:creationId xmlns:a16="http://schemas.microsoft.com/office/drawing/2014/main" xmlns="" id="{FE0A6165-6A59-4273-BB95-BD4FB106F284}"/>
              </a:ext>
            </a:extLst>
          </p:cNvPr>
          <p:cNvSpPr>
            <a:spLocks noGrp="1"/>
          </p:cNvSpPr>
          <p:nvPr>
            <p:ph type="body" sz="half" idx="2"/>
          </p:nvPr>
        </p:nvSpPr>
        <p:spPr>
          <a:xfrm>
            <a:off x="839788" y="3207470"/>
            <a:ext cx="3932237" cy="2241223"/>
          </a:xfrm>
        </p:spPr>
        <p:txBody>
          <a:bodyPr/>
          <a:lstStyle/>
          <a:p>
            <a:r>
              <a:rPr lang="en-US" sz="3600" dirty="0">
                <a:latin typeface="Times New Roman" panose="02020603050405020304" pitchFamily="18" charset="0"/>
                <a:cs typeface="Times New Roman" panose="02020603050405020304" pitchFamily="18" charset="0"/>
              </a:rPr>
              <a:t>1. Communicate with student inquiries in a timely fashion.</a:t>
            </a:r>
          </a:p>
          <a:p>
            <a:endParaRPr lang="en-US" dirty="0"/>
          </a:p>
        </p:txBody>
      </p:sp>
    </p:spTree>
    <p:extLst>
      <p:ext uri="{BB962C8B-B14F-4D97-AF65-F5344CB8AC3E}">
        <p14:creationId xmlns:p14="http://schemas.microsoft.com/office/powerpoint/2010/main" val="2680809271"/>
      </p:ext>
    </p:extLst>
  </p:cSld>
  <p:clrMapOvr>
    <a:masterClrMapping/>
  </p:clrMapOvr>
  <mc:AlternateContent xmlns:mc="http://schemas.openxmlformats.org/markup-compatibility/2006" xmlns:p14="http://schemas.microsoft.com/office/powerpoint/2010/main">
    <mc:Choice Requires="p14">
      <p:transition spd="slow" p14:dur="2000" advTm="15407"/>
    </mc:Choice>
    <mc:Fallback xmlns="">
      <p:transition spd="slow" advTm="1540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5343D4-D18F-4E96-AD3C-0E9FED9AEAE5}"/>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Email Communication</a:t>
            </a:r>
          </a:p>
        </p:txBody>
      </p:sp>
      <p:sp>
        <p:nvSpPr>
          <p:cNvPr id="3" name="Content Placeholder 2">
            <a:extLst>
              <a:ext uri="{FF2B5EF4-FFF2-40B4-BE49-F238E27FC236}">
                <a16:creationId xmlns:a16="http://schemas.microsoft.com/office/drawing/2014/main" xmlns="" id="{C7911CF7-C3F0-4CC8-9F11-3104214AEB4F}"/>
              </a:ext>
            </a:extLst>
          </p:cNvPr>
          <p:cNvSpPr>
            <a:spLocks noGrp="1"/>
          </p:cNvSpPr>
          <p:nvPr>
            <p:ph sz="half" idx="1"/>
          </p:nvPr>
        </p:nvSpPr>
        <p:spPr>
          <a:xfrm>
            <a:off x="838200" y="2325246"/>
            <a:ext cx="5181600" cy="1662292"/>
          </a:xfrm>
        </p:spPr>
        <p:txBody>
          <a:bodyPr/>
          <a:lstStyle/>
          <a:p>
            <a:pPr marL="0" indent="0">
              <a:buNone/>
            </a:pPr>
            <a:r>
              <a:rPr lang="en-US" sz="2400" b="1" dirty="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First, it is important that email communication expectations must be clearly stated to students. </a:t>
            </a:r>
          </a:p>
          <a:p>
            <a:pPr marL="0" indent="0">
              <a:buNone/>
            </a:pPr>
            <a:endParaRPr lang="en-US" dirty="0"/>
          </a:p>
        </p:txBody>
      </p:sp>
      <p:sp>
        <p:nvSpPr>
          <p:cNvPr id="4" name="Content Placeholder 3">
            <a:extLst>
              <a:ext uri="{FF2B5EF4-FFF2-40B4-BE49-F238E27FC236}">
                <a16:creationId xmlns:a16="http://schemas.microsoft.com/office/drawing/2014/main" xmlns="" id="{D613CAF2-C3CA-4AD2-946C-80720060AA0F}"/>
              </a:ext>
            </a:extLst>
          </p:cNvPr>
          <p:cNvSpPr>
            <a:spLocks noGrp="1"/>
          </p:cNvSpPr>
          <p:nvPr>
            <p:ph sz="half" idx="2"/>
          </p:nvPr>
        </p:nvSpPr>
        <p:spPr>
          <a:xfrm>
            <a:off x="6172200" y="2325246"/>
            <a:ext cx="5181600" cy="4047274"/>
          </a:xfrm>
        </p:spPr>
        <p:txBody>
          <a:bodyPr>
            <a:normAutofit fontScale="92500" lnSpcReduction="20000"/>
          </a:bodyPr>
          <a:lstStyle/>
          <a:p>
            <a:pPr marL="0" indent="0">
              <a:buNone/>
            </a:pPr>
            <a:r>
              <a:rPr lang="en-US" sz="2600" b="1" dirty="0">
                <a:latin typeface="Times New Roman" panose="02020603050405020304" pitchFamily="18" charset="0"/>
                <a:cs typeface="Times New Roman" panose="02020603050405020304" pitchFamily="18" charset="0"/>
              </a:rPr>
              <a:t>b.</a:t>
            </a:r>
            <a:r>
              <a:rPr lang="en-US" sz="2600" dirty="0">
                <a:latin typeface="Times New Roman" panose="02020603050405020304" pitchFamily="18" charset="0"/>
                <a:cs typeface="Times New Roman" panose="02020603050405020304" pitchFamily="18" charset="0"/>
              </a:rPr>
              <a:t> Second, it is vital that when we state it, we live by it or be prepared to let students know why we may not be able to be available or respond as intended. </a:t>
            </a:r>
          </a:p>
          <a:p>
            <a:pPr>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While responding to student inquiries within 24 hours is our goal, we pledge ourselves to check and respond to student emails a minimum of 5 days a week. </a:t>
            </a:r>
          </a:p>
          <a:p>
            <a:pPr>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If the answer to a question is not known presently, then we must at least acknowledge the receipt of the message and let the student know that we are working on it. </a:t>
            </a:r>
          </a:p>
          <a:p>
            <a:pPr marL="0" indent="0">
              <a:buNone/>
            </a:pPr>
            <a:endParaRPr lang="en-US" dirty="0"/>
          </a:p>
        </p:txBody>
      </p:sp>
    </p:spTree>
    <p:extLst>
      <p:ext uri="{BB962C8B-B14F-4D97-AF65-F5344CB8AC3E}">
        <p14:creationId xmlns:p14="http://schemas.microsoft.com/office/powerpoint/2010/main" val="365357776"/>
      </p:ext>
    </p:extLst>
  </p:cSld>
  <p:clrMapOvr>
    <a:masterClrMapping/>
  </p:clrMapOvr>
  <mc:AlternateContent xmlns:mc="http://schemas.openxmlformats.org/markup-compatibility/2006" xmlns:p14="http://schemas.microsoft.com/office/powerpoint/2010/main">
    <mc:Choice Requires="p14">
      <p:transition spd="slow" p14:dur="2000" advTm="15614"/>
    </mc:Choice>
    <mc:Fallback xmlns="">
      <p:transition spd="slow" advTm="1561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E615FB-6D70-4F01-9406-5196D900AC38}"/>
              </a:ext>
            </a:extLst>
          </p:cNvPr>
          <p:cNvSpPr>
            <a:spLocks noGrp="1"/>
          </p:cNvSpPr>
          <p:nvPr>
            <p:ph type="title"/>
          </p:nvPr>
        </p:nvSpPr>
        <p:spPr>
          <a:xfrm>
            <a:off x="838200" y="449966"/>
            <a:ext cx="6495854" cy="1180871"/>
          </a:xfrm>
        </p:spPr>
        <p:txBody>
          <a:bodyPr>
            <a:normAutofit/>
          </a:bodyPr>
          <a:lstStyle/>
          <a:p>
            <a:r>
              <a:rPr lang="en-US" sz="3600" dirty="0">
                <a:latin typeface="Times New Roman" panose="02020603050405020304" pitchFamily="18" charset="0"/>
                <a:cs typeface="Times New Roman" panose="02020603050405020304" pitchFamily="18" charset="0"/>
              </a:rPr>
              <a:t>Email Communication continued:</a:t>
            </a:r>
          </a:p>
        </p:txBody>
      </p:sp>
      <p:sp>
        <p:nvSpPr>
          <p:cNvPr id="3" name="Content Placeholder 2">
            <a:extLst>
              <a:ext uri="{FF2B5EF4-FFF2-40B4-BE49-F238E27FC236}">
                <a16:creationId xmlns:a16="http://schemas.microsoft.com/office/drawing/2014/main" xmlns="" id="{370CF127-C206-4DFA-BF09-073F4FB2E116}"/>
              </a:ext>
            </a:extLst>
          </p:cNvPr>
          <p:cNvSpPr>
            <a:spLocks noGrp="1"/>
          </p:cNvSpPr>
          <p:nvPr>
            <p:ph sz="half" idx="1"/>
          </p:nvPr>
        </p:nvSpPr>
        <p:spPr>
          <a:xfrm>
            <a:off x="838199" y="1825624"/>
            <a:ext cx="9644407" cy="4650589"/>
          </a:xfrm>
        </p:spPr>
        <p:txBody>
          <a:bodyPr>
            <a:normAutofit fontScale="92500" lnSpcReduction="10000"/>
          </a:bodyPr>
          <a:lstStyle/>
          <a:p>
            <a:pPr>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The days and general times that we will respond will be stated in our syllabi and posted on </a:t>
            </a:r>
            <a:r>
              <a:rPr lang="en-US" sz="2600" dirty="0" smtClean="0">
                <a:latin typeface="Times New Roman" panose="02020603050405020304" pitchFamily="18" charset="0"/>
                <a:cs typeface="Times New Roman" panose="02020603050405020304" pitchFamily="18" charset="0"/>
              </a:rPr>
              <a:t>Canvas</a:t>
            </a:r>
            <a:r>
              <a:rPr lang="en-US" sz="2600" dirty="0" smtClean="0">
                <a:latin typeface="Times New Roman" panose="02020603050405020304" pitchFamily="18" charset="0"/>
                <a:cs typeface="Times New Roman" panose="02020603050405020304" pitchFamily="18" charset="0"/>
              </a:rPr>
              <a:t>. </a:t>
            </a:r>
            <a:endParaRPr lang="en-US" sz="2600" dirty="0">
              <a:latin typeface="Times New Roman" panose="02020603050405020304" pitchFamily="18" charset="0"/>
              <a:cs typeface="Times New Roman" panose="02020603050405020304" pitchFamily="18" charset="0"/>
            </a:endParaRPr>
          </a:p>
          <a:p>
            <a:pPr marL="0" indent="0">
              <a:buNone/>
            </a:pPr>
            <a:endParaRPr lang="en-US" sz="2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If we do not intend to check email on Saturday or Sunday, two of our times (remember a minimum of 5) should be no earlier than late Friday afternoon and first thing Monday morning. </a:t>
            </a:r>
          </a:p>
          <a:p>
            <a:pPr marL="0" indent="0">
              <a:buNone/>
            </a:pPr>
            <a:endParaRPr lang="en-US"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Even this window makes responses around 60 hours after the time a student may have sent a communication. </a:t>
            </a:r>
          </a:p>
          <a:p>
            <a:pPr marL="457200" lvl="1"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altLang="en-US" sz="2600" dirty="0">
                <a:latin typeface="Times New Roman" panose="02020603050405020304" pitchFamily="18" charset="0"/>
                <a:ea typeface="Calibri" panose="020F0502020204030204" pitchFamily="34" charset="0"/>
                <a:cs typeface="Times New Roman" panose="02020603050405020304" pitchFamily="18" charset="0"/>
              </a:rPr>
              <a:t>Also, we should not schedule assignments to be due over the weekend if we do not intend to be available to answer questions about submissions or fix glitches in the set-up of the assignment.</a:t>
            </a:r>
            <a:r>
              <a:rPr lang="en-US" altLang="en-US" sz="2600" u="sng" dirty="0">
                <a:solidFill>
                  <a:srgbClr val="008080"/>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2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49090999"/>
      </p:ext>
    </p:extLst>
  </p:cSld>
  <p:clrMapOvr>
    <a:masterClrMapping/>
  </p:clrMapOvr>
  <mc:AlternateContent xmlns:mc="http://schemas.openxmlformats.org/markup-compatibility/2006" xmlns:p14="http://schemas.microsoft.com/office/powerpoint/2010/main">
    <mc:Choice Requires="p14">
      <p:transition spd="slow" p14:dur="2000" advTm="15654"/>
    </mc:Choice>
    <mc:Fallback xmlns="">
      <p:transition spd="slow" advTm="1565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E615FB-6D70-4F01-9406-5196D900AC38}"/>
              </a:ext>
            </a:extLst>
          </p:cNvPr>
          <p:cNvSpPr>
            <a:spLocks noGrp="1"/>
          </p:cNvSpPr>
          <p:nvPr>
            <p:ph type="title"/>
          </p:nvPr>
        </p:nvSpPr>
        <p:spPr>
          <a:xfrm>
            <a:off x="838200" y="449966"/>
            <a:ext cx="6495854" cy="1180871"/>
          </a:xfrm>
        </p:spPr>
        <p:txBody>
          <a:bodyPr>
            <a:normAutofit/>
          </a:bodyPr>
          <a:lstStyle/>
          <a:p>
            <a:r>
              <a:rPr lang="en-US" sz="3600" dirty="0">
                <a:latin typeface="Times New Roman" panose="02020603050405020304" pitchFamily="18" charset="0"/>
                <a:cs typeface="Times New Roman" panose="02020603050405020304" pitchFamily="18" charset="0"/>
              </a:rPr>
              <a:t>Email Communication continued:</a:t>
            </a:r>
          </a:p>
        </p:txBody>
      </p:sp>
      <p:sp>
        <p:nvSpPr>
          <p:cNvPr id="4" name="Content Placeholder 3">
            <a:extLst>
              <a:ext uri="{FF2B5EF4-FFF2-40B4-BE49-F238E27FC236}">
                <a16:creationId xmlns:a16="http://schemas.microsoft.com/office/drawing/2014/main" xmlns="" id="{A18C82AA-A8E8-4F17-BBE4-FC2C0AD15DB8}"/>
              </a:ext>
            </a:extLst>
          </p:cNvPr>
          <p:cNvSpPr>
            <a:spLocks noGrp="1"/>
          </p:cNvSpPr>
          <p:nvPr>
            <p:ph sz="half" idx="2"/>
          </p:nvPr>
        </p:nvSpPr>
        <p:spPr>
          <a:xfrm>
            <a:off x="838200" y="1948174"/>
            <a:ext cx="10370270" cy="4801418"/>
          </a:xfrm>
        </p:spPr>
        <p:txBody>
          <a:bodyPr>
            <a:normAutofit/>
          </a:bodyPr>
          <a:lstStyle/>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Our office and/or cell phones may be used as an alternative mode of communicating with students. </a:t>
            </a:r>
          </a:p>
          <a:p>
            <a:pPr lvl="1">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Again, the same basic principles should apply. </a:t>
            </a:r>
          </a:p>
          <a:p>
            <a:pPr lvl="1">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If we state availability, we must be available and responsive or inform students about unavailability. </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Most likely our office phone response time will mirror our office hours, but that should be clearly stated in the syllabus as well.</a:t>
            </a:r>
          </a:p>
          <a:p>
            <a:pPr lvl="1">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If we’re only in the office two days a week for phone calls, we need to be responding to email at least three other days at a minimum. </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We should be diligent about checking our messages and clearing our voice mailbox. </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We should not have students unable to reach us because our voice mailbox is full.</a:t>
            </a:r>
          </a:p>
          <a:p>
            <a:pPr marL="0" indent="0">
              <a:buNone/>
            </a:pPr>
            <a:endParaRPr lang="en-US" dirty="0"/>
          </a:p>
        </p:txBody>
      </p:sp>
    </p:spTree>
    <p:extLst>
      <p:ext uri="{BB962C8B-B14F-4D97-AF65-F5344CB8AC3E}">
        <p14:creationId xmlns:p14="http://schemas.microsoft.com/office/powerpoint/2010/main" val="3522712156"/>
      </p:ext>
    </p:extLst>
  </p:cSld>
  <p:clrMapOvr>
    <a:masterClrMapping/>
  </p:clrMapOvr>
  <mc:AlternateContent xmlns:mc="http://schemas.openxmlformats.org/markup-compatibility/2006" xmlns:p14="http://schemas.microsoft.com/office/powerpoint/2010/main">
    <mc:Choice Requires="p14">
      <p:transition spd="slow" p14:dur="2000" advTm="15437"/>
    </mc:Choice>
    <mc:Fallback xmlns="">
      <p:transition spd="slow" advTm="1543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5AF41B-E168-41EE-8C84-6F4FD3B5296B}"/>
              </a:ext>
            </a:extLst>
          </p:cNvPr>
          <p:cNvSpPr>
            <a:spLocks noGrp="1"/>
          </p:cNvSpPr>
          <p:nvPr>
            <p:ph type="title"/>
          </p:nvPr>
        </p:nvSpPr>
        <p:spPr>
          <a:xfrm>
            <a:off x="894760" y="3193166"/>
            <a:ext cx="3978897" cy="1325563"/>
          </a:xfrm>
        </p:spPr>
        <p:txBody>
          <a:bodyPr>
            <a:noAutofit/>
          </a:bodyPr>
          <a:lstStyle/>
          <a:p>
            <a:r>
              <a:rPr lang="en-US" sz="3600" dirty="0">
                <a:latin typeface="Times New Roman" panose="02020603050405020304" pitchFamily="18" charset="0"/>
                <a:cs typeface="Times New Roman" panose="02020603050405020304" pitchFamily="18" charset="0"/>
              </a:rPr>
              <a:t>2. Communicate with Students in a Constructive and Professional Manner.</a:t>
            </a:r>
          </a:p>
        </p:txBody>
      </p:sp>
      <p:sp>
        <p:nvSpPr>
          <p:cNvPr id="3" name="Content Placeholder 2">
            <a:extLst>
              <a:ext uri="{FF2B5EF4-FFF2-40B4-BE49-F238E27FC236}">
                <a16:creationId xmlns:a16="http://schemas.microsoft.com/office/drawing/2014/main" xmlns="" id="{752949C8-6348-4B5E-A4DC-23F83B4B7CCB}"/>
              </a:ext>
            </a:extLst>
          </p:cNvPr>
          <p:cNvSpPr>
            <a:spLocks noGrp="1"/>
          </p:cNvSpPr>
          <p:nvPr>
            <p:ph idx="1"/>
          </p:nvPr>
        </p:nvSpPr>
        <p:spPr>
          <a:xfrm>
            <a:off x="5061409" y="2164988"/>
            <a:ext cx="6561841" cy="4235809"/>
          </a:xfrm>
        </p:spPr>
        <p:txBody>
          <a:bodyPr>
            <a:normAutofit lnSpcReduction="10000"/>
          </a:bodyPr>
          <a:lstStyle/>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We are here to help the students meet the course and program objectives. </a:t>
            </a: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As such, our communications with students should provide information that sufficiently answers their questions so that they can be successful. </a:t>
            </a:r>
          </a:p>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Though there will be times when the communication from students is vague or outright unprofessional, our responses should be respectful and try to either clarify what information we need to answer their questions and/or coach them on proper professional decorum in communications.</a:t>
            </a:r>
          </a:p>
          <a:p>
            <a:pPr marL="0" indent="0">
              <a:buNone/>
            </a:pPr>
            <a:endParaRPr lang="en-US" dirty="0"/>
          </a:p>
        </p:txBody>
      </p:sp>
      <p:sp>
        <p:nvSpPr>
          <p:cNvPr id="4" name="TextBox 3">
            <a:extLst>
              <a:ext uri="{FF2B5EF4-FFF2-40B4-BE49-F238E27FC236}">
                <a16:creationId xmlns:a16="http://schemas.microsoft.com/office/drawing/2014/main" xmlns="" id="{DAC722D6-CA9D-4624-B461-C94957940BDC}"/>
              </a:ext>
            </a:extLst>
          </p:cNvPr>
          <p:cNvSpPr txBox="1"/>
          <p:nvPr/>
        </p:nvSpPr>
        <p:spPr>
          <a:xfrm>
            <a:off x="894760" y="763570"/>
            <a:ext cx="3300167"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Pledge to:</a:t>
            </a:r>
          </a:p>
        </p:txBody>
      </p:sp>
    </p:spTree>
    <p:extLst>
      <p:ext uri="{BB962C8B-B14F-4D97-AF65-F5344CB8AC3E}">
        <p14:creationId xmlns:p14="http://schemas.microsoft.com/office/powerpoint/2010/main" val="3712125611"/>
      </p:ext>
    </p:extLst>
  </p:cSld>
  <p:clrMapOvr>
    <a:masterClrMapping/>
  </p:clrMapOvr>
  <mc:AlternateContent xmlns:mc="http://schemas.openxmlformats.org/markup-compatibility/2006" xmlns:p14="http://schemas.microsoft.com/office/powerpoint/2010/main">
    <mc:Choice Requires="p14">
      <p:transition spd="slow" p14:dur="2000" advTm="15422"/>
    </mc:Choice>
    <mc:Fallback xmlns="">
      <p:transition spd="slow" advTm="15422"/>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218</TotalTime>
  <Words>2201</Words>
  <Application>Microsoft Office PowerPoint</Application>
  <PresentationFormat>Widescreen</PresentationFormat>
  <Paragraphs>148</Paragraphs>
  <Slides>20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Slide Titles</vt:lpstr>
      </vt:variant>
      <vt:variant>
        <vt:i4>20</vt:i4>
      </vt:variant>
      <vt:variant>
        <vt:lpstr>Custom Shows</vt:lpstr>
      </vt:variant>
      <vt:variant>
        <vt:i4>1</vt:i4>
      </vt:variant>
    </vt:vector>
  </HeadingPairs>
  <TitlesOfParts>
    <vt:vector size="27" baseType="lpstr">
      <vt:lpstr>Arial</vt:lpstr>
      <vt:lpstr>Calibri</vt:lpstr>
      <vt:lpstr>Calibri Light</vt:lpstr>
      <vt:lpstr>Times New Roman</vt:lpstr>
      <vt:lpstr>Wingdings</vt:lpstr>
      <vt:lpstr>Office Theme</vt:lpstr>
      <vt:lpstr>Four Cornerstones of Quality:</vt:lpstr>
      <vt:lpstr>Cornerstone #1: Quality in Course Design </vt:lpstr>
      <vt:lpstr>Our intended schedule is as follows: </vt:lpstr>
      <vt:lpstr>Cornerstone #2: Quality in Course Management </vt:lpstr>
      <vt:lpstr>To achieve a reasonable level of responsiveness to students, we pledge to do the following: </vt:lpstr>
      <vt:lpstr>Email Communication</vt:lpstr>
      <vt:lpstr>Email Communication continued:</vt:lpstr>
      <vt:lpstr>Email Communication continued:</vt:lpstr>
      <vt:lpstr>2. Communicate with Students in a Constructive and Professional Manner.</vt:lpstr>
      <vt:lpstr>3. Provide Assignment Feedback in a Timely Manner.</vt:lpstr>
      <vt:lpstr>Four Guidelines for Providing Feedback</vt:lpstr>
      <vt:lpstr>Grading Timelines</vt:lpstr>
      <vt:lpstr>4. Provide Assignment Feedback in a Constructive Manner.</vt:lpstr>
      <vt:lpstr>Pledge #4 continued:</vt:lpstr>
      <vt:lpstr>Cornerstone #3: Quality in Course Content </vt:lpstr>
      <vt:lpstr> Cornerstone #3 continued:</vt:lpstr>
      <vt:lpstr>Cornerstone #3 continued:</vt:lpstr>
      <vt:lpstr>Five Hours of “US”</vt:lpstr>
      <vt:lpstr>Cornerstone #4:  Instructor Preparation </vt:lpstr>
      <vt:lpstr>Issues/Lessons Learned </vt:lpstr>
      <vt:lpstr>Custom Show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Cornerstones of Quality Initiative</dc:title>
  <dc:creator>Jana Seay</dc:creator>
  <cp:lastModifiedBy>Loafman, Lucas W</cp:lastModifiedBy>
  <cp:revision>33</cp:revision>
  <dcterms:created xsi:type="dcterms:W3CDTF">2017-09-08T19:44:15Z</dcterms:created>
  <dcterms:modified xsi:type="dcterms:W3CDTF">2017-09-11T21:59:11Z</dcterms:modified>
</cp:coreProperties>
</file>