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notesSlides/notesSlide5.xml" ContentType="application/vnd.openxmlformats-officedocument.presentationml.notesSlide+xml"/>
  <Override PartName="/ppt/tags/tag12.xml" ContentType="application/vnd.openxmlformats-officedocument.presentationml.tags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notesSlides/notesSlide7.xml" ContentType="application/vnd.openxmlformats-officedocument.presentationml.notesSlide+xml"/>
  <Override PartName="/ppt/tags/tag14.xml" ContentType="application/vnd.openxmlformats-officedocument.presentationml.tags+xml"/>
  <Override PartName="/ppt/notesSlides/notesSlide8.xml" ContentType="application/vnd.openxmlformats-officedocument.presentationml.notesSlide+xml"/>
  <Override PartName="/ppt/tags/tag15.xml" ContentType="application/vnd.openxmlformats-officedocument.presentationml.tags+xml"/>
  <Override PartName="/ppt/notesSlides/notesSlide9.xml" ContentType="application/vnd.openxmlformats-officedocument.presentationml.notesSlide+xml"/>
  <Override PartName="/ppt/tags/tag16.xml" ContentType="application/vnd.openxmlformats-officedocument.presentationml.tags+xml"/>
  <Override PartName="/ppt/notesSlides/notesSlide10.xml" ContentType="application/vnd.openxmlformats-officedocument.presentationml.notesSlide+xml"/>
  <Override PartName="/ppt/tags/tag17.xml" ContentType="application/vnd.openxmlformats-officedocument.presentationml.tags+xml"/>
  <Override PartName="/ppt/notesSlides/notesSlide11.xml" ContentType="application/vnd.openxmlformats-officedocument.presentationml.notesSlide+xml"/>
  <Override PartName="/ppt/tags/tag18.xml" ContentType="application/vnd.openxmlformats-officedocument.presentationml.tags+xml"/>
  <Override PartName="/ppt/notesSlides/notesSlide12.xml" ContentType="application/vnd.openxmlformats-officedocument.presentationml.notesSlide+xml"/>
  <Override PartName="/ppt/tags/tag19.xml" ContentType="application/vnd.openxmlformats-officedocument.presentationml.tags+xml"/>
  <Override PartName="/ppt/notesSlides/notesSlide13.xml" ContentType="application/vnd.openxmlformats-officedocument.presentationml.notesSlide+xml"/>
  <Override PartName="/ppt/tags/tag20.xml" ContentType="application/vnd.openxmlformats-officedocument.presentationml.tags+xml"/>
  <Override PartName="/ppt/notesSlides/notesSlide14.xml" ContentType="application/vnd.openxmlformats-officedocument.presentationml.notesSlide+xml"/>
  <Override PartName="/ppt/tags/tag21.xml" ContentType="application/vnd.openxmlformats-officedocument.presentationml.tags+xml"/>
  <Override PartName="/ppt/notesSlides/notesSlide15.xml" ContentType="application/vnd.openxmlformats-officedocument.presentationml.notesSlide+xml"/>
  <Override PartName="/ppt/tags/tag22.xml" ContentType="application/vnd.openxmlformats-officedocument.presentationml.tags+xml"/>
  <Override PartName="/ppt/notesSlides/notesSlide16.xml" ContentType="application/vnd.openxmlformats-officedocument.presentationml.notesSlide+xml"/>
  <Override PartName="/ppt/tags/tag23.xml" ContentType="application/vnd.openxmlformats-officedocument.presentationml.tags+xml"/>
  <Override PartName="/ppt/notesSlides/notesSlide17.xml" ContentType="application/vnd.openxmlformats-officedocument.presentationml.notesSlide+xml"/>
  <Override PartName="/ppt/tags/tag24.xml" ContentType="application/vnd.openxmlformats-officedocument.presentationml.tags+xml"/>
  <Override PartName="/ppt/notesSlides/notesSlide18.xml" ContentType="application/vnd.openxmlformats-officedocument.presentationml.notesSlide+xml"/>
  <Override PartName="/ppt/tags/tag25.xml" ContentType="application/vnd.openxmlformats-officedocument.presentationml.tags+xml"/>
  <Override PartName="/ppt/notesSlides/notesSlide19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20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4" r:id="rId6"/>
    <p:sldId id="279" r:id="rId7"/>
    <p:sldId id="265" r:id="rId8"/>
    <p:sldId id="266" r:id="rId9"/>
    <p:sldId id="267" r:id="rId10"/>
    <p:sldId id="275" r:id="rId11"/>
    <p:sldId id="280" r:id="rId12"/>
    <p:sldId id="281" r:id="rId13"/>
    <p:sldId id="282" r:id="rId14"/>
    <p:sldId id="283" r:id="rId15"/>
    <p:sldId id="276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7" r:id="rId24"/>
    <p:sldId id="284" r:id="rId25"/>
    <p:sldId id="260" r:id="rId26"/>
    <p:sldId id="261" r:id="rId27"/>
    <p:sldId id="262" r:id="rId28"/>
    <p:sldId id="286" r:id="rId29"/>
    <p:sldId id="285" r:id="rId30"/>
  </p:sldIdLst>
  <p:sldSz cx="12192000" cy="6858000"/>
  <p:notesSz cx="6858000" cy="9144000"/>
  <p:custDataLst>
    <p:tags r:id="rId32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38" autoAdjust="0"/>
    <p:restoredTop sz="68256" autoAdjust="0"/>
  </p:normalViewPr>
  <p:slideViewPr>
    <p:cSldViewPr snapToGrid="0">
      <p:cViewPr varScale="1">
        <p:scale>
          <a:sx n="103" d="100"/>
          <a:sy n="103" d="100"/>
        </p:scale>
        <p:origin x="132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111A77-2DFE-4B4C-BC56-D372680FBE1A}" type="datetimeFigureOut">
              <a:rPr lang="en-US" smtClean="0"/>
              <a:t>3/16/2018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282D96-2B9B-4948-99BE-AA1D2AC0FD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930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282D96-2B9B-4948-99BE-AA1D2AC0FDA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2372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282D96-2B9B-4948-99BE-AA1D2AC0FDA2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9618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282D96-2B9B-4948-99BE-AA1D2AC0FDA2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2013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282D96-2B9B-4948-99BE-AA1D2AC0FDA2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2670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282D96-2B9B-4948-99BE-AA1D2AC0FDA2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4141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282D96-2B9B-4948-99BE-AA1D2AC0FDA2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4897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282D96-2B9B-4948-99BE-AA1D2AC0FDA2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1426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282D96-2B9B-4948-99BE-AA1D2AC0FDA2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2020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282D96-2B9B-4948-99BE-AA1D2AC0FDA2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7875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Course Code, Number-Section, and Term</a:t>
            </a:r>
            <a:r>
              <a:rPr lang="en-US" sz="1200" b="1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Year</a:t>
            </a:r>
            <a:endParaRPr lang="en-US" sz="1200" b="1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Replace "Text" with Course Code i.e. "ENGL"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Replace "##" with Course Number-Section i.e. "121-N090"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Replace “Term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Year”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 Semester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Year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i.e. “Spring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2018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282D96-2B9B-4948-99BE-AA1D2AC0FDA2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1840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282D96-2B9B-4948-99BE-AA1D2AC0FDA2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2998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282D96-2B9B-4948-99BE-AA1D2AC0FDA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1374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282D96-2B9B-4948-99BE-AA1D2AC0FDA2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3735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282D96-2B9B-4948-99BE-AA1D2AC0FDA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8809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282D96-2B9B-4948-99BE-AA1D2AC0FDA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9525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282D96-2B9B-4948-99BE-AA1D2AC0FDA2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7321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282D96-2B9B-4948-99BE-AA1D2AC0FDA2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5376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282D96-2B9B-4948-99BE-AA1D2AC0FDA2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55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282D96-2B9B-4948-99BE-AA1D2AC0FDA2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2186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282D96-2B9B-4948-99BE-AA1D2AC0FDA2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998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3F34D-6284-4AC5-8B66-FE36F9FC6AA4}" type="datetimeFigureOut">
              <a:rPr lang="en-US" smtClean="0"/>
              <a:t>3/16/2018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7EBE8-7083-4398-98E6-561EBEEDEA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599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3F34D-6284-4AC5-8B66-FE36F9FC6AA4}" type="datetimeFigureOut">
              <a:rPr lang="en-US" smtClean="0"/>
              <a:t>3/16/2018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7EBE8-7083-4398-98E6-561EBEEDEA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011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3F34D-6284-4AC5-8B66-FE36F9FC6AA4}" type="datetimeFigureOut">
              <a:rPr lang="en-US" smtClean="0"/>
              <a:t>3/16/2018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7EBE8-7083-4398-98E6-561EBEEDEA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584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3F34D-6284-4AC5-8B66-FE36F9FC6AA4}" type="datetimeFigureOut">
              <a:rPr lang="en-US" smtClean="0"/>
              <a:t>3/16/2018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7EBE8-7083-4398-98E6-561EBEEDEA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887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3F34D-6284-4AC5-8B66-FE36F9FC6AA4}" type="datetimeFigureOut">
              <a:rPr lang="en-US" smtClean="0"/>
              <a:t>3/16/2018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7EBE8-7083-4398-98E6-561EBEEDEA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2595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3F34D-6284-4AC5-8B66-FE36F9FC6AA4}" type="datetimeFigureOut">
              <a:rPr lang="en-US" smtClean="0"/>
              <a:t>3/16/2018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7EBE8-7083-4398-98E6-561EBEEDEA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024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3F34D-6284-4AC5-8B66-FE36F9FC6AA4}" type="datetimeFigureOut">
              <a:rPr lang="en-US" smtClean="0"/>
              <a:t>3/16/2018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7EBE8-7083-4398-98E6-561EBEEDEAE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694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3F34D-6284-4AC5-8B66-FE36F9FC6AA4}" type="datetimeFigureOut">
              <a:rPr lang="en-US" smtClean="0"/>
              <a:t>3/16/2018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7EBE8-7083-4398-98E6-561EBEEDEA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846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3F34D-6284-4AC5-8B66-FE36F9FC6AA4}" type="datetimeFigureOut">
              <a:rPr lang="en-US" smtClean="0"/>
              <a:t>3/16/2018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7EBE8-7083-4398-98E6-561EBEEDEA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506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3F34D-6284-4AC5-8B66-FE36F9FC6AA4}" type="datetimeFigureOut">
              <a:rPr lang="en-US" smtClean="0"/>
              <a:t>3/16/2018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7EBE8-7083-4398-98E6-561EBEEDEA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698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CE63F34D-6284-4AC5-8B66-FE36F9FC6AA4}" type="datetimeFigureOut">
              <a:rPr lang="en-US" smtClean="0"/>
              <a:t>3/16/2018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7EBE8-7083-4398-98E6-561EBEEDEA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871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CE63F34D-6284-4AC5-8B66-FE36F9FC6AA4}" type="datetimeFigureOut">
              <a:rPr lang="en-US" smtClean="0"/>
              <a:t>3/16/2018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C197EBE8-7083-4398-98E6-561EBEEDEA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675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Crafting Online Course Standards while Maintaining Academic </a:t>
            </a:r>
            <a:r>
              <a:rPr lang="en-US" b="1" dirty="0" smtClean="0"/>
              <a:t>Freedom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 smtClean="0"/>
              <a:t>Eric </a:t>
            </a:r>
            <a:r>
              <a:rPr lang="en-US" b="1" dirty="0" smtClean="0"/>
              <a:t>Belt</a:t>
            </a:r>
          </a:p>
          <a:p>
            <a:r>
              <a:rPr lang="en-US" dirty="0" smtClean="0"/>
              <a:t>Assistant Director, eLearning</a:t>
            </a:r>
          </a:p>
          <a:p>
            <a:r>
              <a:rPr lang="en-US" dirty="0" smtClean="0"/>
              <a:t>Howard Community College</a:t>
            </a:r>
            <a:endParaRPr lang="en-US" dirty="0" smtClean="0"/>
          </a:p>
          <a:p>
            <a:r>
              <a:rPr lang="en-US" dirty="0" smtClean="0"/>
              <a:t>ebelt@howardcc.edu 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479349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Started module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1136" y="5893724"/>
            <a:ext cx="7729728" cy="498762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en-US" dirty="0" smtClean="0"/>
              <a:t>QM Higher Education Rubric 5</a:t>
            </a:r>
            <a:r>
              <a:rPr lang="en-US" baseline="30000" dirty="0" smtClean="0"/>
              <a:t>th</a:t>
            </a:r>
            <a:r>
              <a:rPr lang="en-US" dirty="0" smtClean="0"/>
              <a:t> Edition 2014</a:t>
            </a:r>
          </a:p>
          <a:p>
            <a:pPr marL="0" indent="0" algn="ctr">
              <a:buNone/>
            </a:pPr>
            <a:r>
              <a:rPr lang="en-US" dirty="0" smtClean="0"/>
              <a:t>Specific Standards 1.1, 1.2, 1.3, 1.8, 2.2, 2.3, 2.4, 4.2, 4.6, 5.3, 5.4, 8.1, 8.4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104" y="2371758"/>
            <a:ext cx="6001792" cy="330361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042698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Module 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1136" y="5893724"/>
            <a:ext cx="7729728" cy="498762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en-US" dirty="0"/>
              <a:t>QM Higher Education Rubric 5</a:t>
            </a:r>
            <a:r>
              <a:rPr lang="en-US" baseline="30000" dirty="0"/>
              <a:t>th</a:t>
            </a:r>
            <a:r>
              <a:rPr lang="en-US" dirty="0"/>
              <a:t> Edition 2014</a:t>
            </a:r>
          </a:p>
          <a:p>
            <a:pPr marL="0" indent="0" algn="ctr">
              <a:buNone/>
            </a:pPr>
            <a:r>
              <a:rPr lang="en-US" dirty="0"/>
              <a:t>Specific Standards </a:t>
            </a:r>
            <a:r>
              <a:rPr lang="en-US" dirty="0" smtClean="0"/>
              <a:t>2.2</a:t>
            </a:r>
            <a:r>
              <a:rPr lang="en-US" dirty="0"/>
              <a:t>, </a:t>
            </a:r>
            <a:r>
              <a:rPr lang="en-US" dirty="0" smtClean="0"/>
              <a:t>2.4</a:t>
            </a:r>
            <a:r>
              <a:rPr lang="en-US" dirty="0"/>
              <a:t>, 4.2, </a:t>
            </a:r>
            <a:r>
              <a:rPr lang="en-US" dirty="0" smtClean="0"/>
              <a:t>&amp; 4.6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9079" y="2305648"/>
            <a:ext cx="4873842" cy="343583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801046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schedule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1136" y="5893724"/>
            <a:ext cx="7729728" cy="498762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en-US" dirty="0"/>
              <a:t>QM Higher Education Rubric 5</a:t>
            </a:r>
            <a:r>
              <a:rPr lang="en-US" baseline="30000" dirty="0"/>
              <a:t>th</a:t>
            </a:r>
            <a:r>
              <a:rPr lang="en-US" dirty="0"/>
              <a:t> Edition 2014</a:t>
            </a:r>
          </a:p>
          <a:p>
            <a:pPr marL="0" indent="0" algn="ctr">
              <a:buNone/>
            </a:pPr>
            <a:r>
              <a:rPr lang="en-US" dirty="0"/>
              <a:t>Specific Standards 1.1, 1.2, </a:t>
            </a:r>
            <a:r>
              <a:rPr lang="en-US" dirty="0" smtClean="0"/>
              <a:t>8.1, &amp; </a:t>
            </a:r>
            <a:r>
              <a:rPr lang="en-US" dirty="0"/>
              <a:t>8.4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767" y="2423031"/>
            <a:ext cx="5696465" cy="320107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396124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Managing Expectations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1136" y="5893724"/>
            <a:ext cx="7729728" cy="498762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en-US" dirty="0"/>
              <a:t>QM Higher Education Rubric 5</a:t>
            </a:r>
            <a:r>
              <a:rPr lang="en-US" baseline="30000" dirty="0"/>
              <a:t>th</a:t>
            </a:r>
            <a:r>
              <a:rPr lang="en-US" dirty="0"/>
              <a:t> Edition 2014</a:t>
            </a:r>
          </a:p>
          <a:p>
            <a:pPr marL="0" indent="0" algn="ctr">
              <a:buNone/>
            </a:pPr>
            <a:r>
              <a:rPr lang="en-US" dirty="0"/>
              <a:t>Specific Standards </a:t>
            </a:r>
            <a:r>
              <a:rPr lang="en-US" dirty="0" smtClean="0"/>
              <a:t>5.3, &amp; 5.4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454" y="2401190"/>
            <a:ext cx="3917091" cy="324475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327842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Netiquette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1136" y="5893724"/>
            <a:ext cx="7729728" cy="498762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en-US" dirty="0"/>
              <a:t>QM Higher Education Rubric 5</a:t>
            </a:r>
            <a:r>
              <a:rPr lang="en-US" baseline="30000" dirty="0"/>
              <a:t>th</a:t>
            </a:r>
            <a:r>
              <a:rPr lang="en-US" dirty="0"/>
              <a:t> Edition 2014</a:t>
            </a:r>
          </a:p>
          <a:p>
            <a:pPr marL="0" indent="0" algn="ctr">
              <a:buNone/>
            </a:pPr>
            <a:r>
              <a:rPr lang="en-US" dirty="0"/>
              <a:t>Specific Standards 1.1, 1.2, 1.3, 1.8, 2.2, 2.3, 2.4, 4.2, 4.6, 5.3, 5.4, 8.1, 8.4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002" y="2401190"/>
            <a:ext cx="3702349" cy="324475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157688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Module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1136" y="5893724"/>
            <a:ext cx="7729728" cy="498762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en-US" dirty="0"/>
              <a:t>QM Higher Education Rubric 5</a:t>
            </a:r>
            <a:r>
              <a:rPr lang="en-US" baseline="30000" dirty="0"/>
              <a:t>th</a:t>
            </a:r>
            <a:r>
              <a:rPr lang="en-US" dirty="0"/>
              <a:t> Edition 2014</a:t>
            </a:r>
          </a:p>
          <a:p>
            <a:pPr marL="0" indent="0" algn="ctr">
              <a:buNone/>
            </a:pPr>
            <a:r>
              <a:rPr lang="en-US" dirty="0"/>
              <a:t>Specific Standards 1.1, 1.2, 1.3, 1.8, 2.2, 2.3, 2.4, 4.2, 4.6, 5.3, 5.4, 8.1, 8.4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103" y="2594919"/>
            <a:ext cx="6001793" cy="308045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85248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Syllabus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1136" y="5893724"/>
            <a:ext cx="7729728" cy="498762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en-US" dirty="0" smtClean="0"/>
              <a:t>QM Higher Education Rubric 5</a:t>
            </a:r>
            <a:r>
              <a:rPr lang="en-US" baseline="30000" dirty="0" smtClean="0"/>
              <a:t>th</a:t>
            </a:r>
            <a:r>
              <a:rPr lang="en-US" dirty="0" smtClean="0"/>
              <a:t> Edition 2014</a:t>
            </a:r>
          </a:p>
          <a:p>
            <a:pPr marL="0" indent="0" algn="ctr">
              <a:buNone/>
            </a:pPr>
            <a:r>
              <a:rPr lang="en-US" dirty="0" smtClean="0"/>
              <a:t>Specific Standards 1.2, 1.4, 1.5, 1.6, 1.7, 2.1, 3.2, 3.3, 5.3, 5.4, 7.1, 7.2, 7.3, 7.4, 8.2, &amp; 8.4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105" y="2371759"/>
            <a:ext cx="6001789" cy="330361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70818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Syllabus: tech support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1136" y="5893724"/>
            <a:ext cx="7729728" cy="498762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en-US" dirty="0"/>
              <a:t>QM Higher Education Rubric 5</a:t>
            </a:r>
            <a:r>
              <a:rPr lang="en-US" baseline="30000" dirty="0"/>
              <a:t>th</a:t>
            </a:r>
            <a:r>
              <a:rPr lang="en-US" dirty="0"/>
              <a:t> Edition 2014</a:t>
            </a:r>
          </a:p>
          <a:p>
            <a:pPr marL="0" indent="0" algn="ctr">
              <a:buNone/>
            </a:pPr>
            <a:r>
              <a:rPr lang="en-US" dirty="0"/>
              <a:t>Specific Standards </a:t>
            </a:r>
            <a:r>
              <a:rPr lang="en-US" dirty="0" smtClean="0"/>
              <a:t>1.5, 1.7</a:t>
            </a:r>
            <a:r>
              <a:rPr lang="en-US" dirty="0"/>
              <a:t>, </a:t>
            </a:r>
            <a:r>
              <a:rPr lang="en-US" dirty="0" smtClean="0"/>
              <a:t>1.8, 7.1, 8.2, &amp; 8.4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105" y="2371759"/>
            <a:ext cx="6001789" cy="330361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693289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Syllabus: course 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1136" y="5893724"/>
            <a:ext cx="7729728" cy="498762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en-US" dirty="0" smtClean="0"/>
              <a:t>QM Higher Education Rubric 5</a:t>
            </a:r>
            <a:r>
              <a:rPr lang="en-US" baseline="30000" dirty="0" smtClean="0"/>
              <a:t>th</a:t>
            </a:r>
            <a:r>
              <a:rPr lang="en-US" dirty="0" smtClean="0"/>
              <a:t> Edition 2014</a:t>
            </a:r>
          </a:p>
          <a:p>
            <a:pPr marL="0" indent="0" algn="ctr">
              <a:buNone/>
            </a:pPr>
            <a:r>
              <a:rPr lang="en-US" dirty="0" smtClean="0"/>
              <a:t>Specific Standards 1.2, 1.4, 1.7, 5.3, 5.4, &amp; 8.4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105" y="2371759"/>
            <a:ext cx="6001790" cy="330361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783903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Syllabus: 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1136" y="5893724"/>
            <a:ext cx="7729728" cy="498762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en-US" dirty="0" smtClean="0"/>
              <a:t>QM Higher Education Rubric 5</a:t>
            </a:r>
            <a:r>
              <a:rPr lang="en-US" baseline="30000" dirty="0" smtClean="0"/>
              <a:t>th</a:t>
            </a:r>
            <a:r>
              <a:rPr lang="en-US" dirty="0" smtClean="0"/>
              <a:t> Edition 2014</a:t>
            </a:r>
          </a:p>
          <a:p>
            <a:pPr marL="0" indent="0" algn="ctr">
              <a:buNone/>
            </a:pPr>
            <a:r>
              <a:rPr lang="en-US" dirty="0" smtClean="0"/>
              <a:t>Specific Standards 1.2, 1.4, 1.7, 5.3, 5.4, &amp; 8.4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105" y="2359403"/>
            <a:ext cx="6001790" cy="330361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47576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i="1" dirty="0" smtClean="0"/>
          </a:p>
          <a:p>
            <a:pPr marL="0" indent="0">
              <a:buNone/>
            </a:pPr>
            <a:r>
              <a:rPr lang="en-US" i="1" dirty="0" smtClean="0"/>
              <a:t>After attending this presentation, participants will be able to:</a:t>
            </a:r>
          </a:p>
          <a:p>
            <a:r>
              <a:rPr lang="en-US" dirty="0" smtClean="0"/>
              <a:t>Identify </a:t>
            </a:r>
            <a:r>
              <a:rPr lang="en-US" dirty="0"/>
              <a:t>areas in online courses where standardization is possible.</a:t>
            </a:r>
          </a:p>
          <a:p>
            <a:r>
              <a:rPr lang="en-US" dirty="0"/>
              <a:t>Analyze the sustainability of an online course template initiative.</a:t>
            </a:r>
          </a:p>
          <a:p>
            <a:r>
              <a:rPr lang="en-US" dirty="0"/>
              <a:t>Compare and contrast course design versus course delivery.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755237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Syllabus: policies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1136" y="5893724"/>
            <a:ext cx="7729728" cy="498762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en-US" dirty="0" smtClean="0"/>
              <a:t>QM Higher Education Rubric 5</a:t>
            </a:r>
            <a:r>
              <a:rPr lang="en-US" baseline="30000" dirty="0" smtClean="0"/>
              <a:t>th</a:t>
            </a:r>
            <a:r>
              <a:rPr lang="en-US" dirty="0" smtClean="0"/>
              <a:t> Edition 2014</a:t>
            </a:r>
          </a:p>
          <a:p>
            <a:pPr marL="0" indent="0" algn="ctr">
              <a:buNone/>
            </a:pPr>
            <a:r>
              <a:rPr lang="en-US" dirty="0" smtClean="0"/>
              <a:t>Specific Standards 1.2, 1.4, 1.6, 3.2, 3.3, 5.3, 5.4, &amp; 8.4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104" y="2371759"/>
            <a:ext cx="6001791" cy="330361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353476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Syllabus: Grading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1136" y="5893724"/>
            <a:ext cx="7729728" cy="498762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en-US" dirty="0" smtClean="0"/>
              <a:t>QM Higher Education Rubric 5</a:t>
            </a:r>
            <a:r>
              <a:rPr lang="en-US" baseline="30000" dirty="0" smtClean="0"/>
              <a:t>th</a:t>
            </a:r>
            <a:r>
              <a:rPr lang="en-US" dirty="0" smtClean="0"/>
              <a:t> Edition 2014</a:t>
            </a:r>
          </a:p>
          <a:p>
            <a:pPr marL="0" indent="0" algn="ctr">
              <a:buNone/>
            </a:pPr>
            <a:r>
              <a:rPr lang="en-US" dirty="0" smtClean="0"/>
              <a:t>Specific Standards 1.2, 1.4, 3.2, 3.3, 5.4, &amp; 8.4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104" y="2720765"/>
            <a:ext cx="6001791" cy="260560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786225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Syllabus: Support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1136" y="5893724"/>
            <a:ext cx="7729728" cy="498762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en-US" dirty="0" smtClean="0"/>
              <a:t>QM Higher Education Rubric 5</a:t>
            </a:r>
            <a:r>
              <a:rPr lang="en-US" baseline="30000" dirty="0" smtClean="0"/>
              <a:t>th</a:t>
            </a:r>
            <a:r>
              <a:rPr lang="en-US" dirty="0" smtClean="0"/>
              <a:t> Edition 2014</a:t>
            </a:r>
          </a:p>
          <a:p>
            <a:pPr marL="0" indent="0" algn="ctr">
              <a:buNone/>
            </a:pPr>
            <a:r>
              <a:rPr lang="en-US" dirty="0" smtClean="0"/>
              <a:t>Specific Standards 7.1, 7.2, 7.3, 7.4, 8.2, &amp; 8.4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104" y="2503569"/>
            <a:ext cx="6001792" cy="303999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963888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1136" y="5893724"/>
            <a:ext cx="7729728" cy="498762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en-US" dirty="0" smtClean="0"/>
              <a:t>QM Higher Education Rubric 5</a:t>
            </a:r>
            <a:r>
              <a:rPr lang="en-US" baseline="30000" dirty="0" smtClean="0"/>
              <a:t>th</a:t>
            </a:r>
            <a:r>
              <a:rPr lang="en-US" dirty="0" smtClean="0"/>
              <a:t> Edition 2014</a:t>
            </a:r>
          </a:p>
          <a:p>
            <a:pPr marL="0" indent="0" algn="ctr">
              <a:buNone/>
            </a:pPr>
            <a:r>
              <a:rPr lang="en-US" dirty="0" smtClean="0"/>
              <a:t>Specific Standards 7.1</a:t>
            </a:r>
            <a:r>
              <a:rPr lang="en-US" dirty="0"/>
              <a:t> </a:t>
            </a:r>
            <a:r>
              <a:rPr lang="en-US" dirty="0" smtClean="0"/>
              <a:t>&amp; 8.4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103" y="2371758"/>
            <a:ext cx="6001794" cy="330362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072190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Quality Matters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1136" y="2388652"/>
            <a:ext cx="7729728" cy="46283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HCC Online Course Template Meets 25 of 43 </a:t>
            </a:r>
            <a:r>
              <a:rPr lang="en-US" dirty="0"/>
              <a:t>Specific </a:t>
            </a:r>
            <a:r>
              <a:rPr lang="en-US" dirty="0" smtClean="0"/>
              <a:t>Standards </a:t>
            </a:r>
            <a:endParaRPr lang="en-US" dirty="0"/>
          </a:p>
          <a:p>
            <a:pPr marL="0" indent="0" algn="ctr">
              <a:buNone/>
            </a:pPr>
            <a:endParaRPr lang="en-US" dirty="0" smtClean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231136" y="5893724"/>
            <a:ext cx="7729728" cy="498762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QM Higher Education Rubric 5</a:t>
            </a:r>
            <a:r>
              <a:rPr lang="en-US" baseline="30000" dirty="0"/>
              <a:t>th</a:t>
            </a:r>
            <a:r>
              <a:rPr lang="en-US" dirty="0"/>
              <a:t> Edition 2014</a:t>
            </a:r>
          </a:p>
          <a:p>
            <a:pPr marL="0" indent="0" algn="ctr">
              <a:buNone/>
            </a:pPr>
            <a:r>
              <a:rPr lang="en-US" dirty="0" smtClean="0"/>
              <a:t>Specific </a:t>
            </a:r>
            <a:r>
              <a:rPr lang="en-US" dirty="0"/>
              <a:t>Standards 2.1, 2.5, 3.1, 3.4, 3.5, 4.1, 4.3, 4.4, 4.5, 5.1, 5.2, 6.1, 6.2, 6.3, 6.4, 6.5, 8.3 &amp; </a:t>
            </a:r>
            <a:r>
              <a:rPr lang="en-US" dirty="0" smtClean="0"/>
              <a:t>8.5 </a:t>
            </a:r>
            <a:r>
              <a:rPr lang="en-US" b="1" dirty="0" smtClean="0"/>
              <a:t>Not Met</a:t>
            </a:r>
            <a:endParaRPr lang="en-US" b="1" dirty="0"/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9611014"/>
              </p:ext>
            </p:extLst>
          </p:nvPr>
        </p:nvGraphicFramePr>
        <p:xfrm>
          <a:off x="3304222" y="2851484"/>
          <a:ext cx="5583555" cy="29542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37565">
                  <a:extLst>
                    <a:ext uri="{9D8B030D-6E8A-4147-A177-3AD203B41FA5}">
                      <a16:colId xmlns:a16="http://schemas.microsoft.com/office/drawing/2014/main" val="1912587963"/>
                    </a:ext>
                  </a:extLst>
                </a:gridCol>
                <a:gridCol w="2893900">
                  <a:extLst>
                    <a:ext uri="{9D8B030D-6E8A-4147-A177-3AD203B41FA5}">
                      <a16:colId xmlns:a16="http://schemas.microsoft.com/office/drawing/2014/main" val="914270264"/>
                    </a:ext>
                  </a:extLst>
                </a:gridCol>
                <a:gridCol w="1752090">
                  <a:extLst>
                    <a:ext uri="{9D8B030D-6E8A-4147-A177-3AD203B41FA5}">
                      <a16:colId xmlns:a16="http://schemas.microsoft.com/office/drawing/2014/main" val="2043068909"/>
                    </a:ext>
                  </a:extLst>
                </a:gridCol>
              </a:tblGrid>
              <a:tr h="1313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 dirty="0">
                          <a:effectLst/>
                        </a:rPr>
                        <a:t>QM Standard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86" marR="7386" marT="7386" marB="0" anchor="b">
                    <a:solidFill>
                      <a:schemeClr val="accent4">
                        <a:lumMod val="75000"/>
                        <a:alpha val="1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 dirty="0">
                          <a:effectLst/>
                        </a:rPr>
                        <a:t>Description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86" marR="7386" marT="7386" marB="0" anchor="b">
                    <a:solidFill>
                      <a:schemeClr val="accent4">
                        <a:lumMod val="75000"/>
                        <a:alpha val="1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 dirty="0">
                          <a:effectLst/>
                        </a:rPr>
                        <a:t>HCC Online Course Template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86" marR="7386" marT="7386" marB="0" anchor="b">
                    <a:solidFill>
                      <a:schemeClr val="accent4">
                        <a:lumMod val="75000"/>
                        <a:alpha val="1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6325284"/>
                  </a:ext>
                </a:extLst>
              </a:tr>
              <a:tr h="256064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General Standard 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86" marR="7386" marT="7386" marB="0" anchor="b">
                    <a:solidFill>
                      <a:schemeClr val="accent4">
                        <a:lumMod val="75000"/>
                        <a:alpha val="1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The </a:t>
                      </a:r>
                      <a:r>
                        <a:rPr lang="en-US" sz="900" u="none" strike="noStrike" dirty="0" smtClean="0">
                          <a:effectLst/>
                        </a:rPr>
                        <a:t>overall </a:t>
                      </a:r>
                      <a:r>
                        <a:rPr lang="en-US" sz="900" u="none" strike="noStrike" dirty="0">
                          <a:effectLst/>
                        </a:rPr>
                        <a:t>design of the course is made clear to the learner at the beginning of the course.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86" marR="7386" marT="7386" marB="0" anchor="b">
                    <a:solidFill>
                      <a:schemeClr val="accent4">
                        <a:lumMod val="75000"/>
                        <a:alpha val="1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86" marR="7386" marT="7386" marB="0" anchor="b">
                    <a:solidFill>
                      <a:schemeClr val="accent4">
                        <a:lumMod val="75000"/>
                        <a:alpha val="1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0318121"/>
                  </a:ext>
                </a:extLst>
              </a:tr>
              <a:tr h="256064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Standard 1.1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86" marR="7386" marT="7386" marB="0" anchor="b">
                    <a:solidFill>
                      <a:schemeClr val="accent4">
                        <a:lumMod val="75000"/>
                        <a:alpha val="1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Instructions make clear how to get started and where to find various course components.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86" marR="7386" marT="7386" marB="0" anchor="b">
                    <a:solidFill>
                      <a:schemeClr val="accent4">
                        <a:lumMod val="75000"/>
                        <a:alpha val="1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Start Here Page/Module Structure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86" marR="7386" marT="7386" marB="0" anchor="b">
                    <a:solidFill>
                      <a:schemeClr val="accent4">
                        <a:lumMod val="75000"/>
                        <a:alpha val="1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0645515"/>
                  </a:ext>
                </a:extLst>
              </a:tr>
              <a:tr h="256064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Standard 1.2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86" marR="7386" marT="7386" marB="0" anchor="b">
                    <a:solidFill>
                      <a:schemeClr val="accent4">
                        <a:lumMod val="75000"/>
                        <a:alpha val="1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Learners are introduced to the purpose and structure of the course.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86" marR="7386" marT="7386" marB="0" anchor="b">
                    <a:solidFill>
                      <a:schemeClr val="accent4">
                        <a:lumMod val="75000"/>
                        <a:alpha val="1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Syllabus/Course Schedule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86" marR="7386" marT="7386" marB="0" anchor="b">
                    <a:solidFill>
                      <a:schemeClr val="accent4">
                        <a:lumMod val="75000"/>
                        <a:alpha val="1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8990031"/>
                  </a:ext>
                </a:extLst>
              </a:tr>
              <a:tr h="380740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Standard 1.3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86" marR="7386" marT="7386" marB="0" anchor="b">
                    <a:solidFill>
                      <a:schemeClr val="accent4">
                        <a:lumMod val="75000"/>
                        <a:alpha val="1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Etiquette expectations (Sometimes called "netiquette" for online </a:t>
                      </a:r>
                      <a:r>
                        <a:rPr lang="en-US" sz="900" u="none" strike="noStrike" dirty="0" smtClean="0">
                          <a:effectLst/>
                        </a:rPr>
                        <a:t>discussions, </a:t>
                      </a:r>
                      <a:r>
                        <a:rPr lang="en-US" sz="900" u="none" strike="noStrike" dirty="0">
                          <a:effectLst/>
                        </a:rPr>
                        <a:t>email, and other forms of communication are clearly </a:t>
                      </a:r>
                      <a:r>
                        <a:rPr lang="en-US" sz="900" u="none" strike="noStrike" dirty="0" smtClean="0">
                          <a:effectLst/>
                        </a:rPr>
                        <a:t>stated).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86" marR="7386" marT="7386" marB="0" anchor="b">
                    <a:solidFill>
                      <a:schemeClr val="accent4">
                        <a:lumMod val="75000"/>
                        <a:alpha val="1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Syllabus/Netiquette Page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86" marR="7386" marT="7386" marB="0" anchor="b">
                    <a:solidFill>
                      <a:schemeClr val="accent4">
                        <a:lumMod val="75000"/>
                        <a:alpha val="1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6864065"/>
                  </a:ext>
                </a:extLst>
              </a:tr>
              <a:tr h="380740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Standard 1.4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86" marR="7386" marT="7386" marB="0" anchor="b">
                    <a:solidFill>
                      <a:schemeClr val="accent4">
                        <a:lumMod val="75000"/>
                        <a:alpha val="1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Course and/or institutional policies with which the </a:t>
                      </a:r>
                      <a:r>
                        <a:rPr lang="en-US" sz="900" u="none" strike="noStrike" dirty="0" smtClean="0">
                          <a:effectLst/>
                        </a:rPr>
                        <a:t>learner </a:t>
                      </a:r>
                      <a:r>
                        <a:rPr lang="en-US" sz="900" u="none" strike="noStrike" dirty="0">
                          <a:effectLst/>
                        </a:rPr>
                        <a:t>is expected to comply are clearly stated, or a link to current policies is provided.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86" marR="7386" marT="7386" marB="0" anchor="b">
                    <a:solidFill>
                      <a:schemeClr val="accent4">
                        <a:lumMod val="75000"/>
                        <a:alpha val="1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Start Here/Syllabus/More Resources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86" marR="7386" marT="7386" marB="0" anchor="b">
                    <a:solidFill>
                      <a:schemeClr val="accent4">
                        <a:lumMod val="75000"/>
                        <a:alpha val="1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8228840"/>
                  </a:ext>
                </a:extLst>
              </a:tr>
              <a:tr h="256064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Standard 1.5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86" marR="7386" marT="7386" marB="0" anchor="b">
                    <a:solidFill>
                      <a:schemeClr val="accent4">
                        <a:lumMod val="75000"/>
                        <a:alpha val="1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Minimum technology requirements are clearly stated and instructions for use provided.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86" marR="7386" marT="7386" marB="0" anchor="b">
                    <a:solidFill>
                      <a:schemeClr val="accent4">
                        <a:lumMod val="75000"/>
                        <a:alpha val="1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Start Here/Syllabus/More Resources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86" marR="7386" marT="7386" marB="0" anchor="b">
                    <a:solidFill>
                      <a:schemeClr val="accent4">
                        <a:lumMod val="75000"/>
                        <a:alpha val="1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7028933"/>
                  </a:ext>
                </a:extLst>
              </a:tr>
              <a:tr h="256064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Standard 1.6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86" marR="7386" marT="7386" marB="0" anchor="b">
                    <a:solidFill>
                      <a:schemeClr val="accent4">
                        <a:lumMod val="75000"/>
                        <a:alpha val="1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 smtClean="0">
                          <a:effectLst/>
                        </a:rPr>
                        <a:t>Prerequisite </a:t>
                      </a:r>
                      <a:r>
                        <a:rPr lang="en-US" sz="900" u="none" strike="noStrike" dirty="0">
                          <a:effectLst/>
                        </a:rPr>
                        <a:t>knowledge in the discipline and/or any required competencies are clearly stated.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86" marR="7386" marT="7386" marB="0" anchor="b">
                    <a:solidFill>
                      <a:schemeClr val="accent4">
                        <a:lumMod val="75000"/>
                        <a:alpha val="1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Syllabus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86" marR="7386" marT="7386" marB="0" anchor="b">
                    <a:solidFill>
                      <a:schemeClr val="accent4">
                        <a:lumMod val="75000"/>
                        <a:alpha val="1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7507297"/>
                  </a:ext>
                </a:extLst>
              </a:tr>
              <a:tr h="256064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Standard 1.7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86" marR="7386" marT="7386" marB="0" anchor="b">
                    <a:solidFill>
                      <a:schemeClr val="accent4">
                        <a:lumMod val="75000"/>
                        <a:alpha val="1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Minimum technical skills expected of the learner are clearly stated.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86" marR="7386" marT="7386" marB="0" anchor="b">
                    <a:solidFill>
                      <a:schemeClr val="accent4">
                        <a:lumMod val="75000"/>
                        <a:alpha val="1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Start Here/Syllabus/More Resources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86" marR="7386" marT="7386" marB="0" anchor="b">
                    <a:solidFill>
                      <a:schemeClr val="accent4">
                        <a:lumMod val="75000"/>
                        <a:alpha val="1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7791572"/>
                  </a:ext>
                </a:extLst>
              </a:tr>
              <a:tr h="256064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Standard 1.8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86" marR="7386" marT="7386" marB="0" anchor="b">
                    <a:solidFill>
                      <a:schemeClr val="accent4">
                        <a:lumMod val="75000"/>
                        <a:alpha val="1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The self-introduction by the instructor is appropriate and is available online.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86" marR="7386" marT="7386" marB="0" anchor="b">
                    <a:solidFill>
                      <a:schemeClr val="accent4">
                        <a:lumMod val="75000"/>
                        <a:alpha val="1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Start Here Page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86" marR="7386" marT="7386" marB="0" anchor="b">
                    <a:solidFill>
                      <a:schemeClr val="accent4">
                        <a:lumMod val="75000"/>
                        <a:alpha val="1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1166280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0514797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CIDI Labs: Design </a:t>
            </a:r>
            <a:r>
              <a:rPr lang="en-US" dirty="0" smtClean="0"/>
              <a:t>Tools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66834" y="2666035"/>
            <a:ext cx="3171289" cy="3101983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Centralized Design Choices</a:t>
            </a:r>
          </a:p>
          <a:p>
            <a:r>
              <a:rPr lang="en-US" dirty="0" smtClean="0"/>
              <a:t>Administrative Controls</a:t>
            </a:r>
          </a:p>
          <a:p>
            <a:r>
              <a:rPr lang="en-US" dirty="0" smtClean="0"/>
              <a:t>Accessibility Checker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268" y="2385562"/>
            <a:ext cx="1916615" cy="386090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726944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Template Initiative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6107485"/>
              </p:ext>
            </p:extLst>
          </p:nvPr>
        </p:nvGraphicFramePr>
        <p:xfrm>
          <a:off x="2307772" y="2706765"/>
          <a:ext cx="7576456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8228">
                  <a:extLst>
                    <a:ext uri="{9D8B030D-6E8A-4147-A177-3AD203B41FA5}">
                      <a16:colId xmlns:a16="http://schemas.microsoft.com/office/drawing/2014/main" val="1667374059"/>
                    </a:ext>
                  </a:extLst>
                </a:gridCol>
                <a:gridCol w="3788228">
                  <a:extLst>
                    <a:ext uri="{9D8B030D-6E8A-4147-A177-3AD203B41FA5}">
                      <a16:colId xmlns:a16="http://schemas.microsoft.com/office/drawing/2014/main" val="1428609588"/>
                    </a:ext>
                  </a:extLst>
                </a:gridCol>
              </a:tblGrid>
              <a:tr h="333596">
                <a:tc>
                  <a:txBody>
                    <a:bodyPr/>
                    <a:lstStyle/>
                    <a:p>
                      <a:r>
                        <a:rPr lang="en-US" dirty="0" smtClean="0"/>
                        <a:t>Stages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Semester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2015422"/>
                  </a:ext>
                </a:extLst>
              </a:tr>
              <a:tr h="333596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Presentation to Academic Deans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Summer 2017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2182926"/>
                  </a:ext>
                </a:extLst>
              </a:tr>
              <a:tr h="333596">
                <a:tc>
                  <a:txBody>
                    <a:bodyPr/>
                    <a:lstStyle/>
                    <a:p>
                      <a:r>
                        <a:rPr lang="en-US" dirty="0" smtClean="0"/>
                        <a:t>Instructional Designer Acclimation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Summer 2017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7986044"/>
                  </a:ext>
                </a:extLst>
              </a:tr>
              <a:tr h="33359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Faculty Workshopping Template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Fall 2017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237784"/>
                  </a:ext>
                </a:extLst>
              </a:tr>
              <a:tr h="333596">
                <a:tc>
                  <a:txBody>
                    <a:bodyPr/>
                    <a:lstStyle/>
                    <a:p>
                      <a:r>
                        <a:rPr lang="en-US" dirty="0" smtClean="0"/>
                        <a:t>Student Focus Groups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Fall 2017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7240624"/>
                  </a:ext>
                </a:extLst>
              </a:tr>
              <a:tr h="333596">
                <a:tc>
                  <a:txBody>
                    <a:bodyPr/>
                    <a:lstStyle/>
                    <a:p>
                      <a:r>
                        <a:rPr lang="en-US" dirty="0" smtClean="0"/>
                        <a:t>Faculty Pilot (Sixteen Online Courses)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Spring 2018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2151342"/>
                  </a:ext>
                </a:extLst>
              </a:tr>
              <a:tr h="333596">
                <a:tc>
                  <a:txBody>
                    <a:bodyPr/>
                    <a:lstStyle/>
                    <a:p>
                      <a:r>
                        <a:rPr lang="en-US" dirty="0" smtClean="0"/>
                        <a:t>Present Findings to VPAA Staff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Summer 2018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5710398"/>
                  </a:ext>
                </a:extLst>
              </a:tr>
              <a:tr h="333596">
                <a:tc>
                  <a:txBody>
                    <a:bodyPr/>
                    <a:lstStyle/>
                    <a:p>
                      <a:r>
                        <a:rPr lang="en-US" dirty="0" smtClean="0"/>
                        <a:t>Larger Rollout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Fall 2018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1103135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9289564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Course </a:t>
            </a:r>
            <a:r>
              <a:rPr lang="en-US" dirty="0"/>
              <a:t>Design </a:t>
            </a:r>
            <a:r>
              <a:rPr lang="en-US" dirty="0" smtClean="0"/>
              <a:t>vs Course Delivery</a:t>
            </a:r>
          </a:p>
          <a:p>
            <a:pPr lvl="1"/>
            <a:r>
              <a:rPr lang="en-US" dirty="0" smtClean="0"/>
              <a:t>User </a:t>
            </a:r>
            <a:r>
              <a:rPr lang="en-US" dirty="0"/>
              <a:t>Experience </a:t>
            </a:r>
            <a:r>
              <a:rPr lang="en-US" dirty="0" smtClean="0"/>
              <a:t>– Course Design</a:t>
            </a:r>
          </a:p>
          <a:p>
            <a:pPr lvl="1"/>
            <a:r>
              <a:rPr lang="en-US" dirty="0" smtClean="0"/>
              <a:t>Learning </a:t>
            </a:r>
            <a:r>
              <a:rPr lang="en-US" dirty="0"/>
              <a:t>Experience – </a:t>
            </a:r>
            <a:r>
              <a:rPr lang="en-US" dirty="0" smtClean="0"/>
              <a:t>Course Delivery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897224" y="5740027"/>
            <a:ext cx="83975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1" indent="0" algn="ctr">
              <a:buNone/>
            </a:pPr>
            <a:r>
              <a:rPr lang="en-US" b="1" dirty="0" smtClean="0"/>
              <a:t>Student Feedback: </a:t>
            </a:r>
            <a:r>
              <a:rPr lang="en-US" i="1" dirty="0" smtClean="0"/>
              <a:t>Overwhelming </a:t>
            </a:r>
            <a:r>
              <a:rPr lang="en-US" i="1" dirty="0"/>
              <a:t>majority favored “Start Here” </a:t>
            </a:r>
            <a:r>
              <a:rPr lang="en-US" i="1" dirty="0" smtClean="0"/>
              <a:t>page</a:t>
            </a:r>
            <a:endParaRPr lang="en-US" i="1" dirty="0"/>
          </a:p>
          <a:p>
            <a:pPr marL="228600" lvl="1" indent="0" algn="ctr">
              <a:buNone/>
            </a:pPr>
            <a:r>
              <a:rPr lang="en-US" b="1" dirty="0" smtClean="0"/>
              <a:t>Faculty Feedback: </a:t>
            </a:r>
            <a:r>
              <a:rPr lang="en-US" i="1" dirty="0" smtClean="0"/>
              <a:t>“Students </a:t>
            </a:r>
            <a:r>
              <a:rPr lang="en-US" i="1" dirty="0"/>
              <a:t>are asking fewer logistical questions</a:t>
            </a:r>
            <a:r>
              <a:rPr lang="en-US" i="1" dirty="0" smtClean="0"/>
              <a:t>”</a:t>
            </a:r>
            <a:endParaRPr lang="en-US" i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33341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1136" y="2535407"/>
            <a:ext cx="7729728" cy="3753425"/>
          </a:xfrm>
        </p:spPr>
        <p:txBody>
          <a:bodyPr>
            <a:normAutofit/>
          </a:bodyPr>
          <a:lstStyle/>
          <a:p>
            <a:r>
              <a:rPr lang="en-US" dirty="0"/>
              <a:t>Online Course Standards</a:t>
            </a:r>
          </a:p>
          <a:p>
            <a:pPr lvl="1"/>
            <a:r>
              <a:rPr lang="en-US" dirty="0"/>
              <a:t>Promote consistency and orient learners</a:t>
            </a:r>
          </a:p>
          <a:p>
            <a:pPr lvl="1"/>
            <a:r>
              <a:rPr lang="en-US" dirty="0"/>
              <a:t>Place an Instructional Designer in every course</a:t>
            </a:r>
          </a:p>
          <a:p>
            <a:pPr lvl="1"/>
            <a:r>
              <a:rPr lang="en-US" dirty="0"/>
              <a:t>Save design and development time </a:t>
            </a:r>
          </a:p>
          <a:p>
            <a:pPr lvl="1"/>
            <a:r>
              <a:rPr lang="en-US" dirty="0"/>
              <a:t>Identify specific areas for creative </a:t>
            </a:r>
            <a:r>
              <a:rPr lang="en-US" dirty="0" smtClean="0"/>
              <a:t>expression</a:t>
            </a:r>
          </a:p>
          <a:p>
            <a:r>
              <a:rPr lang="en-US" dirty="0"/>
              <a:t>Student </a:t>
            </a:r>
            <a:r>
              <a:rPr lang="en-US" dirty="0" smtClean="0"/>
              <a:t>Feedback</a:t>
            </a:r>
          </a:p>
          <a:p>
            <a:pPr lvl="1"/>
            <a:r>
              <a:rPr lang="en-US" dirty="0" smtClean="0"/>
              <a:t>Overwhelming </a:t>
            </a:r>
            <a:r>
              <a:rPr lang="en-US" dirty="0"/>
              <a:t>majority </a:t>
            </a:r>
            <a:r>
              <a:rPr lang="en-US" dirty="0" smtClean="0"/>
              <a:t>favored the “</a:t>
            </a:r>
            <a:r>
              <a:rPr lang="en-US" dirty="0"/>
              <a:t>Start Here” </a:t>
            </a:r>
            <a:r>
              <a:rPr lang="en-US" dirty="0" smtClean="0"/>
              <a:t>page</a:t>
            </a:r>
          </a:p>
          <a:p>
            <a:r>
              <a:rPr lang="en-US" dirty="0" smtClean="0"/>
              <a:t>Faculty Feedback</a:t>
            </a:r>
            <a:endParaRPr lang="en-US" dirty="0"/>
          </a:p>
          <a:p>
            <a:pPr lvl="1"/>
            <a:r>
              <a:rPr lang="en-US" dirty="0" smtClean="0"/>
              <a:t>“Students </a:t>
            </a:r>
            <a:r>
              <a:rPr lang="en-US" dirty="0"/>
              <a:t>are asking fewer logistical questions”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296247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Eric Belt</a:t>
            </a:r>
          </a:p>
          <a:p>
            <a:r>
              <a:rPr lang="en-US" dirty="0" smtClean="0"/>
              <a:t>Assistant Director, eLearning</a:t>
            </a:r>
          </a:p>
          <a:p>
            <a:r>
              <a:rPr lang="en-US" dirty="0" smtClean="0"/>
              <a:t>Howard Community College</a:t>
            </a:r>
          </a:p>
          <a:p>
            <a:r>
              <a:rPr lang="en-US" dirty="0" smtClean="0"/>
              <a:t>ebelt@howardcc.edu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03678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Experience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LMS Evolution and The Blank Canvas </a:t>
            </a:r>
          </a:p>
          <a:p>
            <a:r>
              <a:rPr lang="en-US" dirty="0"/>
              <a:t>Design Variations and Scattered </a:t>
            </a:r>
            <a:r>
              <a:rPr lang="en-US" dirty="0" smtClean="0"/>
              <a:t>Info</a:t>
            </a:r>
            <a:endParaRPr lang="en-US" dirty="0" smtClean="0"/>
          </a:p>
          <a:p>
            <a:r>
              <a:rPr lang="en-US" dirty="0" smtClean="0"/>
              <a:t>User </a:t>
            </a:r>
            <a:r>
              <a:rPr lang="en-US" dirty="0"/>
              <a:t>Experience </a:t>
            </a:r>
            <a:r>
              <a:rPr lang="en-US" dirty="0" smtClean="0"/>
              <a:t>and Inconsistent </a:t>
            </a:r>
            <a:r>
              <a:rPr lang="en-US" dirty="0"/>
              <a:t>Paths </a:t>
            </a:r>
            <a:endParaRPr lang="en-US" dirty="0" smtClean="0"/>
          </a:p>
          <a:p>
            <a:r>
              <a:rPr lang="en-US" dirty="0" smtClean="0"/>
              <a:t>Quality Assurance and </a:t>
            </a:r>
            <a:r>
              <a:rPr lang="en-US" dirty="0" smtClean="0"/>
              <a:t>Freedom of Delivery</a:t>
            </a:r>
            <a:endParaRPr lang="en-US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41360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 course template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1136" y="5893724"/>
            <a:ext cx="7729728" cy="498762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en-US" dirty="0" smtClean="0"/>
              <a:t>QM Higher Education Rubric 5</a:t>
            </a:r>
            <a:r>
              <a:rPr lang="en-US" baseline="30000" dirty="0" smtClean="0"/>
              <a:t>th</a:t>
            </a:r>
            <a:r>
              <a:rPr lang="en-US" dirty="0" smtClean="0"/>
              <a:t> Edition 2014</a:t>
            </a:r>
          </a:p>
          <a:p>
            <a:pPr marL="0" indent="0" algn="ctr">
              <a:buNone/>
            </a:pPr>
            <a:r>
              <a:rPr lang="en-US" dirty="0" smtClean="0"/>
              <a:t>Specific Standards 1.1, 1.2, 8.1 &amp; 8.4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105" y="2419974"/>
            <a:ext cx="6001789" cy="330361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332788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Navigation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1136" y="5893724"/>
            <a:ext cx="7729728" cy="498762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en-US" dirty="0" smtClean="0"/>
              <a:t>QM Higher Education Rubric 5</a:t>
            </a:r>
            <a:r>
              <a:rPr lang="en-US" baseline="30000" dirty="0" smtClean="0"/>
              <a:t>th</a:t>
            </a:r>
            <a:r>
              <a:rPr lang="en-US" dirty="0" smtClean="0"/>
              <a:t> Edition 2014</a:t>
            </a:r>
          </a:p>
          <a:p>
            <a:pPr marL="0" indent="0" algn="ctr">
              <a:buNone/>
            </a:pPr>
            <a:r>
              <a:rPr lang="en-US" dirty="0" smtClean="0"/>
              <a:t>Specific Standards 1.1, 1.2, 8.1 &amp; 8.4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105" y="2371760"/>
            <a:ext cx="6001789" cy="330361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441022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Navigation bar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1136" y="5893724"/>
            <a:ext cx="7729728" cy="498762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en-US" dirty="0" smtClean="0"/>
              <a:t>QM Higher Education Rubric 5</a:t>
            </a:r>
            <a:r>
              <a:rPr lang="en-US" baseline="30000" dirty="0" smtClean="0"/>
              <a:t>th</a:t>
            </a:r>
            <a:r>
              <a:rPr lang="en-US" dirty="0" smtClean="0"/>
              <a:t> Edition 2014</a:t>
            </a:r>
          </a:p>
          <a:p>
            <a:pPr marL="0" indent="0" algn="ctr">
              <a:buNone/>
            </a:pPr>
            <a:r>
              <a:rPr lang="en-US" dirty="0" smtClean="0"/>
              <a:t>Specific Standards 1.1, 1.2, 8.1 &amp; 8.4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105" y="2371760"/>
            <a:ext cx="6001789" cy="330361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310438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1136" y="5893724"/>
            <a:ext cx="7729728" cy="498762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en-US" dirty="0"/>
              <a:t>QM Higher Education Rubric 5</a:t>
            </a:r>
            <a:r>
              <a:rPr lang="en-US" baseline="30000" dirty="0"/>
              <a:t>th</a:t>
            </a:r>
            <a:r>
              <a:rPr lang="en-US" dirty="0"/>
              <a:t> Edition 2014</a:t>
            </a:r>
          </a:p>
          <a:p>
            <a:pPr marL="0" indent="0" algn="ctr">
              <a:buNone/>
            </a:pPr>
            <a:r>
              <a:rPr lang="en-US" dirty="0" smtClean="0"/>
              <a:t>Specific Standards </a:t>
            </a:r>
            <a:r>
              <a:rPr lang="en-US" dirty="0"/>
              <a:t>1.1, 1.3, 1.4, 1.7, 1.8 &amp; 7.3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105" y="2371759"/>
            <a:ext cx="6001789" cy="330361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093918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 Here: Steps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1136" y="5893724"/>
            <a:ext cx="7729728" cy="498762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en-US" dirty="0"/>
              <a:t>QM Higher Education Rubric 5</a:t>
            </a:r>
            <a:r>
              <a:rPr lang="en-US" baseline="30000" dirty="0"/>
              <a:t>th</a:t>
            </a:r>
            <a:r>
              <a:rPr lang="en-US" dirty="0"/>
              <a:t> Edition 2014</a:t>
            </a:r>
          </a:p>
          <a:p>
            <a:pPr marL="0" indent="0" algn="ctr">
              <a:buNone/>
            </a:pPr>
            <a:r>
              <a:rPr lang="en-US" dirty="0"/>
              <a:t>Specific Standards 1.1, 1.3, 1.4, 1.7, 1.8 &amp; 7.3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105" y="2371759"/>
            <a:ext cx="6001789" cy="330361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913001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 Here: 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1136" y="5893724"/>
            <a:ext cx="7729728" cy="498762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en-US" dirty="0"/>
              <a:t>QM Higher Education Rubric 5</a:t>
            </a:r>
            <a:r>
              <a:rPr lang="en-US" baseline="30000" dirty="0"/>
              <a:t>th</a:t>
            </a:r>
            <a:r>
              <a:rPr lang="en-US" dirty="0"/>
              <a:t> Edition 2014</a:t>
            </a:r>
          </a:p>
          <a:p>
            <a:pPr marL="0" indent="0" algn="ctr">
              <a:buNone/>
            </a:pPr>
            <a:r>
              <a:rPr lang="en-US" dirty="0"/>
              <a:t>Specific Standards 1.1, 1.3, 1.4, 1.7, 1.8 &amp; 7.3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094" y="3217912"/>
            <a:ext cx="7053812" cy="161131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1331942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2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500</TotalTime>
  <Words>1045</Words>
  <Application>Microsoft Office PowerPoint</Application>
  <PresentationFormat>Widescreen</PresentationFormat>
  <Paragraphs>180</Paragraphs>
  <Slides>29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Gill Sans MT</vt:lpstr>
      <vt:lpstr>Parcel</vt:lpstr>
      <vt:lpstr>Crafting Online Course Standards while Maintaining Academic Freedom</vt:lpstr>
      <vt:lpstr>Objectives</vt:lpstr>
      <vt:lpstr>Student Experience</vt:lpstr>
      <vt:lpstr>online course template</vt:lpstr>
      <vt:lpstr>Course Navigation</vt:lpstr>
      <vt:lpstr>Navigation bar</vt:lpstr>
      <vt:lpstr>Start Here</vt:lpstr>
      <vt:lpstr>Start Here: Steps </vt:lpstr>
      <vt:lpstr>Start Here: Next Steps</vt:lpstr>
      <vt:lpstr>Getting Started module</vt:lpstr>
      <vt:lpstr>Module Introduction</vt:lpstr>
      <vt:lpstr>Course schedule</vt:lpstr>
      <vt:lpstr>Managing Expectations</vt:lpstr>
      <vt:lpstr>Netiquette</vt:lpstr>
      <vt:lpstr>Module Structure</vt:lpstr>
      <vt:lpstr>Course Syllabus</vt:lpstr>
      <vt:lpstr>Syllabus: tech support</vt:lpstr>
      <vt:lpstr>Syllabus: course flow</vt:lpstr>
      <vt:lpstr>Syllabus: Communication</vt:lpstr>
      <vt:lpstr>Syllabus: policies</vt:lpstr>
      <vt:lpstr>Syllabus: Grading</vt:lpstr>
      <vt:lpstr>Syllabus: Support services</vt:lpstr>
      <vt:lpstr>More resources</vt:lpstr>
      <vt:lpstr>Quality Matters </vt:lpstr>
      <vt:lpstr>CIDI Labs: Design Tools </vt:lpstr>
      <vt:lpstr>Template Initiative</vt:lpstr>
      <vt:lpstr>Approach</vt:lpstr>
      <vt:lpstr>Reception</vt:lpstr>
      <vt:lpstr>Questions?</vt:lpstr>
    </vt:vector>
  </TitlesOfParts>
  <Company>Howard Community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Crafting Online Course Standards while Maintaining Academic Freedom</dc:title>
  <dc:creator>Belt, Eric</dc:creator>
  <cp:lastModifiedBy>Belt, Eric</cp:lastModifiedBy>
  <cp:revision>33</cp:revision>
  <dcterms:created xsi:type="dcterms:W3CDTF">2018-03-03T18:54:01Z</dcterms:created>
  <dcterms:modified xsi:type="dcterms:W3CDTF">2018-03-16T19:18:21Z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EF3D8042-EF7C-4D5B-86A5-4E3167FC9319</vt:lpwstr>
  </property>
  <property fmtid="{D5CDD505-2E9C-101B-9397-08002B2CF9AE}" pid="3" name="ArticulatePath">
    <vt:lpwstr>Presentation1</vt:lpwstr>
  </property>
</Properties>
</file>