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71" r:id="rId3"/>
    <p:sldId id="270" r:id="rId4"/>
    <p:sldId id="287" r:id="rId5"/>
    <p:sldId id="257" r:id="rId6"/>
    <p:sldId id="265" r:id="rId7"/>
    <p:sldId id="285" r:id="rId8"/>
    <p:sldId id="286" r:id="rId9"/>
    <p:sldId id="273" r:id="rId10"/>
    <p:sldId id="272" r:id="rId11"/>
    <p:sldId id="267" r:id="rId12"/>
    <p:sldId id="259" r:id="rId13"/>
    <p:sldId id="260" r:id="rId14"/>
    <p:sldId id="261" r:id="rId15"/>
    <p:sldId id="262" r:id="rId16"/>
    <p:sldId id="263" r:id="rId17"/>
    <p:sldId id="278" r:id="rId18"/>
    <p:sldId id="274" r:id="rId19"/>
    <p:sldId id="283" r:id="rId20"/>
    <p:sldId id="280" r:id="rId21"/>
    <p:sldId id="258" r:id="rId22"/>
    <p:sldId id="269" r:id="rId23"/>
    <p:sldId id="279" r:id="rId24"/>
    <p:sldId id="268" r:id="rId25"/>
    <p:sldId id="266" r:id="rId26"/>
    <p:sldId id="281" r:id="rId27"/>
    <p:sldId id="282" r:id="rId28"/>
    <p:sldId id="275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3141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40ACF-E2A8-4CA0-87A2-568DDA7EE73E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115B2-7AD2-4D99-AC6B-99B7462CB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7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to critical thinking skill is “A triage nurse analyzes the cases at hand and decides the order by which the patients should be treated”.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115B2-7AD2-4D99-AC6B-99B7462CB42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6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2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5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5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8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1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6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6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9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D50EDD-014A-4E3B-BDA3-9BA4A28B001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593B09E-C3FE-4B79-AD25-C7A5ED3E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9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oringminds.com/learn/blog/principals-model-the-9-traits-of-critical-thinking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backchannelchat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ordmint.com/puzzl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hyperlink" Target="http://flashcardstash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../media/image28.jpeg"/><Relationship Id="rId4" Type="http://schemas.openxmlformats.org/officeDocument/2006/relationships/hyperlink" Target="https://www.thinglink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monash.edu/rlo/research-writing-assignments/critical-thinki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balancecareers.com/critical-thinking-definition-with-examples-2063745" TargetMode="External"/><Relationship Id="rId3" Type="http://schemas.openxmlformats.org/officeDocument/2006/relationships/hyperlink" Target="http://www.stephenbrookfield.com/ciq" TargetMode="External"/><Relationship Id="rId7" Type="http://schemas.openxmlformats.org/officeDocument/2006/relationships/hyperlink" Target="https://www.rasmussen.edu/student-experience/college-life/critical-thinking-skills-to-master-now/" TargetMode="External"/><Relationship Id="rId2" Type="http://schemas.openxmlformats.org/officeDocument/2006/relationships/hyperlink" Target="https://resources.depaul.edu/teaching-commons/teaching-guides/assignment-design/Pages/critical-thinking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idehighered.com/views/2016/06/07/can-colleges-truly-teach-critical-thinking-skills-essay" TargetMode="External"/><Relationship Id="rId5" Type="http://schemas.openxmlformats.org/officeDocument/2006/relationships/hyperlink" Target="https://openstax.org/books/biology-ap-courses/pages/29-critical-thinking-questions" TargetMode="External"/><Relationship Id="rId4" Type="http://schemas.openxmlformats.org/officeDocument/2006/relationships/hyperlink" Target="https://www.lavc.edu/profdev/library/docs/promotethink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mailto:ayda.martin@solacc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microsoft.com/office/2007/relationships/hdphoto" Target="../media/hdphoto1.wdp"/><Relationship Id="rId7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eywatch.com/2016/10/avoid-common-pitfall-critical-thinkin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ya.org.au/wp-content/uploads/2016/04/The-New-Basics_Web_Final.pdf" TargetMode="External"/><Relationship Id="rId2" Type="http://schemas.openxmlformats.org/officeDocument/2006/relationships/hyperlink" Target="http://www.p21.org/storage/documents/FINAL_REPORT_PDF09-29-06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F318-00A1-46C3-B128-84A19AA3A7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/>
              <a:t>Critical Thinking in the Online Human Anatomy and Physiology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37E01-27E2-427D-9C29-27E2749E1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8679794" cy="1069848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Ayda Basgul Martin, MD</a:t>
            </a:r>
          </a:p>
          <a:p>
            <a:pPr algn="ctr"/>
            <a:r>
              <a:rPr lang="en-US" sz="1800" dirty="0"/>
              <a:t>Natural Science Department</a:t>
            </a:r>
          </a:p>
          <a:p>
            <a:pPr algn="ctr"/>
            <a:r>
              <a:rPr lang="en-US" sz="1800" dirty="0"/>
              <a:t>South Louisiana Community College, Lafayette/Louisiana</a:t>
            </a:r>
          </a:p>
          <a:p>
            <a:pPr algn="ctr"/>
            <a:r>
              <a:rPr lang="en-US" sz="1800" dirty="0" err="1"/>
              <a:t>ayda.martin@solacc.edu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188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9745-9740-844D-ADAD-3A9BBC10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Habits to improve Your 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5A086-0F98-A247-BCF1-C1FAED4CEF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Question your assumptions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Reason through logic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Seek diverse views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C7B13-4D5D-2B4D-8A2E-3AC8FCB50C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Try to question all the assumptions. Think of alternatives, don’t be opiniated minded. Find facts!</a:t>
            </a:r>
          </a:p>
          <a:p>
            <a:r>
              <a:rPr lang="en-US" dirty="0"/>
              <a:t>Pay close attention, ask yourself is the argument supported at every point by evidence. Can you find more evidence?</a:t>
            </a:r>
          </a:p>
          <a:p>
            <a:r>
              <a:rPr lang="en-US" dirty="0"/>
              <a:t>Respect and seek different views on the issue at hand. Seek diverse taught.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850F1-982E-7040-A56A-2CEB6CC214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79" y="3771901"/>
            <a:ext cx="4181257" cy="22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7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ritical thinking">
            <a:extLst>
              <a:ext uri="{FF2B5EF4-FFF2-40B4-BE49-F238E27FC236}">
                <a16:creationId xmlns:a16="http://schemas.microsoft.com/office/drawing/2014/main" id="{BECE9615-6487-47C3-9C9B-DEEBC61B1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430" y="571500"/>
            <a:ext cx="8339137" cy="51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5FDA6-E0F8-44C5-B40A-E2537196D4D8}"/>
              </a:ext>
            </a:extLst>
          </p:cNvPr>
          <p:cNvSpPr/>
          <p:nvPr/>
        </p:nvSpPr>
        <p:spPr>
          <a:xfrm>
            <a:off x="3656134" y="5917168"/>
            <a:ext cx="4879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u="sng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Photo courtesy by  </a:t>
            </a:r>
            <a:r>
              <a:rPr lang="en-US" sz="90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https://www.mentoringminds.com/learn/blog/principals-model-the-9-traits-of-critical-thinking/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2874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2BE5-19BF-45BF-9A1F-A5167AA9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Top Critical Thinking Skills</a:t>
            </a:r>
            <a:br>
              <a:rPr lang="en-US"/>
            </a:br>
            <a:r>
              <a:rPr lang="en-US" sz="3100"/>
              <a:t>Analysis, creativity, open mindedness, problem solving,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555B-1C97-4D4A-9123-B4AC8FD094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/>
              <a:t>Analysis</a:t>
            </a:r>
          </a:p>
          <a:p>
            <a:r>
              <a:rPr lang="en-US"/>
              <a:t>the ability to carefully examine the question.</a:t>
            </a:r>
          </a:p>
          <a:p>
            <a:r>
              <a:rPr lang="en-US"/>
              <a:t>The student require to examine information, understand what it means, and properly explain to others the implications of that information.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E9A57-8B3D-4B44-880D-C98C6C8F5F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Critical Thinking Tools That Help Learners Analyze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Asking Thoughtful Questions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Interpretation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Judgment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6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4DCAF-F342-47C0-80FF-99AF708C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Critical Thinking Skills</a:t>
            </a:r>
            <a:br>
              <a:rPr lang="en-US"/>
            </a:br>
            <a:r>
              <a:rPr lang="en-US" sz="2800"/>
              <a:t>analysis, creativity, open mindedness, problem solving,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475E2-02BD-482E-B1F2-90A958474E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Creativity</a:t>
            </a:r>
          </a:p>
          <a:p>
            <a:r>
              <a:rPr lang="en-US" dirty="0"/>
              <a:t>Critical thinking often involves creativity and innovation. You might need to spot patterns in the information you are looking at or come up with a solution that no one else has thought of before.</a:t>
            </a:r>
          </a:p>
          <a:p>
            <a:r>
              <a:rPr lang="en-US" dirty="0"/>
              <a:t> All of this involves a creative eye that can take a different approach from all other approaches.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8BF8E-F35C-443F-90E0-1C9ED48740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Flexibility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Curiosity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Imagination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Drawing Connections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Vision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0AA9D-0753-9443-8B78-01B6125E8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63" y="3940175"/>
            <a:ext cx="3894575" cy="2611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25EB07-27FB-414B-9D32-4B8EEA38CCAE}"/>
              </a:ext>
            </a:extLst>
          </p:cNvPr>
          <p:cNvSpPr/>
          <p:nvPr/>
        </p:nvSpPr>
        <p:spPr>
          <a:xfrm>
            <a:off x="5109232" y="1825228"/>
            <a:ext cx="485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Critical Thinking Tools for being creative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2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CC45-34A5-4BCD-B4C6-CC971AEF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Critical Thinking Skills</a:t>
            </a:r>
            <a:br>
              <a:rPr lang="en-US" dirty="0"/>
            </a:br>
            <a:r>
              <a:rPr lang="en-US" sz="3100" dirty="0"/>
              <a:t>Analysis, creativity, open mindedness, problem solving,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DC52-CAF7-4F14-8325-869C710E83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Problem Solving</a:t>
            </a:r>
          </a:p>
          <a:p>
            <a:r>
              <a:rPr lang="en-US"/>
              <a:t>requires analyzing a problem, generating and implementing a practical solution, and assessing the solution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A4301-E131-4E1B-9917-032165868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840" y="2648606"/>
            <a:ext cx="4676263" cy="352359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Attention to Detail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Clarification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Decision Making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Evaluation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Identifying Patterns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C655B-82A8-754B-9F35-71ED7225F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61" y="3739666"/>
            <a:ext cx="3689132" cy="2633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317C6F-CAE9-CE42-AB4A-0BDAF4B170D9}"/>
              </a:ext>
            </a:extLst>
          </p:cNvPr>
          <p:cNvSpPr/>
          <p:nvPr/>
        </p:nvSpPr>
        <p:spPr>
          <a:xfrm>
            <a:off x="6275880" y="2093976"/>
            <a:ext cx="284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Critical Thinking Tools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2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E161-6839-4AAD-8940-C943A8EE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Top Critical Thinking Skills</a:t>
            </a:r>
            <a:br>
              <a:rPr lang="en-US"/>
            </a:br>
            <a:r>
              <a:rPr lang="en-US" sz="3100"/>
              <a:t>ANAlysis, creativity, open mindedness, problem solving,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C95EA-C82D-4377-A7C7-414232E158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Open-Mindedness</a:t>
            </a:r>
          </a:p>
          <a:p>
            <a:r>
              <a:rPr lang="en-US" dirty="0"/>
              <a:t>Without any assumptions or judgments, able to analyze the information that received. </a:t>
            </a:r>
          </a:p>
          <a:p>
            <a:r>
              <a:rPr lang="en-US" dirty="0"/>
              <a:t>The students should need to be objective and able to evaluate the ideas without bias.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A4781-E9D6-418D-B6D8-D6D9C16C0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6968" y="2194560"/>
            <a:ext cx="2622122" cy="3977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Critical Thinking Tools 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Humility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Inclusive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Objectivity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Observation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Reflection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10B69-F998-AE49-A364-59B169E0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08" y="1783080"/>
            <a:ext cx="3708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2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D0A9-22B1-4A31-8ACB-0535DDCC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Top Critical Thinking Skills</a:t>
            </a:r>
            <a:br>
              <a:rPr lang="en-US"/>
            </a:br>
            <a:r>
              <a:rPr lang="en-US" sz="3100"/>
              <a:t>ANAlysis, creativity, open mindedness, problem solving,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17A9-EA4E-4FC5-890D-A5C54FC8E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/>
              <a:t>Communication</a:t>
            </a:r>
          </a:p>
          <a:p>
            <a:r>
              <a:rPr lang="en-US"/>
              <a:t>The students need to share their conclusions with the instructor and their classmates </a:t>
            </a:r>
          </a:p>
          <a:p>
            <a:r>
              <a:rPr lang="en-US"/>
              <a:t>They also need to engage critical thinking by commenting at least one other student’s post to communicate effectively to figure out solutions to a complex problem. </a:t>
            </a:r>
          </a:p>
          <a:p>
            <a:r>
              <a:rPr lang="en-US"/>
              <a:t>I evaluate their use of clear language to express their ideas and to share the information.</a:t>
            </a:r>
          </a:p>
          <a:p>
            <a:pPr marL="0" indent="0">
              <a:buNone/>
            </a:pPr>
            <a:r>
              <a:rPr lang="en-US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05AB7-0EDB-4159-B452-C2A5DC0F86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Explanation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Written Communication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0AE23-E2F6-A143-9D4C-32152EEB5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24" y="4183380"/>
            <a:ext cx="4986948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4B5A-7116-E848-849D-D065B246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72" y="1157294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US"/>
              <a:t>“In Becoming a Critically Reflected Teacher, the four lenses of critical reflection are , 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16A70-F100-F846-B546-A9848F6D0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72" y="2831382"/>
            <a:ext cx="10058400" cy="2903483"/>
          </a:xfrm>
        </p:spPr>
        <p:txBody>
          <a:bodyPr/>
          <a:lstStyle/>
          <a:p>
            <a:r>
              <a:rPr lang="en-US" sz="3200"/>
              <a:t>students’ eyes, </a:t>
            </a:r>
          </a:p>
          <a:p>
            <a:r>
              <a:rPr lang="en-US" sz="3200"/>
              <a:t>colleagues’ perceptions, </a:t>
            </a:r>
          </a:p>
          <a:p>
            <a:r>
              <a:rPr lang="en-US" sz="3200"/>
              <a:t>theory, and </a:t>
            </a:r>
          </a:p>
          <a:p>
            <a:r>
              <a:rPr lang="en-US" sz="3200"/>
              <a:t>personal experience”</a:t>
            </a:r>
          </a:p>
          <a:p>
            <a:pPr marL="0" indent="0">
              <a:buNone/>
            </a:pPr>
            <a:r>
              <a:rPr lang="en-US"/>
              <a:t>                                                   Stephen Brookfield</a:t>
            </a:r>
          </a:p>
        </p:txBody>
      </p:sp>
    </p:spTree>
    <p:extLst>
      <p:ext uri="{BB962C8B-B14F-4D97-AF65-F5344CB8AC3E}">
        <p14:creationId xmlns:p14="http://schemas.microsoft.com/office/powerpoint/2010/main" val="3472116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768F-0FE6-C547-84AE-2FAADC25C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441" y="1432223"/>
            <a:ext cx="10062079" cy="3035808"/>
          </a:xfrm>
        </p:spPr>
        <p:txBody>
          <a:bodyPr/>
          <a:lstStyle/>
          <a:p>
            <a:r>
              <a:rPr lang="en-US" sz="5400" dirty="0"/>
              <a:t>Exploring multiple perspective 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C69A2-791B-D04E-AC7F-718DEB52E06A}"/>
              </a:ext>
            </a:extLst>
          </p:cNvPr>
          <p:cNvSpPr/>
          <p:nvPr/>
        </p:nvSpPr>
        <p:spPr>
          <a:xfrm>
            <a:off x="881742" y="4779446"/>
            <a:ext cx="8980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By Instructors modeling, giving feedback to students.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 conversations with students. When your student asks you </a:t>
            </a:r>
            <a:r>
              <a:rPr lang="en-US" sz="2400" b="1" dirty="0"/>
              <a:t>how or why,</a:t>
            </a:r>
            <a:r>
              <a:rPr lang="en-US" sz="2400" dirty="0"/>
              <a:t> you answer first with, </a:t>
            </a:r>
            <a:r>
              <a:rPr lang="en-US" sz="2400" i="1" dirty="0"/>
              <a:t>“what do you think?”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56215-653B-664D-AE30-4DFF86C2FE1E}"/>
              </a:ext>
            </a:extLst>
          </p:cNvPr>
          <p:cNvSpPr txBox="1"/>
          <p:nvPr/>
        </p:nvSpPr>
        <p:spPr>
          <a:xfrm>
            <a:off x="4267200" y="662152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BEING A GOOD EXAMPLE</a:t>
            </a:r>
          </a:p>
        </p:txBody>
      </p:sp>
    </p:spTree>
    <p:extLst>
      <p:ext uri="{BB962C8B-B14F-4D97-AF65-F5344CB8AC3E}">
        <p14:creationId xmlns:p14="http://schemas.microsoft.com/office/powerpoint/2010/main" val="402432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6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4EB9A-5D00-074C-92E4-34B778D9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750" y="803062"/>
            <a:ext cx="7002498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3385B4-429E-1640-8C13-5E85877F50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9848" y="798394"/>
            <a:ext cx="4730451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Ayda Basgul Martin, MD</a:t>
            </a:r>
            <a:br>
              <a:rPr lang="en-US" sz="3700"/>
            </a:br>
            <a:endParaRPr lang="en-US" sz="37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6B628-30F7-B449-AEB3-1C05CCD5550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69848" y="2578608"/>
            <a:ext cx="4730451" cy="3593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Graduated from Istanbul University, </a:t>
            </a:r>
            <a:r>
              <a:rPr lang="en-US" sz="1800" dirty="0" err="1"/>
              <a:t>Cerrahpasa</a:t>
            </a:r>
            <a:r>
              <a:rPr lang="en-US" sz="1800" dirty="0"/>
              <a:t> Medical Faculty, Istanbul/TURKEY</a:t>
            </a:r>
          </a:p>
          <a:p>
            <a:r>
              <a:rPr lang="en-US" sz="1800" dirty="0" err="1"/>
              <a:t>Sisli</a:t>
            </a:r>
            <a:r>
              <a:rPr lang="en-US" sz="1800" dirty="0"/>
              <a:t> </a:t>
            </a:r>
            <a:r>
              <a:rPr lang="en-US" sz="1800" dirty="0" err="1"/>
              <a:t>Etfal</a:t>
            </a:r>
            <a:r>
              <a:rPr lang="en-US" sz="1800" dirty="0"/>
              <a:t> Teaching and Research Hospital, Anesthesiology and Reanimation Department-Istanbul/TURKEY</a:t>
            </a:r>
          </a:p>
          <a:p>
            <a:r>
              <a:rPr lang="en-US" sz="1800" dirty="0"/>
              <a:t>Instructor at South Louisiana Community College, Natural Science Department since  2015</a:t>
            </a:r>
          </a:p>
        </p:txBody>
      </p:sp>
      <p:sp>
        <p:nvSpPr>
          <p:cNvPr id="40" name="Freeform: Shape 30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5BA17-F9D7-D04F-909C-5F0CC7B31F4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4314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D144-8AEB-F64E-93AF-D2D86018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most helps your students to think critically and/or Creatively?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31AE-0AB0-274B-8E9E-C36B728C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End your presentations, with unanswered questions your students need to explore. </a:t>
            </a:r>
          </a:p>
          <a:p>
            <a:endParaRPr lang="en-US" sz="3200" dirty="0"/>
          </a:p>
          <a:p>
            <a:r>
              <a:rPr lang="en-US" sz="2400" dirty="0"/>
              <a:t>At the end of the Skeletal System Power point,</a:t>
            </a:r>
          </a:p>
          <a:p>
            <a:pPr marL="0" indent="0">
              <a:buNone/>
            </a:pPr>
            <a:r>
              <a:rPr lang="en-US" sz="2400" dirty="0"/>
              <a:t>“Osteoporosis is a clinical manifestation of an imbalance between bone resorption and bone formation, resulting in weakened bones that easily fracture. </a:t>
            </a:r>
          </a:p>
          <a:p>
            <a:pPr marL="0" indent="0">
              <a:buNone/>
            </a:pPr>
            <a:r>
              <a:rPr lang="en-US" sz="2400" dirty="0"/>
              <a:t>How may one design a therapeutic drug targeting specific bone cell type(s) for the treatment of Osteoporosis?”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0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7E0B-F6F1-4FE9-823D-34A9A45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Solving a Hypothetical Scenario or problem by using critical thinking skill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593F8-DF17-4857-BE6E-A4AE3FD23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6424028" cy="188345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student requires to explain their thought process thoroughly in their </a:t>
            </a:r>
            <a:r>
              <a:rPr lang="en-US" b="1" dirty="0">
                <a:solidFill>
                  <a:srgbClr val="FF0000"/>
                </a:solidFill>
              </a:rPr>
              <a:t>discussion question.</a:t>
            </a:r>
          </a:p>
          <a:p>
            <a:r>
              <a:rPr lang="en-US" dirty="0"/>
              <a:t>As an instructor, I am more focused on how the student arrive at the solution rather than the solution itself.</a:t>
            </a:r>
          </a:p>
          <a:p>
            <a:r>
              <a:rPr lang="en-US" dirty="0"/>
              <a:t> I would like to see my students able to present the information and use of  their </a:t>
            </a:r>
            <a:r>
              <a:rPr lang="en-US" b="1" dirty="0"/>
              <a:t>analyzing</a:t>
            </a:r>
            <a:r>
              <a:rPr lang="en-US" dirty="0"/>
              <a:t> and </a:t>
            </a:r>
            <a:r>
              <a:rPr lang="en-US" b="1" dirty="0"/>
              <a:t>evaluating skills </a:t>
            </a:r>
            <a:r>
              <a:rPr lang="en-US" dirty="0"/>
              <a:t>to come out an open minded decision to solve the given scenario or problem.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D33A71-B2E1-3F4D-A99F-36D4F4EE8D46}"/>
              </a:ext>
            </a:extLst>
          </p:cNvPr>
          <p:cNvSpPr/>
          <p:nvPr/>
        </p:nvSpPr>
        <p:spPr>
          <a:xfrm>
            <a:off x="1175986" y="4178598"/>
            <a:ext cx="63178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2D3B45"/>
                </a:solidFill>
                <a:latin typeface="Lato"/>
              </a:rPr>
              <a:t>Objective:</a:t>
            </a:r>
            <a:r>
              <a:rPr lang="en-US" sz="1400" dirty="0">
                <a:solidFill>
                  <a:srgbClr val="2D3B45"/>
                </a:solidFill>
                <a:latin typeface="Lato"/>
              </a:rPr>
              <a:t> Demonstrate your knowledge about the skeletal system.</a:t>
            </a:r>
          </a:p>
          <a:p>
            <a:r>
              <a:rPr lang="en-US" sz="1400" dirty="0">
                <a:solidFill>
                  <a:srgbClr val="2D3B45"/>
                </a:solidFill>
                <a:latin typeface="Lato"/>
              </a:rPr>
              <a:t> </a:t>
            </a:r>
          </a:p>
          <a:p>
            <a:r>
              <a:rPr lang="en-US" sz="1400" b="1" i="1" dirty="0">
                <a:solidFill>
                  <a:srgbClr val="2D3B45"/>
                </a:solidFill>
                <a:latin typeface="Lato"/>
              </a:rPr>
              <a:t>Directions:</a:t>
            </a:r>
            <a:r>
              <a:rPr lang="en-US" sz="1400" dirty="0">
                <a:solidFill>
                  <a:srgbClr val="2D3B45"/>
                </a:solidFill>
                <a:latin typeface="Lato"/>
              </a:rPr>
              <a:t> For the following question, answer by leaving a comment in the discussion. You must then reply to at least 1 other student’s post. However, you will not be able to read other’s posts until you post your answer.</a:t>
            </a:r>
          </a:p>
          <a:p>
            <a:r>
              <a:rPr lang="en-US" sz="1400" dirty="0">
                <a:solidFill>
                  <a:srgbClr val="2D3B45"/>
                </a:solidFill>
                <a:latin typeface="Lato"/>
              </a:rPr>
              <a:t> </a:t>
            </a:r>
          </a:p>
          <a:p>
            <a:r>
              <a:rPr lang="en-US" sz="1400" b="1" i="1" dirty="0">
                <a:solidFill>
                  <a:srgbClr val="2D3B45"/>
                </a:solidFill>
                <a:latin typeface="Lato"/>
              </a:rPr>
              <a:t>Case Study:</a:t>
            </a:r>
            <a:r>
              <a:rPr lang="en-US" sz="1400" dirty="0">
                <a:solidFill>
                  <a:srgbClr val="2D3B45"/>
                </a:solidFill>
                <a:latin typeface="Lato"/>
              </a:rPr>
              <a:t> You are working in a hospital and are presented with an X-ray from a 6-year-old child (on the side). Your colleague thinks that there may be a fracture present where the arrow is pointing in the X-ray. What do you think? Do you agree with your colleague? Explain your answer. Use at least 100 words to explain, apply knowledge and avoid repeating yourself for full credit.</a:t>
            </a:r>
            <a:endParaRPr lang="en-US" sz="1400" b="0" i="0" u="none" strike="noStrike" dirty="0">
              <a:solidFill>
                <a:srgbClr val="2D3B45"/>
              </a:solidFill>
              <a:effectLst/>
              <a:latin typeface="Lato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72D7D0-F917-4042-B604-E92BB52C7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63464" y="2194560"/>
            <a:ext cx="3040564" cy="3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46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66A5-6032-4B69-BC94-E7F9AF81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IMPLEMENTING critical thinking questions into your assessments</a:t>
            </a:r>
            <a:br>
              <a:rPr lang="en-US"/>
            </a:br>
            <a:r>
              <a:rPr lang="en-US" sz="2200"/>
              <a:t>Questions That Promote Deeper Thinking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CFD85-9D0F-4E51-9923-4155D41398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“Open-ended” questions intentionally designed to provoke divergent thinking</a:t>
            </a:r>
          </a:p>
          <a:p>
            <a:r>
              <a:rPr lang="en-US" dirty="0"/>
              <a:t>(a) “What are the implications of ___________?”</a:t>
            </a:r>
            <a:br>
              <a:rPr lang="en-US" dirty="0"/>
            </a:br>
            <a:r>
              <a:rPr lang="en-US" dirty="0"/>
              <a:t>(b) “Why is ______________ important?”</a:t>
            </a:r>
            <a:br>
              <a:rPr lang="en-US" dirty="0"/>
            </a:br>
            <a:r>
              <a:rPr lang="en-US" dirty="0"/>
              <a:t>(c) “What is another way to look at _______________?”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74A68-D3DA-47E8-9E2D-DE378EAEE3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When forming a bond, an atom that has 5 electrons will</a:t>
            </a:r>
          </a:p>
          <a:p>
            <a:pPr marL="0" indent="0">
              <a:buNone/>
            </a:pPr>
            <a:r>
              <a:rPr lang="en-US"/>
              <a:t>A. loses 3 electrons from its second shell.</a:t>
            </a:r>
          </a:p>
          <a:p>
            <a:pPr marL="0" indent="0">
              <a:buNone/>
            </a:pPr>
            <a:r>
              <a:rPr lang="en-US"/>
              <a:t>B. loses all of the electrons from its first shell.</a:t>
            </a:r>
          </a:p>
          <a:p>
            <a:pPr marL="0" indent="0">
              <a:buNone/>
            </a:pPr>
            <a:r>
              <a:rPr lang="en-US"/>
              <a:t>C. loses all of the electrons from both its first and second shells.</a:t>
            </a:r>
          </a:p>
          <a:p>
            <a:pPr marL="0" indent="0">
              <a:buNone/>
            </a:pPr>
            <a:r>
              <a:rPr lang="en-US"/>
              <a:t>D. gains 5 electrons in its second shell.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0511F-A29D-864E-B785-CFFBC16BF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379" y="4760169"/>
            <a:ext cx="1883349" cy="15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0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CE91-747C-F545-BBB1-D5803A51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Asking questions- CLASS Café/discussion board or Backchannel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85EEE-D95F-9942-B1AA-0D27DBE1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/>
              <a:t>“what’s the most difficult concept we’ve considered today or what would you like me to re-explain or what would be helpful for me to give some more examples of”. </a:t>
            </a:r>
          </a:p>
          <a:p>
            <a:r>
              <a:rPr lang="en-US" sz="2800"/>
              <a:t>back channel chat </a:t>
            </a:r>
          </a:p>
          <a:p>
            <a:r>
              <a:rPr lang="en-US" sz="2800">
                <a:hlinkClick r:id="rId2"/>
              </a:rPr>
              <a:t>http://backchannelchat.com</a:t>
            </a:r>
            <a:endParaRPr lang="en-US" sz="2800"/>
          </a:p>
          <a:p>
            <a:r>
              <a:rPr lang="en-US" sz="2800"/>
              <a:t>Easily bring your class into the discussion, no fuss, just write the chat room code on the board or project it on the wall.</a:t>
            </a:r>
          </a:p>
          <a:p>
            <a:r>
              <a:rPr lang="en-US" sz="2800" b="1"/>
              <a:t>Critical Incident Questionnaire. </a:t>
            </a:r>
            <a:r>
              <a:rPr lang="en-US" sz="2800"/>
              <a:t>What was the moment you engaged the most? Most helpful or distancing action? Anonymous Survey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4817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E32C63-4752-456E-9375-49D05A74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Creating a crossword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1645-C1C0-47BD-A8E2-BADAD578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21408"/>
            <a:ext cx="4773168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Student may use many free weblinks or apps to create a crossword puzzle.</a:t>
            </a:r>
          </a:p>
          <a:p>
            <a:r>
              <a:rPr lang="en-US">
                <a:hlinkClick r:id="rId4"/>
              </a:rPr>
              <a:t>https://wordmint.com/puzzles</a:t>
            </a:r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2D0CE-A8D5-4FE4-B272-5AE94DE49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387" y="2021172"/>
            <a:ext cx="5308330" cy="461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6AC56-F25E-41AD-8434-D0F2BF7DD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035" y="1571587"/>
            <a:ext cx="2974696" cy="2084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9FDCB1-1F29-4817-8AB7-A732E7AF6D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54" y="3418067"/>
            <a:ext cx="3675970" cy="29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1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5889-4DDF-4CA8-8039-D17D854D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their own vocabulary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FF41B-E016-4FBC-8E16-C5CE2DE9C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>
                <a:hlinkClick r:id="rId2"/>
              </a:rPr>
              <a:t>http://flashcardstash.com/</a:t>
            </a:r>
            <a:endParaRPr lang="en-US"/>
          </a:p>
          <a:p>
            <a:r>
              <a:rPr lang="en-US">
                <a:hlinkClick r:id="rId3"/>
              </a:rPr>
              <a:t>https://padlet.com/</a:t>
            </a:r>
            <a:endParaRPr lang="en-US"/>
          </a:p>
          <a:p>
            <a:r>
              <a:rPr lang="en-US">
                <a:hlinkClick r:id="rId4"/>
              </a:rPr>
              <a:t>https://www.thinglink.com/</a:t>
            </a:r>
            <a:endParaRPr lang="en-US"/>
          </a:p>
          <a:p>
            <a:endParaRPr lang="en-US"/>
          </a:p>
        </p:txBody>
      </p:sp>
      <p:pic>
        <p:nvPicPr>
          <p:cNvPr id="6146" name="Picture 2" descr="Image result for critical thinking">
            <a:extLst>
              <a:ext uri="{FF2B5EF4-FFF2-40B4-BE49-F238E27FC236}">
                <a16:creationId xmlns:a16="http://schemas.microsoft.com/office/drawing/2014/main" id="{C6FC47BD-CD70-4DB2-AEFE-CBBE28E36E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683" y="2093976"/>
            <a:ext cx="5431957" cy="40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3E648-FC3F-DF4A-B8AE-22F92EB4B5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53" y="3529013"/>
            <a:ext cx="3678371" cy="30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14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02941C-3C76-1443-95D8-96FCA542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other ideas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72D24-5D54-3A48-ADDB-75F02704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 am going to give you 2 answers one is what represent I think another is pure fiction. And class votes the answer and  than holds 5 min discussion. Tell me why is A or B?</a:t>
            </a:r>
          </a:p>
          <a:p>
            <a:r>
              <a:rPr lang="en-US" sz="2800" dirty="0"/>
              <a:t>Rewrite the popular music with using the class information- Cranial nerve or name of the bones song.</a:t>
            </a:r>
          </a:p>
          <a:p>
            <a:r>
              <a:rPr lang="en-US" sz="2800" dirty="0"/>
              <a:t>Clashing Contradictions , What is the number of the bones of the human body?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48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3166-135B-EA46-96E9-E6266697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you a critical thinker?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1178E-3138-0F4B-875F-42F0A3DA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https://www.monash.edu/rlo/research-writing-assignments/critical-thinking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B99B5-E223-C641-82FC-6C46D25D47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338" y="2687193"/>
            <a:ext cx="7917656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9A0209-79C5-524B-AA24-4F51CD80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6340E-0365-6341-9EA6-C08079D21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https://resources.depaul.edu/teaching-commons/teaching-guides/assignment-design/Pages/critical-thinking.aspx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http://www.stephenbrookfield.com/ciq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https://www.lavc.edu/profdev/library/docs/promotethink.aspx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https://openstax.org/books/biology-ap-courses/pages/29-critical-thinking-questions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https://www.insidehighered.com/views/2016/06/07/can-colleges-truly-teach-critical-thinking-skills-essay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https://www.rasmussen.edu/student-experience/college-life/critical-thinking-skills-to-master-now/</a:t>
            </a:r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https://www.thebalancecareers.com/critical-thinking-definition-with-examples-2063745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7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EA9CF-4961-4007-BFFF-4664A41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Thank you!</a:t>
            </a:r>
            <a:br>
              <a:rPr lang="en-US"/>
            </a:br>
            <a:r>
              <a:rPr lang="en-US"/>
              <a:t>Questions, Answers, Open Discussions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56C0AF-E4A4-42B3-ADCA-F3646F57C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559" y="5454463"/>
            <a:ext cx="4754880" cy="1271652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Ayda Basgul Martin, MD</a:t>
            </a:r>
          </a:p>
          <a:p>
            <a:pPr marL="0" indent="0" algn="ctr">
              <a:buNone/>
            </a:pPr>
            <a:r>
              <a:rPr lang="en-US">
                <a:hlinkClick r:id="rId2"/>
              </a:rPr>
              <a:t>ayda.martin@solacc.edu</a:t>
            </a:r>
            <a:endParaRPr lang="en-US"/>
          </a:p>
          <a:p>
            <a:pPr marL="0" indent="0" algn="ctr">
              <a:buNone/>
            </a:pPr>
            <a:r>
              <a:rPr lang="en-US"/>
              <a:t>South Louisiana Community College</a:t>
            </a:r>
          </a:p>
        </p:txBody>
      </p:sp>
      <p:pic>
        <p:nvPicPr>
          <p:cNvPr id="4100" name="Picture 4" descr="Image result for critical thinking benefits">
            <a:extLst>
              <a:ext uri="{FF2B5EF4-FFF2-40B4-BE49-F238E27FC236}">
                <a16:creationId xmlns:a16="http://schemas.microsoft.com/office/drawing/2014/main" id="{EDBF8499-6CC0-4037-BB2F-5AD2EA7918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718" y="2349611"/>
            <a:ext cx="4754563" cy="298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73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218" name="Picture 2" descr="Image result for louisiana map lafayette">
            <a:extLst>
              <a:ext uri="{FF2B5EF4-FFF2-40B4-BE49-F238E27FC236}">
                <a16:creationId xmlns:a16="http://schemas.microsoft.com/office/drawing/2014/main" id="{74474382-ECE8-4A6F-8071-0A3ADE2A23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9081" y="550536"/>
            <a:ext cx="3400177" cy="30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5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BD5B3-A5B8-4745-8912-7D6F6232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9922040" cy="1767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South Louisiana Community college</a:t>
            </a:r>
            <a:br>
              <a:rPr lang="en-US"/>
            </a:br>
            <a:r>
              <a:rPr lang="en-US"/>
              <a:t>Lafayette/LA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A1A878-1679-4913-8F3D-578FDA17ED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465" y="650258"/>
            <a:ext cx="2632859" cy="159288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E55AA-965B-D54B-80CB-2340798F0E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04" y="143040"/>
            <a:ext cx="4222709" cy="3888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5EF11-912E-CA4D-B431-26083080E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" y="502074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3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C1F520-E9B7-AB4E-BC7F-984A2765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94" y="787400"/>
            <a:ext cx="9213412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4AAF41-44B3-4DD6-9E0B-C29939D8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THINKING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0C7380-8E96-4A02-99CB-C922BC422A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Critical thinking is a vague term with many overlapping definitions. </a:t>
            </a:r>
          </a:p>
          <a:p>
            <a:r>
              <a:rPr lang="en-US" sz="2400" dirty="0"/>
              <a:t>The objective, purposeful and self- regulatory analysis and evaluation of an issue in order to understand connections between ideas and/or facts to take informed action based on evidence/experience.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91E7D7-9990-5945-BCFF-74CA39B7D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2388" y="1021606"/>
            <a:ext cx="4754562" cy="493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1ECC7C-6A7A-9249-9E7C-9481FD041AE5}"/>
              </a:ext>
            </a:extLst>
          </p:cNvPr>
          <p:cNvSpPr txBox="1"/>
          <p:nvPr/>
        </p:nvSpPr>
        <p:spPr>
          <a:xfrm>
            <a:off x="6729412" y="6127531"/>
            <a:ext cx="407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Criticism is not the 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64615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00CE-D2AD-44CF-B80D-90CBC3C2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4754880" cy="1609344"/>
          </a:xfrm>
        </p:spPr>
        <p:txBody>
          <a:bodyPr/>
          <a:lstStyle/>
          <a:p>
            <a:r>
              <a:rPr lang="en-US" dirty="0"/>
              <a:t>Critical thinking</a:t>
            </a:r>
            <a:br>
              <a:rPr lang="en-US" dirty="0"/>
            </a:br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2125-97EF-45C7-98C4-0332E64FB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5054080" cy="3977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Foster curiosity and love for learning.</a:t>
            </a:r>
          </a:p>
          <a:p>
            <a:r>
              <a:rPr lang="en-US" dirty="0"/>
              <a:t>Better understanding of written subject</a:t>
            </a:r>
          </a:p>
          <a:p>
            <a:r>
              <a:rPr lang="en-US" dirty="0"/>
              <a:t>Increased emotional intelligence</a:t>
            </a:r>
          </a:p>
          <a:p>
            <a:r>
              <a:rPr lang="en-US" dirty="0"/>
              <a:t>Increase motivation and engagement </a:t>
            </a:r>
          </a:p>
          <a:p>
            <a:r>
              <a:rPr lang="en-US" dirty="0"/>
              <a:t>Draw appropriate conclusion from the given data</a:t>
            </a:r>
          </a:p>
          <a:p>
            <a:r>
              <a:rPr lang="en-US" dirty="0"/>
              <a:t>Prioritize the useful information</a:t>
            </a:r>
          </a:p>
          <a:p>
            <a:r>
              <a:rPr lang="en-US" dirty="0"/>
              <a:t>Develop strong research skills</a:t>
            </a:r>
          </a:p>
          <a:p>
            <a:r>
              <a:rPr lang="en-US" dirty="0"/>
              <a:t>Better problem solving</a:t>
            </a:r>
          </a:p>
          <a:p>
            <a:r>
              <a:rPr lang="en-US" dirty="0"/>
              <a:t>Improve attention</a:t>
            </a:r>
          </a:p>
        </p:txBody>
      </p:sp>
      <p:pic>
        <p:nvPicPr>
          <p:cNvPr id="5122" name="Picture 2" descr="Image result for critical thinking">
            <a:extLst>
              <a:ext uri="{FF2B5EF4-FFF2-40B4-BE49-F238E27FC236}">
                <a16:creationId xmlns:a16="http://schemas.microsoft.com/office/drawing/2014/main" id="{4FADE26B-3AB3-4486-AAA9-1B18263F10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225" y="1037718"/>
            <a:ext cx="4561369" cy="47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B9ADA6-E156-4651-ADE8-A55466A6C1A3}"/>
              </a:ext>
            </a:extLst>
          </p:cNvPr>
          <p:cNvSpPr/>
          <p:nvPr/>
        </p:nvSpPr>
        <p:spPr>
          <a:xfrm>
            <a:off x="6469224" y="5849034"/>
            <a:ext cx="5054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Photo courtesy by https://www.alleywatch.com/2016/10/avoid-common-pitfall-critical-thinking/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132802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2083D-C1B0-334C-9EB5-AAF09096B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605" y="829340"/>
            <a:ext cx="4974123" cy="5342860"/>
          </a:xfrm>
        </p:spPr>
        <p:txBody>
          <a:bodyPr>
            <a:noAutofit/>
          </a:bodyPr>
          <a:lstStyle/>
          <a:p>
            <a:r>
              <a:rPr lang="en-US" sz="2800" dirty="0"/>
              <a:t>In 2006, a </a:t>
            </a:r>
            <a:r>
              <a:rPr lang="en-US" sz="2800" u="sng" dirty="0">
                <a:hlinkClick r:id="rId2"/>
              </a:rPr>
              <a:t>major report</a:t>
            </a:r>
            <a:r>
              <a:rPr lang="en-US" sz="2800" dirty="0"/>
              <a:t> by a consortium of more than 400 US employers ranked “critical thinking” as the most desirable skill in new employees.</a:t>
            </a:r>
          </a:p>
          <a:p>
            <a:r>
              <a:rPr lang="en-US" sz="2800" u="sng" dirty="0">
                <a:hlinkClick r:id="rId3"/>
              </a:rPr>
              <a:t>A 2015 report</a:t>
            </a:r>
            <a:r>
              <a:rPr lang="en-US" sz="2800" dirty="0"/>
              <a:t> by the Foundation for Young Australians claims demand for critical thinking skills in new graduates has risen 158% in three years. </a:t>
            </a:r>
          </a:p>
          <a:p>
            <a:r>
              <a:rPr lang="en-US" sz="1400" dirty="0"/>
              <a:t>http://theconversation.com/what-is-critical-thinking-and-do-universities-really-teach-it-69046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9A34BE-5F89-F24B-8056-A777459D3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28138" y="829340"/>
            <a:ext cx="5390712" cy="5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3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4EA5D-2707-F248-9FF8-332E6184E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028700"/>
            <a:ext cx="4754880" cy="51435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MindEdge</a:t>
            </a:r>
            <a:r>
              <a:rPr lang="en-US" dirty="0"/>
              <a:t> conducted an online survey of critical thinking skills on April 4 - 11, 2017, the inaugural survey explored the attitudes and behaviors of 1,002 young adults, aged 19 through 30 — both current students and recent graduates.</a:t>
            </a:r>
          </a:p>
          <a:p>
            <a:r>
              <a:rPr lang="en-US" dirty="0"/>
              <a:t>While most studied critical thinking in college, only 36% think they are well trained in this area, and only 20% think their colleagues are skilled critical thinkers.</a:t>
            </a:r>
          </a:p>
          <a:p>
            <a:r>
              <a:rPr lang="en-US" dirty="0"/>
              <a:t>Almost two-of-three (64%) say that critical thinking skills are, or will be, very important to their future job prospects.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534075-4F36-FC46-AF24-C43BD4FF9F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4727" y="1028700"/>
            <a:ext cx="5705285" cy="462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70BD58-D1C9-C14A-906D-9C05E504E452}"/>
              </a:ext>
            </a:extLst>
          </p:cNvPr>
          <p:cNvSpPr/>
          <p:nvPr/>
        </p:nvSpPr>
        <p:spPr>
          <a:xfrm>
            <a:off x="6367274" y="5545692"/>
            <a:ext cx="5274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https://www2.mindedge.com/page/dig-deeper</a:t>
            </a:r>
          </a:p>
        </p:txBody>
      </p:sp>
    </p:spTree>
    <p:extLst>
      <p:ext uri="{BB962C8B-B14F-4D97-AF65-F5344CB8AC3E}">
        <p14:creationId xmlns:p14="http://schemas.microsoft.com/office/powerpoint/2010/main" val="161079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C0BFD-924A-9248-AF0B-24AF914D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60" y="2342007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US"/>
              <a:t>The good news, </a:t>
            </a:r>
            <a:br>
              <a:rPr lang="en-US"/>
            </a:br>
            <a:r>
              <a:rPr lang="en-US"/>
              <a:t>The critical thinking skills can developed and practiced over time. </a:t>
            </a:r>
          </a:p>
        </p:txBody>
      </p:sp>
    </p:spTree>
    <p:extLst>
      <p:ext uri="{BB962C8B-B14F-4D97-AF65-F5344CB8AC3E}">
        <p14:creationId xmlns:p14="http://schemas.microsoft.com/office/powerpoint/2010/main" val="1894757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1545</Words>
  <Application>Microsoft Office PowerPoint</Application>
  <PresentationFormat>Widescreen</PresentationFormat>
  <Paragraphs>160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Lato</vt:lpstr>
      <vt:lpstr>Rockwell</vt:lpstr>
      <vt:lpstr>Rockwell Condensed</vt:lpstr>
      <vt:lpstr>Rockwell Extra Bold</vt:lpstr>
      <vt:lpstr>Wingdings</vt:lpstr>
      <vt:lpstr>Wood Type</vt:lpstr>
      <vt:lpstr>Critical Thinking in the Online Human Anatomy and Physiology Class</vt:lpstr>
      <vt:lpstr>Ayda Basgul Martin, MD </vt:lpstr>
      <vt:lpstr>South Louisiana Community college Lafayette/LA</vt:lpstr>
      <vt:lpstr>PowerPoint Presentation</vt:lpstr>
      <vt:lpstr>CRITICAL THINKING Description</vt:lpstr>
      <vt:lpstr>Critical thinking benefits</vt:lpstr>
      <vt:lpstr>PowerPoint Presentation</vt:lpstr>
      <vt:lpstr>PowerPoint Presentation</vt:lpstr>
      <vt:lpstr>The good news,  The critical thinking skills can developed and practiced over time. </vt:lpstr>
      <vt:lpstr>Simple Habits to improve Your Critical Thinking</vt:lpstr>
      <vt:lpstr>PowerPoint Presentation</vt:lpstr>
      <vt:lpstr>Top Critical Thinking Skills Analysis, creativity, open mindedness, problem solving, communication</vt:lpstr>
      <vt:lpstr>Top Critical Thinking Skills analysis, creativity, open mindedness, problem solving, communication</vt:lpstr>
      <vt:lpstr>Top Critical Thinking Skills Analysis, creativity, open mindedness, problem solving, communication</vt:lpstr>
      <vt:lpstr>Top Critical Thinking Skills ANAlysis, creativity, open mindedness, problem solving, communication</vt:lpstr>
      <vt:lpstr>Top Critical Thinking Skills ANAlysis, creativity, open mindedness, problem solving, communication</vt:lpstr>
      <vt:lpstr>“In Becoming a Critically Reflected Teacher, the four lenses of critical reflection are ,  </vt:lpstr>
      <vt:lpstr>Exploring multiple perspective in the classroom</vt:lpstr>
      <vt:lpstr>PowerPoint Presentation</vt:lpstr>
      <vt:lpstr>What most helps your students to think critically and/or Creatively?</vt:lpstr>
      <vt:lpstr>Solving a Hypothetical Scenario or problem by using critical thinking skill</vt:lpstr>
      <vt:lpstr>IMPLEMENTING critical thinking questions into your assessments Questions That Promote Deeper Thinking  </vt:lpstr>
      <vt:lpstr>Asking questions- CLASS Café/discussion board or Backchannel chat</vt:lpstr>
      <vt:lpstr>Creating a crossword puzzle</vt:lpstr>
      <vt:lpstr>Creating their own vocabulary book</vt:lpstr>
      <vt:lpstr>Some other ideas</vt:lpstr>
      <vt:lpstr>Are you a critical thinker?</vt:lpstr>
      <vt:lpstr>Resources</vt:lpstr>
      <vt:lpstr>Thank you! Questions, Answers, Open Discussions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Thinking in the Online Human Anatomy and Physiology Class</dc:title>
  <dc:creator>AYDA BASGÜL MARTIN</dc:creator>
  <cp:lastModifiedBy>Angie</cp:lastModifiedBy>
  <cp:revision>10</cp:revision>
  <cp:lastPrinted>2020-03-31T17:25:54Z</cp:lastPrinted>
  <dcterms:created xsi:type="dcterms:W3CDTF">2020-03-26T12:47:08Z</dcterms:created>
  <dcterms:modified xsi:type="dcterms:W3CDTF">2020-04-02T16:56:08Z</dcterms:modified>
</cp:coreProperties>
</file>