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64" r:id="rId5"/>
    <p:sldId id="260" r:id="rId6"/>
    <p:sldId id="283" r:id="rId7"/>
    <p:sldId id="290" r:id="rId8"/>
    <p:sldId id="284" r:id="rId9"/>
    <p:sldId id="259" r:id="rId10"/>
    <p:sldId id="289" r:id="rId11"/>
    <p:sldId id="291" r:id="rId12"/>
    <p:sldId id="263" r:id="rId13"/>
    <p:sldId id="277" r:id="rId14"/>
    <p:sldId id="285" r:id="rId15"/>
    <p:sldId id="286" r:id="rId16"/>
    <p:sldId id="278" r:id="rId17"/>
    <p:sldId id="280" r:id="rId18"/>
    <p:sldId id="279" r:id="rId19"/>
    <p:sldId id="288"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E3792"/>
    <a:srgbClr val="2322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8"/>
    <p:restoredTop sz="66028"/>
  </p:normalViewPr>
  <p:slideViewPr>
    <p:cSldViewPr snapToGrid="0" snapToObjects="1">
      <p:cViewPr>
        <p:scale>
          <a:sx n="85" d="100"/>
          <a:sy n="85" d="100"/>
        </p:scale>
        <p:origin x="2824" y="-112"/>
      </p:cViewPr>
      <p:guideLst>
        <p:guide orient="horz" pos="2160"/>
        <p:guide pos="2880"/>
      </p:guideLst>
    </p:cSldViewPr>
  </p:slideViewPr>
  <p:outlineViewPr>
    <p:cViewPr>
      <p:scale>
        <a:sx n="33" d="100"/>
        <a:sy n="33" d="100"/>
      </p:scale>
      <p:origin x="-56"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1A47-9B73-4E17-B7D7-B3B41210B72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1C5B958E-77C6-4995-A99E-14535516D682}">
      <dgm:prSet phldrT="[Text]" custT="1"/>
      <dgm:spPr/>
      <dgm:t>
        <a:bodyPr/>
        <a:lstStyle/>
        <a:p>
          <a:r>
            <a:rPr lang="en-US" sz="1600" b="1" i="0" baseline="0" dirty="0"/>
            <a:t>Prototype</a:t>
          </a:r>
        </a:p>
      </dgm:t>
    </dgm:pt>
    <dgm:pt modelId="{4056A923-E011-4735-AEC7-6B87EAA4C6B5}" type="parTrans" cxnId="{23EA73D1-7481-45CD-A6CF-6C190387471A}">
      <dgm:prSet/>
      <dgm:spPr/>
      <dgm:t>
        <a:bodyPr/>
        <a:lstStyle/>
        <a:p>
          <a:endParaRPr lang="en-US"/>
        </a:p>
      </dgm:t>
    </dgm:pt>
    <dgm:pt modelId="{5FCEFAAE-EC0C-4467-9753-87EADAE5FD80}" type="sibTrans" cxnId="{23EA73D1-7481-45CD-A6CF-6C190387471A}">
      <dgm:prSet/>
      <dgm:spPr/>
      <dgm:t>
        <a:bodyPr/>
        <a:lstStyle/>
        <a:p>
          <a:endParaRPr lang="en-US"/>
        </a:p>
      </dgm:t>
    </dgm:pt>
    <dgm:pt modelId="{4521499E-4157-470A-A41B-0B3C8D3A52DC}">
      <dgm:prSet phldrT="[Text]" custT="1"/>
      <dgm:spPr/>
      <dgm:t>
        <a:bodyPr/>
        <a:lstStyle/>
        <a:p>
          <a:pPr>
            <a:buFontTx/>
            <a:buNone/>
          </a:pPr>
          <a:r>
            <a:rPr lang="en-US" sz="1600" b="1" baseline="0" dirty="0"/>
            <a:t>Brainstormed questions</a:t>
          </a:r>
        </a:p>
      </dgm:t>
    </dgm:pt>
    <dgm:pt modelId="{211815AE-CE7D-46C5-AA36-8B213925748E}" type="parTrans" cxnId="{8088D2C1-0ADF-49B7-8561-AF1165F2CA53}">
      <dgm:prSet/>
      <dgm:spPr/>
      <dgm:t>
        <a:bodyPr/>
        <a:lstStyle/>
        <a:p>
          <a:endParaRPr lang="en-US"/>
        </a:p>
      </dgm:t>
    </dgm:pt>
    <dgm:pt modelId="{44411BE6-CE27-4CB4-8F95-2D5538F5FDDB}" type="sibTrans" cxnId="{8088D2C1-0ADF-49B7-8561-AF1165F2CA53}">
      <dgm:prSet/>
      <dgm:spPr/>
      <dgm:t>
        <a:bodyPr/>
        <a:lstStyle/>
        <a:p>
          <a:endParaRPr lang="en-US"/>
        </a:p>
      </dgm:t>
    </dgm:pt>
    <dgm:pt modelId="{010A2226-538B-45B7-8F92-18E5F881E41B}">
      <dgm:prSet phldrT="[Text]" custT="1"/>
      <dgm:spPr/>
      <dgm:t>
        <a:bodyPr/>
        <a:lstStyle/>
        <a:p>
          <a:pPr>
            <a:buFontTx/>
            <a:buNone/>
          </a:pPr>
          <a:r>
            <a:rPr lang="en-US" sz="1600" b="1" baseline="0" dirty="0"/>
            <a:t>Built database structure</a:t>
          </a:r>
        </a:p>
      </dgm:t>
    </dgm:pt>
    <dgm:pt modelId="{CFBAD6DE-5103-4FEA-81D0-ECD9C6F98F9F}" type="parTrans" cxnId="{02C9C295-91DB-4DA2-BE4C-6055D575D65C}">
      <dgm:prSet/>
      <dgm:spPr/>
      <dgm:t>
        <a:bodyPr/>
        <a:lstStyle/>
        <a:p>
          <a:endParaRPr lang="en-US"/>
        </a:p>
      </dgm:t>
    </dgm:pt>
    <dgm:pt modelId="{4704C6B8-2E93-485B-8E61-8FFDFCE9A94E}" type="sibTrans" cxnId="{02C9C295-91DB-4DA2-BE4C-6055D575D65C}">
      <dgm:prSet/>
      <dgm:spPr/>
      <dgm:t>
        <a:bodyPr/>
        <a:lstStyle/>
        <a:p>
          <a:endParaRPr lang="en-US"/>
        </a:p>
      </dgm:t>
    </dgm:pt>
    <dgm:pt modelId="{F43C2302-A046-4590-8BE4-A8941F5BD2EF}">
      <dgm:prSet phldrT="[Text]" custT="1"/>
      <dgm:spPr/>
      <dgm:t>
        <a:bodyPr/>
        <a:lstStyle/>
        <a:p>
          <a:r>
            <a:rPr lang="en-US" sz="1600" b="1" i="0" baseline="0" dirty="0"/>
            <a:t>Revise</a:t>
          </a:r>
        </a:p>
      </dgm:t>
    </dgm:pt>
    <dgm:pt modelId="{CC478E5C-3CF4-41C6-B879-2D8EB8D0628D}" type="parTrans" cxnId="{8CEBB65A-74D5-4387-89D0-DC30A459FB24}">
      <dgm:prSet/>
      <dgm:spPr/>
      <dgm:t>
        <a:bodyPr/>
        <a:lstStyle/>
        <a:p>
          <a:endParaRPr lang="en-US"/>
        </a:p>
      </dgm:t>
    </dgm:pt>
    <dgm:pt modelId="{0D9888C1-4F36-41E8-BA4E-FA4FEB544BD4}" type="sibTrans" cxnId="{8CEBB65A-74D5-4387-89D0-DC30A459FB24}">
      <dgm:prSet/>
      <dgm:spPr/>
      <dgm:t>
        <a:bodyPr/>
        <a:lstStyle/>
        <a:p>
          <a:endParaRPr lang="en-US"/>
        </a:p>
      </dgm:t>
    </dgm:pt>
    <dgm:pt modelId="{3AE61C88-1324-44AA-BA66-FCFBBE4566A9}">
      <dgm:prSet phldrT="[Text]" custT="1"/>
      <dgm:spPr/>
      <dgm:t>
        <a:bodyPr/>
        <a:lstStyle/>
        <a:p>
          <a:pPr>
            <a:buFontTx/>
            <a:buNone/>
          </a:pPr>
          <a:r>
            <a:rPr lang="en-US" sz="1600" b="1" dirty="0"/>
            <a:t>Tested and gathered data</a:t>
          </a:r>
        </a:p>
      </dgm:t>
    </dgm:pt>
    <dgm:pt modelId="{9CA1D12E-6842-4FEE-AEAF-ADDBE500E5AF}" type="parTrans" cxnId="{28FF0E13-2261-427A-A6B1-893F525A136E}">
      <dgm:prSet/>
      <dgm:spPr/>
      <dgm:t>
        <a:bodyPr/>
        <a:lstStyle/>
        <a:p>
          <a:endParaRPr lang="en-US"/>
        </a:p>
      </dgm:t>
    </dgm:pt>
    <dgm:pt modelId="{9BA01656-5A59-4331-AAD1-C1E5362793C7}" type="sibTrans" cxnId="{28FF0E13-2261-427A-A6B1-893F525A136E}">
      <dgm:prSet/>
      <dgm:spPr/>
      <dgm:t>
        <a:bodyPr/>
        <a:lstStyle/>
        <a:p>
          <a:endParaRPr lang="en-US"/>
        </a:p>
      </dgm:t>
    </dgm:pt>
    <dgm:pt modelId="{80256385-118D-4D52-8D34-3D3E072BA3E5}">
      <dgm:prSet phldrT="[Text]" custT="1"/>
      <dgm:spPr/>
      <dgm:t>
        <a:bodyPr/>
        <a:lstStyle/>
        <a:p>
          <a:pPr>
            <a:buFontTx/>
            <a:buNone/>
          </a:pPr>
          <a:r>
            <a:rPr lang="en-US" sz="1600" b="1" dirty="0"/>
            <a:t>Incorporated feedback</a:t>
          </a:r>
        </a:p>
      </dgm:t>
    </dgm:pt>
    <dgm:pt modelId="{EFAC4389-C93D-43F1-86BA-AB38E7C9CE27}" type="parTrans" cxnId="{38B0734E-0A41-44CE-8DFA-FCB4C7142B02}">
      <dgm:prSet/>
      <dgm:spPr/>
      <dgm:t>
        <a:bodyPr/>
        <a:lstStyle/>
        <a:p>
          <a:endParaRPr lang="en-US"/>
        </a:p>
      </dgm:t>
    </dgm:pt>
    <dgm:pt modelId="{13CDE493-8DF0-48BA-9AF6-9D40C3DE3A8C}" type="sibTrans" cxnId="{38B0734E-0A41-44CE-8DFA-FCB4C7142B02}">
      <dgm:prSet/>
      <dgm:spPr/>
      <dgm:t>
        <a:bodyPr/>
        <a:lstStyle/>
        <a:p>
          <a:endParaRPr lang="en-US"/>
        </a:p>
      </dgm:t>
    </dgm:pt>
    <dgm:pt modelId="{53CF679E-30B7-4862-9F73-64128312B13F}">
      <dgm:prSet phldrT="[Text]" custT="1"/>
      <dgm:spPr/>
      <dgm:t>
        <a:bodyPr/>
        <a:lstStyle/>
        <a:p>
          <a:r>
            <a:rPr lang="en-US" sz="1600" b="1" i="0" baseline="0" dirty="0"/>
            <a:t>Implement</a:t>
          </a:r>
        </a:p>
      </dgm:t>
    </dgm:pt>
    <dgm:pt modelId="{A5A65483-28FB-4CC1-82D9-26FD39A573B0}" type="parTrans" cxnId="{20CB6A18-BC3C-4A25-A5AC-AEBA0A92B048}">
      <dgm:prSet/>
      <dgm:spPr/>
      <dgm:t>
        <a:bodyPr/>
        <a:lstStyle/>
        <a:p>
          <a:endParaRPr lang="en-US"/>
        </a:p>
      </dgm:t>
    </dgm:pt>
    <dgm:pt modelId="{3B6D3F4B-22D6-41E0-9468-16001D65C059}" type="sibTrans" cxnId="{20CB6A18-BC3C-4A25-A5AC-AEBA0A92B048}">
      <dgm:prSet/>
      <dgm:spPr/>
      <dgm:t>
        <a:bodyPr/>
        <a:lstStyle/>
        <a:p>
          <a:endParaRPr lang="en-US"/>
        </a:p>
      </dgm:t>
    </dgm:pt>
    <dgm:pt modelId="{33E494E2-F4ED-49E5-A98F-622077AD069A}">
      <dgm:prSet phldrT="[Text]" custT="1"/>
      <dgm:spPr/>
      <dgm:t>
        <a:bodyPr/>
        <a:lstStyle/>
        <a:p>
          <a:pPr>
            <a:buFontTx/>
            <a:buNone/>
          </a:pPr>
          <a:r>
            <a:rPr lang="en-US" sz="1600" b="1" dirty="0"/>
            <a:t>Input data</a:t>
          </a:r>
        </a:p>
      </dgm:t>
    </dgm:pt>
    <dgm:pt modelId="{DF7FCCC0-24AC-4D22-A828-B216219B6D52}" type="parTrans" cxnId="{DE58B6D0-A6F3-4E9B-B152-1351A158E22C}">
      <dgm:prSet/>
      <dgm:spPr/>
      <dgm:t>
        <a:bodyPr/>
        <a:lstStyle/>
        <a:p>
          <a:endParaRPr lang="en-US"/>
        </a:p>
      </dgm:t>
    </dgm:pt>
    <dgm:pt modelId="{090B5D90-DF28-4FE9-AB05-CA26D1B8894C}" type="sibTrans" cxnId="{DE58B6D0-A6F3-4E9B-B152-1351A158E22C}">
      <dgm:prSet/>
      <dgm:spPr/>
      <dgm:t>
        <a:bodyPr/>
        <a:lstStyle/>
        <a:p>
          <a:endParaRPr lang="en-US"/>
        </a:p>
      </dgm:t>
    </dgm:pt>
    <dgm:pt modelId="{A26A9E46-8A76-4BC8-9074-1D6156049A59}">
      <dgm:prSet phldrT="[Text]" custT="1"/>
      <dgm:spPr/>
      <dgm:t>
        <a:bodyPr/>
        <a:lstStyle/>
        <a:p>
          <a:pPr>
            <a:buFontTx/>
            <a:buNone/>
          </a:pPr>
          <a:r>
            <a:rPr lang="en-US" sz="1600" b="1" dirty="0"/>
            <a:t>Established </a:t>
          </a:r>
          <a:r>
            <a:rPr lang="en-US" sz="1600" b="1" baseline="0" dirty="0"/>
            <a:t>advisory</a:t>
          </a:r>
          <a:r>
            <a:rPr lang="en-US" sz="1600" b="1" dirty="0"/>
            <a:t> council</a:t>
          </a:r>
        </a:p>
      </dgm:t>
    </dgm:pt>
    <dgm:pt modelId="{AC68A5CA-C85E-4D0A-9C4B-79CA328689D0}" type="parTrans" cxnId="{AE1E734A-D28A-4526-967C-375CA70B1BAD}">
      <dgm:prSet/>
      <dgm:spPr/>
      <dgm:t>
        <a:bodyPr/>
        <a:lstStyle/>
        <a:p>
          <a:endParaRPr lang="en-US"/>
        </a:p>
      </dgm:t>
    </dgm:pt>
    <dgm:pt modelId="{46BE3841-72E1-400D-BE3D-300A47B389C7}" type="sibTrans" cxnId="{AE1E734A-D28A-4526-967C-375CA70B1BAD}">
      <dgm:prSet/>
      <dgm:spPr/>
      <dgm:t>
        <a:bodyPr/>
        <a:lstStyle/>
        <a:p>
          <a:endParaRPr lang="en-US"/>
        </a:p>
      </dgm:t>
    </dgm:pt>
    <dgm:pt modelId="{6F97C044-A9B5-4ECC-88BE-7985854DCE5A}">
      <dgm:prSet phldrT="[Text]" custT="1"/>
      <dgm:spPr/>
      <dgm:t>
        <a:bodyPr/>
        <a:lstStyle/>
        <a:p>
          <a:pPr>
            <a:buFontTx/>
            <a:buNone/>
          </a:pPr>
          <a:r>
            <a:rPr lang="en-US" sz="1600" b="1" dirty="0"/>
            <a:t>Customized search</a:t>
          </a:r>
        </a:p>
      </dgm:t>
    </dgm:pt>
    <dgm:pt modelId="{CC90AC95-6C06-4DDB-8A15-D1FE70803C95}" type="parTrans" cxnId="{ABF5771E-D093-41AE-9C14-34766261F8EE}">
      <dgm:prSet/>
      <dgm:spPr/>
      <dgm:t>
        <a:bodyPr/>
        <a:lstStyle/>
        <a:p>
          <a:endParaRPr lang="en-US"/>
        </a:p>
      </dgm:t>
    </dgm:pt>
    <dgm:pt modelId="{3E9C6470-1E11-4B51-8705-729E521CEFAE}" type="sibTrans" cxnId="{ABF5771E-D093-41AE-9C14-34766261F8EE}">
      <dgm:prSet/>
      <dgm:spPr/>
      <dgm:t>
        <a:bodyPr/>
        <a:lstStyle/>
        <a:p>
          <a:endParaRPr lang="en-US"/>
        </a:p>
      </dgm:t>
    </dgm:pt>
    <dgm:pt modelId="{A3F763EB-1E9B-41BD-A24C-9CDBD77B32B2}">
      <dgm:prSet phldrT="[Text]" custT="1"/>
      <dgm:spPr/>
      <dgm:t>
        <a:bodyPr/>
        <a:lstStyle/>
        <a:p>
          <a:pPr>
            <a:buFontTx/>
            <a:buNone/>
          </a:pPr>
          <a:endParaRPr lang="en-US" sz="1600" b="1" baseline="0" dirty="0"/>
        </a:p>
      </dgm:t>
    </dgm:pt>
    <dgm:pt modelId="{7CA0A3AF-84ED-4F72-AA50-BBB3DDF4D563}" type="parTrans" cxnId="{4415D80D-7A49-4CBB-99D2-A85255F38A47}">
      <dgm:prSet/>
      <dgm:spPr/>
      <dgm:t>
        <a:bodyPr/>
        <a:lstStyle/>
        <a:p>
          <a:endParaRPr lang="en-US"/>
        </a:p>
      </dgm:t>
    </dgm:pt>
    <dgm:pt modelId="{D22F8A04-C703-4362-A271-6F4231FFF232}" type="sibTrans" cxnId="{4415D80D-7A49-4CBB-99D2-A85255F38A47}">
      <dgm:prSet/>
      <dgm:spPr/>
      <dgm:t>
        <a:bodyPr/>
        <a:lstStyle/>
        <a:p>
          <a:endParaRPr lang="en-US"/>
        </a:p>
      </dgm:t>
    </dgm:pt>
    <dgm:pt modelId="{987F0D66-002D-4667-8BBA-8D2CFCD66D0A}">
      <dgm:prSet phldrT="[Text]" custT="1"/>
      <dgm:spPr/>
      <dgm:t>
        <a:bodyPr/>
        <a:lstStyle/>
        <a:p>
          <a:pPr>
            <a:buFontTx/>
            <a:buNone/>
          </a:pPr>
          <a:endParaRPr lang="en-US" sz="1600" b="1" dirty="0"/>
        </a:p>
      </dgm:t>
    </dgm:pt>
    <dgm:pt modelId="{A292D18F-3497-4C3F-9520-C8161CB95DF8}" type="parTrans" cxnId="{A488A46D-CF79-47CC-906A-BB43722421BA}">
      <dgm:prSet/>
      <dgm:spPr/>
      <dgm:t>
        <a:bodyPr/>
        <a:lstStyle/>
        <a:p>
          <a:endParaRPr lang="en-US"/>
        </a:p>
      </dgm:t>
    </dgm:pt>
    <dgm:pt modelId="{E7BCE530-4F33-402B-B7A7-E848BDCD52C5}" type="sibTrans" cxnId="{A488A46D-CF79-47CC-906A-BB43722421BA}">
      <dgm:prSet/>
      <dgm:spPr/>
      <dgm:t>
        <a:bodyPr/>
        <a:lstStyle/>
        <a:p>
          <a:endParaRPr lang="en-US"/>
        </a:p>
      </dgm:t>
    </dgm:pt>
    <dgm:pt modelId="{7246043E-0B20-461C-B6F4-5EE74053A65F}">
      <dgm:prSet phldrT="[Text]" custT="1"/>
      <dgm:spPr/>
      <dgm:t>
        <a:bodyPr/>
        <a:lstStyle/>
        <a:p>
          <a:pPr>
            <a:buFontTx/>
            <a:buNone/>
          </a:pPr>
          <a:endParaRPr lang="en-US" sz="1600" b="1" dirty="0"/>
        </a:p>
      </dgm:t>
    </dgm:pt>
    <dgm:pt modelId="{D875EC9F-0628-4585-9C71-3D68E6A57120}" type="parTrans" cxnId="{265DB7F3-5B79-4E18-8EF6-77EB81879D5E}">
      <dgm:prSet/>
      <dgm:spPr/>
      <dgm:t>
        <a:bodyPr/>
        <a:lstStyle/>
        <a:p>
          <a:endParaRPr lang="en-US"/>
        </a:p>
      </dgm:t>
    </dgm:pt>
    <dgm:pt modelId="{D9D5A520-BF4F-42DE-B21B-79B2354B967A}" type="sibTrans" cxnId="{265DB7F3-5B79-4E18-8EF6-77EB81879D5E}">
      <dgm:prSet/>
      <dgm:spPr/>
      <dgm:t>
        <a:bodyPr/>
        <a:lstStyle/>
        <a:p>
          <a:endParaRPr lang="en-US"/>
        </a:p>
      </dgm:t>
    </dgm:pt>
    <dgm:pt modelId="{6007EA1E-3D39-485B-9DD7-7667CFD593C9}">
      <dgm:prSet phldrT="[Text]" custT="1"/>
      <dgm:spPr/>
      <dgm:t>
        <a:bodyPr/>
        <a:lstStyle/>
        <a:p>
          <a:pPr>
            <a:buFontTx/>
            <a:buNone/>
          </a:pPr>
          <a:endParaRPr lang="en-US" sz="1600" b="1" dirty="0"/>
        </a:p>
      </dgm:t>
    </dgm:pt>
    <dgm:pt modelId="{DE94BCFF-D559-47AD-8E72-97456183B413}" type="parTrans" cxnId="{A0B91DD6-F6D8-46F9-9EAF-71DF65BA142E}">
      <dgm:prSet/>
      <dgm:spPr/>
      <dgm:t>
        <a:bodyPr/>
        <a:lstStyle/>
        <a:p>
          <a:endParaRPr lang="en-US"/>
        </a:p>
      </dgm:t>
    </dgm:pt>
    <dgm:pt modelId="{A069FB36-6432-4C0A-9DBF-FD9A5EDE7066}" type="sibTrans" cxnId="{A0B91DD6-F6D8-46F9-9EAF-71DF65BA142E}">
      <dgm:prSet/>
      <dgm:spPr/>
      <dgm:t>
        <a:bodyPr/>
        <a:lstStyle/>
        <a:p>
          <a:endParaRPr lang="en-US"/>
        </a:p>
      </dgm:t>
    </dgm:pt>
    <dgm:pt modelId="{7DBCDE2B-3652-4728-9649-59457EA8B4DB}" type="pres">
      <dgm:prSet presAssocID="{01AE1A47-9B73-4E17-B7D7-B3B41210B724}" presName="theList" presStyleCnt="0">
        <dgm:presLayoutVars>
          <dgm:dir/>
          <dgm:animLvl val="lvl"/>
          <dgm:resizeHandles val="exact"/>
        </dgm:presLayoutVars>
      </dgm:prSet>
      <dgm:spPr/>
    </dgm:pt>
    <dgm:pt modelId="{53DD7E68-9D73-4BC6-9387-254444066B1F}" type="pres">
      <dgm:prSet presAssocID="{1C5B958E-77C6-4995-A99E-14535516D682}" presName="compNode" presStyleCnt="0"/>
      <dgm:spPr/>
    </dgm:pt>
    <dgm:pt modelId="{C61C78D3-DAFB-4259-BCCA-C58F22BC33CE}" type="pres">
      <dgm:prSet presAssocID="{1C5B958E-77C6-4995-A99E-14535516D682}" presName="noGeometry" presStyleCnt="0"/>
      <dgm:spPr/>
    </dgm:pt>
    <dgm:pt modelId="{1CBFB591-B089-4658-9105-9E90929876D5}" type="pres">
      <dgm:prSet presAssocID="{1C5B958E-77C6-4995-A99E-14535516D682}" presName="childTextVisible" presStyleLbl="bgAccFollowNode1" presStyleIdx="0" presStyleCnt="3" custScaleX="149314" custScaleY="161478" custLinFactNeighborX="16008" custLinFactNeighborY="2657">
        <dgm:presLayoutVars>
          <dgm:bulletEnabled val="1"/>
        </dgm:presLayoutVars>
      </dgm:prSet>
      <dgm:spPr/>
    </dgm:pt>
    <dgm:pt modelId="{4AEFF884-28E0-40C6-BB2B-F89D38A6E4F8}" type="pres">
      <dgm:prSet presAssocID="{1C5B958E-77C6-4995-A99E-14535516D682}" presName="childTextHidden" presStyleLbl="bgAccFollowNode1" presStyleIdx="0" presStyleCnt="3"/>
      <dgm:spPr/>
    </dgm:pt>
    <dgm:pt modelId="{A5AE4E1D-1E8A-4CC8-9733-8679123A5FBF}" type="pres">
      <dgm:prSet presAssocID="{1C5B958E-77C6-4995-A99E-14535516D682}" presName="parentText" presStyleLbl="node1" presStyleIdx="0" presStyleCnt="3" custScaleX="130487" custScaleY="114462" custLinFactNeighborX="-9683" custLinFactNeighborY="-1478">
        <dgm:presLayoutVars>
          <dgm:chMax val="1"/>
          <dgm:bulletEnabled val="1"/>
        </dgm:presLayoutVars>
      </dgm:prSet>
      <dgm:spPr/>
    </dgm:pt>
    <dgm:pt modelId="{B0F4D756-B3A7-4FD2-A163-0E21D1F345B2}" type="pres">
      <dgm:prSet presAssocID="{1C5B958E-77C6-4995-A99E-14535516D682}" presName="aSpace" presStyleCnt="0"/>
      <dgm:spPr/>
    </dgm:pt>
    <dgm:pt modelId="{D2C9B044-38B2-4855-AAC7-220E4EC03808}" type="pres">
      <dgm:prSet presAssocID="{F43C2302-A046-4590-8BE4-A8941F5BD2EF}" presName="compNode" presStyleCnt="0"/>
      <dgm:spPr/>
    </dgm:pt>
    <dgm:pt modelId="{F5965AAC-0C22-43A8-BF14-C9A73B1D0C57}" type="pres">
      <dgm:prSet presAssocID="{F43C2302-A046-4590-8BE4-A8941F5BD2EF}" presName="noGeometry" presStyleCnt="0"/>
      <dgm:spPr/>
    </dgm:pt>
    <dgm:pt modelId="{D4F17984-D647-453F-A7BD-F601651A7173}" type="pres">
      <dgm:prSet presAssocID="{F43C2302-A046-4590-8BE4-A8941F5BD2EF}" presName="childTextVisible" presStyleLbl="bgAccFollowNode1" presStyleIdx="1" presStyleCnt="3" custScaleX="160454" custScaleY="176086" custLinFactNeighborX="11970" custLinFactNeighborY="4096">
        <dgm:presLayoutVars>
          <dgm:bulletEnabled val="1"/>
        </dgm:presLayoutVars>
      </dgm:prSet>
      <dgm:spPr/>
    </dgm:pt>
    <dgm:pt modelId="{18125EDD-146F-49D7-AB9E-5B8C92B500AB}" type="pres">
      <dgm:prSet presAssocID="{F43C2302-A046-4590-8BE4-A8941F5BD2EF}" presName="childTextHidden" presStyleLbl="bgAccFollowNode1" presStyleIdx="1" presStyleCnt="3"/>
      <dgm:spPr/>
    </dgm:pt>
    <dgm:pt modelId="{241CF128-B36D-454B-AE2B-7026CF2E8262}" type="pres">
      <dgm:prSet presAssocID="{F43C2302-A046-4590-8BE4-A8941F5BD2EF}" presName="parentText" presStyleLbl="node1" presStyleIdx="1" presStyleCnt="3" custScaleX="125115" custScaleY="109202" custLinFactNeighborX="-30124" custLinFactNeighborY="2317">
        <dgm:presLayoutVars>
          <dgm:chMax val="1"/>
          <dgm:bulletEnabled val="1"/>
        </dgm:presLayoutVars>
      </dgm:prSet>
      <dgm:spPr/>
    </dgm:pt>
    <dgm:pt modelId="{060A6350-7CD4-4A3C-9315-66768D983AD9}" type="pres">
      <dgm:prSet presAssocID="{F43C2302-A046-4590-8BE4-A8941F5BD2EF}" presName="aSpace" presStyleCnt="0"/>
      <dgm:spPr/>
    </dgm:pt>
    <dgm:pt modelId="{C4A5079E-00C4-4934-A721-E77A1B735EF0}" type="pres">
      <dgm:prSet presAssocID="{53CF679E-30B7-4862-9F73-64128312B13F}" presName="compNode" presStyleCnt="0"/>
      <dgm:spPr/>
    </dgm:pt>
    <dgm:pt modelId="{AF90E76D-83B3-412A-9CDD-D6C674ECD843}" type="pres">
      <dgm:prSet presAssocID="{53CF679E-30B7-4862-9F73-64128312B13F}" presName="noGeometry" presStyleCnt="0"/>
      <dgm:spPr/>
    </dgm:pt>
    <dgm:pt modelId="{E730774D-5046-486D-8AEF-84D4F23363B7}" type="pres">
      <dgm:prSet presAssocID="{53CF679E-30B7-4862-9F73-64128312B13F}" presName="childTextVisible" presStyleLbl="bgAccFollowNode1" presStyleIdx="2" presStyleCnt="3" custScaleX="138828" custScaleY="174863" custLinFactNeighborX="-3387" custLinFactNeighborY="13160">
        <dgm:presLayoutVars>
          <dgm:bulletEnabled val="1"/>
        </dgm:presLayoutVars>
      </dgm:prSet>
      <dgm:spPr/>
    </dgm:pt>
    <dgm:pt modelId="{A7E11701-1D5D-490B-A613-FA7D47B62C40}" type="pres">
      <dgm:prSet presAssocID="{53CF679E-30B7-4862-9F73-64128312B13F}" presName="childTextHidden" presStyleLbl="bgAccFollowNode1" presStyleIdx="2" presStyleCnt="3"/>
      <dgm:spPr/>
    </dgm:pt>
    <dgm:pt modelId="{0B1CCBF3-C8D4-4E9A-9ABC-2CA3843A3BF5}" type="pres">
      <dgm:prSet presAssocID="{53CF679E-30B7-4862-9F73-64128312B13F}" presName="parentText" presStyleLbl="node1" presStyleIdx="2" presStyleCnt="3" custScaleX="160802" custScaleY="124775" custLinFactNeighborX="-51177" custLinFactNeighborY="3751">
        <dgm:presLayoutVars>
          <dgm:chMax val="1"/>
          <dgm:bulletEnabled val="1"/>
        </dgm:presLayoutVars>
      </dgm:prSet>
      <dgm:spPr/>
    </dgm:pt>
  </dgm:ptLst>
  <dgm:cxnLst>
    <dgm:cxn modelId="{CDA11D02-6D3A-40D3-A76F-752A88F3CE41}" type="presOf" srcId="{4521499E-4157-470A-A41B-0B3C8D3A52DC}" destId="{1CBFB591-B089-4658-9105-9E90929876D5}" srcOrd="0" destOrd="0" presId="urn:microsoft.com/office/officeart/2005/8/layout/hProcess6"/>
    <dgm:cxn modelId="{4415D80D-7A49-4CBB-99D2-A85255F38A47}" srcId="{1C5B958E-77C6-4995-A99E-14535516D682}" destId="{A3F763EB-1E9B-41BD-A24C-9CDBD77B32B2}" srcOrd="1" destOrd="0" parTransId="{7CA0A3AF-84ED-4F72-AA50-BBB3DDF4D563}" sibTransId="{D22F8A04-C703-4362-A271-6F4231FFF232}"/>
    <dgm:cxn modelId="{F50A3A10-CB1F-4FA3-9FFB-4F92431A3339}" type="presOf" srcId="{4521499E-4157-470A-A41B-0B3C8D3A52DC}" destId="{4AEFF884-28E0-40C6-BB2B-F89D38A6E4F8}" srcOrd="1" destOrd="0" presId="urn:microsoft.com/office/officeart/2005/8/layout/hProcess6"/>
    <dgm:cxn modelId="{28FF0E13-2261-427A-A6B1-893F525A136E}" srcId="{F43C2302-A046-4590-8BE4-A8941F5BD2EF}" destId="{3AE61C88-1324-44AA-BA66-FCFBBE4566A9}" srcOrd="0" destOrd="0" parTransId="{9CA1D12E-6842-4FEE-AEAF-ADDBE500E5AF}" sibTransId="{9BA01656-5A59-4331-AAD1-C1E5362793C7}"/>
    <dgm:cxn modelId="{20CB6A18-BC3C-4A25-A5AC-AEBA0A92B048}" srcId="{01AE1A47-9B73-4E17-B7D7-B3B41210B724}" destId="{53CF679E-30B7-4862-9F73-64128312B13F}" srcOrd="2" destOrd="0" parTransId="{A5A65483-28FB-4CC1-82D9-26FD39A573B0}" sibTransId="{3B6D3F4B-22D6-41E0-9468-16001D65C059}"/>
    <dgm:cxn modelId="{AF07451A-874E-4713-BE9C-1CF88FFD987A}" type="presOf" srcId="{987F0D66-002D-4667-8BBA-8D2CFCD66D0A}" destId="{18125EDD-146F-49D7-AB9E-5B8C92B500AB}" srcOrd="1" destOrd="1" presId="urn:microsoft.com/office/officeart/2005/8/layout/hProcess6"/>
    <dgm:cxn modelId="{ABF5771E-D093-41AE-9C14-34766261F8EE}" srcId="{F43C2302-A046-4590-8BE4-A8941F5BD2EF}" destId="{6F97C044-A9B5-4ECC-88BE-7985854DCE5A}" srcOrd="4" destOrd="0" parTransId="{CC90AC95-6C06-4DDB-8A15-D1FE70803C95}" sibTransId="{3E9C6470-1E11-4B51-8705-729E521CEFAE}"/>
    <dgm:cxn modelId="{389F1923-0960-48F7-8787-C9DC023D4DA0}" type="presOf" srcId="{6007EA1E-3D39-485B-9DD7-7667CFD593C9}" destId="{E730774D-5046-486D-8AEF-84D4F23363B7}" srcOrd="0" destOrd="1" presId="urn:microsoft.com/office/officeart/2005/8/layout/hProcess6"/>
    <dgm:cxn modelId="{3D251F23-185F-4346-8BE9-34B2508085DE}" type="presOf" srcId="{7246043E-0B20-461C-B6F4-5EE74053A65F}" destId="{18125EDD-146F-49D7-AB9E-5B8C92B500AB}" srcOrd="1" destOrd="3" presId="urn:microsoft.com/office/officeart/2005/8/layout/hProcess6"/>
    <dgm:cxn modelId="{BBBB3425-07AD-425A-843E-27D835760C8A}" type="presOf" srcId="{80256385-118D-4D52-8D34-3D3E072BA3E5}" destId="{18125EDD-146F-49D7-AB9E-5B8C92B500AB}" srcOrd="1" destOrd="2" presId="urn:microsoft.com/office/officeart/2005/8/layout/hProcess6"/>
    <dgm:cxn modelId="{AE1E734A-D28A-4526-967C-375CA70B1BAD}" srcId="{53CF679E-30B7-4862-9F73-64128312B13F}" destId="{A26A9E46-8A76-4BC8-9074-1D6156049A59}" srcOrd="2" destOrd="0" parTransId="{AC68A5CA-C85E-4D0A-9C4B-79CA328689D0}" sibTransId="{46BE3841-72E1-400D-BE3D-300A47B389C7}"/>
    <dgm:cxn modelId="{38B0734E-0A41-44CE-8DFA-FCB4C7142B02}" srcId="{F43C2302-A046-4590-8BE4-A8941F5BD2EF}" destId="{80256385-118D-4D52-8D34-3D3E072BA3E5}" srcOrd="2" destOrd="0" parTransId="{EFAC4389-C93D-43F1-86BA-AB38E7C9CE27}" sibTransId="{13CDE493-8DF0-48BA-9AF6-9D40C3DE3A8C}"/>
    <dgm:cxn modelId="{B680E953-B1F2-499B-A682-824AB3A35052}" type="presOf" srcId="{F43C2302-A046-4590-8BE4-A8941F5BD2EF}" destId="{241CF128-B36D-454B-AE2B-7026CF2E8262}" srcOrd="0" destOrd="0" presId="urn:microsoft.com/office/officeart/2005/8/layout/hProcess6"/>
    <dgm:cxn modelId="{8CEBB65A-74D5-4387-89D0-DC30A459FB24}" srcId="{01AE1A47-9B73-4E17-B7D7-B3B41210B724}" destId="{F43C2302-A046-4590-8BE4-A8941F5BD2EF}" srcOrd="1" destOrd="0" parTransId="{CC478E5C-3CF4-41C6-B879-2D8EB8D0628D}" sibTransId="{0D9888C1-4F36-41E8-BA4E-FA4FEB544BD4}"/>
    <dgm:cxn modelId="{46D5836D-3A83-4084-AB61-3A71AFEAA243}" type="presOf" srcId="{33E494E2-F4ED-49E5-A98F-622077AD069A}" destId="{E730774D-5046-486D-8AEF-84D4F23363B7}" srcOrd="0" destOrd="0" presId="urn:microsoft.com/office/officeart/2005/8/layout/hProcess6"/>
    <dgm:cxn modelId="{A488A46D-CF79-47CC-906A-BB43722421BA}" srcId="{F43C2302-A046-4590-8BE4-A8941F5BD2EF}" destId="{987F0D66-002D-4667-8BBA-8D2CFCD66D0A}" srcOrd="1" destOrd="0" parTransId="{A292D18F-3497-4C3F-9520-C8161CB95DF8}" sibTransId="{E7BCE530-4F33-402B-B7A7-E848BDCD52C5}"/>
    <dgm:cxn modelId="{5EF5AC81-2C6D-49EB-884A-F94550F312DB}" type="presOf" srcId="{987F0D66-002D-4667-8BBA-8D2CFCD66D0A}" destId="{D4F17984-D647-453F-A7BD-F601651A7173}" srcOrd="0" destOrd="1" presId="urn:microsoft.com/office/officeart/2005/8/layout/hProcess6"/>
    <dgm:cxn modelId="{F381AA91-8E6E-43A6-8EA9-BFE20AE35EB8}" type="presOf" srcId="{53CF679E-30B7-4862-9F73-64128312B13F}" destId="{0B1CCBF3-C8D4-4E9A-9ABC-2CA3843A3BF5}" srcOrd="0" destOrd="0" presId="urn:microsoft.com/office/officeart/2005/8/layout/hProcess6"/>
    <dgm:cxn modelId="{872DBD92-5E1A-4993-9B52-C5165722660A}" type="presOf" srcId="{A3F763EB-1E9B-41BD-A24C-9CDBD77B32B2}" destId="{4AEFF884-28E0-40C6-BB2B-F89D38A6E4F8}" srcOrd="1" destOrd="1" presId="urn:microsoft.com/office/officeart/2005/8/layout/hProcess6"/>
    <dgm:cxn modelId="{3DD2B294-1D38-414F-96C4-93A6622D9616}" type="presOf" srcId="{01AE1A47-9B73-4E17-B7D7-B3B41210B724}" destId="{7DBCDE2B-3652-4728-9649-59457EA8B4DB}" srcOrd="0" destOrd="0" presId="urn:microsoft.com/office/officeart/2005/8/layout/hProcess6"/>
    <dgm:cxn modelId="{02C9C295-91DB-4DA2-BE4C-6055D575D65C}" srcId="{1C5B958E-77C6-4995-A99E-14535516D682}" destId="{010A2226-538B-45B7-8F92-18E5F881E41B}" srcOrd="2" destOrd="0" parTransId="{CFBAD6DE-5103-4FEA-81D0-ECD9C6F98F9F}" sibTransId="{4704C6B8-2E93-485B-8E61-8FFDFCE9A94E}"/>
    <dgm:cxn modelId="{C0828497-6218-46FB-AA8B-B1CF3DD2C6A4}" type="presOf" srcId="{010A2226-538B-45B7-8F92-18E5F881E41B}" destId="{1CBFB591-B089-4658-9105-9E90929876D5}" srcOrd="0" destOrd="2" presId="urn:microsoft.com/office/officeart/2005/8/layout/hProcess6"/>
    <dgm:cxn modelId="{84F7229B-3272-4C03-94FE-C4F385DBC533}" type="presOf" srcId="{7246043E-0B20-461C-B6F4-5EE74053A65F}" destId="{D4F17984-D647-453F-A7BD-F601651A7173}" srcOrd="0" destOrd="3" presId="urn:microsoft.com/office/officeart/2005/8/layout/hProcess6"/>
    <dgm:cxn modelId="{FC66269B-C3EC-4FE1-8EBC-E41923A078FC}" type="presOf" srcId="{6F97C044-A9B5-4ECC-88BE-7985854DCE5A}" destId="{18125EDD-146F-49D7-AB9E-5B8C92B500AB}" srcOrd="1" destOrd="4" presId="urn:microsoft.com/office/officeart/2005/8/layout/hProcess6"/>
    <dgm:cxn modelId="{F66738A5-CE08-4313-A23A-7E43584B3233}" type="presOf" srcId="{6F97C044-A9B5-4ECC-88BE-7985854DCE5A}" destId="{D4F17984-D647-453F-A7BD-F601651A7173}" srcOrd="0" destOrd="4" presId="urn:microsoft.com/office/officeart/2005/8/layout/hProcess6"/>
    <dgm:cxn modelId="{43EA2EAA-1A39-48C7-8262-476F29FBB723}" type="presOf" srcId="{A26A9E46-8A76-4BC8-9074-1D6156049A59}" destId="{E730774D-5046-486D-8AEF-84D4F23363B7}" srcOrd="0" destOrd="2" presId="urn:microsoft.com/office/officeart/2005/8/layout/hProcess6"/>
    <dgm:cxn modelId="{D5483FAD-2351-4B79-99A5-C52C8624E82D}" type="presOf" srcId="{6007EA1E-3D39-485B-9DD7-7667CFD593C9}" destId="{A7E11701-1D5D-490B-A613-FA7D47B62C40}" srcOrd="1" destOrd="1" presId="urn:microsoft.com/office/officeart/2005/8/layout/hProcess6"/>
    <dgm:cxn modelId="{C4BD8ABC-0CA5-474A-8427-5C325FB7F37E}" type="presOf" srcId="{33E494E2-F4ED-49E5-A98F-622077AD069A}" destId="{A7E11701-1D5D-490B-A613-FA7D47B62C40}" srcOrd="1" destOrd="0" presId="urn:microsoft.com/office/officeart/2005/8/layout/hProcess6"/>
    <dgm:cxn modelId="{FDEC03BE-6474-4CB6-9CDA-69E8FA29D5D9}" type="presOf" srcId="{3AE61C88-1324-44AA-BA66-FCFBBE4566A9}" destId="{D4F17984-D647-453F-A7BD-F601651A7173}" srcOrd="0" destOrd="0" presId="urn:microsoft.com/office/officeart/2005/8/layout/hProcess6"/>
    <dgm:cxn modelId="{8088D2C1-0ADF-49B7-8561-AF1165F2CA53}" srcId="{1C5B958E-77C6-4995-A99E-14535516D682}" destId="{4521499E-4157-470A-A41B-0B3C8D3A52DC}" srcOrd="0" destOrd="0" parTransId="{211815AE-CE7D-46C5-AA36-8B213925748E}" sibTransId="{44411BE6-CE27-4CB4-8F95-2D5538F5FDDB}"/>
    <dgm:cxn modelId="{B1557ACE-F31C-46F7-90A4-020695E03665}" type="presOf" srcId="{3AE61C88-1324-44AA-BA66-FCFBBE4566A9}" destId="{18125EDD-146F-49D7-AB9E-5B8C92B500AB}" srcOrd="1" destOrd="0" presId="urn:microsoft.com/office/officeart/2005/8/layout/hProcess6"/>
    <dgm:cxn modelId="{DE58B6D0-A6F3-4E9B-B152-1351A158E22C}" srcId="{53CF679E-30B7-4862-9F73-64128312B13F}" destId="{33E494E2-F4ED-49E5-A98F-622077AD069A}" srcOrd="0" destOrd="0" parTransId="{DF7FCCC0-24AC-4D22-A828-B216219B6D52}" sibTransId="{090B5D90-DF28-4FE9-AB05-CA26D1B8894C}"/>
    <dgm:cxn modelId="{23EA73D1-7481-45CD-A6CF-6C190387471A}" srcId="{01AE1A47-9B73-4E17-B7D7-B3B41210B724}" destId="{1C5B958E-77C6-4995-A99E-14535516D682}" srcOrd="0" destOrd="0" parTransId="{4056A923-E011-4735-AEC7-6B87EAA4C6B5}" sibTransId="{5FCEFAAE-EC0C-4467-9753-87EADAE5FD80}"/>
    <dgm:cxn modelId="{A0B91DD6-F6D8-46F9-9EAF-71DF65BA142E}" srcId="{53CF679E-30B7-4862-9F73-64128312B13F}" destId="{6007EA1E-3D39-485B-9DD7-7667CFD593C9}" srcOrd="1" destOrd="0" parTransId="{DE94BCFF-D559-47AD-8E72-97456183B413}" sibTransId="{A069FB36-6432-4C0A-9DBF-FD9A5EDE7066}"/>
    <dgm:cxn modelId="{510A87DA-2964-493A-B055-04ED3B3E07D8}" type="presOf" srcId="{1C5B958E-77C6-4995-A99E-14535516D682}" destId="{A5AE4E1D-1E8A-4CC8-9733-8679123A5FBF}" srcOrd="0" destOrd="0" presId="urn:microsoft.com/office/officeart/2005/8/layout/hProcess6"/>
    <dgm:cxn modelId="{258728E3-38C5-4EEE-BB0E-AF664A2E3D9C}" type="presOf" srcId="{A3F763EB-1E9B-41BD-A24C-9CDBD77B32B2}" destId="{1CBFB591-B089-4658-9105-9E90929876D5}" srcOrd="0" destOrd="1" presId="urn:microsoft.com/office/officeart/2005/8/layout/hProcess6"/>
    <dgm:cxn modelId="{EA775FE4-C18B-46FC-908E-C4011FB3682D}" type="presOf" srcId="{010A2226-538B-45B7-8F92-18E5F881E41B}" destId="{4AEFF884-28E0-40C6-BB2B-F89D38A6E4F8}" srcOrd="1" destOrd="2" presId="urn:microsoft.com/office/officeart/2005/8/layout/hProcess6"/>
    <dgm:cxn modelId="{282BC8EA-A6D9-436F-8BE2-E4EECF77470F}" type="presOf" srcId="{80256385-118D-4D52-8D34-3D3E072BA3E5}" destId="{D4F17984-D647-453F-A7BD-F601651A7173}" srcOrd="0" destOrd="2" presId="urn:microsoft.com/office/officeart/2005/8/layout/hProcess6"/>
    <dgm:cxn modelId="{39B590EB-71DB-4537-B0C6-3A06AD52BDE9}" type="presOf" srcId="{A26A9E46-8A76-4BC8-9074-1D6156049A59}" destId="{A7E11701-1D5D-490B-A613-FA7D47B62C40}" srcOrd="1" destOrd="2" presId="urn:microsoft.com/office/officeart/2005/8/layout/hProcess6"/>
    <dgm:cxn modelId="{265DB7F3-5B79-4E18-8EF6-77EB81879D5E}" srcId="{F43C2302-A046-4590-8BE4-A8941F5BD2EF}" destId="{7246043E-0B20-461C-B6F4-5EE74053A65F}" srcOrd="3" destOrd="0" parTransId="{D875EC9F-0628-4585-9C71-3D68E6A57120}" sibTransId="{D9D5A520-BF4F-42DE-B21B-79B2354B967A}"/>
    <dgm:cxn modelId="{AFA6CF16-57FA-4506-8A4D-EAC7EE8839D7}" type="presParOf" srcId="{7DBCDE2B-3652-4728-9649-59457EA8B4DB}" destId="{53DD7E68-9D73-4BC6-9387-254444066B1F}" srcOrd="0" destOrd="0" presId="urn:microsoft.com/office/officeart/2005/8/layout/hProcess6"/>
    <dgm:cxn modelId="{6DE9C888-1E9B-4B4C-A76D-AC403A1A0F33}" type="presParOf" srcId="{53DD7E68-9D73-4BC6-9387-254444066B1F}" destId="{C61C78D3-DAFB-4259-BCCA-C58F22BC33CE}" srcOrd="0" destOrd="0" presId="urn:microsoft.com/office/officeart/2005/8/layout/hProcess6"/>
    <dgm:cxn modelId="{EC21A56F-00D1-4CE9-A95B-6E718B9BE1CD}" type="presParOf" srcId="{53DD7E68-9D73-4BC6-9387-254444066B1F}" destId="{1CBFB591-B089-4658-9105-9E90929876D5}" srcOrd="1" destOrd="0" presId="urn:microsoft.com/office/officeart/2005/8/layout/hProcess6"/>
    <dgm:cxn modelId="{97A09F78-FA93-434B-A30C-FCA1F6E9086B}" type="presParOf" srcId="{53DD7E68-9D73-4BC6-9387-254444066B1F}" destId="{4AEFF884-28E0-40C6-BB2B-F89D38A6E4F8}" srcOrd="2" destOrd="0" presId="urn:microsoft.com/office/officeart/2005/8/layout/hProcess6"/>
    <dgm:cxn modelId="{C6D459C3-4664-448F-83FC-E687C10005BC}" type="presParOf" srcId="{53DD7E68-9D73-4BC6-9387-254444066B1F}" destId="{A5AE4E1D-1E8A-4CC8-9733-8679123A5FBF}" srcOrd="3" destOrd="0" presId="urn:microsoft.com/office/officeart/2005/8/layout/hProcess6"/>
    <dgm:cxn modelId="{392F6BDE-9C30-4526-9E4D-7DCF8EB077EB}" type="presParOf" srcId="{7DBCDE2B-3652-4728-9649-59457EA8B4DB}" destId="{B0F4D756-B3A7-4FD2-A163-0E21D1F345B2}" srcOrd="1" destOrd="0" presId="urn:microsoft.com/office/officeart/2005/8/layout/hProcess6"/>
    <dgm:cxn modelId="{28F0192A-BDA9-4043-BEAF-1540DB71F8E1}" type="presParOf" srcId="{7DBCDE2B-3652-4728-9649-59457EA8B4DB}" destId="{D2C9B044-38B2-4855-AAC7-220E4EC03808}" srcOrd="2" destOrd="0" presId="urn:microsoft.com/office/officeart/2005/8/layout/hProcess6"/>
    <dgm:cxn modelId="{AE15806E-D2A2-48F5-A3B6-A77AFD6EA998}" type="presParOf" srcId="{D2C9B044-38B2-4855-AAC7-220E4EC03808}" destId="{F5965AAC-0C22-43A8-BF14-C9A73B1D0C57}" srcOrd="0" destOrd="0" presId="urn:microsoft.com/office/officeart/2005/8/layout/hProcess6"/>
    <dgm:cxn modelId="{3AADFA3D-EA19-4715-ADFB-5CDCC916FE82}" type="presParOf" srcId="{D2C9B044-38B2-4855-AAC7-220E4EC03808}" destId="{D4F17984-D647-453F-A7BD-F601651A7173}" srcOrd="1" destOrd="0" presId="urn:microsoft.com/office/officeart/2005/8/layout/hProcess6"/>
    <dgm:cxn modelId="{3FAE9FF2-2274-471D-8EE3-F6C52641E666}" type="presParOf" srcId="{D2C9B044-38B2-4855-AAC7-220E4EC03808}" destId="{18125EDD-146F-49D7-AB9E-5B8C92B500AB}" srcOrd="2" destOrd="0" presId="urn:microsoft.com/office/officeart/2005/8/layout/hProcess6"/>
    <dgm:cxn modelId="{9DAF2F58-E306-44D1-9ADF-471BC5DB49D6}" type="presParOf" srcId="{D2C9B044-38B2-4855-AAC7-220E4EC03808}" destId="{241CF128-B36D-454B-AE2B-7026CF2E8262}" srcOrd="3" destOrd="0" presId="urn:microsoft.com/office/officeart/2005/8/layout/hProcess6"/>
    <dgm:cxn modelId="{72A80CFD-0B5D-4D44-B621-84AD64B140FD}" type="presParOf" srcId="{7DBCDE2B-3652-4728-9649-59457EA8B4DB}" destId="{060A6350-7CD4-4A3C-9315-66768D983AD9}" srcOrd="3" destOrd="0" presId="urn:microsoft.com/office/officeart/2005/8/layout/hProcess6"/>
    <dgm:cxn modelId="{78A93DB3-2D1D-4473-82F1-BF227B3751BE}" type="presParOf" srcId="{7DBCDE2B-3652-4728-9649-59457EA8B4DB}" destId="{C4A5079E-00C4-4934-A721-E77A1B735EF0}" srcOrd="4" destOrd="0" presId="urn:microsoft.com/office/officeart/2005/8/layout/hProcess6"/>
    <dgm:cxn modelId="{D79B8FC0-34DD-4770-B21F-B438AE232792}" type="presParOf" srcId="{C4A5079E-00C4-4934-A721-E77A1B735EF0}" destId="{AF90E76D-83B3-412A-9CDD-D6C674ECD843}" srcOrd="0" destOrd="0" presId="urn:microsoft.com/office/officeart/2005/8/layout/hProcess6"/>
    <dgm:cxn modelId="{192F090A-51F8-4C67-B6FF-525F0DAE9434}" type="presParOf" srcId="{C4A5079E-00C4-4934-A721-E77A1B735EF0}" destId="{E730774D-5046-486D-8AEF-84D4F23363B7}" srcOrd="1" destOrd="0" presId="urn:microsoft.com/office/officeart/2005/8/layout/hProcess6"/>
    <dgm:cxn modelId="{8719EF63-D751-46E5-98A3-D124B87DEA65}" type="presParOf" srcId="{C4A5079E-00C4-4934-A721-E77A1B735EF0}" destId="{A7E11701-1D5D-490B-A613-FA7D47B62C40}" srcOrd="2" destOrd="0" presId="urn:microsoft.com/office/officeart/2005/8/layout/hProcess6"/>
    <dgm:cxn modelId="{B6072EC4-5D60-4D96-A6BB-4B111FF06548}" type="presParOf" srcId="{C4A5079E-00C4-4934-A721-E77A1B735EF0}" destId="{0B1CCBF3-C8D4-4E9A-9ABC-2CA3843A3BF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FB591-B089-4658-9105-9E90929876D5}">
      <dsp:nvSpPr>
        <dsp:cNvPr id="0" name=""/>
        <dsp:cNvSpPr/>
      </dsp:nvSpPr>
      <dsp:spPr>
        <a:xfrm>
          <a:off x="465074" y="1587874"/>
          <a:ext cx="2868960" cy="271213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FontTx/>
            <a:buNone/>
          </a:pPr>
          <a:r>
            <a:rPr lang="en-US" sz="1600" b="1" kern="1200" baseline="0" dirty="0"/>
            <a:t>Brainstormed questions</a:t>
          </a:r>
        </a:p>
        <a:p>
          <a:pPr marL="171450" lvl="1" indent="-171450" algn="l" defTabSz="711200">
            <a:lnSpc>
              <a:spcPct val="90000"/>
            </a:lnSpc>
            <a:spcBef>
              <a:spcPct val="0"/>
            </a:spcBef>
            <a:spcAft>
              <a:spcPct val="15000"/>
            </a:spcAft>
            <a:buFontTx/>
            <a:buNone/>
          </a:pPr>
          <a:endParaRPr lang="en-US" sz="1600" b="1" kern="1200" baseline="0" dirty="0"/>
        </a:p>
        <a:p>
          <a:pPr marL="171450" lvl="1" indent="-171450" algn="l" defTabSz="711200">
            <a:lnSpc>
              <a:spcPct val="90000"/>
            </a:lnSpc>
            <a:spcBef>
              <a:spcPct val="0"/>
            </a:spcBef>
            <a:spcAft>
              <a:spcPct val="15000"/>
            </a:spcAft>
            <a:buFontTx/>
            <a:buNone/>
          </a:pPr>
          <a:r>
            <a:rPr lang="en-US" sz="1600" b="1" kern="1200" baseline="0" dirty="0"/>
            <a:t>Built database structure</a:t>
          </a:r>
        </a:p>
      </dsp:txBody>
      <dsp:txXfrm>
        <a:off x="1182314" y="1994694"/>
        <a:ext cx="1398618" cy="1898495"/>
      </dsp:txXfrm>
    </dsp:sp>
    <dsp:sp modelId="{A5AE4E1D-1E8A-4CC8-9733-8679123A5FBF}">
      <dsp:nvSpPr>
        <dsp:cNvPr id="0" name=""/>
        <dsp:cNvSpPr/>
      </dsp:nvSpPr>
      <dsp:spPr>
        <a:xfrm>
          <a:off x="0" y="2335291"/>
          <a:ext cx="1253606" cy="1099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t>Prototype</a:t>
          </a:r>
        </a:p>
      </dsp:txBody>
      <dsp:txXfrm>
        <a:off x="183586" y="2496331"/>
        <a:ext cx="886434" cy="777572"/>
      </dsp:txXfrm>
    </dsp:sp>
    <dsp:sp modelId="{D4F17984-D647-453F-A7BD-F601651A7173}">
      <dsp:nvSpPr>
        <dsp:cNvPr id="0" name=""/>
        <dsp:cNvSpPr/>
      </dsp:nvSpPr>
      <dsp:spPr>
        <a:xfrm>
          <a:off x="3396745" y="1489368"/>
          <a:ext cx="3083007" cy="295748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FontTx/>
            <a:buNone/>
          </a:pPr>
          <a:r>
            <a:rPr lang="en-US" sz="1600" b="1" kern="1200" dirty="0"/>
            <a:t>Tested and gathered data</a:t>
          </a:r>
        </a:p>
        <a:p>
          <a:pPr marL="171450" lvl="1" indent="-171450" algn="l" defTabSz="711200">
            <a:lnSpc>
              <a:spcPct val="90000"/>
            </a:lnSpc>
            <a:spcBef>
              <a:spcPct val="0"/>
            </a:spcBef>
            <a:spcAft>
              <a:spcPct val="15000"/>
            </a:spcAft>
            <a:buFontTx/>
            <a:buNone/>
          </a:pPr>
          <a:endParaRPr lang="en-US" sz="1600" b="1" kern="1200" dirty="0"/>
        </a:p>
        <a:p>
          <a:pPr marL="171450" lvl="1" indent="-171450" algn="l" defTabSz="711200">
            <a:lnSpc>
              <a:spcPct val="90000"/>
            </a:lnSpc>
            <a:spcBef>
              <a:spcPct val="0"/>
            </a:spcBef>
            <a:spcAft>
              <a:spcPct val="15000"/>
            </a:spcAft>
            <a:buFontTx/>
            <a:buNone/>
          </a:pPr>
          <a:r>
            <a:rPr lang="en-US" sz="1600" b="1" kern="1200" dirty="0"/>
            <a:t>Incorporated feedback</a:t>
          </a:r>
        </a:p>
        <a:p>
          <a:pPr marL="171450" lvl="1" indent="-171450" algn="l" defTabSz="711200">
            <a:lnSpc>
              <a:spcPct val="90000"/>
            </a:lnSpc>
            <a:spcBef>
              <a:spcPct val="0"/>
            </a:spcBef>
            <a:spcAft>
              <a:spcPct val="15000"/>
            </a:spcAft>
            <a:buFontTx/>
            <a:buNone/>
          </a:pPr>
          <a:endParaRPr lang="en-US" sz="1600" b="1" kern="1200" dirty="0"/>
        </a:p>
        <a:p>
          <a:pPr marL="171450" lvl="1" indent="-171450" algn="l" defTabSz="711200">
            <a:lnSpc>
              <a:spcPct val="90000"/>
            </a:lnSpc>
            <a:spcBef>
              <a:spcPct val="0"/>
            </a:spcBef>
            <a:spcAft>
              <a:spcPct val="15000"/>
            </a:spcAft>
            <a:buFontTx/>
            <a:buNone/>
          </a:pPr>
          <a:r>
            <a:rPr lang="en-US" sz="1600" b="1" kern="1200" dirty="0"/>
            <a:t>Customized search</a:t>
          </a:r>
        </a:p>
      </dsp:txBody>
      <dsp:txXfrm>
        <a:off x="4167497" y="1932991"/>
        <a:ext cx="1502966" cy="2070240"/>
      </dsp:txXfrm>
    </dsp:sp>
    <dsp:sp modelId="{241CF128-B36D-454B-AE2B-7026CF2E8262}">
      <dsp:nvSpPr>
        <dsp:cNvPr id="0" name=""/>
        <dsp:cNvSpPr/>
      </dsp:nvSpPr>
      <dsp:spPr>
        <a:xfrm>
          <a:off x="2857136" y="2397016"/>
          <a:ext cx="1201997" cy="10491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t>Revise</a:t>
          </a:r>
        </a:p>
      </dsp:txBody>
      <dsp:txXfrm>
        <a:off x="3033164" y="2550656"/>
        <a:ext cx="849941" cy="741838"/>
      </dsp:txXfrm>
    </dsp:sp>
    <dsp:sp modelId="{E730774D-5046-486D-8AEF-84D4F23363B7}">
      <dsp:nvSpPr>
        <dsp:cNvPr id="0" name=""/>
        <dsp:cNvSpPr/>
      </dsp:nvSpPr>
      <dsp:spPr>
        <a:xfrm>
          <a:off x="6704166" y="1651874"/>
          <a:ext cx="2667479" cy="293694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FontTx/>
            <a:buNone/>
          </a:pPr>
          <a:r>
            <a:rPr lang="en-US" sz="1600" b="1" kern="1200" dirty="0"/>
            <a:t>Input data</a:t>
          </a:r>
        </a:p>
        <a:p>
          <a:pPr marL="171450" lvl="1" indent="-171450" algn="l" defTabSz="711200">
            <a:lnSpc>
              <a:spcPct val="90000"/>
            </a:lnSpc>
            <a:spcBef>
              <a:spcPct val="0"/>
            </a:spcBef>
            <a:spcAft>
              <a:spcPct val="15000"/>
            </a:spcAft>
            <a:buFontTx/>
            <a:buNone/>
          </a:pPr>
          <a:endParaRPr lang="en-US" sz="1600" b="1" kern="1200" dirty="0"/>
        </a:p>
        <a:p>
          <a:pPr marL="171450" lvl="1" indent="-171450" algn="l" defTabSz="711200">
            <a:lnSpc>
              <a:spcPct val="90000"/>
            </a:lnSpc>
            <a:spcBef>
              <a:spcPct val="0"/>
            </a:spcBef>
            <a:spcAft>
              <a:spcPct val="15000"/>
            </a:spcAft>
            <a:buFontTx/>
            <a:buNone/>
          </a:pPr>
          <a:r>
            <a:rPr lang="en-US" sz="1600" b="1" kern="1200" dirty="0"/>
            <a:t>Established </a:t>
          </a:r>
          <a:r>
            <a:rPr lang="en-US" sz="1600" b="1" kern="1200" baseline="0" dirty="0"/>
            <a:t>advisory</a:t>
          </a:r>
          <a:r>
            <a:rPr lang="en-US" sz="1600" b="1" kern="1200" dirty="0"/>
            <a:t> council</a:t>
          </a:r>
        </a:p>
      </dsp:txBody>
      <dsp:txXfrm>
        <a:off x="7371036" y="2092416"/>
        <a:ext cx="1300396" cy="2055861"/>
      </dsp:txXfrm>
    </dsp:sp>
    <dsp:sp modelId="{0B1CCBF3-C8D4-4E9A-9ABC-2CA3843A3BF5}">
      <dsp:nvSpPr>
        <dsp:cNvPr id="0" name=""/>
        <dsp:cNvSpPr/>
      </dsp:nvSpPr>
      <dsp:spPr>
        <a:xfrm>
          <a:off x="5878182" y="2335987"/>
          <a:ext cx="1544847" cy="1198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t>Implement</a:t>
          </a:r>
        </a:p>
      </dsp:txBody>
      <dsp:txXfrm>
        <a:off x="6104420" y="2511537"/>
        <a:ext cx="1092371" cy="8476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03926E5E-B67A-1743-BD71-8E41EF5E2FFE}" type="datetimeFigureOut">
              <a:rPr lang="en-US" altLang="en-US"/>
              <a:pPr>
                <a:defRPr/>
              </a:pPr>
              <a:t>10/18/22</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A73DFA45-9D95-C24F-80B1-C996BBD95FC9}"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726E859-D795-1C45-BDDD-31F81EFB358B}" type="datetimeFigureOut">
              <a:rPr lang="en-US"/>
              <a:pPr>
                <a:defRPr/>
              </a:pPr>
              <a:t>10/18/22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AB363E30-CE6D-5349-9ACE-77301AB62F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1</a:t>
            </a:fld>
            <a:endParaRPr lang="en-US"/>
          </a:p>
        </p:txBody>
      </p:sp>
    </p:spTree>
    <p:extLst>
      <p:ext uri="{BB962C8B-B14F-4D97-AF65-F5344CB8AC3E}">
        <p14:creationId xmlns:p14="http://schemas.microsoft.com/office/powerpoint/2010/main" val="421160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b="1" dirty="0"/>
              <a:t>This information is relevant  since  the line between online and f2f courses is blurred, </a:t>
            </a:r>
          </a:p>
          <a:p>
            <a:pPr lvl="1"/>
            <a:endParaRPr lang="en-US" sz="3200" b="1" dirty="0"/>
          </a:p>
          <a:p>
            <a:pPr lvl="1"/>
            <a:r>
              <a:rPr lang="en-US" sz="1200" b="1" kern="1200" dirty="0">
                <a:solidFill>
                  <a:schemeClr val="tx1"/>
                </a:solidFill>
                <a:effectLst/>
                <a:latin typeface="+mn-lt"/>
                <a:ea typeface="+mn-ea"/>
                <a:cs typeface="+mn-cs"/>
              </a:rPr>
              <a:t>Possible responses for the second question</a:t>
            </a:r>
          </a:p>
          <a:p>
            <a:pPr lvl="1"/>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Syllabus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Faculty contact info</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Assignment due dates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Grades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Announcements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Assignments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Attendance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Other</a:t>
            </a:r>
            <a:endParaRPr lang="en-US" sz="1200" kern="1200" dirty="0">
              <a:solidFill>
                <a:schemeClr val="tx1"/>
              </a:solidFill>
              <a:effectLst/>
              <a:latin typeface="+mn-lt"/>
              <a:ea typeface="+mn-ea"/>
              <a:cs typeface="+mn-cs"/>
            </a:endParaRPr>
          </a:p>
          <a:p>
            <a:pPr lvl="1"/>
            <a:endParaRPr lang="en-US" sz="3200" b="1" dirty="0"/>
          </a:p>
          <a:p>
            <a:pPr lvl="1"/>
            <a:endParaRPr lang="en-US" sz="3200" b="1" dirty="0"/>
          </a:p>
          <a:p>
            <a:pPr lvl="1"/>
            <a:endParaRPr lang="en-US" sz="3200" b="1" dirty="0"/>
          </a:p>
          <a:p>
            <a:pPr lvl="1"/>
            <a:endParaRPr lang="en-US" sz="3200" b="1"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11</a:t>
            </a:fld>
            <a:endParaRPr lang="en-US"/>
          </a:p>
        </p:txBody>
      </p:sp>
    </p:spTree>
    <p:extLst>
      <p:ext uri="{BB962C8B-B14F-4D97-AF65-F5344CB8AC3E}">
        <p14:creationId xmlns:p14="http://schemas.microsoft.com/office/powerpoint/2010/main" val="358239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Possible Responses</a:t>
            </a:r>
          </a:p>
          <a:p>
            <a:pPr lvl="1"/>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E-Learning</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Center for teaching and learning</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Disability support services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 centralized disability office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Information technology (IT)</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Quality Matters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External training</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Human resources</a:t>
            </a:r>
            <a:endParaRPr lang="en-US" sz="1200" kern="1200" dirty="0">
              <a:solidFill>
                <a:schemeClr val="tx1"/>
              </a:solidFill>
              <a:effectLst/>
              <a:latin typeface="+mn-lt"/>
              <a:ea typeface="+mn-ea"/>
              <a:cs typeface="+mn-cs"/>
            </a:endParaRPr>
          </a:p>
          <a:p>
            <a:pPr lvl="1"/>
            <a:endParaRPr lang="en-US"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12</a:t>
            </a:fld>
            <a:endParaRPr lang="en-US"/>
          </a:p>
        </p:txBody>
      </p:sp>
    </p:spTree>
    <p:extLst>
      <p:ext uri="{BB962C8B-B14F-4D97-AF65-F5344CB8AC3E}">
        <p14:creationId xmlns:p14="http://schemas.microsoft.com/office/powerpoint/2010/main" val="123606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 give examples of other questions reminding that there are 240.</a:t>
            </a:r>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13</a:t>
            </a:fld>
            <a:endParaRPr lang="en-US"/>
          </a:p>
        </p:txBody>
      </p:sp>
    </p:spTree>
    <p:extLst>
      <p:ext uri="{BB962C8B-B14F-4D97-AF65-F5344CB8AC3E}">
        <p14:creationId xmlns:p14="http://schemas.microsoft.com/office/powerpoint/2010/main" val="2618904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Having information about online teaching and learning practices empowers educators to make decisions.  </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DOLLI’s contribution to enhancing the quality of online teaching and learning is helping online educational professionals reflect on various decisions that affect students’ experience.</a:t>
            </a:r>
          </a:p>
          <a:p>
            <a:endParaRPr lang="en-US" dirty="0"/>
          </a:p>
          <a:p>
            <a:endParaRPr lang="en-US" dirty="0"/>
          </a:p>
          <a:p>
            <a:r>
              <a:rPr lang="en-US" dirty="0"/>
              <a:t>A resource of online teaching and learning practices can help those new to online education understand the factors that contribute to a quality online program.</a:t>
            </a:r>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14</a:t>
            </a:fld>
            <a:endParaRPr lang="en-US"/>
          </a:p>
        </p:txBody>
      </p:sp>
    </p:spTree>
    <p:extLst>
      <p:ext uri="{BB962C8B-B14F-4D97-AF65-F5344CB8AC3E}">
        <p14:creationId xmlns:p14="http://schemas.microsoft.com/office/powerpoint/2010/main" val="325374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Comparative, aggregated database</a:t>
            </a:r>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15</a:t>
            </a:fld>
            <a:endParaRPr lang="en-US"/>
          </a:p>
        </p:txBody>
      </p:sp>
    </p:spTree>
    <p:extLst>
      <p:ext uri="{BB962C8B-B14F-4D97-AF65-F5344CB8AC3E}">
        <p14:creationId xmlns:p14="http://schemas.microsoft.com/office/powerpoint/2010/main" val="404080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Currently, DOLLI is copyrighted by </a:t>
            </a:r>
            <a:r>
              <a:rPr lang="en-US" sz="1200" dirty="0" err="1"/>
              <a:t>MarylandOnline</a:t>
            </a:r>
            <a:r>
              <a:rPr lang="en-US" sz="1200" dirty="0"/>
              <a:t>.</a:t>
            </a:r>
          </a:p>
          <a:p>
            <a:endParaRPr lang="en-US" dirty="0"/>
          </a:p>
          <a:p>
            <a:r>
              <a:rPr lang="en-US" dirty="0"/>
              <a:t>The information in the database is proprietary </a:t>
            </a:r>
          </a:p>
          <a:p>
            <a:endParaRPr lang="en-US" dirty="0"/>
          </a:p>
          <a:p>
            <a:r>
              <a:rPr lang="en-US" dirty="0"/>
              <a:t>The framework is proprietary</a:t>
            </a:r>
          </a:p>
          <a:p>
            <a:endParaRPr lang="en-US" dirty="0"/>
          </a:p>
          <a:p>
            <a:r>
              <a:rPr lang="en-US" dirty="0"/>
              <a:t>We are in the process of developing the business model to license the framework.</a:t>
            </a:r>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16</a:t>
            </a:fld>
            <a:endParaRPr lang="en-US"/>
          </a:p>
        </p:txBody>
      </p:sp>
    </p:spTree>
    <p:extLst>
      <p:ext uri="{BB962C8B-B14F-4D97-AF65-F5344CB8AC3E}">
        <p14:creationId xmlns:p14="http://schemas.microsoft.com/office/powerpoint/2010/main" val="192558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 are</a:t>
            </a:r>
          </a:p>
          <a:p>
            <a:r>
              <a:rPr lang="en-US" dirty="0" err="1"/>
              <a:t>MarylnadOnline</a:t>
            </a:r>
            <a:r>
              <a:rPr lang="en-US" dirty="0"/>
              <a:t> created QM</a:t>
            </a:r>
          </a:p>
          <a:p>
            <a:r>
              <a:rPr lang="en-US" dirty="0"/>
              <a:t>!9 institutions</a:t>
            </a:r>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2</a:t>
            </a:fld>
            <a:endParaRPr lang="en-US"/>
          </a:p>
        </p:txBody>
      </p:sp>
    </p:spTree>
    <p:extLst>
      <p:ext uri="{BB962C8B-B14F-4D97-AF65-F5344CB8AC3E}">
        <p14:creationId xmlns:p14="http://schemas.microsoft.com/office/powerpoint/2010/main" val="252014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3</a:t>
            </a:fld>
            <a:endParaRPr lang="en-US"/>
          </a:p>
        </p:txBody>
      </p:sp>
    </p:spTree>
    <p:extLst>
      <p:ext uri="{BB962C8B-B14F-4D97-AF65-F5344CB8AC3E}">
        <p14:creationId xmlns:p14="http://schemas.microsoft.com/office/powerpoint/2010/main" val="137082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Online Oracle is believed to know everything there is to know about online teaching and learning.  Encourage participants to post throughout the presentation.  Connect this to the QM Quality pie:</a:t>
            </a:r>
          </a:p>
          <a:p>
            <a:endParaRPr lang="en-US" dirty="0"/>
          </a:p>
          <a:p>
            <a:r>
              <a:rPr lang="en-US" dirty="0"/>
              <a:t>Student and faculty preparedness, online infrastructure, LMS, course content</a:t>
            </a:r>
          </a:p>
          <a:p>
            <a:endParaRPr lang="en-US" dirty="0"/>
          </a:p>
          <a:p>
            <a:r>
              <a:rPr lang="en-US" dirty="0"/>
              <a:t>Please focus your questions on the Online Quality Pie (per QM)</a:t>
            </a:r>
          </a:p>
          <a:p>
            <a:r>
              <a:rPr lang="en-US" dirty="0"/>
              <a:t>Course design, delivery, content</a:t>
            </a:r>
          </a:p>
          <a:p>
            <a:r>
              <a:rPr lang="en-US" dirty="0"/>
              <a:t>Institutional infrastructure and LMS</a:t>
            </a:r>
          </a:p>
          <a:p>
            <a:r>
              <a:rPr lang="en-US" dirty="0"/>
              <a:t>Student preparedness and faculty preparedness</a:t>
            </a:r>
          </a:p>
          <a:p>
            <a:endParaRPr lang="en-US"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4</a:t>
            </a:fld>
            <a:endParaRPr lang="en-US"/>
          </a:p>
        </p:txBody>
      </p:sp>
    </p:spTree>
    <p:extLst>
      <p:ext uri="{BB962C8B-B14F-4D97-AF65-F5344CB8AC3E}">
        <p14:creationId xmlns:p14="http://schemas.microsoft.com/office/powerpoint/2010/main" val="202752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How to prepare students for online courses</a:t>
            </a:r>
          </a:p>
          <a:p>
            <a:pPr marL="457200" indent="-457200">
              <a:buFont typeface="Arial" panose="020B0604020202020204" pitchFamily="34" charset="0"/>
              <a:buChar char="•"/>
            </a:pPr>
            <a:r>
              <a:rPr lang="en-US" sz="1200" dirty="0"/>
              <a:t>How to provide appropriate professional development for faculty prior to teaching online, etc..</a:t>
            </a:r>
          </a:p>
          <a:p>
            <a:endParaRPr lang="en-US"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5</a:t>
            </a:fld>
            <a:endParaRPr lang="en-US"/>
          </a:p>
        </p:txBody>
      </p:sp>
    </p:spTree>
    <p:extLst>
      <p:ext uri="{BB962C8B-B14F-4D97-AF65-F5344CB8AC3E}">
        <p14:creationId xmlns:p14="http://schemas.microsoft.com/office/powerpoint/2010/main" val="159340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a:t>We prototyped and piloted the database.</a:t>
            </a:r>
          </a:p>
          <a:p>
            <a:pPr marL="457200" indent="-457200">
              <a:buFont typeface="Arial" panose="020B0604020202020204" pitchFamily="34" charset="0"/>
              <a:buChar char="•"/>
            </a:pPr>
            <a:r>
              <a:rPr lang="en-US" dirty="0"/>
              <a:t>We revised based on feedback.</a:t>
            </a:r>
          </a:p>
          <a:p>
            <a:pPr marL="457200" indent="-457200">
              <a:buFont typeface="Arial" panose="020B0604020202020204" pitchFamily="34" charset="0"/>
              <a:buChar char="•"/>
            </a:pPr>
            <a:r>
              <a:rPr lang="en-US" dirty="0"/>
              <a:t>We created a customized search.</a:t>
            </a:r>
          </a:p>
          <a:p>
            <a:pPr marL="457200" indent="-457200">
              <a:buFont typeface="Arial" panose="020B0604020202020204" pitchFamily="34" charset="0"/>
              <a:buChar char="•"/>
            </a:pPr>
            <a:r>
              <a:rPr lang="en-US" dirty="0"/>
              <a:t>We implemented it across our consortium.</a:t>
            </a:r>
          </a:p>
          <a:p>
            <a:pPr marL="457200" indent="-457200">
              <a:buFont typeface="Arial" panose="020B0604020202020204" pitchFamily="34" charset="0"/>
              <a:buChar char="•"/>
            </a:pPr>
            <a:r>
              <a:rPr lang="en-US" dirty="0"/>
              <a:t>We created an advisory council that included external members</a:t>
            </a:r>
            <a:r>
              <a:rPr lang="en-US" sz="2000" dirty="0"/>
              <a:t>.</a:t>
            </a:r>
          </a:p>
          <a:p>
            <a:endParaRPr lang="en-US"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7</a:t>
            </a:fld>
            <a:endParaRPr lang="en-US"/>
          </a:p>
        </p:txBody>
      </p:sp>
    </p:spTree>
    <p:extLst>
      <p:ext uri="{BB962C8B-B14F-4D97-AF65-F5344CB8AC3E}">
        <p14:creationId xmlns:p14="http://schemas.microsoft.com/office/powerpoint/2010/main" val="333008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focus your questions on the Online Quality Pie (per QM)</a:t>
            </a:r>
          </a:p>
          <a:p>
            <a:r>
              <a:rPr lang="en-US" dirty="0"/>
              <a:t>Course design, delivery, content</a:t>
            </a:r>
          </a:p>
          <a:p>
            <a:r>
              <a:rPr lang="en-US" dirty="0"/>
              <a:t>Institutional infrastructure and LMS</a:t>
            </a:r>
          </a:p>
          <a:p>
            <a:r>
              <a:rPr lang="en-US" dirty="0"/>
              <a:t>Student preparedness and faculty preparedness</a:t>
            </a:r>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8</a:t>
            </a:fld>
            <a:endParaRPr lang="en-US"/>
          </a:p>
        </p:txBody>
      </p:sp>
    </p:spTree>
    <p:extLst>
      <p:ext uri="{BB962C8B-B14F-4D97-AF65-F5344CB8AC3E}">
        <p14:creationId xmlns:p14="http://schemas.microsoft.com/office/powerpoint/2010/main" val="133027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data in phases</a:t>
            </a:r>
          </a:p>
          <a:p>
            <a:r>
              <a:rPr lang="en-US" dirty="0"/>
              <a:t>Collaboration with MOL institutions</a:t>
            </a:r>
          </a:p>
          <a:p>
            <a:r>
              <a:rPr lang="en-US" dirty="0"/>
              <a:t>Taught reps how to use it</a:t>
            </a:r>
          </a:p>
          <a:p>
            <a:r>
              <a:rPr lang="en-US" dirty="0"/>
              <a:t>Conducted working sessions</a:t>
            </a:r>
          </a:p>
          <a:p>
            <a:endParaRPr lang="en-US" dirty="0"/>
          </a:p>
          <a:p>
            <a:r>
              <a:rPr lang="en-US" dirty="0"/>
              <a:t>Please enter your questions </a:t>
            </a:r>
          </a:p>
          <a:p>
            <a:endParaRPr lang="en-US"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9</a:t>
            </a:fld>
            <a:endParaRPr lang="en-US"/>
          </a:p>
        </p:txBody>
      </p:sp>
    </p:spTree>
    <p:extLst>
      <p:ext uri="{BB962C8B-B14F-4D97-AF65-F5344CB8AC3E}">
        <p14:creationId xmlns:p14="http://schemas.microsoft.com/office/powerpoint/2010/main" val="252440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orientation discussion to CHLOE</a:t>
            </a:r>
          </a:p>
          <a:p>
            <a:endParaRPr lang="en-US" dirty="0"/>
          </a:p>
          <a:p>
            <a:r>
              <a:rPr lang="en-US" dirty="0"/>
              <a:t>Possible responses:</a:t>
            </a:r>
          </a:p>
          <a:p>
            <a:endParaRPr lang="en-US" dirty="0"/>
          </a:p>
          <a:p>
            <a:pPr lvl="1"/>
            <a:r>
              <a:rPr lang="en-US" sz="1200" b="1" kern="1200" dirty="0">
                <a:solidFill>
                  <a:schemeClr val="tx1"/>
                </a:solidFill>
                <a:effectLst/>
                <a:latin typeface="+mn-lt"/>
                <a:ea typeface="+mn-ea"/>
                <a:cs typeface="+mn-cs"/>
              </a:rPr>
              <a:t>Online</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Face-to-face</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Hybrid/Blended</a:t>
            </a:r>
            <a:endParaRPr lang="en-US" sz="1100" kern="1200" dirty="0">
              <a:solidFill>
                <a:schemeClr val="tx1"/>
              </a:solidFill>
              <a:effectLst/>
              <a:latin typeface="+mn-lt"/>
              <a:ea typeface="+mn-ea"/>
              <a:cs typeface="+mn-cs"/>
            </a:endParaRPr>
          </a:p>
          <a:p>
            <a:pPr lvl="1"/>
            <a:r>
              <a:rPr lang="en-US" sz="1200" b="1" kern="1200" dirty="0" err="1">
                <a:solidFill>
                  <a:schemeClr val="tx1"/>
                </a:solidFill>
                <a:effectLst/>
                <a:latin typeface="+mn-lt"/>
                <a:ea typeface="+mn-ea"/>
                <a:cs typeface="+mn-cs"/>
              </a:rPr>
              <a:t>Hy</a:t>
            </a:r>
            <a:r>
              <a:rPr lang="en-US" sz="1200" b="1" kern="1200" dirty="0">
                <a:solidFill>
                  <a:schemeClr val="tx1"/>
                </a:solidFill>
                <a:effectLst/>
                <a:latin typeface="+mn-lt"/>
                <a:ea typeface="+mn-ea"/>
                <a:cs typeface="+mn-cs"/>
              </a:rPr>
              <a:t>-Flex</a:t>
            </a:r>
            <a:endParaRPr lang="en-US" sz="11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363E30-CE6D-5349-9ACE-77301AB62FB4}" type="slidenum">
              <a:rPr lang="en-US" smtClean="0"/>
              <a:pPr>
                <a:defRPr/>
              </a:pPr>
              <a:t>10</a:t>
            </a:fld>
            <a:endParaRPr lang="en-US"/>
          </a:p>
        </p:txBody>
      </p:sp>
    </p:spTree>
    <p:extLst>
      <p:ext uri="{BB962C8B-B14F-4D97-AF65-F5344CB8AC3E}">
        <p14:creationId xmlns:p14="http://schemas.microsoft.com/office/powerpoint/2010/main" val="1758781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D_Online_Title">
    <p:spTree>
      <p:nvGrpSpPr>
        <p:cNvPr id="1" name=""/>
        <p:cNvGrpSpPr/>
        <p:nvPr/>
      </p:nvGrpSpPr>
      <p:grpSpPr>
        <a:xfrm>
          <a:off x="0" y="0"/>
          <a:ext cx="0" cy="0"/>
          <a:chOff x="0" y="0"/>
          <a:chExt cx="0" cy="0"/>
        </a:xfrm>
      </p:grpSpPr>
      <p:pic>
        <p:nvPicPr>
          <p:cNvPr id="2" name="Picture 6" descr="MOL_PPT_Title _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36684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wirl w/Flag">
    <p:spTree>
      <p:nvGrpSpPr>
        <p:cNvPr id="1" name=""/>
        <p:cNvGrpSpPr/>
        <p:nvPr/>
      </p:nvGrpSpPr>
      <p:grpSpPr>
        <a:xfrm>
          <a:off x="0" y="0"/>
          <a:ext cx="0" cy="0"/>
          <a:chOff x="0" y="0"/>
          <a:chExt cx="0" cy="0"/>
        </a:xfrm>
      </p:grpSpPr>
      <p:pic>
        <p:nvPicPr>
          <p:cNvPr id="2" name="Picture 6" descr="MOL_PPT_ContentSlid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67955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Swirl">
    <p:spTree>
      <p:nvGrpSpPr>
        <p:cNvPr id="1" name=""/>
        <p:cNvGrpSpPr/>
        <p:nvPr/>
      </p:nvGrpSpPr>
      <p:grpSpPr>
        <a:xfrm>
          <a:off x="0" y="0"/>
          <a:ext cx="0" cy="0"/>
          <a:chOff x="0" y="0"/>
          <a:chExt cx="0" cy="0"/>
        </a:xfrm>
      </p:grpSpPr>
      <p:pic>
        <p:nvPicPr>
          <p:cNvPr id="2" name="Picture 6" descr="MOL_PPT_ContentSlides-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123301"/>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Swirl Icons w/Flag">
    <p:spTree>
      <p:nvGrpSpPr>
        <p:cNvPr id="1" name=""/>
        <p:cNvGrpSpPr/>
        <p:nvPr/>
      </p:nvGrpSpPr>
      <p:grpSpPr>
        <a:xfrm>
          <a:off x="0" y="0"/>
          <a:ext cx="0" cy="0"/>
          <a:chOff x="0" y="0"/>
          <a:chExt cx="0" cy="0"/>
        </a:xfrm>
      </p:grpSpPr>
      <p:pic>
        <p:nvPicPr>
          <p:cNvPr id="2" name="Picture 6" descr="MOL_PPT_ContentSlides-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273461"/>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Swirl_Icons">
    <p:spTree>
      <p:nvGrpSpPr>
        <p:cNvPr id="1" name=""/>
        <p:cNvGrpSpPr/>
        <p:nvPr/>
      </p:nvGrpSpPr>
      <p:grpSpPr>
        <a:xfrm>
          <a:off x="0" y="0"/>
          <a:ext cx="0" cy="0"/>
          <a:chOff x="0" y="0"/>
          <a:chExt cx="0" cy="0"/>
        </a:xfrm>
      </p:grpSpPr>
      <p:pic>
        <p:nvPicPr>
          <p:cNvPr id="2" name="Picture 6" descr="MOL_PPT_ContentSlides-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0314"/>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ar w/Flag">
    <p:spTree>
      <p:nvGrpSpPr>
        <p:cNvPr id="1" name=""/>
        <p:cNvGrpSpPr/>
        <p:nvPr/>
      </p:nvGrpSpPr>
      <p:grpSpPr>
        <a:xfrm>
          <a:off x="0" y="0"/>
          <a:ext cx="0" cy="0"/>
          <a:chOff x="0" y="0"/>
          <a:chExt cx="0" cy="0"/>
        </a:xfrm>
      </p:grpSpPr>
      <p:pic>
        <p:nvPicPr>
          <p:cNvPr id="2" name="Picture 6" descr="MOL_PPT_ContentSlides-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5141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ar">
    <p:spTree>
      <p:nvGrpSpPr>
        <p:cNvPr id="1" name=""/>
        <p:cNvGrpSpPr/>
        <p:nvPr/>
      </p:nvGrpSpPr>
      <p:grpSpPr>
        <a:xfrm>
          <a:off x="0" y="0"/>
          <a:ext cx="0" cy="0"/>
          <a:chOff x="0" y="0"/>
          <a:chExt cx="0" cy="0"/>
        </a:xfrm>
      </p:grpSpPr>
      <p:pic>
        <p:nvPicPr>
          <p:cNvPr id="2" name="Picture 6" descr="MOL_PPT_ContentSlides-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6503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20178AC1-163A-5E4F-9DDF-3A806CA54053}" type="datetimeFigureOut">
              <a:rPr lang="en-US" altLang="en-US"/>
              <a:pPr>
                <a:defRPr/>
              </a:pPr>
              <a:t>10/18/22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28709EC6-90A4-9C4A-9800-8B75E171409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ransition advClick="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dzilberman@marylandonline.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aving%20information%20about%20online%20teaching%20and%20learning%20practices%20empowers%20educators%20to%20make%20decisions.%20%20%20%20%20%20DOLLI&#8217;s%20contribution%20to%20enhancing%20the%20quality%20of%20online%20teaching%20and%20learning%20is%20helping%20online%20educational%20professionals%20reflect%20on%20various%20decisions%20that%20affect%20students&#8217;%20experien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ood, drawing&#10;&#10;Description automatically generated">
            <a:extLst>
              <a:ext uri="{FF2B5EF4-FFF2-40B4-BE49-F238E27FC236}">
                <a16:creationId xmlns:a16="http://schemas.microsoft.com/office/drawing/2014/main" id="{015D522F-3D89-423D-B59F-EDBCE91A78CF}"/>
              </a:ext>
            </a:extLst>
          </p:cNvPr>
          <p:cNvPicPr>
            <a:picLocks noChangeAspect="1"/>
          </p:cNvPicPr>
          <p:nvPr/>
        </p:nvPicPr>
        <p:blipFill>
          <a:blip r:embed="rId3"/>
          <a:stretch>
            <a:fillRect/>
          </a:stretch>
        </p:blipFill>
        <p:spPr>
          <a:xfrm>
            <a:off x="707923" y="3834581"/>
            <a:ext cx="3167150" cy="2053849"/>
          </a:xfrm>
          <a:prstGeom prst="rect">
            <a:avLst/>
          </a:prstGeom>
        </p:spPr>
      </p:pic>
      <p:sp>
        <p:nvSpPr>
          <p:cNvPr id="2" name="TextBox 1">
            <a:extLst>
              <a:ext uri="{FF2B5EF4-FFF2-40B4-BE49-F238E27FC236}">
                <a16:creationId xmlns:a16="http://schemas.microsoft.com/office/drawing/2014/main" id="{2D3B23D6-68FA-264E-9DAD-E63865688105}"/>
              </a:ext>
            </a:extLst>
          </p:cNvPr>
          <p:cNvSpPr txBox="1"/>
          <p:nvPr/>
        </p:nvSpPr>
        <p:spPr>
          <a:xfrm>
            <a:off x="-34413" y="1129211"/>
            <a:ext cx="9212826" cy="954107"/>
          </a:xfrm>
          <a:prstGeom prst="rect">
            <a:avLst/>
          </a:prstGeom>
          <a:noFill/>
        </p:spPr>
        <p:txBody>
          <a:bodyPr wrap="square" rtlCol="0">
            <a:spAutoFit/>
          </a:bodyPr>
          <a:lstStyle/>
          <a:p>
            <a:pPr algn="ctr"/>
            <a:r>
              <a:rPr lang="en-US" sz="2800" b="1" i="1" dirty="0">
                <a:solidFill>
                  <a:schemeClr val="bg1"/>
                </a:solidFill>
              </a:rPr>
              <a:t>240 Things to Learn about Quality in Online Education: </a:t>
            </a:r>
          </a:p>
          <a:p>
            <a:pPr algn="ctr"/>
            <a:r>
              <a:rPr lang="en-US" sz="2800" b="1" i="1" dirty="0">
                <a:solidFill>
                  <a:schemeClr val="bg1"/>
                </a:solidFill>
              </a:rPr>
              <a:t>Secrets of a Collaborative Database</a:t>
            </a:r>
          </a:p>
        </p:txBody>
      </p:sp>
      <p:sp>
        <p:nvSpPr>
          <p:cNvPr id="4" name="TextBox 3">
            <a:extLst>
              <a:ext uri="{FF2B5EF4-FFF2-40B4-BE49-F238E27FC236}">
                <a16:creationId xmlns:a16="http://schemas.microsoft.com/office/drawing/2014/main" id="{D43241AF-1517-4A2B-B792-591C7E114B73}"/>
              </a:ext>
            </a:extLst>
          </p:cNvPr>
          <p:cNvSpPr txBox="1"/>
          <p:nvPr/>
        </p:nvSpPr>
        <p:spPr>
          <a:xfrm>
            <a:off x="6244683" y="5261562"/>
            <a:ext cx="2456865" cy="646331"/>
          </a:xfrm>
          <a:prstGeom prst="rect">
            <a:avLst/>
          </a:prstGeom>
          <a:noFill/>
        </p:spPr>
        <p:txBody>
          <a:bodyPr wrap="square" rtlCol="0">
            <a:spAutoFit/>
          </a:bodyPr>
          <a:lstStyle/>
          <a:p>
            <a:r>
              <a:rPr lang="en-US" dirty="0"/>
              <a:t>Diana </a:t>
            </a:r>
            <a:r>
              <a:rPr lang="en-US" dirty="0" err="1"/>
              <a:t>Zilberman</a:t>
            </a:r>
            <a:r>
              <a:rPr lang="en-US" dirty="0"/>
              <a:t>, Ph.D.</a:t>
            </a:r>
          </a:p>
          <a:p>
            <a:r>
              <a:rPr lang="en-US" dirty="0"/>
              <a:t>Karen </a:t>
            </a:r>
            <a:r>
              <a:rPr lang="en-US" dirty="0" err="1"/>
              <a:t>Rege</a:t>
            </a:r>
            <a:r>
              <a:rPr lang="en-US" dirty="0"/>
              <a:t>, </a:t>
            </a:r>
            <a:r>
              <a:rPr lang="en-US" dirty="0" err="1"/>
              <a:t>Ed.D</a:t>
            </a:r>
            <a:r>
              <a:rPr lang="en-US" dirty="0"/>
              <a:t>.</a:t>
            </a:r>
          </a:p>
        </p:txBody>
      </p:sp>
    </p:spTree>
    <p:extLst>
      <p:ext uri="{BB962C8B-B14F-4D97-AF65-F5344CB8AC3E}">
        <p14:creationId xmlns:p14="http://schemas.microsoft.com/office/powerpoint/2010/main" val="185903319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D48E1E-1AA8-9E41-8383-F3D83360A955}"/>
              </a:ext>
            </a:extLst>
          </p:cNvPr>
          <p:cNvSpPr/>
          <p:nvPr/>
        </p:nvSpPr>
        <p:spPr>
          <a:xfrm>
            <a:off x="613897" y="1892580"/>
            <a:ext cx="8027719" cy="2062103"/>
          </a:xfrm>
          <a:prstGeom prst="rect">
            <a:avLst/>
          </a:prstGeom>
        </p:spPr>
        <p:txBody>
          <a:bodyPr wrap="square">
            <a:spAutoFit/>
          </a:bodyPr>
          <a:lstStyle/>
          <a:p>
            <a:pPr lvl="1"/>
            <a:r>
              <a:rPr lang="en-US" sz="3200" b="1" dirty="0"/>
              <a:t>What is the modality of the orientation for online students?</a:t>
            </a:r>
          </a:p>
          <a:p>
            <a:pPr lvl="1"/>
            <a:endParaRPr lang="en-US" sz="3200" dirty="0"/>
          </a:p>
          <a:p>
            <a:pPr lvl="1"/>
            <a:endParaRPr lang="en-US" sz="3200" dirty="0"/>
          </a:p>
        </p:txBody>
      </p:sp>
    </p:spTree>
    <p:extLst>
      <p:ext uri="{BB962C8B-B14F-4D97-AF65-F5344CB8AC3E}">
        <p14:creationId xmlns:p14="http://schemas.microsoft.com/office/powerpoint/2010/main" val="3186306544"/>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B65F2-7C68-1D4B-BFFE-31C38A2B2113}"/>
              </a:ext>
            </a:extLst>
          </p:cNvPr>
          <p:cNvSpPr/>
          <p:nvPr/>
        </p:nvSpPr>
        <p:spPr>
          <a:xfrm>
            <a:off x="691376" y="1642852"/>
            <a:ext cx="7515922" cy="3046988"/>
          </a:xfrm>
          <a:prstGeom prst="rect">
            <a:avLst/>
          </a:prstGeom>
        </p:spPr>
        <p:txBody>
          <a:bodyPr wrap="square">
            <a:spAutoFit/>
          </a:bodyPr>
          <a:lstStyle/>
          <a:p>
            <a:pPr lvl="1"/>
            <a:r>
              <a:rPr lang="en-US" sz="3200" b="1" dirty="0"/>
              <a:t>Are face-to-face courses required to use the LMS?</a:t>
            </a:r>
          </a:p>
          <a:p>
            <a:pPr lvl="1"/>
            <a:endParaRPr lang="en-US" sz="3200" b="1" dirty="0"/>
          </a:p>
          <a:p>
            <a:pPr lvl="1"/>
            <a:r>
              <a:rPr lang="en-US" sz="3200" b="1" dirty="0"/>
              <a:t>What content must face-to-face courses post in the LMS? </a:t>
            </a:r>
            <a:endParaRPr lang="en-US" sz="3200" dirty="0"/>
          </a:p>
          <a:p>
            <a:pPr lvl="1"/>
            <a:endParaRPr lang="en-US" sz="3200" dirty="0"/>
          </a:p>
        </p:txBody>
      </p:sp>
    </p:spTree>
    <p:extLst>
      <p:ext uri="{BB962C8B-B14F-4D97-AF65-F5344CB8AC3E}">
        <p14:creationId xmlns:p14="http://schemas.microsoft.com/office/powerpoint/2010/main" val="212197756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095DE-08AF-B34B-8AED-F93102C7EB1A}"/>
              </a:ext>
            </a:extLst>
          </p:cNvPr>
          <p:cNvSpPr/>
          <p:nvPr/>
        </p:nvSpPr>
        <p:spPr>
          <a:xfrm>
            <a:off x="211873" y="2175095"/>
            <a:ext cx="8408019" cy="1815882"/>
          </a:xfrm>
          <a:prstGeom prst="rect">
            <a:avLst/>
          </a:prstGeom>
        </p:spPr>
        <p:txBody>
          <a:bodyPr wrap="square">
            <a:spAutoFit/>
          </a:bodyPr>
          <a:lstStyle/>
          <a:p>
            <a:pPr lvl="1"/>
            <a:r>
              <a:rPr lang="en-US" sz="3200" b="1" dirty="0"/>
              <a:t>Who provides accessibility training for faculty teaching online and hybrid/blended courses?</a:t>
            </a:r>
            <a:r>
              <a:rPr lang="en-US" sz="4800" dirty="0"/>
              <a:t> </a:t>
            </a:r>
            <a:endParaRPr lang="en-US" sz="4800" b="1" dirty="0"/>
          </a:p>
          <a:p>
            <a:pPr lvl="1"/>
            <a:endParaRPr lang="en-US" sz="3200" dirty="0"/>
          </a:p>
        </p:txBody>
      </p:sp>
    </p:spTree>
    <p:extLst>
      <p:ext uri="{BB962C8B-B14F-4D97-AF65-F5344CB8AC3E}">
        <p14:creationId xmlns:p14="http://schemas.microsoft.com/office/powerpoint/2010/main" val="246328827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FFC04-0A09-354A-BFE2-7C953B8429B6}"/>
              </a:ext>
            </a:extLst>
          </p:cNvPr>
          <p:cNvSpPr/>
          <p:nvPr/>
        </p:nvSpPr>
        <p:spPr>
          <a:xfrm>
            <a:off x="432619" y="1117813"/>
            <a:ext cx="7885469" cy="4462760"/>
          </a:xfrm>
          <a:prstGeom prst="rect">
            <a:avLst/>
          </a:prstGeom>
        </p:spPr>
        <p:txBody>
          <a:bodyPr wrap="square">
            <a:spAutoFit/>
          </a:bodyPr>
          <a:lstStyle/>
          <a:p>
            <a:r>
              <a:rPr lang="en-US" sz="3200" b="1" dirty="0"/>
              <a:t>Other information available in our database</a:t>
            </a:r>
          </a:p>
          <a:p>
            <a:endParaRPr lang="en-US" sz="2800" dirty="0"/>
          </a:p>
          <a:p>
            <a:pPr marL="457200" indent="-457200">
              <a:buFont typeface="Arial" panose="020B0604020202020204" pitchFamily="34" charset="0"/>
              <a:buChar char="•"/>
            </a:pPr>
            <a:r>
              <a:rPr lang="en-US" sz="2800" dirty="0"/>
              <a:t>How do institutions define online courses?</a:t>
            </a:r>
          </a:p>
          <a:p>
            <a:endParaRPr lang="en-US" sz="2800" dirty="0"/>
          </a:p>
          <a:p>
            <a:pPr marL="457200" indent="-457200">
              <a:buFont typeface="Arial" panose="020B0604020202020204" pitchFamily="34" charset="0"/>
              <a:buChar char="•"/>
            </a:pPr>
            <a:r>
              <a:rPr lang="en-US" sz="2800" dirty="0"/>
              <a:t>What kind of training does your institution mandate for faculty before they can teach online?</a:t>
            </a:r>
          </a:p>
          <a:p>
            <a:endParaRPr lang="en-US" sz="2800" dirty="0"/>
          </a:p>
          <a:p>
            <a:pPr marL="457200" indent="-457200">
              <a:buFont typeface="Arial" panose="020B0604020202020204" pitchFamily="34" charset="0"/>
              <a:buChar char="•"/>
            </a:pPr>
            <a:r>
              <a:rPr lang="en-US" sz="2800" dirty="0"/>
              <a:t>What processes are in place for ensuring course design quality prior to teaching online?</a:t>
            </a:r>
          </a:p>
          <a:p>
            <a:endParaRPr lang="en-US" sz="2800" dirty="0"/>
          </a:p>
        </p:txBody>
      </p:sp>
    </p:spTree>
    <p:extLst>
      <p:ext uri="{BB962C8B-B14F-4D97-AF65-F5344CB8AC3E}">
        <p14:creationId xmlns:p14="http://schemas.microsoft.com/office/powerpoint/2010/main" val="149988503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1F2094-C857-274D-8560-649DE3B580D1}"/>
              </a:ext>
            </a:extLst>
          </p:cNvPr>
          <p:cNvSpPr/>
          <p:nvPr/>
        </p:nvSpPr>
        <p:spPr>
          <a:xfrm>
            <a:off x="847493" y="3414485"/>
            <a:ext cx="7315200" cy="2739211"/>
          </a:xfrm>
          <a:prstGeom prst="rect">
            <a:avLst/>
          </a:prstGeom>
        </p:spPr>
        <p:txBody>
          <a:bodyPr wrap="square">
            <a:spAutoFit/>
          </a:bodyPr>
          <a:lstStyle/>
          <a:p>
            <a:r>
              <a:rPr lang="en-US" sz="2800" dirty="0"/>
              <a:t>A resource for online teaching and learning practices can help those new to online education understand the factors that contribute to a quality online program.</a:t>
            </a:r>
          </a:p>
          <a:p>
            <a:endParaRPr lang="en-US" sz="2800" dirty="0"/>
          </a:p>
          <a:p>
            <a:endParaRPr lang="en-US" sz="3200" dirty="0"/>
          </a:p>
        </p:txBody>
      </p:sp>
      <p:sp>
        <p:nvSpPr>
          <p:cNvPr id="3" name="TextBox 2">
            <a:extLst>
              <a:ext uri="{FF2B5EF4-FFF2-40B4-BE49-F238E27FC236}">
                <a16:creationId xmlns:a16="http://schemas.microsoft.com/office/drawing/2014/main" id="{96DC9E74-9204-46F9-8F94-23AB1615D774}"/>
              </a:ext>
            </a:extLst>
          </p:cNvPr>
          <p:cNvSpPr txBox="1"/>
          <p:nvPr/>
        </p:nvSpPr>
        <p:spPr>
          <a:xfrm>
            <a:off x="847493" y="1322787"/>
            <a:ext cx="7203322" cy="1569660"/>
          </a:xfrm>
          <a:prstGeom prst="rect">
            <a:avLst/>
          </a:prstGeom>
          <a:noFill/>
        </p:spPr>
        <p:txBody>
          <a:bodyPr wrap="square" rtlCol="0">
            <a:spAutoFit/>
          </a:bodyPr>
          <a:lstStyle/>
          <a:p>
            <a:r>
              <a:rPr lang="en-US" sz="3200" b="1" dirty="0"/>
              <a:t>What can faculty and administrators learn from each others’ practices and processes?</a:t>
            </a:r>
          </a:p>
        </p:txBody>
      </p:sp>
    </p:spTree>
    <p:extLst>
      <p:ext uri="{BB962C8B-B14F-4D97-AF65-F5344CB8AC3E}">
        <p14:creationId xmlns:p14="http://schemas.microsoft.com/office/powerpoint/2010/main" val="350766675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FCFDE2-B238-3C44-B7A0-C212E03793E2}"/>
              </a:ext>
            </a:extLst>
          </p:cNvPr>
          <p:cNvSpPr txBox="1"/>
          <p:nvPr/>
        </p:nvSpPr>
        <p:spPr>
          <a:xfrm>
            <a:off x="930013" y="2501360"/>
            <a:ext cx="7608345" cy="3231654"/>
          </a:xfrm>
          <a:prstGeom prst="rect">
            <a:avLst/>
          </a:prstGeom>
          <a:noFill/>
        </p:spPr>
        <p:txBody>
          <a:bodyPr wrap="square" rtlCol="0">
            <a:spAutoFit/>
          </a:bodyPr>
          <a:lstStyle/>
          <a:p>
            <a:pPr marL="571500" indent="-571500">
              <a:buFont typeface="+mj-lt"/>
              <a:buAutoNum type="arabicPeriod"/>
            </a:pPr>
            <a:r>
              <a:rPr lang="en-US" sz="2800" dirty="0"/>
              <a:t>Gathering information about various aspects of online offerings</a:t>
            </a:r>
          </a:p>
          <a:p>
            <a:pPr marL="571500" indent="-571500">
              <a:buFont typeface="+mj-lt"/>
              <a:buAutoNum type="arabicPeriod"/>
            </a:pPr>
            <a:r>
              <a:rPr lang="en-US" sz="2800" dirty="0"/>
              <a:t>Preparing for accreditation</a:t>
            </a:r>
          </a:p>
          <a:p>
            <a:pPr marL="571500" indent="-571500">
              <a:buFont typeface="+mj-lt"/>
              <a:buAutoNum type="arabicPeriod"/>
            </a:pPr>
            <a:r>
              <a:rPr lang="en-US" sz="2800" dirty="0"/>
              <a:t>Identifying vendors used by peer institutions</a:t>
            </a:r>
          </a:p>
          <a:p>
            <a:pPr marL="571500" indent="-571500">
              <a:buFont typeface="+mj-lt"/>
              <a:buAutoNum type="arabicPeriod"/>
            </a:pPr>
            <a:r>
              <a:rPr lang="en-US" sz="2800"/>
              <a:t>Getting new </a:t>
            </a:r>
            <a:r>
              <a:rPr lang="en-US" sz="2800" dirty="0"/>
              <a:t>ideas for policy,  process development, or quality assurance</a:t>
            </a:r>
          </a:p>
          <a:p>
            <a:endParaRPr lang="en-US" sz="3600" dirty="0"/>
          </a:p>
        </p:txBody>
      </p:sp>
      <p:sp>
        <p:nvSpPr>
          <p:cNvPr id="3" name="TextBox 2">
            <a:extLst>
              <a:ext uri="{FF2B5EF4-FFF2-40B4-BE49-F238E27FC236}">
                <a16:creationId xmlns:a16="http://schemas.microsoft.com/office/drawing/2014/main" id="{858CAD44-8802-46BD-B132-17B24CC030EF}"/>
              </a:ext>
            </a:extLst>
          </p:cNvPr>
          <p:cNvSpPr txBox="1"/>
          <p:nvPr/>
        </p:nvSpPr>
        <p:spPr>
          <a:xfrm>
            <a:off x="930013" y="943897"/>
            <a:ext cx="7191432" cy="1354217"/>
          </a:xfrm>
          <a:prstGeom prst="rect">
            <a:avLst/>
          </a:prstGeom>
          <a:noFill/>
        </p:spPr>
        <p:txBody>
          <a:bodyPr wrap="square" rtlCol="0">
            <a:spAutoFit/>
          </a:bodyPr>
          <a:lstStyle/>
          <a:p>
            <a:r>
              <a:rPr lang="en-US" sz="3200" b="1" dirty="0"/>
              <a:t>How can DOLLI help a consortium or a system?</a:t>
            </a:r>
          </a:p>
          <a:p>
            <a:endParaRPr lang="en-US" dirty="0"/>
          </a:p>
        </p:txBody>
      </p:sp>
    </p:spTree>
    <p:extLst>
      <p:ext uri="{BB962C8B-B14F-4D97-AF65-F5344CB8AC3E}">
        <p14:creationId xmlns:p14="http://schemas.microsoft.com/office/powerpoint/2010/main" val="166894595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E4F88-4B4A-F948-BC0D-4B3F864AFE58}"/>
              </a:ext>
            </a:extLst>
          </p:cNvPr>
          <p:cNvSpPr/>
          <p:nvPr/>
        </p:nvSpPr>
        <p:spPr>
          <a:xfrm>
            <a:off x="766916" y="1769678"/>
            <a:ext cx="7846142" cy="2062103"/>
          </a:xfrm>
          <a:prstGeom prst="rect">
            <a:avLst/>
          </a:prstGeom>
        </p:spPr>
        <p:txBody>
          <a:bodyPr wrap="square">
            <a:spAutoFit/>
          </a:bodyPr>
          <a:lstStyle/>
          <a:p>
            <a:pPr algn="ctr"/>
            <a:r>
              <a:rPr lang="en-US" sz="3200" i="1" dirty="0"/>
              <a:t>For more information, contact:</a:t>
            </a:r>
          </a:p>
          <a:p>
            <a:pPr algn="ctr"/>
            <a:r>
              <a:rPr lang="en-US" sz="3200" dirty="0"/>
              <a:t>Diana </a:t>
            </a:r>
            <a:r>
              <a:rPr lang="en-US" sz="3200" dirty="0" err="1"/>
              <a:t>Zilberman</a:t>
            </a:r>
            <a:endParaRPr lang="en-US" sz="3200" dirty="0"/>
          </a:p>
          <a:p>
            <a:pPr algn="ctr"/>
            <a:r>
              <a:rPr lang="en-US" sz="3200" dirty="0"/>
              <a:t>Director of DOLLI</a:t>
            </a:r>
          </a:p>
          <a:p>
            <a:pPr algn="ctr"/>
            <a:r>
              <a:rPr lang="en-US" sz="3200" dirty="0" err="1">
                <a:hlinkClick r:id="rId3"/>
              </a:rPr>
              <a:t>dzilberman@marylandonline.org</a:t>
            </a:r>
            <a:endParaRPr lang="en-US" sz="3200" dirty="0"/>
          </a:p>
        </p:txBody>
      </p:sp>
      <p:pic>
        <p:nvPicPr>
          <p:cNvPr id="3" name="Picture 2">
            <a:extLst>
              <a:ext uri="{FF2B5EF4-FFF2-40B4-BE49-F238E27FC236}">
                <a16:creationId xmlns:a16="http://schemas.microsoft.com/office/drawing/2014/main" id="{9D06A7E6-90EA-4416-B16C-55C560D2C81F}"/>
              </a:ext>
            </a:extLst>
          </p:cNvPr>
          <p:cNvPicPr>
            <a:picLocks noChangeAspect="1"/>
          </p:cNvPicPr>
          <p:nvPr/>
        </p:nvPicPr>
        <p:blipFill>
          <a:blip r:embed="rId4"/>
          <a:stretch>
            <a:fillRect/>
          </a:stretch>
        </p:blipFill>
        <p:spPr>
          <a:xfrm>
            <a:off x="2723921" y="5047146"/>
            <a:ext cx="3932131" cy="1291986"/>
          </a:xfrm>
          <a:prstGeom prst="rect">
            <a:avLst/>
          </a:prstGeom>
        </p:spPr>
      </p:pic>
    </p:spTree>
    <p:extLst>
      <p:ext uri="{BB962C8B-B14F-4D97-AF65-F5344CB8AC3E}">
        <p14:creationId xmlns:p14="http://schemas.microsoft.com/office/powerpoint/2010/main" val="68485771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47453E-99C4-4B69-9739-AD68D347F61A}"/>
              </a:ext>
            </a:extLst>
          </p:cNvPr>
          <p:cNvPicPr>
            <a:picLocks noChangeAspect="1"/>
          </p:cNvPicPr>
          <p:nvPr/>
        </p:nvPicPr>
        <p:blipFill>
          <a:blip r:embed="rId3"/>
          <a:stretch>
            <a:fillRect/>
          </a:stretch>
        </p:blipFill>
        <p:spPr>
          <a:xfrm>
            <a:off x="1649813" y="2368852"/>
            <a:ext cx="5814874" cy="1910602"/>
          </a:xfrm>
          <a:prstGeom prst="rect">
            <a:avLst/>
          </a:prstGeom>
        </p:spPr>
      </p:pic>
    </p:spTree>
  </p:cSld>
  <p:clrMapOvr>
    <a:masterClrMapping/>
  </p:clrMapOvr>
  <p:transition spd="slow" advClick="0"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AE25D-5940-8743-BA65-A1270458A763}"/>
              </a:ext>
            </a:extLst>
          </p:cNvPr>
          <p:cNvSpPr txBox="1"/>
          <p:nvPr/>
        </p:nvSpPr>
        <p:spPr>
          <a:xfrm>
            <a:off x="997527" y="2225794"/>
            <a:ext cx="7362702" cy="3539430"/>
          </a:xfrm>
          <a:prstGeom prst="rect">
            <a:avLst/>
          </a:prstGeom>
          <a:noFill/>
        </p:spPr>
        <p:txBody>
          <a:bodyPr wrap="square" rtlCol="0">
            <a:spAutoFit/>
          </a:bodyPr>
          <a:lstStyle/>
          <a:p>
            <a:r>
              <a:rPr lang="en-US" sz="3200" dirty="0"/>
              <a:t>Our knowledge of building, sustaining, and growing an online program was supplemented by information about what other colleges in our consortium were doing.</a:t>
            </a:r>
          </a:p>
          <a:p>
            <a:endParaRPr lang="en-US" sz="3200" dirty="0"/>
          </a:p>
          <a:p>
            <a:endParaRPr lang="en-US" sz="3200" dirty="0"/>
          </a:p>
        </p:txBody>
      </p:sp>
    </p:spTree>
    <p:extLst>
      <p:ext uri="{BB962C8B-B14F-4D97-AF65-F5344CB8AC3E}">
        <p14:creationId xmlns:p14="http://schemas.microsoft.com/office/powerpoint/2010/main" val="146297792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6738B-3B66-9248-86D4-0BACA71AD7FF}"/>
              </a:ext>
            </a:extLst>
          </p:cNvPr>
          <p:cNvSpPr txBox="1"/>
          <p:nvPr/>
        </p:nvSpPr>
        <p:spPr>
          <a:xfrm>
            <a:off x="717755" y="1135626"/>
            <a:ext cx="8111613" cy="3046988"/>
          </a:xfrm>
          <a:prstGeom prst="rect">
            <a:avLst/>
          </a:prstGeom>
          <a:noFill/>
        </p:spPr>
        <p:txBody>
          <a:bodyPr wrap="square" rtlCol="0">
            <a:spAutoFit/>
          </a:bodyPr>
          <a:lstStyle/>
          <a:p>
            <a:r>
              <a:rPr lang="en-US" sz="3200" dirty="0"/>
              <a:t>If you had access to the “Online Oracle,” what question would you like to ask?</a:t>
            </a:r>
          </a:p>
          <a:p>
            <a:endParaRPr lang="en-US" sz="3200" dirty="0"/>
          </a:p>
          <a:p>
            <a:r>
              <a:rPr lang="en-US" sz="3200" dirty="0"/>
              <a:t>Please post your questions following this QR code in the Padlet.</a:t>
            </a:r>
          </a:p>
          <a:p>
            <a:endParaRPr lang="en-US" sz="3200" dirty="0"/>
          </a:p>
        </p:txBody>
      </p:sp>
      <p:pic>
        <p:nvPicPr>
          <p:cNvPr id="4" name="Picture 3">
            <a:extLst>
              <a:ext uri="{FF2B5EF4-FFF2-40B4-BE49-F238E27FC236}">
                <a16:creationId xmlns:a16="http://schemas.microsoft.com/office/drawing/2014/main" id="{40936896-B878-1B48-AD43-1AD313D6B388}"/>
              </a:ext>
            </a:extLst>
          </p:cNvPr>
          <p:cNvPicPr>
            <a:picLocks noChangeAspect="1"/>
          </p:cNvPicPr>
          <p:nvPr/>
        </p:nvPicPr>
        <p:blipFill>
          <a:blip r:embed="rId3"/>
          <a:stretch>
            <a:fillRect/>
          </a:stretch>
        </p:blipFill>
        <p:spPr>
          <a:xfrm>
            <a:off x="3692831" y="4057253"/>
            <a:ext cx="2230284" cy="2230284"/>
          </a:xfrm>
          <a:prstGeom prst="rect">
            <a:avLst/>
          </a:prstGeom>
        </p:spPr>
      </p:pic>
    </p:spTree>
    <p:extLst>
      <p:ext uri="{BB962C8B-B14F-4D97-AF65-F5344CB8AC3E}">
        <p14:creationId xmlns:p14="http://schemas.microsoft.com/office/powerpoint/2010/main" val="67446330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50632-A79D-CF4A-B213-6D8EA67E8F80}"/>
              </a:ext>
            </a:extLst>
          </p:cNvPr>
          <p:cNvSpPr txBox="1"/>
          <p:nvPr/>
        </p:nvSpPr>
        <p:spPr>
          <a:xfrm>
            <a:off x="950026" y="1353787"/>
            <a:ext cx="7445829" cy="4524315"/>
          </a:xfrm>
          <a:prstGeom prst="rect">
            <a:avLst/>
          </a:prstGeom>
          <a:noFill/>
        </p:spPr>
        <p:txBody>
          <a:bodyPr wrap="square" rtlCol="0">
            <a:spAutoFit/>
          </a:bodyPr>
          <a:lstStyle/>
          <a:p>
            <a:r>
              <a:rPr lang="en-US" sz="3200" dirty="0"/>
              <a:t>We often wondered or were asked to find out…</a:t>
            </a:r>
          </a:p>
          <a:p>
            <a:endParaRPr lang="en-US" sz="3200" dirty="0"/>
          </a:p>
          <a:p>
            <a:endParaRPr lang="en-US" sz="3200" dirty="0"/>
          </a:p>
          <a:p>
            <a:r>
              <a:rPr lang="en-US" sz="3200" dirty="0"/>
              <a:t>In 2017, we decided to formalize that information into a searchable, dynamic database.</a:t>
            </a:r>
          </a:p>
          <a:p>
            <a:pPr marL="457200" indent="-45720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247971702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E217C-C62C-3D47-9679-D80B01ADF905}"/>
              </a:ext>
            </a:extLst>
          </p:cNvPr>
          <p:cNvSpPr txBox="1"/>
          <p:nvPr/>
        </p:nvSpPr>
        <p:spPr>
          <a:xfrm>
            <a:off x="471948" y="1443841"/>
            <a:ext cx="8485239" cy="5262979"/>
          </a:xfrm>
          <a:prstGeom prst="rect">
            <a:avLst/>
          </a:prstGeom>
          <a:noFill/>
        </p:spPr>
        <p:txBody>
          <a:bodyPr wrap="square" rtlCol="0">
            <a:spAutoFit/>
          </a:bodyPr>
          <a:lstStyle/>
          <a:p>
            <a:r>
              <a:rPr lang="en-US" sz="3200" b="1" dirty="0"/>
              <a:t>History of DOLLI </a:t>
            </a:r>
            <a:r>
              <a:rPr lang="en-US" sz="2400" dirty="0"/>
              <a:t>(</a:t>
            </a:r>
            <a:r>
              <a:rPr lang="en-US" sz="2400" b="1" dirty="0">
                <a:solidFill>
                  <a:srgbClr val="FF0000"/>
                </a:solidFill>
              </a:rPr>
              <a:t>D</a:t>
            </a:r>
            <a:r>
              <a:rPr lang="en-US" sz="2400" dirty="0"/>
              <a:t>atabase of </a:t>
            </a:r>
            <a:r>
              <a:rPr lang="en-US" sz="2400" b="1" dirty="0">
                <a:solidFill>
                  <a:srgbClr val="FF0000"/>
                </a:solidFill>
              </a:rPr>
              <a:t>O</a:t>
            </a:r>
            <a:r>
              <a:rPr lang="en-US" sz="2400" dirty="0"/>
              <a:t>n</a:t>
            </a:r>
            <a:r>
              <a:rPr lang="en-US" sz="2400" dirty="0">
                <a:solidFill>
                  <a:srgbClr val="FF0000"/>
                </a:solidFill>
              </a:rPr>
              <a:t>l</a:t>
            </a:r>
            <a:r>
              <a:rPr lang="en-US" sz="2400" dirty="0"/>
              <a:t>ine </a:t>
            </a:r>
            <a:r>
              <a:rPr lang="en-US" sz="2400" b="1" dirty="0">
                <a:solidFill>
                  <a:srgbClr val="FF0000"/>
                </a:solidFill>
              </a:rPr>
              <a:t>L</a:t>
            </a:r>
            <a:r>
              <a:rPr lang="en-US" sz="2400" dirty="0"/>
              <a:t>earning </a:t>
            </a:r>
            <a:r>
              <a:rPr lang="en-US" sz="2400" b="1" dirty="0">
                <a:solidFill>
                  <a:srgbClr val="FF0000"/>
                </a:solidFill>
              </a:rPr>
              <a:t>I</a:t>
            </a:r>
            <a:r>
              <a:rPr lang="en-US" sz="2400" dirty="0"/>
              <a:t>nformation)</a:t>
            </a:r>
            <a:br>
              <a:rPr lang="en-US" sz="3200" dirty="0"/>
            </a:br>
            <a:endParaRPr lang="en-US" sz="2400" dirty="0"/>
          </a:p>
          <a:p>
            <a:pPr marL="342900" indent="-342900">
              <a:buFont typeface="Arial" panose="020B0604020202020204" pitchFamily="34" charset="0"/>
              <a:buChar char="•"/>
            </a:pPr>
            <a:r>
              <a:rPr lang="en-US" sz="2800" dirty="0"/>
              <a:t>Members of the MOL Board brainstormed information subjects and specific questions surrounding the landscape of online education, such as policies, processes, and practices.</a:t>
            </a:r>
          </a:p>
          <a:p>
            <a:endParaRPr lang="en-US" sz="2800" dirty="0"/>
          </a:p>
          <a:p>
            <a:pPr marL="342900" indent="-342900">
              <a:buFont typeface="Arial" panose="020B0604020202020204" pitchFamily="34" charset="0"/>
              <a:buChar char="•"/>
            </a:pPr>
            <a:r>
              <a:rPr lang="en-US" sz="2800" dirty="0"/>
              <a:t>MOL created a working team.</a:t>
            </a:r>
          </a:p>
          <a:p>
            <a:r>
              <a:rPr lang="en-US" sz="2800" dirty="0"/>
              <a:t> </a:t>
            </a:r>
          </a:p>
          <a:p>
            <a:pPr marL="342900" indent="-342900">
              <a:buFont typeface="Arial" panose="020B0604020202020204" pitchFamily="34" charset="0"/>
              <a:buChar char="•"/>
            </a:pPr>
            <a:r>
              <a:rPr lang="en-US" sz="2800" dirty="0"/>
              <a:t>The DOLLI team selected a database software platform.</a:t>
            </a:r>
          </a:p>
          <a:p>
            <a:pPr marL="342900" indent="-342900">
              <a:buFont typeface="Arial" panose="020B0604020202020204" pitchFamily="34" charset="0"/>
              <a:buChar char="•"/>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50D300-39AF-4B99-AAC4-FC3F59F45338}"/>
              </a:ext>
            </a:extLst>
          </p:cNvPr>
          <p:cNvSpPr txBox="1"/>
          <p:nvPr/>
        </p:nvSpPr>
        <p:spPr>
          <a:xfrm>
            <a:off x="1012722" y="1130710"/>
            <a:ext cx="4306530" cy="584775"/>
          </a:xfrm>
          <a:prstGeom prst="rect">
            <a:avLst/>
          </a:prstGeom>
          <a:noFill/>
        </p:spPr>
        <p:txBody>
          <a:bodyPr wrap="square" rtlCol="0">
            <a:spAutoFit/>
          </a:bodyPr>
          <a:lstStyle/>
          <a:p>
            <a:r>
              <a:rPr lang="en-US" sz="3200" b="1" dirty="0"/>
              <a:t>Our Design Process</a:t>
            </a:r>
          </a:p>
        </p:txBody>
      </p:sp>
      <p:graphicFrame>
        <p:nvGraphicFramePr>
          <p:cNvPr id="4" name="Diagram 3">
            <a:extLst>
              <a:ext uri="{FF2B5EF4-FFF2-40B4-BE49-F238E27FC236}">
                <a16:creationId xmlns:a16="http://schemas.microsoft.com/office/drawing/2014/main" id="{3C3E80A4-2649-4EED-9820-A6A4C5ABCE87}"/>
              </a:ext>
            </a:extLst>
          </p:cNvPr>
          <p:cNvGraphicFramePr/>
          <p:nvPr>
            <p:extLst>
              <p:ext uri="{D42A27DB-BD31-4B8C-83A1-F6EECF244321}">
                <p14:modId xmlns:p14="http://schemas.microsoft.com/office/powerpoint/2010/main" val="1512676880"/>
              </p:ext>
            </p:extLst>
          </p:nvPr>
        </p:nvGraphicFramePr>
        <p:xfrm>
          <a:off x="-129540" y="858644"/>
          <a:ext cx="9441180" cy="5798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988255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E223A-AE5E-D84A-8979-4E74308591B5}"/>
              </a:ext>
            </a:extLst>
          </p:cNvPr>
          <p:cNvSpPr txBox="1"/>
          <p:nvPr/>
        </p:nvSpPr>
        <p:spPr>
          <a:xfrm>
            <a:off x="1438507" y="1563690"/>
            <a:ext cx="6596126" cy="2246769"/>
          </a:xfrm>
          <a:prstGeom prst="rect">
            <a:avLst/>
          </a:prstGeom>
          <a:noFill/>
        </p:spPr>
        <p:txBody>
          <a:bodyPr wrap="square" rtlCol="0">
            <a:spAutoFit/>
          </a:bodyPr>
          <a:lstStyle/>
          <a:p>
            <a:r>
              <a:rPr lang="en-US" sz="3600" dirty="0"/>
              <a:t>Let’s see what questions appeared for our Online Oracle.</a:t>
            </a:r>
          </a:p>
          <a:p>
            <a:endParaRPr lang="en-US" dirty="0"/>
          </a:p>
          <a:p>
            <a:r>
              <a:rPr lang="en-US" sz="3200" dirty="0">
                <a:hlinkClick r:id="rId3"/>
              </a:rPr>
              <a:t>The Online Oracle</a:t>
            </a:r>
            <a:endParaRPr lang="en-US" sz="3200" dirty="0"/>
          </a:p>
          <a:p>
            <a:endParaRPr lang="en-US" dirty="0"/>
          </a:p>
        </p:txBody>
      </p:sp>
    </p:spTree>
    <p:extLst>
      <p:ext uri="{BB962C8B-B14F-4D97-AF65-F5344CB8AC3E}">
        <p14:creationId xmlns:p14="http://schemas.microsoft.com/office/powerpoint/2010/main" val="3340225197"/>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0B81B-2D5F-C140-B88F-335443DA3CE5}"/>
              </a:ext>
            </a:extLst>
          </p:cNvPr>
          <p:cNvSpPr txBox="1"/>
          <p:nvPr/>
        </p:nvSpPr>
        <p:spPr>
          <a:xfrm>
            <a:off x="568509" y="1579328"/>
            <a:ext cx="8006982" cy="4031873"/>
          </a:xfrm>
          <a:prstGeom prst="rect">
            <a:avLst/>
          </a:prstGeom>
          <a:noFill/>
        </p:spPr>
        <p:txBody>
          <a:bodyPr wrap="square" rtlCol="0">
            <a:spAutoFit/>
          </a:bodyPr>
          <a:lstStyle/>
          <a:p>
            <a:r>
              <a:rPr lang="en-US" sz="3200" b="1" dirty="0"/>
              <a:t>DOLLI and the Online Educational Landscape</a:t>
            </a:r>
          </a:p>
          <a:p>
            <a:endParaRPr lang="en-US" sz="2800" dirty="0"/>
          </a:p>
          <a:p>
            <a:pPr marL="342900" indent="-342900">
              <a:buFont typeface="Arial" panose="020B0604020202020204" pitchFamily="34" charset="0"/>
              <a:buChar char="•"/>
            </a:pPr>
            <a:r>
              <a:rPr lang="en-US" sz="2800" dirty="0"/>
              <a:t>DOLLI includes 17 subject areas and 240 questions.</a:t>
            </a:r>
          </a:p>
          <a:p>
            <a:pPr marL="342900" indent="-342900">
              <a:buFont typeface="Arial" panose="020B0604020202020204" pitchFamily="34" charset="0"/>
              <a:buChar char="•"/>
            </a:pPr>
            <a:r>
              <a:rPr lang="en-US" sz="2800" dirty="0"/>
              <a:t>All MOL institutions have input their information.</a:t>
            </a:r>
          </a:p>
          <a:p>
            <a:pPr marL="342900" indent="-342900">
              <a:buFont typeface="Arial" panose="020B0604020202020204" pitchFamily="34" charset="0"/>
              <a:buChar char="•"/>
            </a:pPr>
            <a:r>
              <a:rPr lang="en-US" sz="2800" dirty="0"/>
              <a:t>DOLLI generates interest both in the </a:t>
            </a:r>
            <a:r>
              <a:rPr lang="en-US" sz="2800" b="1" dirty="0"/>
              <a:t>questions</a:t>
            </a:r>
            <a:r>
              <a:rPr lang="en-US" sz="2800" dirty="0"/>
              <a:t> and in the institutional </a:t>
            </a:r>
            <a:r>
              <a:rPr lang="en-US" sz="2800" b="1" dirty="0"/>
              <a:t>responses</a:t>
            </a:r>
            <a:r>
              <a:rPr lang="en-US" sz="2800" dirty="0"/>
              <a:t>.</a:t>
            </a:r>
          </a:p>
          <a:p>
            <a:pPr marL="342900" indent="-342900">
              <a:buFont typeface="Arial" panose="020B0604020202020204" pitchFamily="34" charset="0"/>
              <a:buChar char="•"/>
            </a:pPr>
            <a:endParaRPr lang="en-US" sz="2800" dirty="0"/>
          </a:p>
          <a:p>
            <a:r>
              <a:rPr lang="en-US" sz="2800" dirty="0"/>
              <a:t>Let’s take a look!</a:t>
            </a:r>
          </a:p>
          <a:p>
            <a:endParaRPr lang="en-US" sz="2800" dirty="0"/>
          </a:p>
        </p:txBody>
      </p:sp>
    </p:spTree>
    <p:extLst>
      <p:ext uri="{BB962C8B-B14F-4D97-AF65-F5344CB8AC3E}">
        <p14:creationId xmlns:p14="http://schemas.microsoft.com/office/powerpoint/2010/main" val="14404926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PT Presentation" id="{59D7F056-572C-6A49-AECC-B50D0D54BD5B}" vid="{20092B25-D395-B542-AAE5-C9DEFEEDB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1DACD4F192BC47BFCB4ABDF2877F60" ma:contentTypeVersion="13" ma:contentTypeDescription="Create a new document." ma:contentTypeScope="" ma:versionID="ca22753a1c8d234916617beacd16a5fc">
  <xsd:schema xmlns:xsd="http://www.w3.org/2001/XMLSchema" xmlns:xs="http://www.w3.org/2001/XMLSchema" xmlns:p="http://schemas.microsoft.com/office/2006/metadata/properties" xmlns:ns3="47d52eff-8246-47de-bb84-e46be12ee9be" xmlns:ns4="44c296b4-ac18-40ed-96e4-48d36bf8504e" targetNamespace="http://schemas.microsoft.com/office/2006/metadata/properties" ma:root="true" ma:fieldsID="4088424f3b5e775daf2e0b6dd834cba3" ns3:_="" ns4:_="">
    <xsd:import namespace="47d52eff-8246-47de-bb84-e46be12ee9be"/>
    <xsd:import namespace="44c296b4-ac18-40ed-96e4-48d36bf8504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52eff-8246-47de-bb84-e46be12e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296b4-ac18-40ed-96e4-48d36bf850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A68AFB-BC2B-498C-8635-3E4FF1D2C24C}">
  <ds:schemaRefs>
    <ds:schemaRef ds:uri="http://purl.org/dc/dcmitype/"/>
    <ds:schemaRef ds:uri="http://www.w3.org/XML/1998/namespace"/>
    <ds:schemaRef ds:uri="http://purl.org/dc/elements/1.1/"/>
    <ds:schemaRef ds:uri="47d52eff-8246-47de-bb84-e46be12ee9be"/>
    <ds:schemaRef ds:uri="http://schemas.microsoft.com/office/2006/documentManagement/types"/>
    <ds:schemaRef ds:uri="http://schemas.microsoft.com/office/infopath/2007/PartnerControls"/>
    <ds:schemaRef ds:uri="44c296b4-ac18-40ed-96e4-48d36bf8504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AC1A4DA-8879-48D3-81A4-261A0BFAF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52eff-8246-47de-bb84-e46be12ee9be"/>
    <ds:schemaRef ds:uri="44c296b4-ac18-40ed-96e4-48d36bf85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C88757-1FFA-4807-BF58-182D59364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13713</TotalTime>
  <Words>823</Words>
  <Application>Microsoft Macintosh PowerPoint</Application>
  <PresentationFormat>On-screen Show (4:3)</PresentationFormat>
  <Paragraphs>153</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MS PGothic</vt:lpstr>
      <vt:lpstr>MS PGothic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71</cp:revision>
  <dcterms:created xsi:type="dcterms:W3CDTF">2022-04-04T16:23:54Z</dcterms:created>
  <dcterms:modified xsi:type="dcterms:W3CDTF">2022-10-18T13:21:01Z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0x010100B81DACD4F192BC47BFCB4ABDF2877F60</vt:lpwstr>
  </property>
</Properties>
</file>