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7" r:id="rId3"/>
    <p:sldId id="258" r:id="rId4"/>
    <p:sldId id="259" r:id="rId5"/>
    <p:sldId id="274" r:id="rId6"/>
    <p:sldId id="282" r:id="rId7"/>
    <p:sldId id="283" r:id="rId8"/>
    <p:sldId id="260" r:id="rId9"/>
    <p:sldId id="277" r:id="rId10"/>
    <p:sldId id="261" r:id="rId11"/>
    <p:sldId id="265" r:id="rId12"/>
    <p:sldId id="284" r:id="rId13"/>
    <p:sldId id="269" r:id="rId14"/>
    <p:sldId id="275" r:id="rId15"/>
    <p:sldId id="276" r:id="rId16"/>
    <p:sldId id="278" r:id="rId17"/>
    <p:sldId id="279" r:id="rId18"/>
    <p:sldId id="266" r:id="rId19"/>
    <p:sldId id="280" r:id="rId20"/>
    <p:sldId id="285" r:id="rId21"/>
    <p:sldId id="263" r:id="rId22"/>
    <p:sldId id="264" r:id="rId23"/>
    <p:sldId id="286" r:id="rId24"/>
    <p:sldId id="287"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1470"/>
  </p:normalViewPr>
  <p:slideViewPr>
    <p:cSldViewPr snapToGrid="0" snapToObjects="1">
      <p:cViewPr>
        <p:scale>
          <a:sx n="94" d="100"/>
          <a:sy n="94" d="100"/>
        </p:scale>
        <p:origin x="-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28.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CE7B0DE-A99C-4DE8-9BBC-8AA0DAD059F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EC85D9-5BB5-4140-80E6-608383B73EAB}">
      <dgm:prSet/>
      <dgm:spPr/>
      <dgm:t>
        <a:bodyPr/>
        <a:lstStyle/>
        <a:p>
          <a:r>
            <a:rPr lang="en-US"/>
            <a:t>Identify types of data to collect for continuous quality improvement.</a:t>
          </a:r>
        </a:p>
      </dgm:t>
    </dgm:pt>
    <dgm:pt modelId="{DC106495-9C13-4FEC-B092-F89B00DE9B4E}" type="parTrans" cxnId="{F755363D-0B06-4785-8790-B5F817922E4D}">
      <dgm:prSet/>
      <dgm:spPr/>
      <dgm:t>
        <a:bodyPr/>
        <a:lstStyle/>
        <a:p>
          <a:endParaRPr lang="en-US"/>
        </a:p>
      </dgm:t>
    </dgm:pt>
    <dgm:pt modelId="{3F7204F6-C135-4F8E-B445-0480DE9A63E9}" type="sibTrans" cxnId="{F755363D-0B06-4785-8790-B5F817922E4D}">
      <dgm:prSet/>
      <dgm:spPr/>
      <dgm:t>
        <a:bodyPr/>
        <a:lstStyle/>
        <a:p>
          <a:endParaRPr lang="en-US"/>
        </a:p>
      </dgm:t>
    </dgm:pt>
    <dgm:pt modelId="{530C03FD-BCD5-4BB4-8418-B3A53097F862}">
      <dgm:prSet/>
      <dgm:spPr/>
      <dgm:t>
        <a:bodyPr/>
        <a:lstStyle/>
        <a:p>
          <a:r>
            <a:rPr lang="en-US"/>
            <a:t>Describe common obstacles and barriers in data collection and discuss how to overcome them.</a:t>
          </a:r>
        </a:p>
      </dgm:t>
    </dgm:pt>
    <dgm:pt modelId="{67E09D95-8A5F-412F-A178-6A7D9F02E8BD}" type="parTrans" cxnId="{FA472CFD-69FE-4033-8C08-805A2F914FE1}">
      <dgm:prSet/>
      <dgm:spPr/>
      <dgm:t>
        <a:bodyPr/>
        <a:lstStyle/>
        <a:p>
          <a:endParaRPr lang="en-US"/>
        </a:p>
      </dgm:t>
    </dgm:pt>
    <dgm:pt modelId="{9959EFD2-EB20-4427-B19E-ED5C9096B335}" type="sibTrans" cxnId="{FA472CFD-69FE-4033-8C08-805A2F914FE1}">
      <dgm:prSet/>
      <dgm:spPr/>
      <dgm:t>
        <a:bodyPr/>
        <a:lstStyle/>
        <a:p>
          <a:endParaRPr lang="en-US"/>
        </a:p>
      </dgm:t>
    </dgm:pt>
    <dgm:pt modelId="{F17F6896-AA3C-49FD-8531-1FCF55D142F5}">
      <dgm:prSet/>
      <dgm:spPr/>
      <dgm:t>
        <a:bodyPr/>
        <a:lstStyle/>
        <a:p>
          <a:r>
            <a:rPr lang="en-US"/>
            <a:t>Explain how to analyze and interpret data well in order to improve online learning.</a:t>
          </a:r>
        </a:p>
      </dgm:t>
    </dgm:pt>
    <dgm:pt modelId="{2182DAAF-FD07-42F0-AB64-173339C1C2C7}" type="parTrans" cxnId="{D793A62F-405F-4A73-B6C6-66FC62F3CC5A}">
      <dgm:prSet/>
      <dgm:spPr/>
      <dgm:t>
        <a:bodyPr/>
        <a:lstStyle/>
        <a:p>
          <a:endParaRPr lang="en-US"/>
        </a:p>
      </dgm:t>
    </dgm:pt>
    <dgm:pt modelId="{659C814C-5D6A-4F37-8849-620A0CE4E61F}" type="sibTrans" cxnId="{D793A62F-405F-4A73-B6C6-66FC62F3CC5A}">
      <dgm:prSet/>
      <dgm:spPr/>
      <dgm:t>
        <a:bodyPr/>
        <a:lstStyle/>
        <a:p>
          <a:endParaRPr lang="en-US"/>
        </a:p>
      </dgm:t>
    </dgm:pt>
    <dgm:pt modelId="{A5A02F05-7B84-4607-986E-6EC0A765DD70}" type="pres">
      <dgm:prSet presAssocID="{1CE7B0DE-A99C-4DE8-9BBC-8AA0DAD059FA}" presName="root" presStyleCnt="0">
        <dgm:presLayoutVars>
          <dgm:dir/>
          <dgm:resizeHandles val="exact"/>
        </dgm:presLayoutVars>
      </dgm:prSet>
      <dgm:spPr/>
    </dgm:pt>
    <dgm:pt modelId="{4C9D163B-F080-47EA-BEFF-DA5B93F05E65}" type="pres">
      <dgm:prSet presAssocID="{0AEC85D9-5BB5-4140-80E6-608383B73EAB}" presName="compNode" presStyleCnt="0"/>
      <dgm:spPr/>
    </dgm:pt>
    <dgm:pt modelId="{BFB9F220-8DD0-4C2D-B806-DF803C61A317}" type="pres">
      <dgm:prSet presAssocID="{0AEC85D9-5BB5-4140-80E6-608383B73E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7F613A1-4931-4A1F-A34D-D58E02B75B48}" type="pres">
      <dgm:prSet presAssocID="{0AEC85D9-5BB5-4140-80E6-608383B73EAB}" presName="spaceRect" presStyleCnt="0"/>
      <dgm:spPr/>
    </dgm:pt>
    <dgm:pt modelId="{7397B637-3712-4645-92FB-F43DAC52AA88}" type="pres">
      <dgm:prSet presAssocID="{0AEC85D9-5BB5-4140-80E6-608383B73EAB}" presName="textRect" presStyleLbl="revTx" presStyleIdx="0" presStyleCnt="3">
        <dgm:presLayoutVars>
          <dgm:chMax val="1"/>
          <dgm:chPref val="1"/>
        </dgm:presLayoutVars>
      </dgm:prSet>
      <dgm:spPr/>
    </dgm:pt>
    <dgm:pt modelId="{0DB00F2C-0B3B-4F45-9E0E-8F67B66F6EAF}" type="pres">
      <dgm:prSet presAssocID="{3F7204F6-C135-4F8E-B445-0480DE9A63E9}" presName="sibTrans" presStyleCnt="0"/>
      <dgm:spPr/>
    </dgm:pt>
    <dgm:pt modelId="{6847A959-B637-426F-BB38-993083243B30}" type="pres">
      <dgm:prSet presAssocID="{530C03FD-BCD5-4BB4-8418-B3A53097F862}" presName="compNode" presStyleCnt="0"/>
      <dgm:spPr/>
    </dgm:pt>
    <dgm:pt modelId="{2B45F5BE-E08C-4682-90B0-BD4F3013A192}" type="pres">
      <dgm:prSet presAssocID="{530C03FD-BCD5-4BB4-8418-B3A53097F8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5B0E0F61-5891-4A98-AEF2-CA14FB824791}" type="pres">
      <dgm:prSet presAssocID="{530C03FD-BCD5-4BB4-8418-B3A53097F862}" presName="spaceRect" presStyleCnt="0"/>
      <dgm:spPr/>
    </dgm:pt>
    <dgm:pt modelId="{0EEABED0-3304-4E38-B49A-D0D8DCFA5DCE}" type="pres">
      <dgm:prSet presAssocID="{530C03FD-BCD5-4BB4-8418-B3A53097F862}" presName="textRect" presStyleLbl="revTx" presStyleIdx="1" presStyleCnt="3">
        <dgm:presLayoutVars>
          <dgm:chMax val="1"/>
          <dgm:chPref val="1"/>
        </dgm:presLayoutVars>
      </dgm:prSet>
      <dgm:spPr/>
    </dgm:pt>
    <dgm:pt modelId="{D9A1D0E9-2338-476D-80EF-705E3A29BEA5}" type="pres">
      <dgm:prSet presAssocID="{9959EFD2-EB20-4427-B19E-ED5C9096B335}" presName="sibTrans" presStyleCnt="0"/>
      <dgm:spPr/>
    </dgm:pt>
    <dgm:pt modelId="{BCE1023F-E293-4C84-9A89-8D1AE858C8C8}" type="pres">
      <dgm:prSet presAssocID="{F17F6896-AA3C-49FD-8531-1FCF55D142F5}" presName="compNode" presStyleCnt="0"/>
      <dgm:spPr/>
    </dgm:pt>
    <dgm:pt modelId="{3541B626-B243-4593-9ACF-870A8AF867EC}" type="pres">
      <dgm:prSet presAssocID="{F17F6896-AA3C-49FD-8531-1FCF55D142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Bar Chart"/>
        </a:ext>
      </dgm:extLst>
    </dgm:pt>
    <dgm:pt modelId="{4253CE69-BBAC-4AFC-A1D7-950E67FBF436}" type="pres">
      <dgm:prSet presAssocID="{F17F6896-AA3C-49FD-8531-1FCF55D142F5}" presName="spaceRect" presStyleCnt="0"/>
      <dgm:spPr/>
    </dgm:pt>
    <dgm:pt modelId="{ED71B222-85F3-4678-8252-3F9037C8578F}" type="pres">
      <dgm:prSet presAssocID="{F17F6896-AA3C-49FD-8531-1FCF55D142F5}" presName="textRect" presStyleLbl="revTx" presStyleIdx="2" presStyleCnt="3">
        <dgm:presLayoutVars>
          <dgm:chMax val="1"/>
          <dgm:chPref val="1"/>
        </dgm:presLayoutVars>
      </dgm:prSet>
      <dgm:spPr/>
    </dgm:pt>
  </dgm:ptLst>
  <dgm:cxnLst>
    <dgm:cxn modelId="{55D67E2E-F4FF-48D3-BB63-273559F55EAE}" type="presOf" srcId="{0AEC85D9-5BB5-4140-80E6-608383B73EAB}" destId="{7397B637-3712-4645-92FB-F43DAC52AA88}" srcOrd="0" destOrd="0" presId="urn:microsoft.com/office/officeart/2018/2/layout/IconLabelList"/>
    <dgm:cxn modelId="{D793A62F-405F-4A73-B6C6-66FC62F3CC5A}" srcId="{1CE7B0DE-A99C-4DE8-9BBC-8AA0DAD059FA}" destId="{F17F6896-AA3C-49FD-8531-1FCF55D142F5}" srcOrd="2" destOrd="0" parTransId="{2182DAAF-FD07-42F0-AB64-173339C1C2C7}" sibTransId="{659C814C-5D6A-4F37-8849-620A0CE4E61F}"/>
    <dgm:cxn modelId="{F755363D-0B06-4785-8790-B5F817922E4D}" srcId="{1CE7B0DE-A99C-4DE8-9BBC-8AA0DAD059FA}" destId="{0AEC85D9-5BB5-4140-80E6-608383B73EAB}" srcOrd="0" destOrd="0" parTransId="{DC106495-9C13-4FEC-B092-F89B00DE9B4E}" sibTransId="{3F7204F6-C135-4F8E-B445-0480DE9A63E9}"/>
    <dgm:cxn modelId="{EF3EFE71-8047-465E-950E-55057F074C41}" type="presOf" srcId="{1CE7B0DE-A99C-4DE8-9BBC-8AA0DAD059FA}" destId="{A5A02F05-7B84-4607-986E-6EC0A765DD70}" srcOrd="0" destOrd="0" presId="urn:microsoft.com/office/officeart/2018/2/layout/IconLabelList"/>
    <dgm:cxn modelId="{DB3FDF88-BE75-4347-AB61-06079FC11393}" type="presOf" srcId="{F17F6896-AA3C-49FD-8531-1FCF55D142F5}" destId="{ED71B222-85F3-4678-8252-3F9037C8578F}" srcOrd="0" destOrd="0" presId="urn:microsoft.com/office/officeart/2018/2/layout/IconLabelList"/>
    <dgm:cxn modelId="{A39869F9-4DD2-41CF-9BF3-836419A6FDC2}" type="presOf" srcId="{530C03FD-BCD5-4BB4-8418-B3A53097F862}" destId="{0EEABED0-3304-4E38-B49A-D0D8DCFA5DCE}" srcOrd="0" destOrd="0" presId="urn:microsoft.com/office/officeart/2018/2/layout/IconLabelList"/>
    <dgm:cxn modelId="{FA472CFD-69FE-4033-8C08-805A2F914FE1}" srcId="{1CE7B0DE-A99C-4DE8-9BBC-8AA0DAD059FA}" destId="{530C03FD-BCD5-4BB4-8418-B3A53097F862}" srcOrd="1" destOrd="0" parTransId="{67E09D95-8A5F-412F-A178-6A7D9F02E8BD}" sibTransId="{9959EFD2-EB20-4427-B19E-ED5C9096B335}"/>
    <dgm:cxn modelId="{64A3F55C-7BFB-4417-BBF2-DC28F05D7091}" type="presParOf" srcId="{A5A02F05-7B84-4607-986E-6EC0A765DD70}" destId="{4C9D163B-F080-47EA-BEFF-DA5B93F05E65}" srcOrd="0" destOrd="0" presId="urn:microsoft.com/office/officeart/2018/2/layout/IconLabelList"/>
    <dgm:cxn modelId="{86C7C4C7-2E59-4BB9-AB0A-640B92F168DC}" type="presParOf" srcId="{4C9D163B-F080-47EA-BEFF-DA5B93F05E65}" destId="{BFB9F220-8DD0-4C2D-B806-DF803C61A317}" srcOrd="0" destOrd="0" presId="urn:microsoft.com/office/officeart/2018/2/layout/IconLabelList"/>
    <dgm:cxn modelId="{E0D70C09-FD62-4937-AF34-CD941DD51C09}" type="presParOf" srcId="{4C9D163B-F080-47EA-BEFF-DA5B93F05E65}" destId="{E7F613A1-4931-4A1F-A34D-D58E02B75B48}" srcOrd="1" destOrd="0" presId="urn:microsoft.com/office/officeart/2018/2/layout/IconLabelList"/>
    <dgm:cxn modelId="{B7967387-D738-4471-8214-CD9909120DFC}" type="presParOf" srcId="{4C9D163B-F080-47EA-BEFF-DA5B93F05E65}" destId="{7397B637-3712-4645-92FB-F43DAC52AA88}" srcOrd="2" destOrd="0" presId="urn:microsoft.com/office/officeart/2018/2/layout/IconLabelList"/>
    <dgm:cxn modelId="{902C00FA-DE93-4618-A3FC-C9129565F403}" type="presParOf" srcId="{A5A02F05-7B84-4607-986E-6EC0A765DD70}" destId="{0DB00F2C-0B3B-4F45-9E0E-8F67B66F6EAF}" srcOrd="1" destOrd="0" presId="urn:microsoft.com/office/officeart/2018/2/layout/IconLabelList"/>
    <dgm:cxn modelId="{B8874921-09BA-4C21-84D7-6A8D27A72E88}" type="presParOf" srcId="{A5A02F05-7B84-4607-986E-6EC0A765DD70}" destId="{6847A959-B637-426F-BB38-993083243B30}" srcOrd="2" destOrd="0" presId="urn:microsoft.com/office/officeart/2018/2/layout/IconLabelList"/>
    <dgm:cxn modelId="{D1D4F61F-9483-427F-B50D-FC90B9FCCEB4}" type="presParOf" srcId="{6847A959-B637-426F-BB38-993083243B30}" destId="{2B45F5BE-E08C-4682-90B0-BD4F3013A192}" srcOrd="0" destOrd="0" presId="urn:microsoft.com/office/officeart/2018/2/layout/IconLabelList"/>
    <dgm:cxn modelId="{D9CD2860-61C7-4FE8-A4C5-6470E69D5E19}" type="presParOf" srcId="{6847A959-B637-426F-BB38-993083243B30}" destId="{5B0E0F61-5891-4A98-AEF2-CA14FB824791}" srcOrd="1" destOrd="0" presId="urn:microsoft.com/office/officeart/2018/2/layout/IconLabelList"/>
    <dgm:cxn modelId="{264D8987-6B3E-4545-B45B-F6135F1CB243}" type="presParOf" srcId="{6847A959-B637-426F-BB38-993083243B30}" destId="{0EEABED0-3304-4E38-B49A-D0D8DCFA5DCE}" srcOrd="2" destOrd="0" presId="urn:microsoft.com/office/officeart/2018/2/layout/IconLabelList"/>
    <dgm:cxn modelId="{9A66E245-5CE8-465A-B26F-484EAFAE35EB}" type="presParOf" srcId="{A5A02F05-7B84-4607-986E-6EC0A765DD70}" destId="{D9A1D0E9-2338-476D-80EF-705E3A29BEA5}" srcOrd="3" destOrd="0" presId="urn:microsoft.com/office/officeart/2018/2/layout/IconLabelList"/>
    <dgm:cxn modelId="{D8BC2DC9-47BC-4DC4-B977-3327ACB5546D}" type="presParOf" srcId="{A5A02F05-7B84-4607-986E-6EC0A765DD70}" destId="{BCE1023F-E293-4C84-9A89-8D1AE858C8C8}" srcOrd="4" destOrd="0" presId="urn:microsoft.com/office/officeart/2018/2/layout/IconLabelList"/>
    <dgm:cxn modelId="{6B46B918-6A02-4783-972D-93B1228A40E2}" type="presParOf" srcId="{BCE1023F-E293-4C84-9A89-8D1AE858C8C8}" destId="{3541B626-B243-4593-9ACF-870A8AF867EC}" srcOrd="0" destOrd="0" presId="urn:microsoft.com/office/officeart/2018/2/layout/IconLabelList"/>
    <dgm:cxn modelId="{3A798AF2-AD9A-4AA8-9BCE-F12CA04FA461}" type="presParOf" srcId="{BCE1023F-E293-4C84-9A89-8D1AE858C8C8}" destId="{4253CE69-BBAC-4AFC-A1D7-950E67FBF436}" srcOrd="1" destOrd="0" presId="urn:microsoft.com/office/officeart/2018/2/layout/IconLabelList"/>
    <dgm:cxn modelId="{BC800FDF-7C50-4305-B701-E113B97717D3}" type="presParOf" srcId="{BCE1023F-E293-4C84-9A89-8D1AE858C8C8}" destId="{ED71B222-85F3-4678-8252-3F9037C8578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73D7F-B26F-4BF1-BEC7-A6E05E8A205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EFF41E0-98B3-4C04-AB0E-AFA2A53FF044}">
      <dgm:prSet/>
      <dgm:spPr/>
      <dgm:t>
        <a:bodyPr/>
        <a:lstStyle/>
        <a:p>
          <a:r>
            <a:rPr lang="en-US" dirty="0"/>
            <a:t>Consider:</a:t>
          </a:r>
        </a:p>
      </dgm:t>
    </dgm:pt>
    <dgm:pt modelId="{FE8204E3-FBC9-47F1-B2B7-026A70BC89BD}" type="parTrans" cxnId="{CC4BE69F-7AE3-4AF0-B7B3-5831D16749EC}">
      <dgm:prSet/>
      <dgm:spPr/>
      <dgm:t>
        <a:bodyPr/>
        <a:lstStyle/>
        <a:p>
          <a:endParaRPr lang="en-US"/>
        </a:p>
      </dgm:t>
    </dgm:pt>
    <dgm:pt modelId="{70223710-05D1-451C-A97C-4CA77D4E27F5}" type="sibTrans" cxnId="{CC4BE69F-7AE3-4AF0-B7B3-5831D16749EC}">
      <dgm:prSet/>
      <dgm:spPr/>
      <dgm:t>
        <a:bodyPr/>
        <a:lstStyle/>
        <a:p>
          <a:pPr>
            <a:lnSpc>
              <a:spcPct val="100000"/>
            </a:lnSpc>
          </a:pPr>
          <a:endParaRPr lang="en-US"/>
        </a:p>
      </dgm:t>
    </dgm:pt>
    <dgm:pt modelId="{AB3A9B07-FA6E-41BA-93D1-FB52BD3F32B6}">
      <dgm:prSet/>
      <dgm:spPr/>
      <dgm:t>
        <a:bodyPr/>
        <a:lstStyle/>
        <a:p>
          <a:r>
            <a:rPr lang="en-US"/>
            <a:t>1. What data do you have? What are the limitations of the data?</a:t>
          </a:r>
        </a:p>
      </dgm:t>
    </dgm:pt>
    <dgm:pt modelId="{34949FAD-7F3C-45D3-A86A-B5BBE0D09D6E}" type="parTrans" cxnId="{F8E0738B-E878-4FDA-800A-50A40C8DB152}">
      <dgm:prSet/>
      <dgm:spPr/>
      <dgm:t>
        <a:bodyPr/>
        <a:lstStyle/>
        <a:p>
          <a:endParaRPr lang="en-US"/>
        </a:p>
      </dgm:t>
    </dgm:pt>
    <dgm:pt modelId="{315D8DF7-8715-4C0D-A6CF-187D26CE5CA9}" type="sibTrans" cxnId="{F8E0738B-E878-4FDA-800A-50A40C8DB152}">
      <dgm:prSet/>
      <dgm:spPr/>
      <dgm:t>
        <a:bodyPr/>
        <a:lstStyle/>
        <a:p>
          <a:pPr>
            <a:lnSpc>
              <a:spcPct val="100000"/>
            </a:lnSpc>
          </a:pPr>
          <a:endParaRPr lang="en-US"/>
        </a:p>
      </dgm:t>
    </dgm:pt>
    <dgm:pt modelId="{3945112E-2D4E-43EC-A86E-A6FC7294F7AC}">
      <dgm:prSet/>
      <dgm:spPr/>
      <dgm:t>
        <a:bodyPr/>
        <a:lstStyle/>
        <a:p>
          <a:r>
            <a:rPr lang="en-US"/>
            <a:t>2. What new data do you need to collect? Why? </a:t>
          </a:r>
        </a:p>
      </dgm:t>
    </dgm:pt>
    <dgm:pt modelId="{4D531EF8-87B1-4BD8-92D2-50F8D968D0FC}" type="parTrans" cxnId="{B71061D8-37D0-4C8B-AAE5-F3CEA9D3E514}">
      <dgm:prSet/>
      <dgm:spPr/>
      <dgm:t>
        <a:bodyPr/>
        <a:lstStyle/>
        <a:p>
          <a:endParaRPr lang="en-US"/>
        </a:p>
      </dgm:t>
    </dgm:pt>
    <dgm:pt modelId="{123D25D9-C7A4-45FD-BA30-0F1EA6704D36}" type="sibTrans" cxnId="{B71061D8-37D0-4C8B-AAE5-F3CEA9D3E514}">
      <dgm:prSet/>
      <dgm:spPr/>
      <dgm:t>
        <a:bodyPr/>
        <a:lstStyle/>
        <a:p>
          <a:pPr>
            <a:lnSpc>
              <a:spcPct val="100000"/>
            </a:lnSpc>
          </a:pPr>
          <a:endParaRPr lang="en-US"/>
        </a:p>
      </dgm:t>
    </dgm:pt>
    <dgm:pt modelId="{63AAC3AD-A09B-43A6-B380-30D6811F115B}">
      <dgm:prSet/>
      <dgm:spPr/>
      <dgm:t>
        <a:bodyPr/>
        <a:lstStyle/>
        <a:p>
          <a:r>
            <a:rPr lang="en-US"/>
            <a:t>3. What is the best way to collect the data? </a:t>
          </a:r>
        </a:p>
      </dgm:t>
    </dgm:pt>
    <dgm:pt modelId="{D23C25BC-19B7-4219-B2BF-01ABCBA56DEC}" type="parTrans" cxnId="{C5EEEF6E-8753-4232-9732-6365D8810BF3}">
      <dgm:prSet/>
      <dgm:spPr/>
      <dgm:t>
        <a:bodyPr/>
        <a:lstStyle/>
        <a:p>
          <a:endParaRPr lang="en-US"/>
        </a:p>
      </dgm:t>
    </dgm:pt>
    <dgm:pt modelId="{A01D80BC-7F76-494A-826A-EFF55A04D65E}" type="sibTrans" cxnId="{C5EEEF6E-8753-4232-9732-6365D8810BF3}">
      <dgm:prSet/>
      <dgm:spPr/>
      <dgm:t>
        <a:bodyPr/>
        <a:lstStyle/>
        <a:p>
          <a:pPr>
            <a:lnSpc>
              <a:spcPct val="100000"/>
            </a:lnSpc>
          </a:pPr>
          <a:endParaRPr lang="en-US"/>
        </a:p>
      </dgm:t>
    </dgm:pt>
    <dgm:pt modelId="{DA2E617E-85F6-4473-B12C-B051EEFDB620}">
      <dgm:prSet/>
      <dgm:spPr/>
      <dgm:t>
        <a:bodyPr/>
        <a:lstStyle/>
        <a:p>
          <a:r>
            <a:rPr lang="en-US"/>
            <a:t>4. How will you approach interpreting and using the data? What factors could influence the analysis or interpretation?</a:t>
          </a:r>
        </a:p>
      </dgm:t>
    </dgm:pt>
    <dgm:pt modelId="{94CC07B9-55D2-46F5-9CD5-0D24B405418E}" type="parTrans" cxnId="{C9DE5B17-154A-4CC0-96DE-F8097A0D4AD6}">
      <dgm:prSet/>
      <dgm:spPr/>
      <dgm:t>
        <a:bodyPr/>
        <a:lstStyle/>
        <a:p>
          <a:endParaRPr lang="en-US"/>
        </a:p>
      </dgm:t>
    </dgm:pt>
    <dgm:pt modelId="{6855089D-CC6B-4673-851A-903E86B63DCD}" type="sibTrans" cxnId="{C9DE5B17-154A-4CC0-96DE-F8097A0D4AD6}">
      <dgm:prSet/>
      <dgm:spPr/>
      <dgm:t>
        <a:bodyPr/>
        <a:lstStyle/>
        <a:p>
          <a:endParaRPr lang="en-US"/>
        </a:p>
      </dgm:t>
    </dgm:pt>
    <dgm:pt modelId="{FA25C589-4078-AE4D-9838-DB8C7B374531}" type="pres">
      <dgm:prSet presAssocID="{51A73D7F-B26F-4BF1-BEC7-A6E05E8A2055}" presName="outerComposite" presStyleCnt="0">
        <dgm:presLayoutVars>
          <dgm:chMax val="5"/>
          <dgm:dir/>
          <dgm:resizeHandles val="exact"/>
        </dgm:presLayoutVars>
      </dgm:prSet>
      <dgm:spPr/>
    </dgm:pt>
    <dgm:pt modelId="{17D1734F-1610-234E-88C0-BD0CB61A8C78}" type="pres">
      <dgm:prSet presAssocID="{51A73D7F-B26F-4BF1-BEC7-A6E05E8A2055}" presName="dummyMaxCanvas" presStyleCnt="0">
        <dgm:presLayoutVars/>
      </dgm:prSet>
      <dgm:spPr/>
    </dgm:pt>
    <dgm:pt modelId="{C72CF6F1-B139-6447-A658-1CC826DDFC54}" type="pres">
      <dgm:prSet presAssocID="{51A73D7F-B26F-4BF1-BEC7-A6E05E8A2055}" presName="FiveNodes_1" presStyleLbl="node1" presStyleIdx="0" presStyleCnt="5">
        <dgm:presLayoutVars>
          <dgm:bulletEnabled val="1"/>
        </dgm:presLayoutVars>
      </dgm:prSet>
      <dgm:spPr/>
    </dgm:pt>
    <dgm:pt modelId="{824032B4-CDF9-694D-A64A-6DE975BDAF86}" type="pres">
      <dgm:prSet presAssocID="{51A73D7F-B26F-4BF1-BEC7-A6E05E8A2055}" presName="FiveNodes_2" presStyleLbl="node1" presStyleIdx="1" presStyleCnt="5">
        <dgm:presLayoutVars>
          <dgm:bulletEnabled val="1"/>
        </dgm:presLayoutVars>
      </dgm:prSet>
      <dgm:spPr/>
    </dgm:pt>
    <dgm:pt modelId="{CCF174FC-68D1-A746-B9BC-C918F62F623C}" type="pres">
      <dgm:prSet presAssocID="{51A73D7F-B26F-4BF1-BEC7-A6E05E8A2055}" presName="FiveNodes_3" presStyleLbl="node1" presStyleIdx="2" presStyleCnt="5">
        <dgm:presLayoutVars>
          <dgm:bulletEnabled val="1"/>
        </dgm:presLayoutVars>
      </dgm:prSet>
      <dgm:spPr/>
    </dgm:pt>
    <dgm:pt modelId="{68D64838-6542-1942-86D5-9CE1F663B861}" type="pres">
      <dgm:prSet presAssocID="{51A73D7F-B26F-4BF1-BEC7-A6E05E8A2055}" presName="FiveNodes_4" presStyleLbl="node1" presStyleIdx="3" presStyleCnt="5">
        <dgm:presLayoutVars>
          <dgm:bulletEnabled val="1"/>
        </dgm:presLayoutVars>
      </dgm:prSet>
      <dgm:spPr/>
    </dgm:pt>
    <dgm:pt modelId="{84D7F59A-F37A-9F43-9CCE-FDFECBD685E4}" type="pres">
      <dgm:prSet presAssocID="{51A73D7F-B26F-4BF1-BEC7-A6E05E8A2055}" presName="FiveNodes_5" presStyleLbl="node1" presStyleIdx="4" presStyleCnt="5">
        <dgm:presLayoutVars>
          <dgm:bulletEnabled val="1"/>
        </dgm:presLayoutVars>
      </dgm:prSet>
      <dgm:spPr/>
    </dgm:pt>
    <dgm:pt modelId="{D54DFCBB-E25A-0442-A2EE-5BF8EA2F1006}" type="pres">
      <dgm:prSet presAssocID="{51A73D7F-B26F-4BF1-BEC7-A6E05E8A2055}" presName="FiveConn_1-2" presStyleLbl="fgAccFollowNode1" presStyleIdx="0" presStyleCnt="4">
        <dgm:presLayoutVars>
          <dgm:bulletEnabled val="1"/>
        </dgm:presLayoutVars>
      </dgm:prSet>
      <dgm:spPr/>
    </dgm:pt>
    <dgm:pt modelId="{D3878738-DFA9-F44E-8370-4BDAC64F21F1}" type="pres">
      <dgm:prSet presAssocID="{51A73D7F-B26F-4BF1-BEC7-A6E05E8A2055}" presName="FiveConn_2-3" presStyleLbl="fgAccFollowNode1" presStyleIdx="1" presStyleCnt="4">
        <dgm:presLayoutVars>
          <dgm:bulletEnabled val="1"/>
        </dgm:presLayoutVars>
      </dgm:prSet>
      <dgm:spPr/>
    </dgm:pt>
    <dgm:pt modelId="{72D75490-3B46-FC4B-B2E2-71A533CE4C5D}" type="pres">
      <dgm:prSet presAssocID="{51A73D7F-B26F-4BF1-BEC7-A6E05E8A2055}" presName="FiveConn_3-4" presStyleLbl="fgAccFollowNode1" presStyleIdx="2" presStyleCnt="4">
        <dgm:presLayoutVars>
          <dgm:bulletEnabled val="1"/>
        </dgm:presLayoutVars>
      </dgm:prSet>
      <dgm:spPr/>
    </dgm:pt>
    <dgm:pt modelId="{A009D35F-7B00-5F49-A3A4-47F810944705}" type="pres">
      <dgm:prSet presAssocID="{51A73D7F-B26F-4BF1-BEC7-A6E05E8A2055}" presName="FiveConn_4-5" presStyleLbl="fgAccFollowNode1" presStyleIdx="3" presStyleCnt="4">
        <dgm:presLayoutVars>
          <dgm:bulletEnabled val="1"/>
        </dgm:presLayoutVars>
      </dgm:prSet>
      <dgm:spPr/>
    </dgm:pt>
    <dgm:pt modelId="{6BAC777E-2F58-0C41-A686-B463BE87B210}" type="pres">
      <dgm:prSet presAssocID="{51A73D7F-B26F-4BF1-BEC7-A6E05E8A2055}" presName="FiveNodes_1_text" presStyleLbl="node1" presStyleIdx="4" presStyleCnt="5">
        <dgm:presLayoutVars>
          <dgm:bulletEnabled val="1"/>
        </dgm:presLayoutVars>
      </dgm:prSet>
      <dgm:spPr/>
    </dgm:pt>
    <dgm:pt modelId="{C8D9B7CC-BBE4-6A48-9B69-C94AAD40A2C0}" type="pres">
      <dgm:prSet presAssocID="{51A73D7F-B26F-4BF1-BEC7-A6E05E8A2055}" presName="FiveNodes_2_text" presStyleLbl="node1" presStyleIdx="4" presStyleCnt="5">
        <dgm:presLayoutVars>
          <dgm:bulletEnabled val="1"/>
        </dgm:presLayoutVars>
      </dgm:prSet>
      <dgm:spPr/>
    </dgm:pt>
    <dgm:pt modelId="{6E8BFFDA-D021-1F4A-AE36-EA956B6808DC}" type="pres">
      <dgm:prSet presAssocID="{51A73D7F-B26F-4BF1-BEC7-A6E05E8A2055}" presName="FiveNodes_3_text" presStyleLbl="node1" presStyleIdx="4" presStyleCnt="5">
        <dgm:presLayoutVars>
          <dgm:bulletEnabled val="1"/>
        </dgm:presLayoutVars>
      </dgm:prSet>
      <dgm:spPr/>
    </dgm:pt>
    <dgm:pt modelId="{EAF28613-69E7-6A43-9A15-AE9EAF980687}" type="pres">
      <dgm:prSet presAssocID="{51A73D7F-B26F-4BF1-BEC7-A6E05E8A2055}" presName="FiveNodes_4_text" presStyleLbl="node1" presStyleIdx="4" presStyleCnt="5">
        <dgm:presLayoutVars>
          <dgm:bulletEnabled val="1"/>
        </dgm:presLayoutVars>
      </dgm:prSet>
      <dgm:spPr/>
    </dgm:pt>
    <dgm:pt modelId="{3784E316-7823-D14F-A28A-FAA09885301D}" type="pres">
      <dgm:prSet presAssocID="{51A73D7F-B26F-4BF1-BEC7-A6E05E8A2055}" presName="FiveNodes_5_text" presStyleLbl="node1" presStyleIdx="4" presStyleCnt="5">
        <dgm:presLayoutVars>
          <dgm:bulletEnabled val="1"/>
        </dgm:presLayoutVars>
      </dgm:prSet>
      <dgm:spPr/>
    </dgm:pt>
  </dgm:ptLst>
  <dgm:cxnLst>
    <dgm:cxn modelId="{A09DB708-40F7-874F-AF89-5162C7E73AE2}" type="presOf" srcId="{3945112E-2D4E-43EC-A86E-A6FC7294F7AC}" destId="{6E8BFFDA-D021-1F4A-AE36-EA956B6808DC}" srcOrd="1" destOrd="0" presId="urn:microsoft.com/office/officeart/2005/8/layout/vProcess5"/>
    <dgm:cxn modelId="{C9DE5B17-154A-4CC0-96DE-F8097A0D4AD6}" srcId="{51A73D7F-B26F-4BF1-BEC7-A6E05E8A2055}" destId="{DA2E617E-85F6-4473-B12C-B051EEFDB620}" srcOrd="4" destOrd="0" parTransId="{94CC07B9-55D2-46F5-9CD5-0D24B405418E}" sibTransId="{6855089D-CC6B-4673-851A-903E86B63DCD}"/>
    <dgm:cxn modelId="{19BD3C21-1646-BF4F-8818-D745D45F86FE}" type="presOf" srcId="{63AAC3AD-A09B-43A6-B380-30D6811F115B}" destId="{EAF28613-69E7-6A43-9A15-AE9EAF980687}" srcOrd="1" destOrd="0" presId="urn:microsoft.com/office/officeart/2005/8/layout/vProcess5"/>
    <dgm:cxn modelId="{BE625B23-C5A4-A145-B623-662723366E65}" type="presOf" srcId="{315D8DF7-8715-4C0D-A6CF-187D26CE5CA9}" destId="{D3878738-DFA9-F44E-8370-4BDAC64F21F1}" srcOrd="0" destOrd="0" presId="urn:microsoft.com/office/officeart/2005/8/layout/vProcess5"/>
    <dgm:cxn modelId="{56690629-4371-5F45-8129-74BC2C4E8023}" type="presOf" srcId="{123D25D9-C7A4-45FD-BA30-0F1EA6704D36}" destId="{72D75490-3B46-FC4B-B2E2-71A533CE4C5D}" srcOrd="0" destOrd="0" presId="urn:microsoft.com/office/officeart/2005/8/layout/vProcess5"/>
    <dgm:cxn modelId="{579FB836-248C-7F48-85A3-A79149CA95E5}" type="presOf" srcId="{AB3A9B07-FA6E-41BA-93D1-FB52BD3F32B6}" destId="{C8D9B7CC-BBE4-6A48-9B69-C94AAD40A2C0}" srcOrd="1" destOrd="0" presId="urn:microsoft.com/office/officeart/2005/8/layout/vProcess5"/>
    <dgm:cxn modelId="{5F039F43-06D9-7A4B-AB2A-4C83430545EA}" type="presOf" srcId="{3EFF41E0-98B3-4C04-AB0E-AFA2A53FF044}" destId="{6BAC777E-2F58-0C41-A686-B463BE87B210}" srcOrd="1" destOrd="0" presId="urn:microsoft.com/office/officeart/2005/8/layout/vProcess5"/>
    <dgm:cxn modelId="{8C9CDD4B-CEBE-6643-8C09-E806E36C2F6D}" type="presOf" srcId="{DA2E617E-85F6-4473-B12C-B051EEFDB620}" destId="{84D7F59A-F37A-9F43-9CCE-FDFECBD685E4}" srcOrd="0" destOrd="0" presId="urn:microsoft.com/office/officeart/2005/8/layout/vProcess5"/>
    <dgm:cxn modelId="{566C975B-8A85-CD43-B842-D08150E80EC3}" type="presOf" srcId="{3EFF41E0-98B3-4C04-AB0E-AFA2A53FF044}" destId="{C72CF6F1-B139-6447-A658-1CC826DDFC54}" srcOrd="0" destOrd="0" presId="urn:microsoft.com/office/officeart/2005/8/layout/vProcess5"/>
    <dgm:cxn modelId="{C5EEEF6E-8753-4232-9732-6365D8810BF3}" srcId="{51A73D7F-B26F-4BF1-BEC7-A6E05E8A2055}" destId="{63AAC3AD-A09B-43A6-B380-30D6811F115B}" srcOrd="3" destOrd="0" parTransId="{D23C25BC-19B7-4219-B2BF-01ABCBA56DEC}" sibTransId="{A01D80BC-7F76-494A-826A-EFF55A04D65E}"/>
    <dgm:cxn modelId="{0F60E884-ABCD-494E-B49B-7C5C8A02E762}" type="presOf" srcId="{70223710-05D1-451C-A97C-4CA77D4E27F5}" destId="{D54DFCBB-E25A-0442-A2EE-5BF8EA2F1006}" srcOrd="0" destOrd="0" presId="urn:microsoft.com/office/officeart/2005/8/layout/vProcess5"/>
    <dgm:cxn modelId="{F8E0738B-E878-4FDA-800A-50A40C8DB152}" srcId="{51A73D7F-B26F-4BF1-BEC7-A6E05E8A2055}" destId="{AB3A9B07-FA6E-41BA-93D1-FB52BD3F32B6}" srcOrd="1" destOrd="0" parTransId="{34949FAD-7F3C-45D3-A86A-B5BBE0D09D6E}" sibTransId="{315D8DF7-8715-4C0D-A6CF-187D26CE5CA9}"/>
    <dgm:cxn modelId="{BB0CFD92-CF8F-BB41-8AF0-B512D431DE0A}" type="presOf" srcId="{DA2E617E-85F6-4473-B12C-B051EEFDB620}" destId="{3784E316-7823-D14F-A28A-FAA09885301D}" srcOrd="1" destOrd="0" presId="urn:microsoft.com/office/officeart/2005/8/layout/vProcess5"/>
    <dgm:cxn modelId="{CC4BE69F-7AE3-4AF0-B7B3-5831D16749EC}" srcId="{51A73D7F-B26F-4BF1-BEC7-A6E05E8A2055}" destId="{3EFF41E0-98B3-4C04-AB0E-AFA2A53FF044}" srcOrd="0" destOrd="0" parTransId="{FE8204E3-FBC9-47F1-B2B7-026A70BC89BD}" sibTransId="{70223710-05D1-451C-A97C-4CA77D4E27F5}"/>
    <dgm:cxn modelId="{AA9EF5B4-5FDA-6241-B9AB-8765CB50B9EA}" type="presOf" srcId="{A01D80BC-7F76-494A-826A-EFF55A04D65E}" destId="{A009D35F-7B00-5F49-A3A4-47F810944705}" srcOrd="0" destOrd="0" presId="urn:microsoft.com/office/officeart/2005/8/layout/vProcess5"/>
    <dgm:cxn modelId="{4434CEB7-CA3E-EC42-90D4-F61FA4174C3E}" type="presOf" srcId="{AB3A9B07-FA6E-41BA-93D1-FB52BD3F32B6}" destId="{824032B4-CDF9-694D-A64A-6DE975BDAF86}" srcOrd="0" destOrd="0" presId="urn:microsoft.com/office/officeart/2005/8/layout/vProcess5"/>
    <dgm:cxn modelId="{B71061D8-37D0-4C8B-AAE5-F3CEA9D3E514}" srcId="{51A73D7F-B26F-4BF1-BEC7-A6E05E8A2055}" destId="{3945112E-2D4E-43EC-A86E-A6FC7294F7AC}" srcOrd="2" destOrd="0" parTransId="{4D531EF8-87B1-4BD8-92D2-50F8D968D0FC}" sibTransId="{123D25D9-C7A4-45FD-BA30-0F1EA6704D36}"/>
    <dgm:cxn modelId="{B179CCD9-20E4-D244-B131-CE13DDFA1303}" type="presOf" srcId="{63AAC3AD-A09B-43A6-B380-30D6811F115B}" destId="{68D64838-6542-1942-86D5-9CE1F663B861}" srcOrd="0" destOrd="0" presId="urn:microsoft.com/office/officeart/2005/8/layout/vProcess5"/>
    <dgm:cxn modelId="{2942FEE0-5DC6-2143-AC2B-A9AA9B51531E}" type="presOf" srcId="{3945112E-2D4E-43EC-A86E-A6FC7294F7AC}" destId="{CCF174FC-68D1-A746-B9BC-C918F62F623C}" srcOrd="0" destOrd="0" presId="urn:microsoft.com/office/officeart/2005/8/layout/vProcess5"/>
    <dgm:cxn modelId="{BAF108E2-2A05-2C4A-A047-B81B4C0B5C4A}" type="presOf" srcId="{51A73D7F-B26F-4BF1-BEC7-A6E05E8A2055}" destId="{FA25C589-4078-AE4D-9838-DB8C7B374531}" srcOrd="0" destOrd="0" presId="urn:microsoft.com/office/officeart/2005/8/layout/vProcess5"/>
    <dgm:cxn modelId="{B7C932BE-ED68-424D-9475-6AFDC478D0E7}" type="presParOf" srcId="{FA25C589-4078-AE4D-9838-DB8C7B374531}" destId="{17D1734F-1610-234E-88C0-BD0CB61A8C78}" srcOrd="0" destOrd="0" presId="urn:microsoft.com/office/officeart/2005/8/layout/vProcess5"/>
    <dgm:cxn modelId="{1678E957-D1BA-7642-AEE5-CE8162668012}" type="presParOf" srcId="{FA25C589-4078-AE4D-9838-DB8C7B374531}" destId="{C72CF6F1-B139-6447-A658-1CC826DDFC54}" srcOrd="1" destOrd="0" presId="urn:microsoft.com/office/officeart/2005/8/layout/vProcess5"/>
    <dgm:cxn modelId="{3C2EFFF1-DD11-2D4A-9289-4943CA14C701}" type="presParOf" srcId="{FA25C589-4078-AE4D-9838-DB8C7B374531}" destId="{824032B4-CDF9-694D-A64A-6DE975BDAF86}" srcOrd="2" destOrd="0" presId="urn:microsoft.com/office/officeart/2005/8/layout/vProcess5"/>
    <dgm:cxn modelId="{2C74C2E0-4888-3444-811B-6ACFF309F376}" type="presParOf" srcId="{FA25C589-4078-AE4D-9838-DB8C7B374531}" destId="{CCF174FC-68D1-A746-B9BC-C918F62F623C}" srcOrd="3" destOrd="0" presId="urn:microsoft.com/office/officeart/2005/8/layout/vProcess5"/>
    <dgm:cxn modelId="{4CD2308B-2DCC-8840-A2EC-D738826C7006}" type="presParOf" srcId="{FA25C589-4078-AE4D-9838-DB8C7B374531}" destId="{68D64838-6542-1942-86D5-9CE1F663B861}" srcOrd="4" destOrd="0" presId="urn:microsoft.com/office/officeart/2005/8/layout/vProcess5"/>
    <dgm:cxn modelId="{BB49DB4B-16CA-554A-A937-99A478041942}" type="presParOf" srcId="{FA25C589-4078-AE4D-9838-DB8C7B374531}" destId="{84D7F59A-F37A-9F43-9CCE-FDFECBD685E4}" srcOrd="5" destOrd="0" presId="urn:microsoft.com/office/officeart/2005/8/layout/vProcess5"/>
    <dgm:cxn modelId="{0C4DC24C-4E63-814C-A6C0-16A1EC8C97E8}" type="presParOf" srcId="{FA25C589-4078-AE4D-9838-DB8C7B374531}" destId="{D54DFCBB-E25A-0442-A2EE-5BF8EA2F1006}" srcOrd="6" destOrd="0" presId="urn:microsoft.com/office/officeart/2005/8/layout/vProcess5"/>
    <dgm:cxn modelId="{1CA58595-2349-764B-8D6B-551EC8207B6E}" type="presParOf" srcId="{FA25C589-4078-AE4D-9838-DB8C7B374531}" destId="{D3878738-DFA9-F44E-8370-4BDAC64F21F1}" srcOrd="7" destOrd="0" presId="urn:microsoft.com/office/officeart/2005/8/layout/vProcess5"/>
    <dgm:cxn modelId="{5289DBB0-4673-5E4F-A0D9-C5F142E060D0}" type="presParOf" srcId="{FA25C589-4078-AE4D-9838-DB8C7B374531}" destId="{72D75490-3B46-FC4B-B2E2-71A533CE4C5D}" srcOrd="8" destOrd="0" presId="urn:microsoft.com/office/officeart/2005/8/layout/vProcess5"/>
    <dgm:cxn modelId="{347F4545-BD0E-0047-8C8D-61F823032434}" type="presParOf" srcId="{FA25C589-4078-AE4D-9838-DB8C7B374531}" destId="{A009D35F-7B00-5F49-A3A4-47F810944705}" srcOrd="9" destOrd="0" presId="urn:microsoft.com/office/officeart/2005/8/layout/vProcess5"/>
    <dgm:cxn modelId="{82656A2F-16F6-AD44-A937-F8EFD4914198}" type="presParOf" srcId="{FA25C589-4078-AE4D-9838-DB8C7B374531}" destId="{6BAC777E-2F58-0C41-A686-B463BE87B210}" srcOrd="10" destOrd="0" presId="urn:microsoft.com/office/officeart/2005/8/layout/vProcess5"/>
    <dgm:cxn modelId="{E9418892-30D6-7E45-A1C4-A38D15595884}" type="presParOf" srcId="{FA25C589-4078-AE4D-9838-DB8C7B374531}" destId="{C8D9B7CC-BBE4-6A48-9B69-C94AAD40A2C0}" srcOrd="11" destOrd="0" presId="urn:microsoft.com/office/officeart/2005/8/layout/vProcess5"/>
    <dgm:cxn modelId="{989ECF27-8978-5545-A31F-F11D6AE5F314}" type="presParOf" srcId="{FA25C589-4078-AE4D-9838-DB8C7B374531}" destId="{6E8BFFDA-D021-1F4A-AE36-EA956B6808DC}" srcOrd="12" destOrd="0" presId="urn:microsoft.com/office/officeart/2005/8/layout/vProcess5"/>
    <dgm:cxn modelId="{4FA16D8C-1436-2E41-9FFA-D4999891BA9D}" type="presParOf" srcId="{FA25C589-4078-AE4D-9838-DB8C7B374531}" destId="{EAF28613-69E7-6A43-9A15-AE9EAF980687}" srcOrd="13" destOrd="0" presId="urn:microsoft.com/office/officeart/2005/8/layout/vProcess5"/>
    <dgm:cxn modelId="{D053D63C-BED7-E747-9AAE-7D79E816A5D8}" type="presParOf" srcId="{FA25C589-4078-AE4D-9838-DB8C7B374531}" destId="{3784E316-7823-D14F-A28A-FAA0988530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BD436E-066E-4C49-A8CD-B45DC66E811F}"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5CF39F-875C-4724-9B00-8DF4AD130541}">
      <dgm:prSet custT="1"/>
      <dgm:spPr/>
      <dgm:t>
        <a:bodyPr/>
        <a:lstStyle/>
        <a:p>
          <a:pPr>
            <a:lnSpc>
              <a:spcPct val="100000"/>
            </a:lnSpc>
            <a:defRPr cap="all"/>
          </a:pPr>
          <a:r>
            <a:rPr lang="en-US" sz="1400" dirty="0"/>
            <a:t>Data from student assessment (formative &amp; summative)</a:t>
          </a:r>
        </a:p>
      </dgm:t>
    </dgm:pt>
    <dgm:pt modelId="{3A9C254D-3D41-4133-AAF7-15A75C6C13A8}" type="parTrans" cxnId="{C6B86E16-D497-4A65-B621-92D786FF892D}">
      <dgm:prSet/>
      <dgm:spPr/>
      <dgm:t>
        <a:bodyPr/>
        <a:lstStyle/>
        <a:p>
          <a:endParaRPr lang="en-US"/>
        </a:p>
      </dgm:t>
    </dgm:pt>
    <dgm:pt modelId="{10537B86-6B2F-4DE1-B104-DD95D37C0F4A}" type="sibTrans" cxnId="{C6B86E16-D497-4A65-B621-92D786FF892D}">
      <dgm:prSet/>
      <dgm:spPr/>
      <dgm:t>
        <a:bodyPr/>
        <a:lstStyle/>
        <a:p>
          <a:pPr>
            <a:lnSpc>
              <a:spcPct val="100000"/>
            </a:lnSpc>
          </a:pPr>
          <a:endParaRPr lang="en-US"/>
        </a:p>
      </dgm:t>
    </dgm:pt>
    <dgm:pt modelId="{A2C92CE3-6366-4EFD-BBB1-3231111DE63C}">
      <dgm:prSet custT="1"/>
      <dgm:spPr/>
      <dgm:t>
        <a:bodyPr/>
        <a:lstStyle/>
        <a:p>
          <a:pPr>
            <a:lnSpc>
              <a:spcPct val="100000"/>
            </a:lnSpc>
            <a:defRPr cap="all"/>
          </a:pPr>
          <a:r>
            <a:rPr lang="en-US" sz="1400" dirty="0"/>
            <a:t>LMS data (usage data, early alert data, etc.)</a:t>
          </a:r>
        </a:p>
      </dgm:t>
    </dgm:pt>
    <dgm:pt modelId="{A857B16B-C364-4A39-B86F-E9369BCA8604}" type="parTrans" cxnId="{652362AB-D4D0-4CDA-A814-FA1CECE28F87}">
      <dgm:prSet/>
      <dgm:spPr/>
      <dgm:t>
        <a:bodyPr/>
        <a:lstStyle/>
        <a:p>
          <a:endParaRPr lang="en-US"/>
        </a:p>
      </dgm:t>
    </dgm:pt>
    <dgm:pt modelId="{41B90CAD-AF8B-4370-B3C5-DB6941B1249D}" type="sibTrans" cxnId="{652362AB-D4D0-4CDA-A814-FA1CECE28F87}">
      <dgm:prSet/>
      <dgm:spPr/>
      <dgm:t>
        <a:bodyPr/>
        <a:lstStyle/>
        <a:p>
          <a:pPr>
            <a:lnSpc>
              <a:spcPct val="100000"/>
            </a:lnSpc>
          </a:pPr>
          <a:endParaRPr lang="en-US"/>
        </a:p>
      </dgm:t>
    </dgm:pt>
    <dgm:pt modelId="{610FCEB6-F2B7-4704-B4E6-061DFA0688A1}">
      <dgm:prSet custT="1"/>
      <dgm:spPr/>
      <dgm:t>
        <a:bodyPr/>
        <a:lstStyle/>
        <a:p>
          <a:pPr>
            <a:lnSpc>
              <a:spcPct val="100000"/>
            </a:lnSpc>
            <a:defRPr cap="all"/>
          </a:pPr>
          <a:r>
            <a:rPr lang="en-US" sz="1400" dirty="0"/>
            <a:t>Institutional data (retention, completion, etc.)</a:t>
          </a:r>
        </a:p>
      </dgm:t>
    </dgm:pt>
    <dgm:pt modelId="{94C7E853-83F4-4F9C-B5F4-47B4B7F42AED}" type="parTrans" cxnId="{94834BD7-4256-42D1-B6C3-42988631944B}">
      <dgm:prSet/>
      <dgm:spPr/>
      <dgm:t>
        <a:bodyPr/>
        <a:lstStyle/>
        <a:p>
          <a:endParaRPr lang="en-US"/>
        </a:p>
      </dgm:t>
    </dgm:pt>
    <dgm:pt modelId="{77495075-31A6-40DE-8401-B90775CCC6A6}" type="sibTrans" cxnId="{94834BD7-4256-42D1-B6C3-42988631944B}">
      <dgm:prSet/>
      <dgm:spPr/>
      <dgm:t>
        <a:bodyPr/>
        <a:lstStyle/>
        <a:p>
          <a:pPr>
            <a:lnSpc>
              <a:spcPct val="100000"/>
            </a:lnSpc>
          </a:pPr>
          <a:endParaRPr lang="en-US"/>
        </a:p>
      </dgm:t>
    </dgm:pt>
    <dgm:pt modelId="{6AC71E20-B0BA-439E-948C-04121A7C1FD5}">
      <dgm:prSet custT="1"/>
      <dgm:spPr/>
      <dgm:t>
        <a:bodyPr/>
        <a:lstStyle/>
        <a:p>
          <a:pPr>
            <a:lnSpc>
              <a:spcPct val="100000"/>
            </a:lnSpc>
            <a:defRPr cap="all"/>
          </a:pPr>
          <a:r>
            <a:rPr lang="en-US" sz="1400" dirty="0"/>
            <a:t>Student evaluations (other student feedback?)</a:t>
          </a:r>
        </a:p>
      </dgm:t>
    </dgm:pt>
    <dgm:pt modelId="{9279BB83-C34C-44CF-BC5F-86D270FC8380}" type="parTrans" cxnId="{3FD296DE-DCB7-4CC5-9A2F-7E880845474F}">
      <dgm:prSet/>
      <dgm:spPr/>
      <dgm:t>
        <a:bodyPr/>
        <a:lstStyle/>
        <a:p>
          <a:endParaRPr lang="en-US"/>
        </a:p>
      </dgm:t>
    </dgm:pt>
    <dgm:pt modelId="{E61A5D55-1BA6-436A-85E6-A1FBE1D12A12}" type="sibTrans" cxnId="{3FD296DE-DCB7-4CC5-9A2F-7E880845474F}">
      <dgm:prSet/>
      <dgm:spPr/>
      <dgm:t>
        <a:bodyPr/>
        <a:lstStyle/>
        <a:p>
          <a:pPr>
            <a:lnSpc>
              <a:spcPct val="100000"/>
            </a:lnSpc>
          </a:pPr>
          <a:endParaRPr lang="en-US"/>
        </a:p>
      </dgm:t>
    </dgm:pt>
    <dgm:pt modelId="{E91213C3-1EF4-42E4-9DAC-8598D0C70063}">
      <dgm:prSet custT="1"/>
      <dgm:spPr/>
      <dgm:t>
        <a:bodyPr/>
        <a:lstStyle/>
        <a:p>
          <a:pPr>
            <a:lnSpc>
              <a:spcPct val="100000"/>
            </a:lnSpc>
            <a:defRPr cap="all"/>
          </a:pPr>
          <a:r>
            <a:rPr lang="en-US" sz="1400" dirty="0"/>
            <a:t>Instructor feedback</a:t>
          </a:r>
        </a:p>
      </dgm:t>
    </dgm:pt>
    <dgm:pt modelId="{230AB97C-58C9-4AA9-B671-39F06F8831DB}" type="parTrans" cxnId="{DFC357DE-167C-4AE6-B9C2-E4EF3BED3F5D}">
      <dgm:prSet/>
      <dgm:spPr/>
      <dgm:t>
        <a:bodyPr/>
        <a:lstStyle/>
        <a:p>
          <a:endParaRPr lang="en-US"/>
        </a:p>
      </dgm:t>
    </dgm:pt>
    <dgm:pt modelId="{2CBFFE3B-6CBB-4C2B-B9CC-A82A4F2065FF}" type="sibTrans" cxnId="{DFC357DE-167C-4AE6-B9C2-E4EF3BED3F5D}">
      <dgm:prSet/>
      <dgm:spPr/>
      <dgm:t>
        <a:bodyPr/>
        <a:lstStyle/>
        <a:p>
          <a:pPr>
            <a:lnSpc>
              <a:spcPct val="100000"/>
            </a:lnSpc>
          </a:pPr>
          <a:endParaRPr lang="en-US"/>
        </a:p>
      </dgm:t>
    </dgm:pt>
    <dgm:pt modelId="{365F4890-377E-4250-AC23-8E4AC255FE70}">
      <dgm:prSet custT="1"/>
      <dgm:spPr/>
      <dgm:t>
        <a:bodyPr/>
        <a:lstStyle/>
        <a:p>
          <a:pPr>
            <a:lnSpc>
              <a:spcPct val="100000"/>
            </a:lnSpc>
            <a:defRPr cap="all"/>
          </a:pPr>
          <a:r>
            <a:rPr lang="en-US" sz="1400" dirty="0"/>
            <a:t>Faculty &amp; Professional Development attendance &amp; feedback</a:t>
          </a:r>
        </a:p>
      </dgm:t>
    </dgm:pt>
    <dgm:pt modelId="{D7C941FC-64A9-4713-8A24-97C3CB757E27}" type="parTrans" cxnId="{E6FBD940-8D68-4FC4-A913-667DC8CEF13F}">
      <dgm:prSet/>
      <dgm:spPr/>
      <dgm:t>
        <a:bodyPr/>
        <a:lstStyle/>
        <a:p>
          <a:endParaRPr lang="en-US"/>
        </a:p>
      </dgm:t>
    </dgm:pt>
    <dgm:pt modelId="{2CBF3036-A914-48ED-80DF-331563079B65}" type="sibTrans" cxnId="{E6FBD940-8D68-4FC4-A913-667DC8CEF13F}">
      <dgm:prSet/>
      <dgm:spPr/>
      <dgm:t>
        <a:bodyPr/>
        <a:lstStyle/>
        <a:p>
          <a:endParaRPr lang="en-US"/>
        </a:p>
      </dgm:t>
    </dgm:pt>
    <dgm:pt modelId="{9085EF75-E200-4737-934C-924AAC40A8D2}" type="pres">
      <dgm:prSet presAssocID="{FDBD436E-066E-4C49-A8CD-B45DC66E811F}" presName="root" presStyleCnt="0">
        <dgm:presLayoutVars>
          <dgm:dir/>
          <dgm:resizeHandles val="exact"/>
        </dgm:presLayoutVars>
      </dgm:prSet>
      <dgm:spPr/>
    </dgm:pt>
    <dgm:pt modelId="{0F6878CF-0F0A-481B-9DAE-3373EE403365}" type="pres">
      <dgm:prSet presAssocID="{CB5CF39F-875C-4724-9B00-8DF4AD130541}" presName="compNode" presStyleCnt="0"/>
      <dgm:spPr/>
    </dgm:pt>
    <dgm:pt modelId="{8BCC91CC-411F-40D1-8E60-4124F7F73FE5}" type="pres">
      <dgm:prSet presAssocID="{CB5CF39F-875C-4724-9B00-8DF4AD130541}" presName="iconBgRect" presStyleLbl="bgShp" presStyleIdx="0" presStyleCnt="6"/>
      <dgm:spPr>
        <a:prstGeom prst="round2DiagRect">
          <a:avLst>
            <a:gd name="adj1" fmla="val 29727"/>
            <a:gd name="adj2" fmla="val 0"/>
          </a:avLst>
        </a:prstGeom>
        <a:ln>
          <a:solidFill>
            <a:schemeClr val="tx1"/>
          </a:solidFill>
        </a:ln>
      </dgm:spPr>
    </dgm:pt>
    <dgm:pt modelId="{947A4D49-076C-47A3-950C-2C13E933881F}" type="pres">
      <dgm:prSet presAssocID="{CB5CF39F-875C-4724-9B00-8DF4AD13054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ECEDE6F-E018-4076-A10E-C1FAA0F46548}" type="pres">
      <dgm:prSet presAssocID="{CB5CF39F-875C-4724-9B00-8DF4AD130541}" presName="spaceRect" presStyleCnt="0"/>
      <dgm:spPr/>
    </dgm:pt>
    <dgm:pt modelId="{09FC488D-C6EF-482E-82BC-CD04B16BD930}" type="pres">
      <dgm:prSet presAssocID="{CB5CF39F-875C-4724-9B00-8DF4AD130541}" presName="textRect" presStyleLbl="revTx" presStyleIdx="0" presStyleCnt="6">
        <dgm:presLayoutVars>
          <dgm:chMax val="1"/>
          <dgm:chPref val="1"/>
        </dgm:presLayoutVars>
      </dgm:prSet>
      <dgm:spPr/>
    </dgm:pt>
    <dgm:pt modelId="{CAA15900-54D4-40DC-9C4E-CD9FBBF60A36}" type="pres">
      <dgm:prSet presAssocID="{10537B86-6B2F-4DE1-B104-DD95D37C0F4A}" presName="sibTrans" presStyleCnt="0"/>
      <dgm:spPr/>
    </dgm:pt>
    <dgm:pt modelId="{A4084F3F-CBB9-42CC-8A2A-51AF33A05CB4}" type="pres">
      <dgm:prSet presAssocID="{A2C92CE3-6366-4EFD-BBB1-3231111DE63C}" presName="compNode" presStyleCnt="0"/>
      <dgm:spPr/>
    </dgm:pt>
    <dgm:pt modelId="{F46507B8-10AA-4B3F-AADD-3791C9D6B4BA}" type="pres">
      <dgm:prSet presAssocID="{A2C92CE3-6366-4EFD-BBB1-3231111DE63C}" presName="iconBgRect" presStyleLbl="bgShp" presStyleIdx="1" presStyleCnt="6"/>
      <dgm:spPr>
        <a:prstGeom prst="round2DiagRect">
          <a:avLst>
            <a:gd name="adj1" fmla="val 29727"/>
            <a:gd name="adj2" fmla="val 0"/>
          </a:avLst>
        </a:prstGeom>
        <a:ln>
          <a:solidFill>
            <a:schemeClr val="tx1"/>
          </a:solidFill>
        </a:ln>
      </dgm:spPr>
    </dgm:pt>
    <dgm:pt modelId="{35D4373E-2B7A-42EE-A15F-9B0293F4D012}" type="pres">
      <dgm:prSet presAssocID="{A2C92CE3-6366-4EFD-BBB1-3231111DE63C}"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a:ext>
      </dgm:extLst>
    </dgm:pt>
    <dgm:pt modelId="{580FF0E5-FD79-46C1-B62E-37409CC1332D}" type="pres">
      <dgm:prSet presAssocID="{A2C92CE3-6366-4EFD-BBB1-3231111DE63C}" presName="spaceRect" presStyleCnt="0"/>
      <dgm:spPr/>
    </dgm:pt>
    <dgm:pt modelId="{E91B9777-9CB7-44F4-B9F2-860FCB9D7909}" type="pres">
      <dgm:prSet presAssocID="{A2C92CE3-6366-4EFD-BBB1-3231111DE63C}" presName="textRect" presStyleLbl="revTx" presStyleIdx="1" presStyleCnt="6">
        <dgm:presLayoutVars>
          <dgm:chMax val="1"/>
          <dgm:chPref val="1"/>
        </dgm:presLayoutVars>
      </dgm:prSet>
      <dgm:spPr/>
    </dgm:pt>
    <dgm:pt modelId="{F8D0C371-9CA8-4AF7-B949-26C30A979886}" type="pres">
      <dgm:prSet presAssocID="{41B90CAD-AF8B-4370-B3C5-DB6941B1249D}" presName="sibTrans" presStyleCnt="0"/>
      <dgm:spPr/>
    </dgm:pt>
    <dgm:pt modelId="{D85DE26A-96EB-43DC-984D-9E5396166F0D}" type="pres">
      <dgm:prSet presAssocID="{610FCEB6-F2B7-4704-B4E6-061DFA0688A1}" presName="compNode" presStyleCnt="0"/>
      <dgm:spPr/>
    </dgm:pt>
    <dgm:pt modelId="{5CC19F33-DAE4-4982-8AE9-C401E9EFB7AA}" type="pres">
      <dgm:prSet presAssocID="{610FCEB6-F2B7-4704-B4E6-061DFA0688A1}" presName="iconBgRect" presStyleLbl="bgShp" presStyleIdx="2" presStyleCnt="6"/>
      <dgm:spPr>
        <a:prstGeom prst="round2DiagRect">
          <a:avLst>
            <a:gd name="adj1" fmla="val 29727"/>
            <a:gd name="adj2" fmla="val 0"/>
          </a:avLst>
        </a:prstGeom>
        <a:ln>
          <a:solidFill>
            <a:schemeClr val="tx1"/>
          </a:solidFill>
        </a:ln>
      </dgm:spPr>
    </dgm:pt>
    <dgm:pt modelId="{0996703B-1E66-49BC-99E2-89C499B85E6E}" type="pres">
      <dgm:prSet presAssocID="{610FCEB6-F2B7-4704-B4E6-061DFA0688A1}"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pward trend"/>
        </a:ext>
      </dgm:extLst>
    </dgm:pt>
    <dgm:pt modelId="{5EA52D19-AE0B-46A5-81BE-9FE468831CA9}" type="pres">
      <dgm:prSet presAssocID="{610FCEB6-F2B7-4704-B4E6-061DFA0688A1}" presName="spaceRect" presStyleCnt="0"/>
      <dgm:spPr/>
    </dgm:pt>
    <dgm:pt modelId="{9C61AF52-9CD1-4733-B96F-2FD20F6CE541}" type="pres">
      <dgm:prSet presAssocID="{610FCEB6-F2B7-4704-B4E6-061DFA0688A1}" presName="textRect" presStyleLbl="revTx" presStyleIdx="2" presStyleCnt="6">
        <dgm:presLayoutVars>
          <dgm:chMax val="1"/>
          <dgm:chPref val="1"/>
        </dgm:presLayoutVars>
      </dgm:prSet>
      <dgm:spPr/>
    </dgm:pt>
    <dgm:pt modelId="{BD8DEED4-CA85-48D5-A101-7EADEDB4EE51}" type="pres">
      <dgm:prSet presAssocID="{77495075-31A6-40DE-8401-B90775CCC6A6}" presName="sibTrans" presStyleCnt="0"/>
      <dgm:spPr/>
    </dgm:pt>
    <dgm:pt modelId="{6933CD38-3AB1-4FD6-9C81-AEA3B33D1FF1}" type="pres">
      <dgm:prSet presAssocID="{6AC71E20-B0BA-439E-948C-04121A7C1FD5}" presName="compNode" presStyleCnt="0"/>
      <dgm:spPr/>
    </dgm:pt>
    <dgm:pt modelId="{5F63D536-F24F-4AFF-9170-2AD29859E683}" type="pres">
      <dgm:prSet presAssocID="{6AC71E20-B0BA-439E-948C-04121A7C1FD5}" presName="iconBgRect" presStyleLbl="bgShp" presStyleIdx="3" presStyleCnt="6"/>
      <dgm:spPr>
        <a:prstGeom prst="round2DiagRect">
          <a:avLst>
            <a:gd name="adj1" fmla="val 29727"/>
            <a:gd name="adj2" fmla="val 0"/>
          </a:avLst>
        </a:prstGeom>
        <a:ln>
          <a:solidFill>
            <a:schemeClr val="tx1"/>
          </a:solidFill>
        </a:ln>
      </dgm:spPr>
    </dgm:pt>
    <dgm:pt modelId="{E1958847-6236-4CBD-86AE-69B1DA2F43F9}" type="pres">
      <dgm:prSet presAssocID="{6AC71E20-B0BA-439E-948C-04121A7C1FD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D635B8A2-02E1-43BA-B417-0315157D9662}" type="pres">
      <dgm:prSet presAssocID="{6AC71E20-B0BA-439E-948C-04121A7C1FD5}" presName="spaceRect" presStyleCnt="0"/>
      <dgm:spPr/>
    </dgm:pt>
    <dgm:pt modelId="{228B2CC5-9D92-494D-8192-C05B87A0B05C}" type="pres">
      <dgm:prSet presAssocID="{6AC71E20-B0BA-439E-948C-04121A7C1FD5}" presName="textRect" presStyleLbl="revTx" presStyleIdx="3" presStyleCnt="6">
        <dgm:presLayoutVars>
          <dgm:chMax val="1"/>
          <dgm:chPref val="1"/>
        </dgm:presLayoutVars>
      </dgm:prSet>
      <dgm:spPr/>
    </dgm:pt>
    <dgm:pt modelId="{AB44778C-852A-4D7F-AFB3-0E3A3BDCFC22}" type="pres">
      <dgm:prSet presAssocID="{E61A5D55-1BA6-436A-85E6-A1FBE1D12A12}" presName="sibTrans" presStyleCnt="0"/>
      <dgm:spPr/>
    </dgm:pt>
    <dgm:pt modelId="{F1FFA724-999F-4C14-A416-F5E5425895FE}" type="pres">
      <dgm:prSet presAssocID="{E91213C3-1EF4-42E4-9DAC-8598D0C70063}" presName="compNode" presStyleCnt="0"/>
      <dgm:spPr/>
    </dgm:pt>
    <dgm:pt modelId="{127139E2-0414-4558-80A4-BCF2E77F25EF}" type="pres">
      <dgm:prSet presAssocID="{E91213C3-1EF4-42E4-9DAC-8598D0C70063}" presName="iconBgRect" presStyleLbl="bgShp" presStyleIdx="4" presStyleCnt="6"/>
      <dgm:spPr>
        <a:prstGeom prst="round2DiagRect">
          <a:avLst>
            <a:gd name="adj1" fmla="val 29727"/>
            <a:gd name="adj2" fmla="val 0"/>
          </a:avLst>
        </a:prstGeom>
        <a:ln>
          <a:solidFill>
            <a:schemeClr val="tx1"/>
          </a:solidFill>
        </a:ln>
      </dgm:spPr>
    </dgm:pt>
    <dgm:pt modelId="{487C754D-C2C3-4663-BB6A-2D30215331A1}" type="pres">
      <dgm:prSet presAssocID="{E91213C3-1EF4-42E4-9DAC-8598D0C7006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0EA30DF1-AAD8-4CBC-9C6A-5B19351C90C8}" type="pres">
      <dgm:prSet presAssocID="{E91213C3-1EF4-42E4-9DAC-8598D0C70063}" presName="spaceRect" presStyleCnt="0"/>
      <dgm:spPr/>
    </dgm:pt>
    <dgm:pt modelId="{EBC66D88-E3CF-4C3D-99FA-4ADFF54F4F22}" type="pres">
      <dgm:prSet presAssocID="{E91213C3-1EF4-42E4-9DAC-8598D0C70063}" presName="textRect" presStyleLbl="revTx" presStyleIdx="4" presStyleCnt="6">
        <dgm:presLayoutVars>
          <dgm:chMax val="1"/>
          <dgm:chPref val="1"/>
        </dgm:presLayoutVars>
      </dgm:prSet>
      <dgm:spPr/>
    </dgm:pt>
    <dgm:pt modelId="{DA83C08E-479B-497F-8939-D483FF78B40D}" type="pres">
      <dgm:prSet presAssocID="{2CBFFE3B-6CBB-4C2B-B9CC-A82A4F2065FF}" presName="sibTrans" presStyleCnt="0"/>
      <dgm:spPr/>
    </dgm:pt>
    <dgm:pt modelId="{923F35C7-A423-48AC-B314-6C35155E62B6}" type="pres">
      <dgm:prSet presAssocID="{365F4890-377E-4250-AC23-8E4AC255FE70}" presName="compNode" presStyleCnt="0"/>
      <dgm:spPr/>
    </dgm:pt>
    <dgm:pt modelId="{88FF608A-4195-46DD-9093-230471AED006}" type="pres">
      <dgm:prSet presAssocID="{365F4890-377E-4250-AC23-8E4AC255FE70}" presName="iconBgRect" presStyleLbl="bgShp" presStyleIdx="5" presStyleCnt="6"/>
      <dgm:spPr>
        <a:prstGeom prst="round2DiagRect">
          <a:avLst>
            <a:gd name="adj1" fmla="val 29727"/>
            <a:gd name="adj2" fmla="val 0"/>
          </a:avLst>
        </a:prstGeom>
        <a:ln>
          <a:solidFill>
            <a:schemeClr val="tx1"/>
          </a:solidFill>
        </a:ln>
      </dgm:spPr>
    </dgm:pt>
    <dgm:pt modelId="{8939F0AB-BA45-4D86-9158-28D69C662DF2}" type="pres">
      <dgm:prSet presAssocID="{365F4890-377E-4250-AC23-8E4AC255FE7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DE0577CA-C841-4EF6-B548-8639229E1CC4}" type="pres">
      <dgm:prSet presAssocID="{365F4890-377E-4250-AC23-8E4AC255FE70}" presName="spaceRect" presStyleCnt="0"/>
      <dgm:spPr/>
    </dgm:pt>
    <dgm:pt modelId="{28AD8A6B-3214-43D2-A3EB-FECAC1115DDF}" type="pres">
      <dgm:prSet presAssocID="{365F4890-377E-4250-AC23-8E4AC255FE70}" presName="textRect" presStyleLbl="revTx" presStyleIdx="5" presStyleCnt="6">
        <dgm:presLayoutVars>
          <dgm:chMax val="1"/>
          <dgm:chPref val="1"/>
        </dgm:presLayoutVars>
      </dgm:prSet>
      <dgm:spPr/>
    </dgm:pt>
  </dgm:ptLst>
  <dgm:cxnLst>
    <dgm:cxn modelId="{C6B86E16-D497-4A65-B621-92D786FF892D}" srcId="{FDBD436E-066E-4C49-A8CD-B45DC66E811F}" destId="{CB5CF39F-875C-4724-9B00-8DF4AD130541}" srcOrd="0" destOrd="0" parTransId="{3A9C254D-3D41-4133-AAF7-15A75C6C13A8}" sibTransId="{10537B86-6B2F-4DE1-B104-DD95D37C0F4A}"/>
    <dgm:cxn modelId="{74826B24-F0D7-404C-9EC0-32C8F42374BE}" type="presOf" srcId="{365F4890-377E-4250-AC23-8E4AC255FE70}" destId="{28AD8A6B-3214-43D2-A3EB-FECAC1115DDF}" srcOrd="0" destOrd="0" presId="urn:microsoft.com/office/officeart/2018/5/layout/IconLeafLabelList"/>
    <dgm:cxn modelId="{C2E08926-60F9-2044-B48B-8B2F69BD65BA}" type="presOf" srcId="{FDBD436E-066E-4C49-A8CD-B45DC66E811F}" destId="{9085EF75-E200-4737-934C-924AAC40A8D2}" srcOrd="0" destOrd="0" presId="urn:microsoft.com/office/officeart/2018/5/layout/IconLeafLabelList"/>
    <dgm:cxn modelId="{FDE76630-A75E-6044-9092-E8B1C691D6D9}" type="presOf" srcId="{610FCEB6-F2B7-4704-B4E6-061DFA0688A1}" destId="{9C61AF52-9CD1-4733-B96F-2FD20F6CE541}" srcOrd="0" destOrd="0" presId="urn:microsoft.com/office/officeart/2018/5/layout/IconLeafLabelList"/>
    <dgm:cxn modelId="{E6FBD940-8D68-4FC4-A913-667DC8CEF13F}" srcId="{FDBD436E-066E-4C49-A8CD-B45DC66E811F}" destId="{365F4890-377E-4250-AC23-8E4AC255FE70}" srcOrd="5" destOrd="0" parTransId="{D7C941FC-64A9-4713-8A24-97C3CB757E27}" sibTransId="{2CBF3036-A914-48ED-80DF-331563079B65}"/>
    <dgm:cxn modelId="{0C61A144-2757-5A4F-AB8D-5CC613644FED}" type="presOf" srcId="{6AC71E20-B0BA-439E-948C-04121A7C1FD5}" destId="{228B2CC5-9D92-494D-8192-C05B87A0B05C}" srcOrd="0" destOrd="0" presId="urn:microsoft.com/office/officeart/2018/5/layout/IconLeafLabelList"/>
    <dgm:cxn modelId="{E116E864-4E67-CB4B-BDB9-62CEAC21293A}" type="presOf" srcId="{CB5CF39F-875C-4724-9B00-8DF4AD130541}" destId="{09FC488D-C6EF-482E-82BC-CD04B16BD930}" srcOrd="0" destOrd="0" presId="urn:microsoft.com/office/officeart/2018/5/layout/IconLeafLabelList"/>
    <dgm:cxn modelId="{652362AB-D4D0-4CDA-A814-FA1CECE28F87}" srcId="{FDBD436E-066E-4C49-A8CD-B45DC66E811F}" destId="{A2C92CE3-6366-4EFD-BBB1-3231111DE63C}" srcOrd="1" destOrd="0" parTransId="{A857B16B-C364-4A39-B86F-E9369BCA8604}" sibTransId="{41B90CAD-AF8B-4370-B3C5-DB6941B1249D}"/>
    <dgm:cxn modelId="{02FD67C0-8B39-D349-A0B9-08ECF0AE9213}" type="presOf" srcId="{A2C92CE3-6366-4EFD-BBB1-3231111DE63C}" destId="{E91B9777-9CB7-44F4-B9F2-860FCB9D7909}" srcOrd="0" destOrd="0" presId="urn:microsoft.com/office/officeart/2018/5/layout/IconLeafLabelList"/>
    <dgm:cxn modelId="{94834BD7-4256-42D1-B6C3-42988631944B}" srcId="{FDBD436E-066E-4C49-A8CD-B45DC66E811F}" destId="{610FCEB6-F2B7-4704-B4E6-061DFA0688A1}" srcOrd="2" destOrd="0" parTransId="{94C7E853-83F4-4F9C-B5F4-47B4B7F42AED}" sibTransId="{77495075-31A6-40DE-8401-B90775CCC6A6}"/>
    <dgm:cxn modelId="{DFC357DE-167C-4AE6-B9C2-E4EF3BED3F5D}" srcId="{FDBD436E-066E-4C49-A8CD-B45DC66E811F}" destId="{E91213C3-1EF4-42E4-9DAC-8598D0C70063}" srcOrd="4" destOrd="0" parTransId="{230AB97C-58C9-4AA9-B671-39F06F8831DB}" sibTransId="{2CBFFE3B-6CBB-4C2B-B9CC-A82A4F2065FF}"/>
    <dgm:cxn modelId="{3FD296DE-DCB7-4CC5-9A2F-7E880845474F}" srcId="{FDBD436E-066E-4C49-A8CD-B45DC66E811F}" destId="{6AC71E20-B0BA-439E-948C-04121A7C1FD5}" srcOrd="3" destOrd="0" parTransId="{9279BB83-C34C-44CF-BC5F-86D270FC8380}" sibTransId="{E61A5D55-1BA6-436A-85E6-A1FBE1D12A12}"/>
    <dgm:cxn modelId="{31E3AFFC-1CC1-E447-9657-F8324C396E8C}" type="presOf" srcId="{E91213C3-1EF4-42E4-9DAC-8598D0C70063}" destId="{EBC66D88-E3CF-4C3D-99FA-4ADFF54F4F22}" srcOrd="0" destOrd="0" presId="urn:microsoft.com/office/officeart/2018/5/layout/IconLeafLabelList"/>
    <dgm:cxn modelId="{5DC2593E-4045-6641-967C-EAC452D68F29}" type="presParOf" srcId="{9085EF75-E200-4737-934C-924AAC40A8D2}" destId="{0F6878CF-0F0A-481B-9DAE-3373EE403365}" srcOrd="0" destOrd="0" presId="urn:microsoft.com/office/officeart/2018/5/layout/IconLeafLabelList"/>
    <dgm:cxn modelId="{54743490-6ADA-DD4E-831C-9C7EAF4AFAB9}" type="presParOf" srcId="{0F6878CF-0F0A-481B-9DAE-3373EE403365}" destId="{8BCC91CC-411F-40D1-8E60-4124F7F73FE5}" srcOrd="0" destOrd="0" presId="urn:microsoft.com/office/officeart/2018/5/layout/IconLeafLabelList"/>
    <dgm:cxn modelId="{E414DD70-94D1-E247-8F0E-0DD2EE3A0ED9}" type="presParOf" srcId="{0F6878CF-0F0A-481B-9DAE-3373EE403365}" destId="{947A4D49-076C-47A3-950C-2C13E933881F}" srcOrd="1" destOrd="0" presId="urn:microsoft.com/office/officeart/2018/5/layout/IconLeafLabelList"/>
    <dgm:cxn modelId="{3F2ED17E-7986-E64F-924A-7413C7B75DAB}" type="presParOf" srcId="{0F6878CF-0F0A-481B-9DAE-3373EE403365}" destId="{4ECEDE6F-E018-4076-A10E-C1FAA0F46548}" srcOrd="2" destOrd="0" presId="urn:microsoft.com/office/officeart/2018/5/layout/IconLeafLabelList"/>
    <dgm:cxn modelId="{5D010AAF-07CF-9A45-881E-714BA139E900}" type="presParOf" srcId="{0F6878CF-0F0A-481B-9DAE-3373EE403365}" destId="{09FC488D-C6EF-482E-82BC-CD04B16BD930}" srcOrd="3" destOrd="0" presId="urn:microsoft.com/office/officeart/2018/5/layout/IconLeafLabelList"/>
    <dgm:cxn modelId="{1B78FB86-D7E2-8B4D-A5E7-26D4AD694817}" type="presParOf" srcId="{9085EF75-E200-4737-934C-924AAC40A8D2}" destId="{CAA15900-54D4-40DC-9C4E-CD9FBBF60A36}" srcOrd="1" destOrd="0" presId="urn:microsoft.com/office/officeart/2018/5/layout/IconLeafLabelList"/>
    <dgm:cxn modelId="{32B41FB1-9AA4-2048-A2E1-10D9610AD2DF}" type="presParOf" srcId="{9085EF75-E200-4737-934C-924AAC40A8D2}" destId="{A4084F3F-CBB9-42CC-8A2A-51AF33A05CB4}" srcOrd="2" destOrd="0" presId="urn:microsoft.com/office/officeart/2018/5/layout/IconLeafLabelList"/>
    <dgm:cxn modelId="{F264FCDE-23B7-DC4A-AB9C-D7D3B507C40C}" type="presParOf" srcId="{A4084F3F-CBB9-42CC-8A2A-51AF33A05CB4}" destId="{F46507B8-10AA-4B3F-AADD-3791C9D6B4BA}" srcOrd="0" destOrd="0" presId="urn:microsoft.com/office/officeart/2018/5/layout/IconLeafLabelList"/>
    <dgm:cxn modelId="{94375374-D030-B64D-B261-2E1A4FB98312}" type="presParOf" srcId="{A4084F3F-CBB9-42CC-8A2A-51AF33A05CB4}" destId="{35D4373E-2B7A-42EE-A15F-9B0293F4D012}" srcOrd="1" destOrd="0" presId="urn:microsoft.com/office/officeart/2018/5/layout/IconLeafLabelList"/>
    <dgm:cxn modelId="{7E22DC2C-1D25-AE48-A871-8FFBFBE72F5E}" type="presParOf" srcId="{A4084F3F-CBB9-42CC-8A2A-51AF33A05CB4}" destId="{580FF0E5-FD79-46C1-B62E-37409CC1332D}" srcOrd="2" destOrd="0" presId="urn:microsoft.com/office/officeart/2018/5/layout/IconLeafLabelList"/>
    <dgm:cxn modelId="{31A82BE3-3A79-4542-AB75-7B362C2B1893}" type="presParOf" srcId="{A4084F3F-CBB9-42CC-8A2A-51AF33A05CB4}" destId="{E91B9777-9CB7-44F4-B9F2-860FCB9D7909}" srcOrd="3" destOrd="0" presId="urn:microsoft.com/office/officeart/2018/5/layout/IconLeafLabelList"/>
    <dgm:cxn modelId="{A03D7A0F-B8C6-854D-9067-2CFEC968A497}" type="presParOf" srcId="{9085EF75-E200-4737-934C-924AAC40A8D2}" destId="{F8D0C371-9CA8-4AF7-B949-26C30A979886}" srcOrd="3" destOrd="0" presId="urn:microsoft.com/office/officeart/2018/5/layout/IconLeafLabelList"/>
    <dgm:cxn modelId="{2F86DCB8-A01A-6C4D-A290-626B9C9EAEDA}" type="presParOf" srcId="{9085EF75-E200-4737-934C-924AAC40A8D2}" destId="{D85DE26A-96EB-43DC-984D-9E5396166F0D}" srcOrd="4" destOrd="0" presId="urn:microsoft.com/office/officeart/2018/5/layout/IconLeafLabelList"/>
    <dgm:cxn modelId="{2A16BD9E-E015-F64F-B1E3-98EB8AB906DD}" type="presParOf" srcId="{D85DE26A-96EB-43DC-984D-9E5396166F0D}" destId="{5CC19F33-DAE4-4982-8AE9-C401E9EFB7AA}" srcOrd="0" destOrd="0" presId="urn:microsoft.com/office/officeart/2018/5/layout/IconLeafLabelList"/>
    <dgm:cxn modelId="{BB657672-378F-344C-A5C6-DAB3B7CAB311}" type="presParOf" srcId="{D85DE26A-96EB-43DC-984D-9E5396166F0D}" destId="{0996703B-1E66-49BC-99E2-89C499B85E6E}" srcOrd="1" destOrd="0" presId="urn:microsoft.com/office/officeart/2018/5/layout/IconLeafLabelList"/>
    <dgm:cxn modelId="{9406159E-4A81-0F44-B040-FA28FD9455EF}" type="presParOf" srcId="{D85DE26A-96EB-43DC-984D-9E5396166F0D}" destId="{5EA52D19-AE0B-46A5-81BE-9FE468831CA9}" srcOrd="2" destOrd="0" presId="urn:microsoft.com/office/officeart/2018/5/layout/IconLeafLabelList"/>
    <dgm:cxn modelId="{450678B1-8745-2D47-BAAF-53B812A647AC}" type="presParOf" srcId="{D85DE26A-96EB-43DC-984D-9E5396166F0D}" destId="{9C61AF52-9CD1-4733-B96F-2FD20F6CE541}" srcOrd="3" destOrd="0" presId="urn:microsoft.com/office/officeart/2018/5/layout/IconLeafLabelList"/>
    <dgm:cxn modelId="{5262F2F5-48A5-1A4B-BC97-9821F55E3E0E}" type="presParOf" srcId="{9085EF75-E200-4737-934C-924AAC40A8D2}" destId="{BD8DEED4-CA85-48D5-A101-7EADEDB4EE51}" srcOrd="5" destOrd="0" presId="urn:microsoft.com/office/officeart/2018/5/layout/IconLeafLabelList"/>
    <dgm:cxn modelId="{2DC2FD95-AB5F-E74B-A425-24629F29B0FA}" type="presParOf" srcId="{9085EF75-E200-4737-934C-924AAC40A8D2}" destId="{6933CD38-3AB1-4FD6-9C81-AEA3B33D1FF1}" srcOrd="6" destOrd="0" presId="urn:microsoft.com/office/officeart/2018/5/layout/IconLeafLabelList"/>
    <dgm:cxn modelId="{E85FA22B-9167-9141-AEEC-C1F93CD5C457}" type="presParOf" srcId="{6933CD38-3AB1-4FD6-9C81-AEA3B33D1FF1}" destId="{5F63D536-F24F-4AFF-9170-2AD29859E683}" srcOrd="0" destOrd="0" presId="urn:microsoft.com/office/officeart/2018/5/layout/IconLeafLabelList"/>
    <dgm:cxn modelId="{05258CBC-CBC7-424A-8F0F-AE16834B7D02}" type="presParOf" srcId="{6933CD38-3AB1-4FD6-9C81-AEA3B33D1FF1}" destId="{E1958847-6236-4CBD-86AE-69B1DA2F43F9}" srcOrd="1" destOrd="0" presId="urn:microsoft.com/office/officeart/2018/5/layout/IconLeafLabelList"/>
    <dgm:cxn modelId="{7D595C60-2C17-3F4E-BE46-4E3C5FB411BA}" type="presParOf" srcId="{6933CD38-3AB1-4FD6-9C81-AEA3B33D1FF1}" destId="{D635B8A2-02E1-43BA-B417-0315157D9662}" srcOrd="2" destOrd="0" presId="urn:microsoft.com/office/officeart/2018/5/layout/IconLeafLabelList"/>
    <dgm:cxn modelId="{EEF23945-DF9D-6042-9FD9-5D078DA8771B}" type="presParOf" srcId="{6933CD38-3AB1-4FD6-9C81-AEA3B33D1FF1}" destId="{228B2CC5-9D92-494D-8192-C05B87A0B05C}" srcOrd="3" destOrd="0" presId="urn:microsoft.com/office/officeart/2018/5/layout/IconLeafLabelList"/>
    <dgm:cxn modelId="{192DB739-E2CF-A542-9122-C475B07C4EC2}" type="presParOf" srcId="{9085EF75-E200-4737-934C-924AAC40A8D2}" destId="{AB44778C-852A-4D7F-AFB3-0E3A3BDCFC22}" srcOrd="7" destOrd="0" presId="urn:microsoft.com/office/officeart/2018/5/layout/IconLeafLabelList"/>
    <dgm:cxn modelId="{C6CA10C7-9DE1-E74C-A4A6-124B89DC35DA}" type="presParOf" srcId="{9085EF75-E200-4737-934C-924AAC40A8D2}" destId="{F1FFA724-999F-4C14-A416-F5E5425895FE}" srcOrd="8" destOrd="0" presId="urn:microsoft.com/office/officeart/2018/5/layout/IconLeafLabelList"/>
    <dgm:cxn modelId="{1ECF4D6C-3FCF-2649-B158-1488D7AEBB92}" type="presParOf" srcId="{F1FFA724-999F-4C14-A416-F5E5425895FE}" destId="{127139E2-0414-4558-80A4-BCF2E77F25EF}" srcOrd="0" destOrd="0" presId="urn:microsoft.com/office/officeart/2018/5/layout/IconLeafLabelList"/>
    <dgm:cxn modelId="{B27295E6-6896-2D49-9303-9E7B71A7CDAA}" type="presParOf" srcId="{F1FFA724-999F-4C14-A416-F5E5425895FE}" destId="{487C754D-C2C3-4663-BB6A-2D30215331A1}" srcOrd="1" destOrd="0" presId="urn:microsoft.com/office/officeart/2018/5/layout/IconLeafLabelList"/>
    <dgm:cxn modelId="{B1DB19C1-FFC4-934B-AC18-A295F046ECEF}" type="presParOf" srcId="{F1FFA724-999F-4C14-A416-F5E5425895FE}" destId="{0EA30DF1-AAD8-4CBC-9C6A-5B19351C90C8}" srcOrd="2" destOrd="0" presId="urn:microsoft.com/office/officeart/2018/5/layout/IconLeafLabelList"/>
    <dgm:cxn modelId="{DCA96EF1-6704-7849-8648-894378806F80}" type="presParOf" srcId="{F1FFA724-999F-4C14-A416-F5E5425895FE}" destId="{EBC66D88-E3CF-4C3D-99FA-4ADFF54F4F22}" srcOrd="3" destOrd="0" presId="urn:microsoft.com/office/officeart/2018/5/layout/IconLeafLabelList"/>
    <dgm:cxn modelId="{9BB50298-5C9A-FC4A-903E-5E556EBD892E}" type="presParOf" srcId="{9085EF75-E200-4737-934C-924AAC40A8D2}" destId="{DA83C08E-479B-497F-8939-D483FF78B40D}" srcOrd="9" destOrd="0" presId="urn:microsoft.com/office/officeart/2018/5/layout/IconLeafLabelList"/>
    <dgm:cxn modelId="{459BC631-B2CE-0144-8AC8-E02679FDB0D4}" type="presParOf" srcId="{9085EF75-E200-4737-934C-924AAC40A8D2}" destId="{923F35C7-A423-48AC-B314-6C35155E62B6}" srcOrd="10" destOrd="0" presId="urn:microsoft.com/office/officeart/2018/5/layout/IconLeafLabelList"/>
    <dgm:cxn modelId="{0314F038-7DDD-0146-AD5A-BCE05593B31D}" type="presParOf" srcId="{923F35C7-A423-48AC-B314-6C35155E62B6}" destId="{88FF608A-4195-46DD-9093-230471AED006}" srcOrd="0" destOrd="0" presId="urn:microsoft.com/office/officeart/2018/5/layout/IconLeafLabelList"/>
    <dgm:cxn modelId="{0A8F9DE6-663C-2A4B-9548-4E7588A80FB7}" type="presParOf" srcId="{923F35C7-A423-48AC-B314-6C35155E62B6}" destId="{8939F0AB-BA45-4D86-9158-28D69C662DF2}" srcOrd="1" destOrd="0" presId="urn:microsoft.com/office/officeart/2018/5/layout/IconLeafLabelList"/>
    <dgm:cxn modelId="{6F950A54-8F99-0241-B27F-E32F6E02803E}" type="presParOf" srcId="{923F35C7-A423-48AC-B314-6C35155E62B6}" destId="{DE0577CA-C841-4EF6-B548-8639229E1CC4}" srcOrd="2" destOrd="0" presId="urn:microsoft.com/office/officeart/2018/5/layout/IconLeafLabelList"/>
    <dgm:cxn modelId="{BC9893C4-C0CF-074F-B08E-F83C0F3E7B2E}" type="presParOf" srcId="{923F35C7-A423-48AC-B314-6C35155E62B6}" destId="{28AD8A6B-3214-43D2-A3EB-FECAC1115DD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D83BEC-32D9-447C-9CC5-99470EABCBF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136711A-EECD-4946-B533-D6193B9EEE23}">
      <dgm:prSet/>
      <dgm:spPr>
        <a:solidFill>
          <a:schemeClr val="accent5">
            <a:lumMod val="50000"/>
          </a:schemeClr>
        </a:solidFill>
      </dgm:spPr>
      <dgm:t>
        <a:bodyPr/>
        <a:lstStyle/>
        <a:p>
          <a:r>
            <a:rPr lang="en-US" dirty="0"/>
            <a:t>Calculate workload when designing or </a:t>
          </a:r>
        </a:p>
        <a:p>
          <a:r>
            <a:rPr lang="en-US" dirty="0"/>
            <a:t>re-designing your course, but verify </a:t>
          </a:r>
        </a:p>
      </dgm:t>
    </dgm:pt>
    <dgm:pt modelId="{09BF46B8-4098-49DA-AC3F-B793999F788B}" type="parTrans" cxnId="{708307E9-E0C2-4C0C-8CDA-361B5D08D43E}">
      <dgm:prSet/>
      <dgm:spPr/>
      <dgm:t>
        <a:bodyPr/>
        <a:lstStyle/>
        <a:p>
          <a:endParaRPr lang="en-US"/>
        </a:p>
      </dgm:t>
    </dgm:pt>
    <dgm:pt modelId="{58FA2E39-34B5-44E7-A6BA-CC966509837C}" type="sibTrans" cxnId="{708307E9-E0C2-4C0C-8CDA-361B5D08D43E}">
      <dgm:prSet/>
      <dgm:spPr/>
      <dgm:t>
        <a:bodyPr/>
        <a:lstStyle/>
        <a:p>
          <a:endParaRPr lang="en-US"/>
        </a:p>
      </dgm:t>
    </dgm:pt>
    <dgm:pt modelId="{E083F42A-E902-41C0-A584-58B27F23897A}">
      <dgm:prSet custT="1"/>
      <dgm:spPr/>
      <dgm:t>
        <a:bodyPr/>
        <a:lstStyle/>
        <a:p>
          <a:pPr algn="l"/>
          <a:r>
            <a:rPr lang="en-US" sz="2000" i="1" dirty="0"/>
            <a:t>Approximately how long did it take you to complete the entire module/week? Please estimate to the nearest half hour (e.g., 6.5), and only use numbers and a decimal point.</a:t>
          </a:r>
        </a:p>
      </dgm:t>
    </dgm:pt>
    <dgm:pt modelId="{22F61799-BDCC-443F-B312-123DF17349D6}" type="parTrans" cxnId="{1286C8BB-FDE2-46E2-89CF-6C406CE204CF}">
      <dgm:prSet/>
      <dgm:spPr/>
      <dgm:t>
        <a:bodyPr/>
        <a:lstStyle/>
        <a:p>
          <a:endParaRPr lang="en-US"/>
        </a:p>
      </dgm:t>
    </dgm:pt>
    <dgm:pt modelId="{11B4E2C4-2CDB-4C6D-BA33-7B32722C9088}" type="sibTrans" cxnId="{1286C8BB-FDE2-46E2-89CF-6C406CE204CF}">
      <dgm:prSet/>
      <dgm:spPr/>
      <dgm:t>
        <a:bodyPr/>
        <a:lstStyle/>
        <a:p>
          <a:endParaRPr lang="en-US"/>
        </a:p>
      </dgm:t>
    </dgm:pt>
    <dgm:pt modelId="{3687E281-ACB7-4548-A863-106C90EA2634}">
      <dgm:prSet custT="1"/>
      <dgm:spPr/>
      <dgm:t>
        <a:bodyPr/>
        <a:lstStyle/>
        <a:p>
          <a:pPr algn="l"/>
          <a:r>
            <a:rPr lang="en-US" sz="2000" i="1" dirty="0"/>
            <a:t>Thinking about the amount of work in this module/week, it was:</a:t>
          </a:r>
        </a:p>
      </dgm:t>
    </dgm:pt>
    <dgm:pt modelId="{CAA0D680-5D75-437B-97AA-4C508B64B23F}" type="parTrans" cxnId="{EB82FD0C-B77C-4CD1-97F2-B1E3DE1DC71D}">
      <dgm:prSet/>
      <dgm:spPr/>
      <dgm:t>
        <a:bodyPr/>
        <a:lstStyle/>
        <a:p>
          <a:endParaRPr lang="en-US"/>
        </a:p>
      </dgm:t>
    </dgm:pt>
    <dgm:pt modelId="{9CF8181A-BD70-43D3-B866-83C2466C32F1}" type="sibTrans" cxnId="{EB82FD0C-B77C-4CD1-97F2-B1E3DE1DC71D}">
      <dgm:prSet/>
      <dgm:spPr/>
      <dgm:t>
        <a:bodyPr/>
        <a:lstStyle/>
        <a:p>
          <a:endParaRPr lang="en-US"/>
        </a:p>
      </dgm:t>
    </dgm:pt>
    <dgm:pt modelId="{B5B9807B-3A91-404B-857E-A5BDCB34A705}">
      <dgm:prSet custT="1"/>
      <dgm:spPr/>
      <dgm:t>
        <a:bodyPr/>
        <a:lstStyle/>
        <a:p>
          <a:pPr algn="l">
            <a:buFontTx/>
            <a:buNone/>
          </a:pPr>
          <a:r>
            <a:rPr lang="en-US" sz="1800" dirty="0"/>
            <a:t>a. Too much/More than I expected</a:t>
          </a:r>
        </a:p>
      </dgm:t>
    </dgm:pt>
    <dgm:pt modelId="{E6F5D95A-AA95-465C-98AE-4B55A221E133}" type="parTrans" cxnId="{2B4B8F9D-72D0-40D7-9201-D5E90D37F3CA}">
      <dgm:prSet/>
      <dgm:spPr/>
      <dgm:t>
        <a:bodyPr/>
        <a:lstStyle/>
        <a:p>
          <a:endParaRPr lang="en-US"/>
        </a:p>
      </dgm:t>
    </dgm:pt>
    <dgm:pt modelId="{9E6AEB75-50F9-4EBE-8914-43847323C110}" type="sibTrans" cxnId="{2B4B8F9D-72D0-40D7-9201-D5E90D37F3CA}">
      <dgm:prSet/>
      <dgm:spPr/>
      <dgm:t>
        <a:bodyPr/>
        <a:lstStyle/>
        <a:p>
          <a:endParaRPr lang="en-US"/>
        </a:p>
      </dgm:t>
    </dgm:pt>
    <dgm:pt modelId="{3D568B2B-D31C-4508-804C-CF485124FAE5}">
      <dgm:prSet/>
      <dgm:spPr/>
      <dgm:t>
        <a:bodyPr/>
        <a:lstStyle/>
        <a:p>
          <a:pPr algn="r">
            <a:buFontTx/>
            <a:buNone/>
          </a:pPr>
          <a:r>
            <a:rPr lang="en-US" sz="2200" dirty="0">
              <a:solidFill>
                <a:schemeClr val="accent5">
                  <a:lumMod val="50000"/>
                </a:schemeClr>
              </a:solidFill>
            </a:rPr>
            <a:t>Know what students valued so you know what to trim or expand: Ask about which learning activities were least and most helpful</a:t>
          </a:r>
        </a:p>
      </dgm:t>
    </dgm:pt>
    <dgm:pt modelId="{6BBCD94A-E8C4-49D7-BA5C-70646F591E8C}" type="parTrans" cxnId="{25AF5069-DE4A-4968-B600-74AD50037866}">
      <dgm:prSet/>
      <dgm:spPr/>
      <dgm:t>
        <a:bodyPr/>
        <a:lstStyle/>
        <a:p>
          <a:endParaRPr lang="en-US"/>
        </a:p>
      </dgm:t>
    </dgm:pt>
    <dgm:pt modelId="{D5D65B99-19DE-473F-A1B9-F887AF8C02EC}" type="sibTrans" cxnId="{25AF5069-DE4A-4968-B600-74AD50037866}">
      <dgm:prSet/>
      <dgm:spPr/>
      <dgm:t>
        <a:bodyPr/>
        <a:lstStyle/>
        <a:p>
          <a:endParaRPr lang="en-US"/>
        </a:p>
      </dgm:t>
    </dgm:pt>
    <dgm:pt modelId="{D2F168A3-5818-4414-A1CF-5C84454CA870}">
      <dgm:prSet custT="1"/>
      <dgm:spPr/>
      <dgm:t>
        <a:bodyPr/>
        <a:lstStyle/>
        <a:p>
          <a:pPr algn="l">
            <a:buFontTx/>
            <a:buNone/>
          </a:pPr>
          <a:r>
            <a:rPr lang="en-US" sz="1800" dirty="0"/>
            <a:t>b. Just about right</a:t>
          </a:r>
        </a:p>
      </dgm:t>
    </dgm:pt>
    <dgm:pt modelId="{300FB4EB-F5A5-460C-B8D8-E65F3EB5AC37}" type="sibTrans" cxnId="{D70882C9-4A13-4970-982F-559AA80BF5AB}">
      <dgm:prSet/>
      <dgm:spPr/>
      <dgm:t>
        <a:bodyPr/>
        <a:lstStyle/>
        <a:p>
          <a:endParaRPr lang="en-US"/>
        </a:p>
      </dgm:t>
    </dgm:pt>
    <dgm:pt modelId="{08EFC543-2881-48F0-93BC-E91DFA404230}" type="parTrans" cxnId="{D70882C9-4A13-4970-982F-559AA80BF5AB}">
      <dgm:prSet/>
      <dgm:spPr/>
      <dgm:t>
        <a:bodyPr/>
        <a:lstStyle/>
        <a:p>
          <a:endParaRPr lang="en-US"/>
        </a:p>
      </dgm:t>
    </dgm:pt>
    <dgm:pt modelId="{62A468B0-C2B1-4B34-8B47-3D84CD13225C}">
      <dgm:prSet custT="1"/>
      <dgm:spPr/>
      <dgm:t>
        <a:bodyPr/>
        <a:lstStyle/>
        <a:p>
          <a:pPr algn="l">
            <a:buFontTx/>
            <a:buNone/>
          </a:pPr>
          <a:r>
            <a:rPr lang="en-US" sz="1800" dirty="0"/>
            <a:t>c. Not enough/Less than I expected</a:t>
          </a:r>
        </a:p>
      </dgm:t>
    </dgm:pt>
    <dgm:pt modelId="{8AD687F3-3D2F-41A2-8F34-F01A97CDDB1F}" type="sibTrans" cxnId="{C3EC1D23-4D8C-4E91-9681-1EFD2EDBABD9}">
      <dgm:prSet/>
      <dgm:spPr/>
      <dgm:t>
        <a:bodyPr/>
        <a:lstStyle/>
        <a:p>
          <a:endParaRPr lang="en-US"/>
        </a:p>
      </dgm:t>
    </dgm:pt>
    <dgm:pt modelId="{1CC3DFA5-A3CD-4A98-ADD6-E3114E601D6B}" type="parTrans" cxnId="{C3EC1D23-4D8C-4E91-9681-1EFD2EDBABD9}">
      <dgm:prSet/>
      <dgm:spPr/>
      <dgm:t>
        <a:bodyPr/>
        <a:lstStyle/>
        <a:p>
          <a:endParaRPr lang="en-US"/>
        </a:p>
      </dgm:t>
    </dgm:pt>
    <dgm:pt modelId="{2D0B1773-C00F-AD49-868B-B590C52BCE1D}" type="pres">
      <dgm:prSet presAssocID="{41D83BEC-32D9-447C-9CC5-99470EABCBFC}" presName="linear" presStyleCnt="0">
        <dgm:presLayoutVars>
          <dgm:dir/>
          <dgm:animLvl val="lvl"/>
          <dgm:resizeHandles val="exact"/>
        </dgm:presLayoutVars>
      </dgm:prSet>
      <dgm:spPr/>
    </dgm:pt>
    <dgm:pt modelId="{1E661E49-F052-1948-A964-A3E800515AC8}" type="pres">
      <dgm:prSet presAssocID="{0136711A-EECD-4946-B533-D6193B9EEE23}" presName="parentLin" presStyleCnt="0"/>
      <dgm:spPr/>
    </dgm:pt>
    <dgm:pt modelId="{34018389-9CF0-374D-997A-4537BD2AE4B9}" type="pres">
      <dgm:prSet presAssocID="{0136711A-EECD-4946-B533-D6193B9EEE23}" presName="parentLeftMargin" presStyleLbl="node1" presStyleIdx="0" presStyleCnt="1"/>
      <dgm:spPr/>
    </dgm:pt>
    <dgm:pt modelId="{A694B1D0-0A25-5249-81FB-A1F95438410D}" type="pres">
      <dgm:prSet presAssocID="{0136711A-EECD-4946-B533-D6193B9EEE23}" presName="parentText" presStyleLbl="node1" presStyleIdx="0" presStyleCnt="1" custScaleY="135325">
        <dgm:presLayoutVars>
          <dgm:chMax val="0"/>
          <dgm:bulletEnabled val="1"/>
        </dgm:presLayoutVars>
      </dgm:prSet>
      <dgm:spPr/>
    </dgm:pt>
    <dgm:pt modelId="{599C700B-A9C1-1C48-A2F0-491640170D60}" type="pres">
      <dgm:prSet presAssocID="{0136711A-EECD-4946-B533-D6193B9EEE23}" presName="negativeSpace" presStyleCnt="0"/>
      <dgm:spPr/>
    </dgm:pt>
    <dgm:pt modelId="{20FE5647-F37E-9B45-A545-4F0EB420CDCC}" type="pres">
      <dgm:prSet presAssocID="{0136711A-EECD-4946-B533-D6193B9EEE23}" presName="childText" presStyleLbl="conFgAcc1" presStyleIdx="0" presStyleCnt="1">
        <dgm:presLayoutVars>
          <dgm:bulletEnabled val="1"/>
        </dgm:presLayoutVars>
      </dgm:prSet>
      <dgm:spPr/>
    </dgm:pt>
  </dgm:ptLst>
  <dgm:cxnLst>
    <dgm:cxn modelId="{EB82FD0C-B77C-4CD1-97F2-B1E3DE1DC71D}" srcId="{0136711A-EECD-4946-B533-D6193B9EEE23}" destId="{3687E281-ACB7-4548-A863-106C90EA2634}" srcOrd="1" destOrd="0" parTransId="{CAA0D680-5D75-437B-97AA-4C508B64B23F}" sibTransId="{9CF8181A-BD70-43D3-B866-83C2466C32F1}"/>
    <dgm:cxn modelId="{C3EC1D23-4D8C-4E91-9681-1EFD2EDBABD9}" srcId="{3687E281-ACB7-4548-A863-106C90EA2634}" destId="{62A468B0-C2B1-4B34-8B47-3D84CD13225C}" srcOrd="2" destOrd="0" parTransId="{1CC3DFA5-A3CD-4A98-ADD6-E3114E601D6B}" sibTransId="{8AD687F3-3D2F-41A2-8F34-F01A97CDDB1F}"/>
    <dgm:cxn modelId="{49A37E37-00DE-394E-800C-EF20EDE4C396}" type="presOf" srcId="{E083F42A-E902-41C0-A584-58B27F23897A}" destId="{20FE5647-F37E-9B45-A545-4F0EB420CDCC}" srcOrd="0" destOrd="0" presId="urn:microsoft.com/office/officeart/2005/8/layout/list1"/>
    <dgm:cxn modelId="{9E68034C-F0A3-2648-9E67-4DD1579BAFD4}" type="presOf" srcId="{0136711A-EECD-4946-B533-D6193B9EEE23}" destId="{A694B1D0-0A25-5249-81FB-A1F95438410D}" srcOrd="1" destOrd="0" presId="urn:microsoft.com/office/officeart/2005/8/layout/list1"/>
    <dgm:cxn modelId="{25AF5069-DE4A-4968-B600-74AD50037866}" srcId="{62A468B0-C2B1-4B34-8B47-3D84CD13225C}" destId="{3D568B2B-D31C-4508-804C-CF485124FAE5}" srcOrd="0" destOrd="0" parTransId="{6BBCD94A-E8C4-49D7-BA5C-70646F591E8C}" sibTransId="{D5D65B99-19DE-473F-A1B9-F887AF8C02EC}"/>
    <dgm:cxn modelId="{4044F772-E41A-3540-9A82-9E40BB7B5768}" type="presOf" srcId="{3687E281-ACB7-4548-A863-106C90EA2634}" destId="{20FE5647-F37E-9B45-A545-4F0EB420CDCC}" srcOrd="0" destOrd="1" presId="urn:microsoft.com/office/officeart/2005/8/layout/list1"/>
    <dgm:cxn modelId="{2B4B8F9D-72D0-40D7-9201-D5E90D37F3CA}" srcId="{3687E281-ACB7-4548-A863-106C90EA2634}" destId="{B5B9807B-3A91-404B-857E-A5BDCB34A705}" srcOrd="0" destOrd="0" parTransId="{E6F5D95A-AA95-465C-98AE-4B55A221E133}" sibTransId="{9E6AEB75-50F9-4EBE-8914-43847323C110}"/>
    <dgm:cxn modelId="{1015B0AA-BD17-844A-B441-C5DF96929B75}" type="presOf" srcId="{B5B9807B-3A91-404B-857E-A5BDCB34A705}" destId="{20FE5647-F37E-9B45-A545-4F0EB420CDCC}" srcOrd="0" destOrd="2" presId="urn:microsoft.com/office/officeart/2005/8/layout/list1"/>
    <dgm:cxn modelId="{4777B6B2-6CDC-794D-BE2A-CF25121DDED9}" type="presOf" srcId="{D2F168A3-5818-4414-A1CF-5C84454CA870}" destId="{20FE5647-F37E-9B45-A545-4F0EB420CDCC}" srcOrd="0" destOrd="3" presId="urn:microsoft.com/office/officeart/2005/8/layout/list1"/>
    <dgm:cxn modelId="{1286C8BB-FDE2-46E2-89CF-6C406CE204CF}" srcId="{0136711A-EECD-4946-B533-D6193B9EEE23}" destId="{E083F42A-E902-41C0-A584-58B27F23897A}" srcOrd="0" destOrd="0" parTransId="{22F61799-BDCC-443F-B312-123DF17349D6}" sibTransId="{11B4E2C4-2CDB-4C6D-BA33-7B32722C9088}"/>
    <dgm:cxn modelId="{D1D051BF-D395-7749-9C0A-DB995CA6033C}" type="presOf" srcId="{62A468B0-C2B1-4B34-8B47-3D84CD13225C}" destId="{20FE5647-F37E-9B45-A545-4F0EB420CDCC}" srcOrd="0" destOrd="4" presId="urn:microsoft.com/office/officeart/2005/8/layout/list1"/>
    <dgm:cxn modelId="{D70882C9-4A13-4970-982F-559AA80BF5AB}" srcId="{3687E281-ACB7-4548-A863-106C90EA2634}" destId="{D2F168A3-5818-4414-A1CF-5C84454CA870}" srcOrd="1" destOrd="0" parTransId="{08EFC543-2881-48F0-93BC-E91DFA404230}" sibTransId="{300FB4EB-F5A5-460C-B8D8-E65F3EB5AC37}"/>
    <dgm:cxn modelId="{859A5AD6-74D7-1741-B867-9DBB4DC66666}" type="presOf" srcId="{3D568B2B-D31C-4508-804C-CF485124FAE5}" destId="{20FE5647-F37E-9B45-A545-4F0EB420CDCC}" srcOrd="0" destOrd="5" presId="urn:microsoft.com/office/officeart/2005/8/layout/list1"/>
    <dgm:cxn modelId="{96853AD7-DC01-774A-87E3-48F61FA5FF8B}" type="presOf" srcId="{41D83BEC-32D9-447C-9CC5-99470EABCBFC}" destId="{2D0B1773-C00F-AD49-868B-B590C52BCE1D}" srcOrd="0" destOrd="0" presId="urn:microsoft.com/office/officeart/2005/8/layout/list1"/>
    <dgm:cxn modelId="{C6A804E1-C18E-EA46-AA96-C1BE3C2EE8C9}" type="presOf" srcId="{0136711A-EECD-4946-B533-D6193B9EEE23}" destId="{34018389-9CF0-374D-997A-4537BD2AE4B9}" srcOrd="0" destOrd="0" presId="urn:microsoft.com/office/officeart/2005/8/layout/list1"/>
    <dgm:cxn modelId="{708307E9-E0C2-4C0C-8CDA-361B5D08D43E}" srcId="{41D83BEC-32D9-447C-9CC5-99470EABCBFC}" destId="{0136711A-EECD-4946-B533-D6193B9EEE23}" srcOrd="0" destOrd="0" parTransId="{09BF46B8-4098-49DA-AC3F-B793999F788B}" sibTransId="{58FA2E39-34B5-44E7-A6BA-CC966509837C}"/>
    <dgm:cxn modelId="{E68C53F0-D8A0-4F4D-AA26-6CBE9D8F95FB}" type="presParOf" srcId="{2D0B1773-C00F-AD49-868B-B590C52BCE1D}" destId="{1E661E49-F052-1948-A964-A3E800515AC8}" srcOrd="0" destOrd="0" presId="urn:microsoft.com/office/officeart/2005/8/layout/list1"/>
    <dgm:cxn modelId="{CF08C5A9-C26E-4E41-9218-240D0447D68E}" type="presParOf" srcId="{1E661E49-F052-1948-A964-A3E800515AC8}" destId="{34018389-9CF0-374D-997A-4537BD2AE4B9}" srcOrd="0" destOrd="0" presId="urn:microsoft.com/office/officeart/2005/8/layout/list1"/>
    <dgm:cxn modelId="{FB09493D-B994-E44D-93F3-F3BDB2EFA157}" type="presParOf" srcId="{1E661E49-F052-1948-A964-A3E800515AC8}" destId="{A694B1D0-0A25-5249-81FB-A1F95438410D}" srcOrd="1" destOrd="0" presId="urn:microsoft.com/office/officeart/2005/8/layout/list1"/>
    <dgm:cxn modelId="{56929823-68D0-E04A-BE35-46654E2B8830}" type="presParOf" srcId="{2D0B1773-C00F-AD49-868B-B590C52BCE1D}" destId="{599C700B-A9C1-1C48-A2F0-491640170D60}" srcOrd="1" destOrd="0" presId="urn:microsoft.com/office/officeart/2005/8/layout/list1"/>
    <dgm:cxn modelId="{9B898A11-EFE5-224B-BF5B-78B4ECC1F746}" type="presParOf" srcId="{2D0B1773-C00F-AD49-868B-B590C52BCE1D}" destId="{20FE5647-F37E-9B45-A545-4F0EB420CDC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B98F9E-4799-4D56-BC8D-94081911FC4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97F32F3-4E51-450D-B6F3-B4577289B3F4}">
      <dgm:prSet/>
      <dgm:spPr>
        <a:solidFill>
          <a:schemeClr val="accent4">
            <a:lumMod val="50000"/>
          </a:schemeClr>
        </a:solidFill>
      </dgm:spPr>
      <dgm:t>
        <a:bodyPr/>
        <a:lstStyle/>
        <a:p>
          <a:r>
            <a:rPr lang="en-US" dirty="0"/>
            <a:t>The assignment(s) in this module/week included clear and explicit instructions that enabled me to understand what to do, how I would be evaluated, and how the assignment connected to the learning outcomes. </a:t>
          </a:r>
        </a:p>
        <a:p>
          <a:r>
            <a:rPr lang="en-US" dirty="0"/>
            <a:t>(Likert scale Agree – Disagree)</a:t>
          </a:r>
        </a:p>
      </dgm:t>
    </dgm:pt>
    <dgm:pt modelId="{055469E7-B603-4AF0-8C96-A62EEF0F510E}" type="parTrans" cxnId="{1741DD6B-2043-46F9-B692-22C57B42B542}">
      <dgm:prSet/>
      <dgm:spPr/>
      <dgm:t>
        <a:bodyPr/>
        <a:lstStyle/>
        <a:p>
          <a:endParaRPr lang="en-US"/>
        </a:p>
      </dgm:t>
    </dgm:pt>
    <dgm:pt modelId="{867B0248-BDDE-4342-A45B-CAFB4516D25D}" type="sibTrans" cxnId="{1741DD6B-2043-46F9-B692-22C57B42B542}">
      <dgm:prSet/>
      <dgm:spPr/>
      <dgm:t>
        <a:bodyPr/>
        <a:lstStyle/>
        <a:p>
          <a:endParaRPr lang="en-US"/>
        </a:p>
      </dgm:t>
    </dgm:pt>
    <dgm:pt modelId="{4B59EE09-3855-4D00-9EF4-78CFE613ACC5}">
      <dgm:prSet/>
      <dgm:spPr>
        <a:solidFill>
          <a:schemeClr val="accent4">
            <a:lumMod val="60000"/>
            <a:lumOff val="40000"/>
          </a:schemeClr>
        </a:solidFill>
      </dgm:spPr>
      <dgm:t>
        <a:bodyPr/>
        <a:lstStyle/>
        <a:p>
          <a:r>
            <a:rPr lang="en-US" dirty="0">
              <a:solidFill>
                <a:schemeClr val="tx1"/>
              </a:solidFill>
            </a:rPr>
            <a:t>Relates to </a:t>
          </a:r>
          <a:r>
            <a:rPr lang="en-US" b="1" dirty="0">
              <a:solidFill>
                <a:schemeClr val="tx1"/>
              </a:solidFill>
            </a:rPr>
            <a:t>Standard 3.3</a:t>
          </a:r>
          <a:r>
            <a:rPr lang="en-US" dirty="0">
              <a:solidFill>
                <a:schemeClr val="tx1"/>
              </a:solidFill>
            </a:rPr>
            <a:t>: Specific and descriptive criteria are provided for the evaluation of learner’s work, and their connection to the course grading policy is clearly explained and </a:t>
          </a:r>
          <a:r>
            <a:rPr lang="en-US" b="1" dirty="0">
              <a:solidFill>
                <a:schemeClr val="tx1"/>
              </a:solidFill>
            </a:rPr>
            <a:t>Standard 2.4</a:t>
          </a:r>
          <a:r>
            <a:rPr lang="en-US" dirty="0">
              <a:solidFill>
                <a:schemeClr val="tx1"/>
              </a:solidFill>
            </a:rPr>
            <a:t>: The relationship between learning objectives and learning activities is clearly stated. (Also </a:t>
          </a:r>
          <a:r>
            <a:rPr lang="en-US" b="1" dirty="0">
              <a:solidFill>
                <a:schemeClr val="tx1"/>
              </a:solidFill>
            </a:rPr>
            <a:t>SRS 3.1</a:t>
          </a:r>
          <a:r>
            <a:rPr lang="en-US" dirty="0">
              <a:solidFill>
                <a:schemeClr val="tx1"/>
              </a:solidFill>
            </a:rPr>
            <a:t>!)</a:t>
          </a:r>
        </a:p>
      </dgm:t>
    </dgm:pt>
    <dgm:pt modelId="{3C2E8A0B-B2DC-42C5-90D0-61B4DD36E6F6}" type="parTrans" cxnId="{96A2B787-C470-4F13-B536-B29FE810EDC6}">
      <dgm:prSet/>
      <dgm:spPr/>
      <dgm:t>
        <a:bodyPr/>
        <a:lstStyle/>
        <a:p>
          <a:endParaRPr lang="en-US"/>
        </a:p>
      </dgm:t>
    </dgm:pt>
    <dgm:pt modelId="{F17168A5-FC60-4483-8C54-A290C6B812BB}" type="sibTrans" cxnId="{96A2B787-C470-4F13-B536-B29FE810EDC6}">
      <dgm:prSet/>
      <dgm:spPr/>
      <dgm:t>
        <a:bodyPr/>
        <a:lstStyle/>
        <a:p>
          <a:endParaRPr lang="en-US"/>
        </a:p>
      </dgm:t>
    </dgm:pt>
    <dgm:pt modelId="{0972105A-5EDA-9946-8BDE-1CF72A147132}" type="pres">
      <dgm:prSet presAssocID="{C5B98F9E-4799-4D56-BC8D-94081911FC45}" presName="Name0" presStyleCnt="0">
        <dgm:presLayoutVars>
          <dgm:dir/>
          <dgm:animLvl val="lvl"/>
          <dgm:resizeHandles val="exact"/>
        </dgm:presLayoutVars>
      </dgm:prSet>
      <dgm:spPr/>
    </dgm:pt>
    <dgm:pt modelId="{CAE24BDB-662C-D54B-9F2A-86D3EDC6FCED}" type="pres">
      <dgm:prSet presAssocID="{4B59EE09-3855-4D00-9EF4-78CFE613ACC5}" presName="boxAndChildren" presStyleCnt="0"/>
      <dgm:spPr/>
    </dgm:pt>
    <dgm:pt modelId="{1AB2B4B1-89CF-9D4B-BF01-FDF867AEE68F}" type="pres">
      <dgm:prSet presAssocID="{4B59EE09-3855-4D00-9EF4-78CFE613ACC5}" presName="parentTextBox" presStyleLbl="node1" presStyleIdx="0" presStyleCnt="2"/>
      <dgm:spPr/>
    </dgm:pt>
    <dgm:pt modelId="{31EC66BE-89A7-5D48-94A2-B76951BA2E7C}" type="pres">
      <dgm:prSet presAssocID="{867B0248-BDDE-4342-A45B-CAFB4516D25D}" presName="sp" presStyleCnt="0"/>
      <dgm:spPr/>
    </dgm:pt>
    <dgm:pt modelId="{D6C982DC-D34E-4346-B242-945461431C69}" type="pres">
      <dgm:prSet presAssocID="{097F32F3-4E51-450D-B6F3-B4577289B3F4}" presName="arrowAndChildren" presStyleCnt="0"/>
      <dgm:spPr/>
    </dgm:pt>
    <dgm:pt modelId="{1EA3FCD8-71FA-ED42-AF99-43C6459B0DDC}" type="pres">
      <dgm:prSet presAssocID="{097F32F3-4E51-450D-B6F3-B4577289B3F4}" presName="parentTextArrow" presStyleLbl="node1" presStyleIdx="1" presStyleCnt="2"/>
      <dgm:spPr/>
    </dgm:pt>
  </dgm:ptLst>
  <dgm:cxnLst>
    <dgm:cxn modelId="{1741DD6B-2043-46F9-B692-22C57B42B542}" srcId="{C5B98F9E-4799-4D56-BC8D-94081911FC45}" destId="{097F32F3-4E51-450D-B6F3-B4577289B3F4}" srcOrd="0" destOrd="0" parTransId="{055469E7-B603-4AF0-8C96-A62EEF0F510E}" sibTransId="{867B0248-BDDE-4342-A45B-CAFB4516D25D}"/>
    <dgm:cxn modelId="{F4C68577-62F2-D042-B020-F41401CFA85F}" type="presOf" srcId="{097F32F3-4E51-450D-B6F3-B4577289B3F4}" destId="{1EA3FCD8-71FA-ED42-AF99-43C6459B0DDC}" srcOrd="0" destOrd="0" presId="urn:microsoft.com/office/officeart/2005/8/layout/process4"/>
    <dgm:cxn modelId="{8A390C79-3149-224A-8585-3E9F66E73E89}" type="presOf" srcId="{C5B98F9E-4799-4D56-BC8D-94081911FC45}" destId="{0972105A-5EDA-9946-8BDE-1CF72A147132}" srcOrd="0" destOrd="0" presId="urn:microsoft.com/office/officeart/2005/8/layout/process4"/>
    <dgm:cxn modelId="{96A2B787-C470-4F13-B536-B29FE810EDC6}" srcId="{C5B98F9E-4799-4D56-BC8D-94081911FC45}" destId="{4B59EE09-3855-4D00-9EF4-78CFE613ACC5}" srcOrd="1" destOrd="0" parTransId="{3C2E8A0B-B2DC-42C5-90D0-61B4DD36E6F6}" sibTransId="{F17168A5-FC60-4483-8C54-A290C6B812BB}"/>
    <dgm:cxn modelId="{B5763490-4F8C-8B41-9F25-616B2E87D5C5}" type="presOf" srcId="{4B59EE09-3855-4D00-9EF4-78CFE613ACC5}" destId="{1AB2B4B1-89CF-9D4B-BF01-FDF867AEE68F}" srcOrd="0" destOrd="0" presId="urn:microsoft.com/office/officeart/2005/8/layout/process4"/>
    <dgm:cxn modelId="{05425E02-5BF5-3144-8313-6103E224425E}" type="presParOf" srcId="{0972105A-5EDA-9946-8BDE-1CF72A147132}" destId="{CAE24BDB-662C-D54B-9F2A-86D3EDC6FCED}" srcOrd="0" destOrd="0" presId="urn:microsoft.com/office/officeart/2005/8/layout/process4"/>
    <dgm:cxn modelId="{8B38BF6C-56C2-374E-88B1-8F7D9960BE3A}" type="presParOf" srcId="{CAE24BDB-662C-D54B-9F2A-86D3EDC6FCED}" destId="{1AB2B4B1-89CF-9D4B-BF01-FDF867AEE68F}" srcOrd="0" destOrd="0" presId="urn:microsoft.com/office/officeart/2005/8/layout/process4"/>
    <dgm:cxn modelId="{C5721EE1-3461-1140-B83C-75B28B8E406F}" type="presParOf" srcId="{0972105A-5EDA-9946-8BDE-1CF72A147132}" destId="{31EC66BE-89A7-5D48-94A2-B76951BA2E7C}" srcOrd="1" destOrd="0" presId="urn:microsoft.com/office/officeart/2005/8/layout/process4"/>
    <dgm:cxn modelId="{00195094-0014-0C45-BAA6-774D4DDAB4B9}" type="presParOf" srcId="{0972105A-5EDA-9946-8BDE-1CF72A147132}" destId="{D6C982DC-D34E-4346-B242-945461431C69}" srcOrd="2" destOrd="0" presId="urn:microsoft.com/office/officeart/2005/8/layout/process4"/>
    <dgm:cxn modelId="{98BF2055-5177-3C4A-8A4C-CE055B038ADE}" type="presParOf" srcId="{D6C982DC-D34E-4346-B242-945461431C69}" destId="{1EA3FCD8-71FA-ED42-AF99-43C6459B0DD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2948DD-2612-446A-9A0A-3F16D84FD4B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45E1605-DDBB-4172-95CF-5E7DA72DC26C}">
      <dgm:prSet/>
      <dgm:spPr>
        <a:solidFill>
          <a:schemeClr val="accent6">
            <a:lumMod val="50000"/>
          </a:schemeClr>
        </a:solidFill>
      </dgm:spPr>
      <dgm:t>
        <a:bodyPr/>
        <a:lstStyle/>
        <a:p>
          <a:r>
            <a:rPr lang="en-US" dirty="0"/>
            <a:t>The timing of assignments allowed me to use feedback to improve my work. </a:t>
          </a:r>
        </a:p>
        <a:p>
          <a:r>
            <a:rPr lang="en-US" dirty="0"/>
            <a:t>(Likert Scale Agree – Disagree)</a:t>
          </a:r>
        </a:p>
      </dgm:t>
    </dgm:pt>
    <dgm:pt modelId="{CCECB9F5-ED46-4A08-9CB4-7E33D79B0DB7}" type="parTrans" cxnId="{5B544220-A1B9-4094-AC01-CD921581F696}">
      <dgm:prSet/>
      <dgm:spPr/>
      <dgm:t>
        <a:bodyPr/>
        <a:lstStyle/>
        <a:p>
          <a:endParaRPr lang="en-US"/>
        </a:p>
      </dgm:t>
    </dgm:pt>
    <dgm:pt modelId="{0C639F11-B9C8-4FCC-BC97-4F9B9B762B73}" type="sibTrans" cxnId="{5B544220-A1B9-4094-AC01-CD921581F696}">
      <dgm:prSet/>
      <dgm:spPr/>
      <dgm:t>
        <a:bodyPr/>
        <a:lstStyle/>
        <a:p>
          <a:endParaRPr lang="en-US"/>
        </a:p>
      </dgm:t>
    </dgm:pt>
    <dgm:pt modelId="{2FEC6648-7B59-421C-99EE-F9A7D165D55B}">
      <dgm:prSet/>
      <dgm:spPr>
        <a:solidFill>
          <a:schemeClr val="accent6">
            <a:lumMod val="60000"/>
            <a:lumOff val="40000"/>
          </a:schemeClr>
        </a:solidFill>
      </dgm:spPr>
      <dgm:t>
        <a:bodyPr/>
        <a:lstStyle/>
        <a:p>
          <a:r>
            <a:rPr lang="en-US" dirty="0">
              <a:solidFill>
                <a:schemeClr val="tx1"/>
              </a:solidFill>
            </a:rPr>
            <a:t>Relates to </a:t>
          </a:r>
          <a:r>
            <a:rPr lang="en-US" b="1" dirty="0">
              <a:solidFill>
                <a:schemeClr val="tx1"/>
              </a:solidFill>
            </a:rPr>
            <a:t>Standard 3.5</a:t>
          </a:r>
          <a:r>
            <a:rPr lang="en-US" dirty="0">
              <a:solidFill>
                <a:schemeClr val="tx1"/>
              </a:solidFill>
            </a:rPr>
            <a:t>: The course provides learners with multiple opportunities to track their learning progress with timely feedback, and </a:t>
          </a:r>
          <a:r>
            <a:rPr lang="en-US" b="1" dirty="0">
              <a:solidFill>
                <a:schemeClr val="tx1"/>
              </a:solidFill>
            </a:rPr>
            <a:t>Standard 5.3</a:t>
          </a:r>
          <a:r>
            <a:rPr lang="en-US" dirty="0">
              <a:solidFill>
                <a:schemeClr val="tx1"/>
              </a:solidFill>
            </a:rPr>
            <a:t>: The instructor’s plan for interacting with learners during the course is clearly stated. </a:t>
          </a:r>
        </a:p>
      </dgm:t>
    </dgm:pt>
    <dgm:pt modelId="{A601D5E3-DFFE-439D-96C6-08EDAFCBDF6C}" type="parTrans" cxnId="{A76D48C7-193F-4CD3-AD18-2BBCFDE39523}">
      <dgm:prSet/>
      <dgm:spPr/>
      <dgm:t>
        <a:bodyPr/>
        <a:lstStyle/>
        <a:p>
          <a:endParaRPr lang="en-US"/>
        </a:p>
      </dgm:t>
    </dgm:pt>
    <dgm:pt modelId="{B54E0471-0305-4944-AF26-6DAF15B1C008}" type="sibTrans" cxnId="{A76D48C7-193F-4CD3-AD18-2BBCFDE39523}">
      <dgm:prSet/>
      <dgm:spPr/>
      <dgm:t>
        <a:bodyPr/>
        <a:lstStyle/>
        <a:p>
          <a:endParaRPr lang="en-US"/>
        </a:p>
      </dgm:t>
    </dgm:pt>
    <dgm:pt modelId="{684A46FD-55EA-D94F-9F32-65A3134E585D}" type="pres">
      <dgm:prSet presAssocID="{C42948DD-2612-446A-9A0A-3F16D84FD4B5}" presName="Name0" presStyleCnt="0">
        <dgm:presLayoutVars>
          <dgm:dir/>
          <dgm:animLvl val="lvl"/>
          <dgm:resizeHandles val="exact"/>
        </dgm:presLayoutVars>
      </dgm:prSet>
      <dgm:spPr/>
    </dgm:pt>
    <dgm:pt modelId="{DF6D6589-53B3-074F-A8FB-F22BE93A5BAD}" type="pres">
      <dgm:prSet presAssocID="{2FEC6648-7B59-421C-99EE-F9A7D165D55B}" presName="boxAndChildren" presStyleCnt="0"/>
      <dgm:spPr/>
    </dgm:pt>
    <dgm:pt modelId="{E65DB9C1-B36E-F942-90C1-4E1E75B3F34A}" type="pres">
      <dgm:prSet presAssocID="{2FEC6648-7B59-421C-99EE-F9A7D165D55B}" presName="parentTextBox" presStyleLbl="node1" presStyleIdx="0" presStyleCnt="2"/>
      <dgm:spPr/>
    </dgm:pt>
    <dgm:pt modelId="{E6645568-12E2-8945-96B4-85950FAA0D57}" type="pres">
      <dgm:prSet presAssocID="{0C639F11-B9C8-4FCC-BC97-4F9B9B762B73}" presName="sp" presStyleCnt="0"/>
      <dgm:spPr/>
    </dgm:pt>
    <dgm:pt modelId="{074C6822-A073-B342-8976-D6A3D7306975}" type="pres">
      <dgm:prSet presAssocID="{945E1605-DDBB-4172-95CF-5E7DA72DC26C}" presName="arrowAndChildren" presStyleCnt="0"/>
      <dgm:spPr/>
    </dgm:pt>
    <dgm:pt modelId="{3F84AA61-7F03-A441-8DC0-1A0FCC9432C1}" type="pres">
      <dgm:prSet presAssocID="{945E1605-DDBB-4172-95CF-5E7DA72DC26C}" presName="parentTextArrow" presStyleLbl="node1" presStyleIdx="1" presStyleCnt="2"/>
      <dgm:spPr/>
    </dgm:pt>
  </dgm:ptLst>
  <dgm:cxnLst>
    <dgm:cxn modelId="{A926D112-4A74-2D48-856C-3E2C1EA3AEDD}" type="presOf" srcId="{C42948DD-2612-446A-9A0A-3F16D84FD4B5}" destId="{684A46FD-55EA-D94F-9F32-65A3134E585D}" srcOrd="0" destOrd="0" presId="urn:microsoft.com/office/officeart/2005/8/layout/process4"/>
    <dgm:cxn modelId="{5B544220-A1B9-4094-AC01-CD921581F696}" srcId="{C42948DD-2612-446A-9A0A-3F16D84FD4B5}" destId="{945E1605-DDBB-4172-95CF-5E7DA72DC26C}" srcOrd="0" destOrd="0" parTransId="{CCECB9F5-ED46-4A08-9CB4-7E33D79B0DB7}" sibTransId="{0C639F11-B9C8-4FCC-BC97-4F9B9B762B73}"/>
    <dgm:cxn modelId="{80B96067-1ABB-6D43-B5CB-85BA21BAB9BE}" type="presOf" srcId="{2FEC6648-7B59-421C-99EE-F9A7D165D55B}" destId="{E65DB9C1-B36E-F942-90C1-4E1E75B3F34A}" srcOrd="0" destOrd="0" presId="urn:microsoft.com/office/officeart/2005/8/layout/process4"/>
    <dgm:cxn modelId="{A76D48C7-193F-4CD3-AD18-2BBCFDE39523}" srcId="{C42948DD-2612-446A-9A0A-3F16D84FD4B5}" destId="{2FEC6648-7B59-421C-99EE-F9A7D165D55B}" srcOrd="1" destOrd="0" parTransId="{A601D5E3-DFFE-439D-96C6-08EDAFCBDF6C}" sibTransId="{B54E0471-0305-4944-AF26-6DAF15B1C008}"/>
    <dgm:cxn modelId="{6A9705C8-58CD-3844-B01D-876FDC306AD1}" type="presOf" srcId="{945E1605-DDBB-4172-95CF-5E7DA72DC26C}" destId="{3F84AA61-7F03-A441-8DC0-1A0FCC9432C1}" srcOrd="0" destOrd="0" presId="urn:microsoft.com/office/officeart/2005/8/layout/process4"/>
    <dgm:cxn modelId="{9AF33322-E23C-8F4F-83D0-2945E84487F1}" type="presParOf" srcId="{684A46FD-55EA-D94F-9F32-65A3134E585D}" destId="{DF6D6589-53B3-074F-A8FB-F22BE93A5BAD}" srcOrd="0" destOrd="0" presId="urn:microsoft.com/office/officeart/2005/8/layout/process4"/>
    <dgm:cxn modelId="{F1E4C662-2907-1648-9D43-BFE72388EA9C}" type="presParOf" srcId="{DF6D6589-53B3-074F-A8FB-F22BE93A5BAD}" destId="{E65DB9C1-B36E-F942-90C1-4E1E75B3F34A}" srcOrd="0" destOrd="0" presId="urn:microsoft.com/office/officeart/2005/8/layout/process4"/>
    <dgm:cxn modelId="{53B941C1-C283-0642-8AAE-47821C9F784C}" type="presParOf" srcId="{684A46FD-55EA-D94F-9F32-65A3134E585D}" destId="{E6645568-12E2-8945-96B4-85950FAA0D57}" srcOrd="1" destOrd="0" presId="urn:microsoft.com/office/officeart/2005/8/layout/process4"/>
    <dgm:cxn modelId="{764A6C7F-C3EB-B247-9131-EA3552BF168B}" type="presParOf" srcId="{684A46FD-55EA-D94F-9F32-65A3134E585D}" destId="{074C6822-A073-B342-8976-D6A3D7306975}" srcOrd="2" destOrd="0" presId="urn:microsoft.com/office/officeart/2005/8/layout/process4"/>
    <dgm:cxn modelId="{69C0E572-32DD-AC42-B42B-66C32E1FCCC6}" type="presParOf" srcId="{074C6822-A073-B342-8976-D6A3D7306975}" destId="{3F84AA61-7F03-A441-8DC0-1A0FCC9432C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CEDE4B-0E19-4817-8F3E-D413252D67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41BFEC-9EFE-497C-AF41-8F96413E256B}">
      <dgm:prSet/>
      <dgm:spPr/>
      <dgm:t>
        <a:bodyPr/>
        <a:lstStyle/>
        <a:p>
          <a:r>
            <a:rPr lang="en-US"/>
            <a:t>Based on today’s discussion, what are new pieces of data you might want to collect?</a:t>
          </a:r>
        </a:p>
      </dgm:t>
    </dgm:pt>
    <dgm:pt modelId="{F76BB8C5-B25C-44DA-A952-EFE985DA87D6}" type="parTrans" cxnId="{06EBF8AB-05DB-424C-83CA-6FB93931A9E9}">
      <dgm:prSet/>
      <dgm:spPr/>
      <dgm:t>
        <a:bodyPr/>
        <a:lstStyle/>
        <a:p>
          <a:endParaRPr lang="en-US"/>
        </a:p>
      </dgm:t>
    </dgm:pt>
    <dgm:pt modelId="{29C5D35E-7721-47FC-A05C-1F09CFFB63D1}" type="sibTrans" cxnId="{06EBF8AB-05DB-424C-83CA-6FB93931A9E9}">
      <dgm:prSet/>
      <dgm:spPr/>
      <dgm:t>
        <a:bodyPr/>
        <a:lstStyle/>
        <a:p>
          <a:endParaRPr lang="en-US"/>
        </a:p>
      </dgm:t>
    </dgm:pt>
    <dgm:pt modelId="{E4D05599-A073-4A3B-8622-739C8A658650}">
      <dgm:prSet/>
      <dgm:spPr/>
      <dgm:t>
        <a:bodyPr/>
        <a:lstStyle/>
        <a:p>
          <a:r>
            <a:rPr lang="en-US"/>
            <a:t>What about data we might not collect at all, such as faculty development?</a:t>
          </a:r>
        </a:p>
      </dgm:t>
    </dgm:pt>
    <dgm:pt modelId="{1C953057-95EF-44F9-BFCA-7F7267BF98F5}" type="parTrans" cxnId="{06DBD656-3970-4F3F-8300-BAC3D3EB5232}">
      <dgm:prSet/>
      <dgm:spPr/>
      <dgm:t>
        <a:bodyPr/>
        <a:lstStyle/>
        <a:p>
          <a:endParaRPr lang="en-US"/>
        </a:p>
      </dgm:t>
    </dgm:pt>
    <dgm:pt modelId="{66B9600E-D6AC-4CF1-B0DE-F1C3D7851ACE}" type="sibTrans" cxnId="{06DBD656-3970-4F3F-8300-BAC3D3EB5232}">
      <dgm:prSet/>
      <dgm:spPr/>
      <dgm:t>
        <a:bodyPr/>
        <a:lstStyle/>
        <a:p>
          <a:endParaRPr lang="en-US"/>
        </a:p>
      </dgm:t>
    </dgm:pt>
    <dgm:pt modelId="{4A2964E3-B131-46F7-BE3B-CE0C5FE70873}">
      <dgm:prSet/>
      <dgm:spPr/>
      <dgm:t>
        <a:bodyPr/>
        <a:lstStyle/>
        <a:p>
          <a:r>
            <a:rPr lang="en-US"/>
            <a:t>How can we have better institutional conversations about bridging the gap between the data we have and the data we need?</a:t>
          </a:r>
        </a:p>
      </dgm:t>
    </dgm:pt>
    <dgm:pt modelId="{5B40C95F-1F9B-4369-BDA5-73EE8AA5C10F}" type="parTrans" cxnId="{E7ABBA90-D031-4066-AEAC-B96BDB1FF6C1}">
      <dgm:prSet/>
      <dgm:spPr/>
      <dgm:t>
        <a:bodyPr/>
        <a:lstStyle/>
        <a:p>
          <a:endParaRPr lang="en-US"/>
        </a:p>
      </dgm:t>
    </dgm:pt>
    <dgm:pt modelId="{CBFBD4E3-643B-4B05-BBB5-23B7BB6A0467}" type="sibTrans" cxnId="{E7ABBA90-D031-4066-AEAC-B96BDB1FF6C1}">
      <dgm:prSet/>
      <dgm:spPr/>
      <dgm:t>
        <a:bodyPr/>
        <a:lstStyle/>
        <a:p>
          <a:endParaRPr lang="en-US"/>
        </a:p>
      </dgm:t>
    </dgm:pt>
    <dgm:pt modelId="{A53C7E81-50C0-425D-BEED-42719BCAA43E}" type="pres">
      <dgm:prSet presAssocID="{3FCEDE4B-0E19-4817-8F3E-D413252D6781}" presName="root" presStyleCnt="0">
        <dgm:presLayoutVars>
          <dgm:dir/>
          <dgm:resizeHandles val="exact"/>
        </dgm:presLayoutVars>
      </dgm:prSet>
      <dgm:spPr/>
    </dgm:pt>
    <dgm:pt modelId="{1C1E6216-D9FE-4250-9D9C-1ACD23AD8F32}" type="pres">
      <dgm:prSet presAssocID="{0041BFEC-9EFE-497C-AF41-8F96413E256B}" presName="compNode" presStyleCnt="0"/>
      <dgm:spPr/>
    </dgm:pt>
    <dgm:pt modelId="{B8213A96-4F1A-43A0-83E6-588483EB6DB9}" type="pres">
      <dgm:prSet presAssocID="{0041BFEC-9EFE-497C-AF41-8F96413E256B}" presName="bgRect" presStyleLbl="bgShp" presStyleIdx="0" presStyleCnt="3">
        <dgm:style>
          <a:lnRef idx="2">
            <a:schemeClr val="accent2">
              <a:shade val="50000"/>
            </a:schemeClr>
          </a:lnRef>
          <a:fillRef idx="1">
            <a:schemeClr val="accent2"/>
          </a:fillRef>
          <a:effectRef idx="0">
            <a:schemeClr val="accent2"/>
          </a:effectRef>
          <a:fontRef idx="minor">
            <a:schemeClr val="lt1"/>
          </a:fontRef>
        </dgm:style>
      </dgm:prSet>
      <dgm:spPr/>
    </dgm:pt>
    <dgm:pt modelId="{0F4ACC22-9B38-4801-8E12-7CB2359DFD68}" type="pres">
      <dgm:prSet presAssocID="{0041BFEC-9EFE-497C-AF41-8F96413E256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a:ext>
      </dgm:extLst>
    </dgm:pt>
    <dgm:pt modelId="{4C1098D1-EE86-47CC-97AF-98539BE0BD64}" type="pres">
      <dgm:prSet presAssocID="{0041BFEC-9EFE-497C-AF41-8F96413E256B}" presName="spaceRect" presStyleCnt="0"/>
      <dgm:spPr/>
    </dgm:pt>
    <dgm:pt modelId="{38E2F85F-07B9-484B-AC76-BE485550FBCC}" type="pres">
      <dgm:prSet presAssocID="{0041BFEC-9EFE-497C-AF41-8F96413E256B}" presName="parTx" presStyleLbl="revTx" presStyleIdx="0" presStyleCnt="3">
        <dgm:presLayoutVars>
          <dgm:chMax val="0"/>
          <dgm:chPref val="0"/>
        </dgm:presLayoutVars>
      </dgm:prSet>
      <dgm:spPr/>
    </dgm:pt>
    <dgm:pt modelId="{503A147E-EF54-4BB0-BADD-195D139DE54B}" type="pres">
      <dgm:prSet presAssocID="{29C5D35E-7721-47FC-A05C-1F09CFFB63D1}" presName="sibTrans" presStyleCnt="0"/>
      <dgm:spPr/>
    </dgm:pt>
    <dgm:pt modelId="{2424E411-2369-48C5-834E-079DE07FDF4B}" type="pres">
      <dgm:prSet presAssocID="{E4D05599-A073-4A3B-8622-739C8A658650}" presName="compNode" presStyleCnt="0"/>
      <dgm:spPr/>
    </dgm:pt>
    <dgm:pt modelId="{390B6658-FCBB-4E07-AC09-571D420B6F7C}" type="pres">
      <dgm:prSet presAssocID="{E4D05599-A073-4A3B-8622-739C8A658650}" presName="bgRect" presStyleLbl="bgShp" presStyleIdx="1" presStyleCnt="3">
        <dgm:style>
          <a:lnRef idx="2">
            <a:schemeClr val="accent6">
              <a:shade val="50000"/>
            </a:schemeClr>
          </a:lnRef>
          <a:fillRef idx="1">
            <a:schemeClr val="accent6"/>
          </a:fillRef>
          <a:effectRef idx="0">
            <a:schemeClr val="accent6"/>
          </a:effectRef>
          <a:fontRef idx="minor">
            <a:schemeClr val="lt1"/>
          </a:fontRef>
        </dgm:style>
      </dgm:prSet>
      <dgm:spPr/>
    </dgm:pt>
    <dgm:pt modelId="{168F6955-5D34-4A00-A747-093426B4EB65}" type="pres">
      <dgm:prSet presAssocID="{E4D05599-A073-4A3B-8622-739C8A6586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5987C0E-7210-48B4-96BB-ED7B5BD9C4F7}" type="pres">
      <dgm:prSet presAssocID="{E4D05599-A073-4A3B-8622-739C8A658650}" presName="spaceRect" presStyleCnt="0"/>
      <dgm:spPr/>
    </dgm:pt>
    <dgm:pt modelId="{BBD5ECF3-C5E6-4ED2-9553-EBD8F8E63230}" type="pres">
      <dgm:prSet presAssocID="{E4D05599-A073-4A3B-8622-739C8A658650}" presName="parTx" presStyleLbl="revTx" presStyleIdx="1" presStyleCnt="3">
        <dgm:presLayoutVars>
          <dgm:chMax val="0"/>
          <dgm:chPref val="0"/>
        </dgm:presLayoutVars>
      </dgm:prSet>
      <dgm:spPr/>
    </dgm:pt>
    <dgm:pt modelId="{D7EF318E-BEA5-43B6-A29B-A6490AA71C88}" type="pres">
      <dgm:prSet presAssocID="{66B9600E-D6AC-4CF1-B0DE-F1C3D7851ACE}" presName="sibTrans" presStyleCnt="0"/>
      <dgm:spPr/>
    </dgm:pt>
    <dgm:pt modelId="{FFB83E71-EDE0-4DEC-8829-FA9D9580AE65}" type="pres">
      <dgm:prSet presAssocID="{4A2964E3-B131-46F7-BE3B-CE0C5FE70873}" presName="compNode" presStyleCnt="0"/>
      <dgm:spPr/>
    </dgm:pt>
    <dgm:pt modelId="{DFB44CD2-9B55-46E1-B31E-93A301C30BAB}" type="pres">
      <dgm:prSet presAssocID="{4A2964E3-B131-46F7-BE3B-CE0C5FE70873}" presName="bgRect" presStyleLbl="bgShp" presStyleIdx="2" presStyleCnt="3">
        <dgm:style>
          <a:lnRef idx="2">
            <a:schemeClr val="accent4">
              <a:shade val="50000"/>
            </a:schemeClr>
          </a:lnRef>
          <a:fillRef idx="1">
            <a:schemeClr val="accent4"/>
          </a:fillRef>
          <a:effectRef idx="0">
            <a:schemeClr val="accent4"/>
          </a:effectRef>
          <a:fontRef idx="minor">
            <a:schemeClr val="lt1"/>
          </a:fontRef>
        </dgm:style>
      </dgm:prSet>
      <dgm:spPr/>
    </dgm:pt>
    <dgm:pt modelId="{8E04DDE1-AEBB-4D8C-AC5D-BC10EDE84A56}" type="pres">
      <dgm:prSet presAssocID="{4A2964E3-B131-46F7-BE3B-CE0C5FE7087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gnifying glass"/>
        </a:ext>
      </dgm:extLst>
    </dgm:pt>
    <dgm:pt modelId="{2D82BB94-140F-4E56-9297-03B94C86C58B}" type="pres">
      <dgm:prSet presAssocID="{4A2964E3-B131-46F7-BE3B-CE0C5FE70873}" presName="spaceRect" presStyleCnt="0"/>
      <dgm:spPr/>
    </dgm:pt>
    <dgm:pt modelId="{DCF5BE7B-AF8E-4BD3-A0AA-14657F0D311E}" type="pres">
      <dgm:prSet presAssocID="{4A2964E3-B131-46F7-BE3B-CE0C5FE70873}" presName="parTx" presStyleLbl="revTx" presStyleIdx="2" presStyleCnt="3">
        <dgm:presLayoutVars>
          <dgm:chMax val="0"/>
          <dgm:chPref val="0"/>
        </dgm:presLayoutVars>
      </dgm:prSet>
      <dgm:spPr/>
    </dgm:pt>
  </dgm:ptLst>
  <dgm:cxnLst>
    <dgm:cxn modelId="{EFFF5820-1421-49D5-A2F2-BF05659D605A}" type="presOf" srcId="{E4D05599-A073-4A3B-8622-739C8A658650}" destId="{BBD5ECF3-C5E6-4ED2-9553-EBD8F8E63230}" srcOrd="0" destOrd="0" presId="urn:microsoft.com/office/officeart/2018/2/layout/IconVerticalSolidList"/>
    <dgm:cxn modelId="{06DBD656-3970-4F3F-8300-BAC3D3EB5232}" srcId="{3FCEDE4B-0E19-4817-8F3E-D413252D6781}" destId="{E4D05599-A073-4A3B-8622-739C8A658650}" srcOrd="1" destOrd="0" parTransId="{1C953057-95EF-44F9-BFCA-7F7267BF98F5}" sibTransId="{66B9600E-D6AC-4CF1-B0DE-F1C3D7851ACE}"/>
    <dgm:cxn modelId="{E5E0E984-9E19-4EFF-92B7-D6D4440D9269}" type="presOf" srcId="{3FCEDE4B-0E19-4817-8F3E-D413252D6781}" destId="{A53C7E81-50C0-425D-BEED-42719BCAA43E}" srcOrd="0" destOrd="0" presId="urn:microsoft.com/office/officeart/2018/2/layout/IconVerticalSolidList"/>
    <dgm:cxn modelId="{50810285-AFEC-4639-BD77-47F41C0490A2}" type="presOf" srcId="{4A2964E3-B131-46F7-BE3B-CE0C5FE70873}" destId="{DCF5BE7B-AF8E-4BD3-A0AA-14657F0D311E}" srcOrd="0" destOrd="0" presId="urn:microsoft.com/office/officeart/2018/2/layout/IconVerticalSolidList"/>
    <dgm:cxn modelId="{E7ABBA90-D031-4066-AEAC-B96BDB1FF6C1}" srcId="{3FCEDE4B-0E19-4817-8F3E-D413252D6781}" destId="{4A2964E3-B131-46F7-BE3B-CE0C5FE70873}" srcOrd="2" destOrd="0" parTransId="{5B40C95F-1F9B-4369-BDA5-73EE8AA5C10F}" sibTransId="{CBFBD4E3-643B-4B05-BBB5-23B7BB6A0467}"/>
    <dgm:cxn modelId="{06EBF8AB-05DB-424C-83CA-6FB93931A9E9}" srcId="{3FCEDE4B-0E19-4817-8F3E-D413252D6781}" destId="{0041BFEC-9EFE-497C-AF41-8F96413E256B}" srcOrd="0" destOrd="0" parTransId="{F76BB8C5-B25C-44DA-A952-EFE985DA87D6}" sibTransId="{29C5D35E-7721-47FC-A05C-1F09CFFB63D1}"/>
    <dgm:cxn modelId="{C953F9B3-BD1A-47F6-A024-3C9FA0609499}" type="presOf" srcId="{0041BFEC-9EFE-497C-AF41-8F96413E256B}" destId="{38E2F85F-07B9-484B-AC76-BE485550FBCC}" srcOrd="0" destOrd="0" presId="urn:microsoft.com/office/officeart/2018/2/layout/IconVerticalSolidList"/>
    <dgm:cxn modelId="{76E57021-6406-4F65-9232-ECD0610B02EC}" type="presParOf" srcId="{A53C7E81-50C0-425D-BEED-42719BCAA43E}" destId="{1C1E6216-D9FE-4250-9D9C-1ACD23AD8F32}" srcOrd="0" destOrd="0" presId="urn:microsoft.com/office/officeart/2018/2/layout/IconVerticalSolidList"/>
    <dgm:cxn modelId="{7C31C079-71C5-4D80-BC81-CE2A28CAB35C}" type="presParOf" srcId="{1C1E6216-D9FE-4250-9D9C-1ACD23AD8F32}" destId="{B8213A96-4F1A-43A0-83E6-588483EB6DB9}" srcOrd="0" destOrd="0" presId="urn:microsoft.com/office/officeart/2018/2/layout/IconVerticalSolidList"/>
    <dgm:cxn modelId="{3666A5EA-20FB-48B6-A036-A934860E845E}" type="presParOf" srcId="{1C1E6216-D9FE-4250-9D9C-1ACD23AD8F32}" destId="{0F4ACC22-9B38-4801-8E12-7CB2359DFD68}" srcOrd="1" destOrd="0" presId="urn:microsoft.com/office/officeart/2018/2/layout/IconVerticalSolidList"/>
    <dgm:cxn modelId="{95DE18B4-004D-4A3C-9497-0C9EB17CF17C}" type="presParOf" srcId="{1C1E6216-D9FE-4250-9D9C-1ACD23AD8F32}" destId="{4C1098D1-EE86-47CC-97AF-98539BE0BD64}" srcOrd="2" destOrd="0" presId="urn:microsoft.com/office/officeart/2018/2/layout/IconVerticalSolidList"/>
    <dgm:cxn modelId="{04594FE3-D2C9-4A21-88C1-11E08E57CA4B}" type="presParOf" srcId="{1C1E6216-D9FE-4250-9D9C-1ACD23AD8F32}" destId="{38E2F85F-07B9-484B-AC76-BE485550FBCC}" srcOrd="3" destOrd="0" presId="urn:microsoft.com/office/officeart/2018/2/layout/IconVerticalSolidList"/>
    <dgm:cxn modelId="{6BB59B64-829C-4A27-B881-0A2DCE5E9D2A}" type="presParOf" srcId="{A53C7E81-50C0-425D-BEED-42719BCAA43E}" destId="{503A147E-EF54-4BB0-BADD-195D139DE54B}" srcOrd="1" destOrd="0" presId="urn:microsoft.com/office/officeart/2018/2/layout/IconVerticalSolidList"/>
    <dgm:cxn modelId="{5AB57688-B3DA-4087-AF68-1A7D59CDE770}" type="presParOf" srcId="{A53C7E81-50C0-425D-BEED-42719BCAA43E}" destId="{2424E411-2369-48C5-834E-079DE07FDF4B}" srcOrd="2" destOrd="0" presId="urn:microsoft.com/office/officeart/2018/2/layout/IconVerticalSolidList"/>
    <dgm:cxn modelId="{3A1185C9-8C2C-4A23-ABA1-24957DB741EB}" type="presParOf" srcId="{2424E411-2369-48C5-834E-079DE07FDF4B}" destId="{390B6658-FCBB-4E07-AC09-571D420B6F7C}" srcOrd="0" destOrd="0" presId="urn:microsoft.com/office/officeart/2018/2/layout/IconVerticalSolidList"/>
    <dgm:cxn modelId="{23C2C295-D599-4BDF-A4B9-985850FA0BEF}" type="presParOf" srcId="{2424E411-2369-48C5-834E-079DE07FDF4B}" destId="{168F6955-5D34-4A00-A747-093426B4EB65}" srcOrd="1" destOrd="0" presId="urn:microsoft.com/office/officeart/2018/2/layout/IconVerticalSolidList"/>
    <dgm:cxn modelId="{CC059DAC-C8D1-4150-ACCE-60F160A2D208}" type="presParOf" srcId="{2424E411-2369-48C5-834E-079DE07FDF4B}" destId="{C5987C0E-7210-48B4-96BB-ED7B5BD9C4F7}" srcOrd="2" destOrd="0" presId="urn:microsoft.com/office/officeart/2018/2/layout/IconVerticalSolidList"/>
    <dgm:cxn modelId="{2544919C-E8A3-44DC-8722-16807B1444B8}" type="presParOf" srcId="{2424E411-2369-48C5-834E-079DE07FDF4B}" destId="{BBD5ECF3-C5E6-4ED2-9553-EBD8F8E63230}" srcOrd="3" destOrd="0" presId="urn:microsoft.com/office/officeart/2018/2/layout/IconVerticalSolidList"/>
    <dgm:cxn modelId="{EDEAD7C7-A9C3-42BC-B201-8B767FD96CD8}" type="presParOf" srcId="{A53C7E81-50C0-425D-BEED-42719BCAA43E}" destId="{D7EF318E-BEA5-43B6-A29B-A6490AA71C88}" srcOrd="3" destOrd="0" presId="urn:microsoft.com/office/officeart/2018/2/layout/IconVerticalSolidList"/>
    <dgm:cxn modelId="{EE73C751-6291-41A8-88AC-4E89D8D31123}" type="presParOf" srcId="{A53C7E81-50C0-425D-BEED-42719BCAA43E}" destId="{FFB83E71-EDE0-4DEC-8829-FA9D9580AE65}" srcOrd="4" destOrd="0" presId="urn:microsoft.com/office/officeart/2018/2/layout/IconVerticalSolidList"/>
    <dgm:cxn modelId="{AAF8B36A-AA44-4C2B-8D86-1A7D1749EBF2}" type="presParOf" srcId="{FFB83E71-EDE0-4DEC-8829-FA9D9580AE65}" destId="{DFB44CD2-9B55-46E1-B31E-93A301C30BAB}" srcOrd="0" destOrd="0" presId="urn:microsoft.com/office/officeart/2018/2/layout/IconVerticalSolidList"/>
    <dgm:cxn modelId="{1AF2AF45-D651-489F-AF04-55029861AC93}" type="presParOf" srcId="{FFB83E71-EDE0-4DEC-8829-FA9D9580AE65}" destId="{8E04DDE1-AEBB-4D8C-AC5D-BC10EDE84A56}" srcOrd="1" destOrd="0" presId="urn:microsoft.com/office/officeart/2018/2/layout/IconVerticalSolidList"/>
    <dgm:cxn modelId="{50B420C0-310D-4B8B-90FB-B6CAD6752098}" type="presParOf" srcId="{FFB83E71-EDE0-4DEC-8829-FA9D9580AE65}" destId="{2D82BB94-140F-4E56-9297-03B94C86C58B}" srcOrd="2" destOrd="0" presId="urn:microsoft.com/office/officeart/2018/2/layout/IconVerticalSolidList"/>
    <dgm:cxn modelId="{8D4BDB8C-9740-4B50-AB40-BB7BAF7B1699}" type="presParOf" srcId="{FFB83E71-EDE0-4DEC-8829-FA9D9580AE65}" destId="{DCF5BE7B-AF8E-4BD3-A0AA-14657F0D31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9F220-8DD0-4C2D-B806-DF803C61A317}">
      <dsp:nvSpPr>
        <dsp:cNvPr id="0" name=""/>
        <dsp:cNvSpPr/>
      </dsp:nvSpPr>
      <dsp:spPr>
        <a:xfrm>
          <a:off x="1063980" y="719741"/>
          <a:ext cx="1274535" cy="127453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97B637-3712-4645-92FB-F43DAC52AA88}">
      <dsp:nvSpPr>
        <dsp:cNvPr id="0" name=""/>
        <dsp:cNvSpPr/>
      </dsp:nvSpPr>
      <dsp:spPr>
        <a:xfrm>
          <a:off x="285097" y="2346338"/>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Identify types of data to collect for continuous quality improvement.</a:t>
          </a:r>
        </a:p>
      </dsp:txBody>
      <dsp:txXfrm>
        <a:off x="285097" y="2346338"/>
        <a:ext cx="2832300" cy="720000"/>
      </dsp:txXfrm>
    </dsp:sp>
    <dsp:sp modelId="{2B45F5BE-E08C-4682-90B0-BD4F3013A192}">
      <dsp:nvSpPr>
        <dsp:cNvPr id="0" name=""/>
        <dsp:cNvSpPr/>
      </dsp:nvSpPr>
      <dsp:spPr>
        <a:xfrm>
          <a:off x="4391932" y="719741"/>
          <a:ext cx="1274535" cy="127453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ABED0-3304-4E38-B49A-D0D8DCFA5DCE}">
      <dsp:nvSpPr>
        <dsp:cNvPr id="0" name=""/>
        <dsp:cNvSpPr/>
      </dsp:nvSpPr>
      <dsp:spPr>
        <a:xfrm>
          <a:off x="3613050" y="2346338"/>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Describe common obstacles and barriers in data collection and discuss how to overcome them.</a:t>
          </a:r>
        </a:p>
      </dsp:txBody>
      <dsp:txXfrm>
        <a:off x="3613050" y="2346338"/>
        <a:ext cx="2832300" cy="720000"/>
      </dsp:txXfrm>
    </dsp:sp>
    <dsp:sp modelId="{3541B626-B243-4593-9ACF-870A8AF867EC}">
      <dsp:nvSpPr>
        <dsp:cNvPr id="0" name=""/>
        <dsp:cNvSpPr/>
      </dsp:nvSpPr>
      <dsp:spPr>
        <a:xfrm>
          <a:off x="7719885" y="719741"/>
          <a:ext cx="1274535" cy="127453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71B222-85F3-4678-8252-3F9037C8578F}">
      <dsp:nvSpPr>
        <dsp:cNvPr id="0" name=""/>
        <dsp:cNvSpPr/>
      </dsp:nvSpPr>
      <dsp:spPr>
        <a:xfrm>
          <a:off x="6941002" y="2346338"/>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Explain how to analyze and interpret data well in order to improve online learning.</a:t>
          </a:r>
        </a:p>
      </dsp:txBody>
      <dsp:txXfrm>
        <a:off x="6941002" y="2346338"/>
        <a:ext cx="28323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CF6F1-B139-6447-A658-1CC826DDFC54}">
      <dsp:nvSpPr>
        <dsp:cNvPr id="0" name=""/>
        <dsp:cNvSpPr/>
      </dsp:nvSpPr>
      <dsp:spPr>
        <a:xfrm>
          <a:off x="0" y="0"/>
          <a:ext cx="5320997" cy="9092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Consider:</a:t>
          </a:r>
        </a:p>
      </dsp:txBody>
      <dsp:txXfrm>
        <a:off x="26631" y="26631"/>
        <a:ext cx="4233456" cy="855994"/>
      </dsp:txXfrm>
    </dsp:sp>
    <dsp:sp modelId="{824032B4-CDF9-694D-A64A-6DE975BDAF86}">
      <dsp:nvSpPr>
        <dsp:cNvPr id="0" name=""/>
        <dsp:cNvSpPr/>
      </dsp:nvSpPr>
      <dsp:spPr>
        <a:xfrm>
          <a:off x="397347" y="1035542"/>
          <a:ext cx="5320997" cy="9092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 What data do you have? What are the limitations of the data?</a:t>
          </a:r>
        </a:p>
      </dsp:txBody>
      <dsp:txXfrm>
        <a:off x="423978" y="1062173"/>
        <a:ext cx="4279372" cy="855994"/>
      </dsp:txXfrm>
    </dsp:sp>
    <dsp:sp modelId="{CCF174FC-68D1-A746-B9BC-C918F62F623C}">
      <dsp:nvSpPr>
        <dsp:cNvPr id="0" name=""/>
        <dsp:cNvSpPr/>
      </dsp:nvSpPr>
      <dsp:spPr>
        <a:xfrm>
          <a:off x="794694" y="2071084"/>
          <a:ext cx="5320997" cy="90925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 What new data do you need to collect? Why? </a:t>
          </a:r>
        </a:p>
      </dsp:txBody>
      <dsp:txXfrm>
        <a:off x="821325" y="2097715"/>
        <a:ext cx="4279372" cy="855994"/>
      </dsp:txXfrm>
    </dsp:sp>
    <dsp:sp modelId="{68D64838-6542-1942-86D5-9CE1F663B861}">
      <dsp:nvSpPr>
        <dsp:cNvPr id="0" name=""/>
        <dsp:cNvSpPr/>
      </dsp:nvSpPr>
      <dsp:spPr>
        <a:xfrm>
          <a:off x="1192041" y="3106626"/>
          <a:ext cx="5320997" cy="90925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3. What is the best way to collect the data? </a:t>
          </a:r>
        </a:p>
      </dsp:txBody>
      <dsp:txXfrm>
        <a:off x="1218672" y="3133257"/>
        <a:ext cx="4279372" cy="855994"/>
      </dsp:txXfrm>
    </dsp:sp>
    <dsp:sp modelId="{84D7F59A-F37A-9F43-9CCE-FDFECBD685E4}">
      <dsp:nvSpPr>
        <dsp:cNvPr id="0" name=""/>
        <dsp:cNvSpPr/>
      </dsp:nvSpPr>
      <dsp:spPr>
        <a:xfrm>
          <a:off x="1589389" y="4142168"/>
          <a:ext cx="5320997" cy="90925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4. How will you approach interpreting and using the data? What factors could influence the analysis or interpretation?</a:t>
          </a:r>
        </a:p>
      </dsp:txBody>
      <dsp:txXfrm>
        <a:off x="1616020" y="4168799"/>
        <a:ext cx="4279372" cy="855994"/>
      </dsp:txXfrm>
    </dsp:sp>
    <dsp:sp modelId="{D54DFCBB-E25A-0442-A2EE-5BF8EA2F1006}">
      <dsp:nvSpPr>
        <dsp:cNvPr id="0" name=""/>
        <dsp:cNvSpPr/>
      </dsp:nvSpPr>
      <dsp:spPr>
        <a:xfrm>
          <a:off x="4729981" y="664262"/>
          <a:ext cx="591016" cy="59101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4862960" y="664262"/>
        <a:ext cx="325058" cy="444740"/>
      </dsp:txXfrm>
    </dsp:sp>
    <dsp:sp modelId="{D3878738-DFA9-F44E-8370-4BDAC64F21F1}">
      <dsp:nvSpPr>
        <dsp:cNvPr id="0" name=""/>
        <dsp:cNvSpPr/>
      </dsp:nvSpPr>
      <dsp:spPr>
        <a:xfrm>
          <a:off x="5127328" y="1699804"/>
          <a:ext cx="591016" cy="591016"/>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5260307" y="1699804"/>
        <a:ext cx="325058" cy="444740"/>
      </dsp:txXfrm>
    </dsp:sp>
    <dsp:sp modelId="{72D75490-3B46-FC4B-B2E2-71A533CE4C5D}">
      <dsp:nvSpPr>
        <dsp:cNvPr id="0" name=""/>
        <dsp:cNvSpPr/>
      </dsp:nvSpPr>
      <dsp:spPr>
        <a:xfrm>
          <a:off x="5524675" y="2720192"/>
          <a:ext cx="591016" cy="591016"/>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5657654" y="2720192"/>
        <a:ext cx="325058" cy="444740"/>
      </dsp:txXfrm>
    </dsp:sp>
    <dsp:sp modelId="{A009D35F-7B00-5F49-A3A4-47F810944705}">
      <dsp:nvSpPr>
        <dsp:cNvPr id="0" name=""/>
        <dsp:cNvSpPr/>
      </dsp:nvSpPr>
      <dsp:spPr>
        <a:xfrm>
          <a:off x="5922023" y="3765837"/>
          <a:ext cx="591016" cy="591016"/>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p>
      </dsp:txBody>
      <dsp:txXfrm>
        <a:off x="6055002" y="3765837"/>
        <a:ext cx="325058" cy="444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C91CC-411F-40D1-8E60-4124F7F73FE5}">
      <dsp:nvSpPr>
        <dsp:cNvPr id="0" name=""/>
        <dsp:cNvSpPr/>
      </dsp:nvSpPr>
      <dsp:spPr>
        <a:xfrm>
          <a:off x="503695" y="295491"/>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47A4D49-076C-47A3-950C-2C13E933881F}">
      <dsp:nvSpPr>
        <dsp:cNvPr id="0" name=""/>
        <dsp:cNvSpPr/>
      </dsp:nvSpPr>
      <dsp:spPr>
        <a:xfrm>
          <a:off x="757998" y="549795"/>
          <a:ext cx="684662" cy="68466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FC488D-C6EF-482E-82BC-CD04B16BD930}">
      <dsp:nvSpPr>
        <dsp:cNvPr id="0" name=""/>
        <dsp:cNvSpPr/>
      </dsp:nvSpPr>
      <dsp:spPr>
        <a:xfrm>
          <a:off x="122240" y="1860433"/>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Data from student assessment (formative &amp; summative)</a:t>
          </a:r>
        </a:p>
      </dsp:txBody>
      <dsp:txXfrm>
        <a:off x="122240" y="1860433"/>
        <a:ext cx="1956177" cy="720000"/>
      </dsp:txXfrm>
    </dsp:sp>
    <dsp:sp modelId="{F46507B8-10AA-4B3F-AADD-3791C9D6B4BA}">
      <dsp:nvSpPr>
        <dsp:cNvPr id="0" name=""/>
        <dsp:cNvSpPr/>
      </dsp:nvSpPr>
      <dsp:spPr>
        <a:xfrm>
          <a:off x="2802203" y="295491"/>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5D4373E-2B7A-42EE-A15F-9B0293F4D012}">
      <dsp:nvSpPr>
        <dsp:cNvPr id="0" name=""/>
        <dsp:cNvSpPr/>
      </dsp:nvSpPr>
      <dsp:spPr>
        <a:xfrm>
          <a:off x="3056506" y="549795"/>
          <a:ext cx="684662" cy="6846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1B9777-9CB7-44F4-B9F2-860FCB9D7909}">
      <dsp:nvSpPr>
        <dsp:cNvPr id="0" name=""/>
        <dsp:cNvSpPr/>
      </dsp:nvSpPr>
      <dsp:spPr>
        <a:xfrm>
          <a:off x="2420748" y="1860433"/>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LMS data (usage data, early alert data, etc.)</a:t>
          </a:r>
        </a:p>
      </dsp:txBody>
      <dsp:txXfrm>
        <a:off x="2420748" y="1860433"/>
        <a:ext cx="1956177" cy="720000"/>
      </dsp:txXfrm>
    </dsp:sp>
    <dsp:sp modelId="{5CC19F33-DAE4-4982-8AE9-C401E9EFB7AA}">
      <dsp:nvSpPr>
        <dsp:cNvPr id="0" name=""/>
        <dsp:cNvSpPr/>
      </dsp:nvSpPr>
      <dsp:spPr>
        <a:xfrm>
          <a:off x="5100711" y="295491"/>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0996703B-1E66-49BC-99E2-89C499B85E6E}">
      <dsp:nvSpPr>
        <dsp:cNvPr id="0" name=""/>
        <dsp:cNvSpPr/>
      </dsp:nvSpPr>
      <dsp:spPr>
        <a:xfrm>
          <a:off x="5355014" y="549795"/>
          <a:ext cx="684662" cy="6846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1AF52-9CD1-4733-B96F-2FD20F6CE541}">
      <dsp:nvSpPr>
        <dsp:cNvPr id="0" name=""/>
        <dsp:cNvSpPr/>
      </dsp:nvSpPr>
      <dsp:spPr>
        <a:xfrm>
          <a:off x="4719257" y="1860433"/>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Institutional data (retention, completion, etc.)</a:t>
          </a:r>
        </a:p>
      </dsp:txBody>
      <dsp:txXfrm>
        <a:off x="4719257" y="1860433"/>
        <a:ext cx="1956177" cy="720000"/>
      </dsp:txXfrm>
    </dsp:sp>
    <dsp:sp modelId="{5F63D536-F24F-4AFF-9170-2AD29859E683}">
      <dsp:nvSpPr>
        <dsp:cNvPr id="0" name=""/>
        <dsp:cNvSpPr/>
      </dsp:nvSpPr>
      <dsp:spPr>
        <a:xfrm>
          <a:off x="503695" y="3069478"/>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1958847-6236-4CBD-86AE-69B1DA2F43F9}">
      <dsp:nvSpPr>
        <dsp:cNvPr id="0" name=""/>
        <dsp:cNvSpPr/>
      </dsp:nvSpPr>
      <dsp:spPr>
        <a:xfrm>
          <a:off x="757998" y="3323781"/>
          <a:ext cx="684662" cy="684662"/>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8B2CC5-9D92-494D-8192-C05B87A0B05C}">
      <dsp:nvSpPr>
        <dsp:cNvPr id="0" name=""/>
        <dsp:cNvSpPr/>
      </dsp:nvSpPr>
      <dsp:spPr>
        <a:xfrm>
          <a:off x="122240" y="4634420"/>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Student evaluations (other student feedback?)</a:t>
          </a:r>
        </a:p>
      </dsp:txBody>
      <dsp:txXfrm>
        <a:off x="122240" y="4634420"/>
        <a:ext cx="1956177" cy="720000"/>
      </dsp:txXfrm>
    </dsp:sp>
    <dsp:sp modelId="{127139E2-0414-4558-80A4-BCF2E77F25EF}">
      <dsp:nvSpPr>
        <dsp:cNvPr id="0" name=""/>
        <dsp:cNvSpPr/>
      </dsp:nvSpPr>
      <dsp:spPr>
        <a:xfrm>
          <a:off x="2802203" y="3069478"/>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487C754D-C2C3-4663-BB6A-2D30215331A1}">
      <dsp:nvSpPr>
        <dsp:cNvPr id="0" name=""/>
        <dsp:cNvSpPr/>
      </dsp:nvSpPr>
      <dsp:spPr>
        <a:xfrm>
          <a:off x="3056506" y="3323781"/>
          <a:ext cx="684662" cy="684662"/>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C66D88-E3CF-4C3D-99FA-4ADFF54F4F22}">
      <dsp:nvSpPr>
        <dsp:cNvPr id="0" name=""/>
        <dsp:cNvSpPr/>
      </dsp:nvSpPr>
      <dsp:spPr>
        <a:xfrm>
          <a:off x="2420748" y="4634420"/>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Instructor feedback</a:t>
          </a:r>
        </a:p>
      </dsp:txBody>
      <dsp:txXfrm>
        <a:off x="2420748" y="4634420"/>
        <a:ext cx="1956177" cy="720000"/>
      </dsp:txXfrm>
    </dsp:sp>
    <dsp:sp modelId="{88FF608A-4195-46DD-9093-230471AED006}">
      <dsp:nvSpPr>
        <dsp:cNvPr id="0" name=""/>
        <dsp:cNvSpPr/>
      </dsp:nvSpPr>
      <dsp:spPr>
        <a:xfrm>
          <a:off x="5100711" y="3069478"/>
          <a:ext cx="1193268" cy="1193268"/>
        </a:xfrm>
        <a:prstGeom prst="round2DiagRect">
          <a:avLst>
            <a:gd name="adj1" fmla="val 29727"/>
            <a:gd name="adj2" fmla="val 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8939F0AB-BA45-4D86-9158-28D69C662DF2}">
      <dsp:nvSpPr>
        <dsp:cNvPr id="0" name=""/>
        <dsp:cNvSpPr/>
      </dsp:nvSpPr>
      <dsp:spPr>
        <a:xfrm>
          <a:off x="5355014" y="3323781"/>
          <a:ext cx="684662" cy="684662"/>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AD8A6B-3214-43D2-A3EB-FECAC1115DDF}">
      <dsp:nvSpPr>
        <dsp:cNvPr id="0" name=""/>
        <dsp:cNvSpPr/>
      </dsp:nvSpPr>
      <dsp:spPr>
        <a:xfrm>
          <a:off x="4719257" y="4634420"/>
          <a:ext cx="19561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Faculty &amp; Professional Development attendance &amp; feedback</a:t>
          </a:r>
        </a:p>
      </dsp:txBody>
      <dsp:txXfrm>
        <a:off x="4719257" y="4634420"/>
        <a:ext cx="195617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E5647-F37E-9B45-A545-4F0EB420CDCC}">
      <dsp:nvSpPr>
        <dsp:cNvPr id="0" name=""/>
        <dsp:cNvSpPr/>
      </dsp:nvSpPr>
      <dsp:spPr>
        <a:xfrm>
          <a:off x="0" y="988373"/>
          <a:ext cx="6797675" cy="42273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58216" rIns="527575" bIns="142240" numCol="1" spcCol="1270" anchor="t" anchorCtr="0">
          <a:noAutofit/>
        </a:bodyPr>
        <a:lstStyle/>
        <a:p>
          <a:pPr marL="228600" lvl="1" indent="-228600" algn="l" defTabSz="889000">
            <a:lnSpc>
              <a:spcPct val="90000"/>
            </a:lnSpc>
            <a:spcBef>
              <a:spcPct val="0"/>
            </a:spcBef>
            <a:spcAft>
              <a:spcPct val="15000"/>
            </a:spcAft>
            <a:buChar char="•"/>
          </a:pPr>
          <a:r>
            <a:rPr lang="en-US" sz="2000" i="1" kern="1200" dirty="0"/>
            <a:t>Approximately how long did it take you to complete the entire module/week? Please estimate to the nearest half hour (e.g., 6.5), and only use numbers and a decimal point.</a:t>
          </a:r>
        </a:p>
        <a:p>
          <a:pPr marL="228600" lvl="1" indent="-228600" algn="l" defTabSz="889000">
            <a:lnSpc>
              <a:spcPct val="90000"/>
            </a:lnSpc>
            <a:spcBef>
              <a:spcPct val="0"/>
            </a:spcBef>
            <a:spcAft>
              <a:spcPct val="15000"/>
            </a:spcAft>
            <a:buChar char="•"/>
          </a:pPr>
          <a:r>
            <a:rPr lang="en-US" sz="2000" i="1" kern="1200" dirty="0"/>
            <a:t>Thinking about the amount of work in this module/week, it was:</a:t>
          </a:r>
        </a:p>
        <a:p>
          <a:pPr marL="342900" lvl="2" indent="-171450" algn="l" defTabSz="800100">
            <a:lnSpc>
              <a:spcPct val="90000"/>
            </a:lnSpc>
            <a:spcBef>
              <a:spcPct val="0"/>
            </a:spcBef>
            <a:spcAft>
              <a:spcPct val="15000"/>
            </a:spcAft>
            <a:buFontTx/>
            <a:buNone/>
          </a:pPr>
          <a:r>
            <a:rPr lang="en-US" sz="1800" kern="1200" dirty="0"/>
            <a:t>a. Too much/More than I expected</a:t>
          </a:r>
        </a:p>
        <a:p>
          <a:pPr marL="342900" lvl="2" indent="-171450" algn="l" defTabSz="800100">
            <a:lnSpc>
              <a:spcPct val="90000"/>
            </a:lnSpc>
            <a:spcBef>
              <a:spcPct val="0"/>
            </a:spcBef>
            <a:spcAft>
              <a:spcPct val="15000"/>
            </a:spcAft>
            <a:buFontTx/>
            <a:buNone/>
          </a:pPr>
          <a:r>
            <a:rPr lang="en-US" sz="1800" kern="1200" dirty="0"/>
            <a:t>b. Just about right</a:t>
          </a:r>
        </a:p>
        <a:p>
          <a:pPr marL="342900" lvl="2" indent="-171450" algn="l" defTabSz="800100">
            <a:lnSpc>
              <a:spcPct val="90000"/>
            </a:lnSpc>
            <a:spcBef>
              <a:spcPct val="0"/>
            </a:spcBef>
            <a:spcAft>
              <a:spcPct val="15000"/>
            </a:spcAft>
            <a:buFontTx/>
            <a:buNone/>
          </a:pPr>
          <a:r>
            <a:rPr lang="en-US" sz="1800" kern="1200" dirty="0"/>
            <a:t>c. Not enough/Less than I expected</a:t>
          </a:r>
        </a:p>
        <a:p>
          <a:pPr marL="685800" lvl="3" indent="-228600" algn="r" defTabSz="977900">
            <a:lnSpc>
              <a:spcPct val="90000"/>
            </a:lnSpc>
            <a:spcBef>
              <a:spcPct val="0"/>
            </a:spcBef>
            <a:spcAft>
              <a:spcPct val="15000"/>
            </a:spcAft>
            <a:buFontTx/>
            <a:buNone/>
          </a:pPr>
          <a:r>
            <a:rPr lang="en-US" sz="2200" kern="1200" dirty="0">
              <a:solidFill>
                <a:schemeClr val="accent5">
                  <a:lumMod val="50000"/>
                </a:schemeClr>
              </a:solidFill>
            </a:rPr>
            <a:t>Know what students valued so you know what to trim or expand: Ask about which learning activities were least and most helpful</a:t>
          </a:r>
        </a:p>
      </dsp:txBody>
      <dsp:txXfrm>
        <a:off x="0" y="988373"/>
        <a:ext cx="6797675" cy="4227300"/>
      </dsp:txXfrm>
    </dsp:sp>
    <dsp:sp modelId="{A694B1D0-0A25-5249-81FB-A1F95438410D}">
      <dsp:nvSpPr>
        <dsp:cNvPr id="0" name=""/>
        <dsp:cNvSpPr/>
      </dsp:nvSpPr>
      <dsp:spPr>
        <a:xfrm>
          <a:off x="339883" y="434238"/>
          <a:ext cx="4758372" cy="878854"/>
        </a:xfrm>
        <a:prstGeom prst="roundRect">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77900">
            <a:lnSpc>
              <a:spcPct val="90000"/>
            </a:lnSpc>
            <a:spcBef>
              <a:spcPct val="0"/>
            </a:spcBef>
            <a:spcAft>
              <a:spcPct val="35000"/>
            </a:spcAft>
            <a:buNone/>
          </a:pPr>
          <a:r>
            <a:rPr lang="en-US" sz="2200" kern="1200" dirty="0"/>
            <a:t>Calculate workload when designing or </a:t>
          </a:r>
        </a:p>
        <a:p>
          <a:pPr marL="0" lvl="0" indent="0" algn="l" defTabSz="977900">
            <a:lnSpc>
              <a:spcPct val="90000"/>
            </a:lnSpc>
            <a:spcBef>
              <a:spcPct val="0"/>
            </a:spcBef>
            <a:spcAft>
              <a:spcPct val="35000"/>
            </a:spcAft>
            <a:buNone/>
          </a:pPr>
          <a:r>
            <a:rPr lang="en-US" sz="2200" kern="1200" dirty="0"/>
            <a:t>re-designing your course, but verify </a:t>
          </a:r>
        </a:p>
      </dsp:txBody>
      <dsp:txXfrm>
        <a:off x="382785" y="477140"/>
        <a:ext cx="4672568" cy="79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B4B1-89CF-9D4B-BF01-FDF867AEE68F}">
      <dsp:nvSpPr>
        <dsp:cNvPr id="0" name=""/>
        <dsp:cNvSpPr/>
      </dsp:nvSpPr>
      <dsp:spPr>
        <a:xfrm>
          <a:off x="0" y="3410021"/>
          <a:ext cx="6797675" cy="2237343"/>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Relates to </a:t>
          </a:r>
          <a:r>
            <a:rPr lang="en-US" sz="2200" b="1" kern="1200" dirty="0">
              <a:solidFill>
                <a:schemeClr val="tx1"/>
              </a:solidFill>
            </a:rPr>
            <a:t>Standard 3.3</a:t>
          </a:r>
          <a:r>
            <a:rPr lang="en-US" sz="2200" kern="1200" dirty="0">
              <a:solidFill>
                <a:schemeClr val="tx1"/>
              </a:solidFill>
            </a:rPr>
            <a:t>: Specific and descriptive criteria are provided for the evaluation of learner’s work, and their connection to the course grading policy is clearly explained and </a:t>
          </a:r>
          <a:r>
            <a:rPr lang="en-US" sz="2200" b="1" kern="1200" dirty="0">
              <a:solidFill>
                <a:schemeClr val="tx1"/>
              </a:solidFill>
            </a:rPr>
            <a:t>Standard 2.4</a:t>
          </a:r>
          <a:r>
            <a:rPr lang="en-US" sz="2200" kern="1200" dirty="0">
              <a:solidFill>
                <a:schemeClr val="tx1"/>
              </a:solidFill>
            </a:rPr>
            <a:t>: The relationship between learning objectives and learning activities is clearly stated. (Also </a:t>
          </a:r>
          <a:r>
            <a:rPr lang="en-US" sz="2200" b="1" kern="1200" dirty="0">
              <a:solidFill>
                <a:schemeClr val="tx1"/>
              </a:solidFill>
            </a:rPr>
            <a:t>SRS 3.1</a:t>
          </a:r>
          <a:r>
            <a:rPr lang="en-US" sz="2200" kern="1200" dirty="0">
              <a:solidFill>
                <a:schemeClr val="tx1"/>
              </a:solidFill>
            </a:rPr>
            <a:t>!)</a:t>
          </a:r>
        </a:p>
      </dsp:txBody>
      <dsp:txXfrm>
        <a:off x="0" y="3410021"/>
        <a:ext cx="6797675" cy="2237343"/>
      </dsp:txXfrm>
    </dsp:sp>
    <dsp:sp modelId="{1EA3FCD8-71FA-ED42-AF99-43C6459B0DDC}">
      <dsp:nvSpPr>
        <dsp:cNvPr id="0" name=""/>
        <dsp:cNvSpPr/>
      </dsp:nvSpPr>
      <dsp:spPr>
        <a:xfrm rot="10800000">
          <a:off x="0" y="2547"/>
          <a:ext cx="6797675" cy="3441033"/>
        </a:xfrm>
        <a:prstGeom prst="upArrowCallou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The assignment(s) in this module/week included clear and explicit instructions that enabled me to understand what to do, how I would be evaluated, and how the assignment connected to the learning outcomes. </a:t>
          </a:r>
        </a:p>
        <a:p>
          <a:pPr marL="0" lvl="0" indent="0" algn="ctr" defTabSz="977900">
            <a:lnSpc>
              <a:spcPct val="90000"/>
            </a:lnSpc>
            <a:spcBef>
              <a:spcPct val="0"/>
            </a:spcBef>
            <a:spcAft>
              <a:spcPct val="35000"/>
            </a:spcAft>
            <a:buNone/>
          </a:pPr>
          <a:r>
            <a:rPr lang="en-US" sz="2200" kern="1200" dirty="0"/>
            <a:t>(Likert scale Agree – Disagree)</a:t>
          </a:r>
        </a:p>
      </dsp:txBody>
      <dsp:txXfrm rot="10800000">
        <a:off x="0" y="2547"/>
        <a:ext cx="6797675" cy="2235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DB9C1-B36E-F942-90C1-4E1E75B3F34A}">
      <dsp:nvSpPr>
        <dsp:cNvPr id="0" name=""/>
        <dsp:cNvSpPr/>
      </dsp:nvSpPr>
      <dsp:spPr>
        <a:xfrm>
          <a:off x="0" y="3410021"/>
          <a:ext cx="6797675" cy="2237343"/>
        </a:xfrm>
        <a:prstGeom prst="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Relates to </a:t>
          </a:r>
          <a:r>
            <a:rPr lang="en-US" sz="2500" b="1" kern="1200" dirty="0">
              <a:solidFill>
                <a:schemeClr val="tx1"/>
              </a:solidFill>
            </a:rPr>
            <a:t>Standard 3.5</a:t>
          </a:r>
          <a:r>
            <a:rPr lang="en-US" sz="2500" kern="1200" dirty="0">
              <a:solidFill>
                <a:schemeClr val="tx1"/>
              </a:solidFill>
            </a:rPr>
            <a:t>: The course provides learners with multiple opportunities to track their learning progress with timely feedback, and </a:t>
          </a:r>
          <a:r>
            <a:rPr lang="en-US" sz="2500" b="1" kern="1200" dirty="0">
              <a:solidFill>
                <a:schemeClr val="tx1"/>
              </a:solidFill>
            </a:rPr>
            <a:t>Standard 5.3</a:t>
          </a:r>
          <a:r>
            <a:rPr lang="en-US" sz="2500" kern="1200" dirty="0">
              <a:solidFill>
                <a:schemeClr val="tx1"/>
              </a:solidFill>
            </a:rPr>
            <a:t>: The instructor’s plan for interacting with learners during the course is clearly stated. </a:t>
          </a:r>
        </a:p>
      </dsp:txBody>
      <dsp:txXfrm>
        <a:off x="0" y="3410021"/>
        <a:ext cx="6797675" cy="2237343"/>
      </dsp:txXfrm>
    </dsp:sp>
    <dsp:sp modelId="{3F84AA61-7F03-A441-8DC0-1A0FCC9432C1}">
      <dsp:nvSpPr>
        <dsp:cNvPr id="0" name=""/>
        <dsp:cNvSpPr/>
      </dsp:nvSpPr>
      <dsp:spPr>
        <a:xfrm rot="10800000">
          <a:off x="0" y="2547"/>
          <a:ext cx="6797675" cy="3441033"/>
        </a:xfrm>
        <a:prstGeom prst="upArrowCallou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The timing of assignments allowed me to use feedback to improve my work. </a:t>
          </a:r>
        </a:p>
        <a:p>
          <a:pPr marL="0" lvl="0" indent="0" algn="ctr" defTabSz="1111250">
            <a:lnSpc>
              <a:spcPct val="90000"/>
            </a:lnSpc>
            <a:spcBef>
              <a:spcPct val="0"/>
            </a:spcBef>
            <a:spcAft>
              <a:spcPct val="35000"/>
            </a:spcAft>
            <a:buNone/>
          </a:pPr>
          <a:r>
            <a:rPr lang="en-US" sz="2500" kern="1200" dirty="0"/>
            <a:t>(Likert Scale Agree – Disagree)</a:t>
          </a:r>
        </a:p>
      </dsp:txBody>
      <dsp:txXfrm rot="10800000">
        <a:off x="0" y="2547"/>
        <a:ext cx="6797675" cy="2235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13A96-4F1A-43A0-83E6-588483EB6DB9}">
      <dsp:nvSpPr>
        <dsp:cNvPr id="0" name=""/>
        <dsp:cNvSpPr/>
      </dsp:nvSpPr>
      <dsp:spPr>
        <a:xfrm>
          <a:off x="0" y="689"/>
          <a:ext cx="6797675" cy="1613866"/>
        </a:xfrm>
        <a:prstGeom prst="roundRect">
          <a:avLst>
            <a:gd name="adj" fmla="val 1000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0F4ACC22-9B38-4801-8E12-7CB2359DFD68}">
      <dsp:nvSpPr>
        <dsp:cNvPr id="0" name=""/>
        <dsp:cNvSpPr/>
      </dsp:nvSpPr>
      <dsp:spPr>
        <a:xfrm>
          <a:off x="488194" y="363809"/>
          <a:ext cx="887626" cy="8876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E2F85F-07B9-484B-AC76-BE485550FBCC}">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Based on today’s discussion, what are new pieces of data you might want to collect?</a:t>
          </a:r>
        </a:p>
      </dsp:txBody>
      <dsp:txXfrm>
        <a:off x="1864015" y="689"/>
        <a:ext cx="4933659" cy="1613866"/>
      </dsp:txXfrm>
    </dsp:sp>
    <dsp:sp modelId="{390B6658-FCBB-4E07-AC09-571D420B6F7C}">
      <dsp:nvSpPr>
        <dsp:cNvPr id="0" name=""/>
        <dsp:cNvSpPr/>
      </dsp:nvSpPr>
      <dsp:spPr>
        <a:xfrm>
          <a:off x="0" y="2018022"/>
          <a:ext cx="6797675" cy="1613866"/>
        </a:xfrm>
        <a:prstGeom prst="roundRect">
          <a:avLst>
            <a:gd name="adj" fmla="val 10000"/>
          </a:avLst>
        </a:prstGeom>
        <a:solidFill>
          <a:schemeClr val="accent6"/>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168F6955-5D34-4A00-A747-093426B4EB65}">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D5ECF3-C5E6-4ED2-9553-EBD8F8E63230}">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What about data we might not collect at all, such as faculty development?</a:t>
          </a:r>
        </a:p>
      </dsp:txBody>
      <dsp:txXfrm>
        <a:off x="1864015" y="2018022"/>
        <a:ext cx="4933659" cy="1613866"/>
      </dsp:txXfrm>
    </dsp:sp>
    <dsp:sp modelId="{DFB44CD2-9B55-46E1-B31E-93A301C30BAB}">
      <dsp:nvSpPr>
        <dsp:cNvPr id="0" name=""/>
        <dsp:cNvSpPr/>
      </dsp:nvSpPr>
      <dsp:spPr>
        <a:xfrm>
          <a:off x="0" y="4035355"/>
          <a:ext cx="6797675" cy="1613866"/>
        </a:xfrm>
        <a:prstGeom prst="roundRect">
          <a:avLst>
            <a:gd name="adj" fmla="val 10000"/>
          </a:avLst>
        </a:prstGeom>
        <a:solidFill>
          <a:schemeClr val="accent4"/>
        </a:solidFill>
        <a:ln w="15875"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8E04DDE1-AEBB-4D8C-AC5D-BC10EDE84A56}">
      <dsp:nvSpPr>
        <dsp:cNvPr id="0" name=""/>
        <dsp:cNvSpPr/>
      </dsp:nvSpPr>
      <dsp:spPr>
        <a:xfrm>
          <a:off x="488194" y="4398475"/>
          <a:ext cx="887626" cy="88762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F5BE7B-AF8E-4BD3-A0AA-14657F0D311E}">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How can we have better institutional conversations about bridging the gap between the data we have and the data we need?</a:t>
          </a:r>
        </a:p>
      </dsp:txBody>
      <dsp:txXfrm>
        <a:off x="1864015" y="4035355"/>
        <a:ext cx="4933659" cy="16138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4FE59-9236-AB4B-B1A6-92B60EAAFA52}" type="datetimeFigureOut">
              <a:rPr lang="en-US" smtClean="0"/>
              <a:t>10/29/19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89F5B-EFD7-B64A-B901-5D783E460352}" type="slidenum">
              <a:rPr lang="en-US" smtClean="0"/>
              <a:t>‹#›</a:t>
            </a:fld>
            <a:endParaRPr lang="en-US"/>
          </a:p>
        </p:txBody>
      </p:sp>
    </p:spTree>
    <p:extLst>
      <p:ext uri="{BB962C8B-B14F-4D97-AF65-F5344CB8AC3E}">
        <p14:creationId xmlns:p14="http://schemas.microsoft.com/office/powerpoint/2010/main" val="392752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89F5B-EFD7-B64A-B901-5D783E460352}" type="slidenum">
              <a:rPr lang="en-US" smtClean="0"/>
              <a:t>13</a:t>
            </a:fld>
            <a:endParaRPr lang="en-US"/>
          </a:p>
        </p:txBody>
      </p:sp>
    </p:spTree>
    <p:extLst>
      <p:ext uri="{BB962C8B-B14F-4D97-AF65-F5344CB8AC3E}">
        <p14:creationId xmlns:p14="http://schemas.microsoft.com/office/powerpoint/2010/main" val="226084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10/28/19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313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10/28/19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398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10/28/19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403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10/28/19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494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10/28/19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514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10/28/19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54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10/28/19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303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10/28/19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684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10/28/19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056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10/28/19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0901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10/28/19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629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10/28/19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6888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pkitten.blogspot.com/2011/11/unified-patent-court-requires-more.html"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http://journalistsresource.org/studies/economics/business/what-big-data-research-roundup" TargetMode="External"/><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skyloader/5032016079/"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atablog.is.ed.ac.uk/2013/12/"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ipkitten.blogspot.com/2011/11/unified-patent-court-requires-more.html"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951962"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pkitten.blogspot.com/2011/11/unified-patent-court-requires-more.html"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http://www.rstreet.org/2016/10/28/states-and-cities-are-drowning-in-pension-debt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log.slideshare.net/2014/01/29/how-to-utilize-data-and-numbers-in-presentation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pkitten.blogspot.com/2011/11/unified-patent-court-requires-more.html"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journalistsresource.org/studies/economics/business/what-big-data-research-roundup" TargetMode="External"/><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815FB-6DB2-4015-924E-7A2B26DD7A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 y="10"/>
            <a:ext cx="12192031" cy="4915066"/>
          </a:xfrm>
          <a:prstGeom prst="rect">
            <a:avLst/>
          </a:prstGeom>
        </p:spPr>
      </p:pic>
      <p:sp>
        <p:nvSpPr>
          <p:cNvPr id="9" name="Rectangle 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3F4D7C6-E1D7-BC4C-8C2E-E5FF6F265421}"/>
              </a:ext>
            </a:extLst>
          </p:cNvPr>
          <p:cNvSpPr>
            <a:spLocks noGrp="1"/>
          </p:cNvSpPr>
          <p:nvPr>
            <p:ph type="ctrTitle"/>
          </p:nvPr>
        </p:nvSpPr>
        <p:spPr>
          <a:xfrm>
            <a:off x="828675" y="5120639"/>
            <a:ext cx="7137263" cy="1280161"/>
          </a:xfrm>
        </p:spPr>
        <p:txBody>
          <a:bodyPr anchor="ctr">
            <a:normAutofit fontScale="90000"/>
          </a:bodyPr>
          <a:lstStyle/>
          <a:p>
            <a:r>
              <a:rPr lang="en-US" sz="4800" dirty="0">
                <a:solidFill>
                  <a:schemeClr val="accent1">
                    <a:lumMod val="60000"/>
                    <a:lumOff val="40000"/>
                  </a:schemeClr>
                </a:solidFill>
              </a:rPr>
              <a:t>Data- Driven:</a:t>
            </a:r>
            <a:br>
              <a:rPr lang="en-US" sz="4800" dirty="0">
                <a:solidFill>
                  <a:srgbClr val="FFFFFF"/>
                </a:solidFill>
              </a:rPr>
            </a:br>
            <a:r>
              <a:rPr lang="en-US" sz="3600" i="1" dirty="0">
                <a:solidFill>
                  <a:srgbClr val="FFFFFF"/>
                </a:solidFill>
              </a:rPr>
              <a:t>Using Course &amp; Institutional Data for Continuous Improvement</a:t>
            </a:r>
          </a:p>
        </p:txBody>
      </p:sp>
      <p:sp>
        <p:nvSpPr>
          <p:cNvPr id="3" name="Subtitle 2">
            <a:extLst>
              <a:ext uri="{FF2B5EF4-FFF2-40B4-BE49-F238E27FC236}">
                <a16:creationId xmlns:a16="http://schemas.microsoft.com/office/drawing/2014/main" id="{33744528-C521-5D4F-BA25-60E257899114}"/>
              </a:ext>
            </a:extLst>
          </p:cNvPr>
          <p:cNvSpPr>
            <a:spLocks noGrp="1"/>
          </p:cNvSpPr>
          <p:nvPr>
            <p:ph type="subTitle" idx="1"/>
          </p:nvPr>
        </p:nvSpPr>
        <p:spPr>
          <a:xfrm>
            <a:off x="8355038" y="5276482"/>
            <a:ext cx="3607557" cy="1280160"/>
          </a:xfrm>
        </p:spPr>
        <p:txBody>
          <a:bodyPr anchor="ctr">
            <a:noAutofit/>
          </a:bodyPr>
          <a:lstStyle/>
          <a:p>
            <a:pPr>
              <a:spcBef>
                <a:spcPts val="0"/>
              </a:spcBef>
            </a:pPr>
            <a:r>
              <a:rPr lang="en-US" sz="1600" dirty="0">
                <a:solidFill>
                  <a:schemeClr val="accent1">
                    <a:lumMod val="20000"/>
                    <a:lumOff val="80000"/>
                  </a:schemeClr>
                </a:solidFill>
              </a:rPr>
              <a:t>Dr. Bethany Simunich</a:t>
            </a:r>
          </a:p>
          <a:p>
            <a:pPr>
              <a:spcBef>
                <a:spcPts val="0"/>
              </a:spcBef>
            </a:pPr>
            <a:r>
              <a:rPr lang="en-US" sz="1600" dirty="0">
                <a:solidFill>
                  <a:schemeClr val="accent1">
                    <a:lumMod val="20000"/>
                    <a:lumOff val="80000"/>
                  </a:schemeClr>
                </a:solidFill>
              </a:rPr>
              <a:t>Director, Online Pedagogy &amp; Research</a:t>
            </a:r>
          </a:p>
          <a:p>
            <a:pPr>
              <a:spcBef>
                <a:spcPts val="0"/>
              </a:spcBef>
            </a:pPr>
            <a:r>
              <a:rPr lang="en-US" sz="1600" dirty="0">
                <a:solidFill>
                  <a:schemeClr val="accent1">
                    <a:lumMod val="20000"/>
                    <a:lumOff val="80000"/>
                  </a:schemeClr>
                </a:solidFill>
              </a:rPr>
              <a:t>Kent State University</a:t>
            </a:r>
          </a:p>
        </p:txBody>
      </p:sp>
      <p:cxnSp>
        <p:nvCxnSpPr>
          <p:cNvPr id="11" name="Straight Connector 1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AD232C-2CC4-8343-A718-2BBA983840AD}"/>
              </a:ext>
            </a:extLst>
          </p:cNvPr>
          <p:cNvSpPr txBox="1"/>
          <p:nvPr/>
        </p:nvSpPr>
        <p:spPr>
          <a:xfrm>
            <a:off x="484427" y="3991746"/>
            <a:ext cx="3029803" cy="923330"/>
          </a:xfrm>
          <a:prstGeom prst="rect">
            <a:avLst/>
          </a:prstGeom>
          <a:noFill/>
        </p:spPr>
        <p:txBody>
          <a:bodyPr wrap="square" rtlCol="0">
            <a:spAutoFit/>
          </a:bodyPr>
          <a:lstStyle/>
          <a:p>
            <a:r>
              <a:rPr lang="en-US" dirty="0">
                <a:solidFill>
                  <a:schemeClr val="accent1">
                    <a:lumMod val="20000"/>
                    <a:lumOff val="80000"/>
                  </a:schemeClr>
                </a:solidFill>
              </a:rPr>
              <a:t>@</a:t>
            </a:r>
            <a:r>
              <a:rPr lang="en-US" dirty="0" err="1">
                <a:solidFill>
                  <a:schemeClr val="accent1">
                    <a:lumMod val="20000"/>
                    <a:lumOff val="80000"/>
                  </a:schemeClr>
                </a:solidFill>
              </a:rPr>
              <a:t>bsimunich</a:t>
            </a:r>
            <a:r>
              <a:rPr lang="en-US" dirty="0">
                <a:solidFill>
                  <a:schemeClr val="accent1">
                    <a:lumMod val="20000"/>
                    <a:lumOff val="80000"/>
                  </a:schemeClr>
                </a:solidFill>
              </a:rPr>
              <a:t> #</a:t>
            </a:r>
            <a:r>
              <a:rPr lang="en-US" dirty="0" err="1">
                <a:solidFill>
                  <a:schemeClr val="accent1">
                    <a:lumMod val="20000"/>
                    <a:lumOff val="80000"/>
                  </a:schemeClr>
                </a:solidFill>
              </a:rPr>
              <a:t>QMConnectResearch</a:t>
            </a:r>
            <a:endParaRPr lang="en-US" dirty="0">
              <a:solidFill>
                <a:schemeClr val="accent1">
                  <a:lumMod val="20000"/>
                  <a:lumOff val="80000"/>
                </a:schemeClr>
              </a:solidFill>
            </a:endParaRPr>
          </a:p>
          <a:p>
            <a:endParaRPr lang="en-US" dirty="0"/>
          </a:p>
        </p:txBody>
      </p:sp>
      <p:pic>
        <p:nvPicPr>
          <p:cNvPr id="7" name="Picture 6">
            <a:extLst>
              <a:ext uri="{FF2B5EF4-FFF2-40B4-BE49-F238E27FC236}">
                <a16:creationId xmlns:a16="http://schemas.microsoft.com/office/drawing/2014/main" id="{EF7AF048-4868-1F42-B131-FAD03A70EBEE}"/>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4427" y="3068415"/>
            <a:ext cx="1390840" cy="923331"/>
          </a:xfrm>
          <a:prstGeom prst="rect">
            <a:avLst/>
          </a:prstGeom>
        </p:spPr>
      </p:pic>
    </p:spTree>
    <p:extLst>
      <p:ext uri="{BB962C8B-B14F-4D97-AF65-F5344CB8AC3E}">
        <p14:creationId xmlns:p14="http://schemas.microsoft.com/office/powerpoint/2010/main" val="13758980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A9C40A-FD97-0B45-A29D-BD3018BEC2E1}"/>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What data do you have? </a:t>
            </a:r>
            <a:br>
              <a:rPr lang="en-US" sz="3600">
                <a:solidFill>
                  <a:schemeClr val="bg1"/>
                </a:solidFill>
              </a:rPr>
            </a:br>
            <a:br>
              <a:rPr lang="en-US" sz="3600">
                <a:solidFill>
                  <a:schemeClr val="bg1"/>
                </a:solidFill>
              </a:rPr>
            </a:br>
            <a:r>
              <a:rPr lang="en-US" sz="3600">
                <a:solidFill>
                  <a:schemeClr val="bg1"/>
                </a:solidFill>
              </a:rPr>
              <a:t>What do you need?</a:t>
            </a:r>
            <a:br>
              <a:rPr lang="en-US" sz="3600">
                <a:solidFill>
                  <a:schemeClr val="bg1"/>
                </a:solidFill>
              </a:rPr>
            </a:br>
            <a:br>
              <a:rPr lang="en-US" sz="3600">
                <a:solidFill>
                  <a:schemeClr val="bg1"/>
                </a:solidFill>
              </a:rPr>
            </a:br>
            <a:r>
              <a:rPr lang="en-US" sz="3600">
                <a:solidFill>
                  <a:schemeClr val="bg1"/>
                </a:solidFill>
              </a:rPr>
              <a:t>Who are your stakeholders?</a:t>
            </a:r>
            <a:endParaRPr lang="en-US" sz="3600" dirty="0">
              <a:solidFill>
                <a:schemeClr val="bg1"/>
              </a:solidFill>
            </a:endParaRPr>
          </a:p>
        </p:txBody>
      </p:sp>
      <p:graphicFrame>
        <p:nvGraphicFramePr>
          <p:cNvPr id="5" name="Content Placeholder 2">
            <a:extLst>
              <a:ext uri="{FF2B5EF4-FFF2-40B4-BE49-F238E27FC236}">
                <a16:creationId xmlns:a16="http://schemas.microsoft.com/office/drawing/2014/main" id="{78EB3860-A449-46EF-B1E5-3E72250D2BFB}"/>
              </a:ext>
            </a:extLst>
          </p:cNvPr>
          <p:cNvGraphicFramePr>
            <a:graphicFrameLocks noGrp="1"/>
          </p:cNvGraphicFramePr>
          <p:nvPr>
            <p:ph idx="1"/>
            <p:extLst>
              <p:ext uri="{D42A27DB-BD31-4B8C-83A1-F6EECF244321}">
                <p14:modId xmlns:p14="http://schemas.microsoft.com/office/powerpoint/2010/main" val="294842582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82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DD60-C07E-1544-AB3B-EFD12E821A06}"/>
              </a:ext>
            </a:extLst>
          </p:cNvPr>
          <p:cNvSpPr>
            <a:spLocks noGrp="1"/>
          </p:cNvSpPr>
          <p:nvPr>
            <p:ph type="title"/>
          </p:nvPr>
        </p:nvSpPr>
        <p:spPr>
          <a:xfrm>
            <a:off x="1036320" y="286603"/>
            <a:ext cx="10058400" cy="1450757"/>
          </a:xfrm>
        </p:spPr>
        <p:txBody>
          <a:bodyPr>
            <a:normAutofit/>
          </a:bodyPr>
          <a:lstStyle/>
          <a:p>
            <a:r>
              <a:rPr lang="en-US" sz="4800"/>
              <a:t>Data Story: Student Evaluations</a:t>
            </a:r>
          </a:p>
        </p:txBody>
      </p:sp>
      <p:cxnSp>
        <p:nvCxnSpPr>
          <p:cNvPr id="57" name="Straight Connector 56">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6DD7CC8-A54B-324C-A74A-190016BA1376}"/>
              </a:ext>
            </a:extLst>
          </p:cNvPr>
          <p:cNvPicPr>
            <a:picLocks noChangeAspect="1"/>
          </p:cNvPicPr>
          <p:nvPr/>
        </p:nvPicPr>
        <p:blipFill>
          <a:blip r:embed="rId2"/>
          <a:stretch>
            <a:fillRect/>
          </a:stretch>
        </p:blipFill>
        <p:spPr>
          <a:xfrm>
            <a:off x="1031509" y="2859418"/>
            <a:ext cx="3031484" cy="2258455"/>
          </a:xfrm>
          <a:prstGeom prst="rect">
            <a:avLst/>
          </a:prstGeom>
        </p:spPr>
      </p:pic>
      <p:sp>
        <p:nvSpPr>
          <p:cNvPr id="3" name="Content Placeholder 2">
            <a:extLst>
              <a:ext uri="{FF2B5EF4-FFF2-40B4-BE49-F238E27FC236}">
                <a16:creationId xmlns:a16="http://schemas.microsoft.com/office/drawing/2014/main" id="{E3D4E1A8-15C5-6643-951C-CA36EFF3BE91}"/>
              </a:ext>
            </a:extLst>
          </p:cNvPr>
          <p:cNvSpPr>
            <a:spLocks noGrp="1"/>
          </p:cNvSpPr>
          <p:nvPr>
            <p:ph idx="1"/>
          </p:nvPr>
        </p:nvSpPr>
        <p:spPr>
          <a:xfrm>
            <a:off x="4191000" y="2108201"/>
            <a:ext cx="6903720" cy="3881111"/>
          </a:xfrm>
        </p:spPr>
        <p:txBody>
          <a:bodyPr>
            <a:normAutofit/>
          </a:bodyPr>
          <a:lstStyle/>
          <a:p>
            <a:pPr>
              <a:lnSpc>
                <a:spcPct val="90000"/>
              </a:lnSpc>
            </a:pPr>
            <a:r>
              <a:rPr lang="en-US" sz="1800" dirty="0"/>
              <a:t>Pat teaches an accelerated 5-week, 100% online Sociology course that is also Writing Intensive. The SEI response rate for her Summer 2019 section was low (3 students out of 20), and the evaluations were poor to average, despite most students getting A’s and B’s. One student rated everything low and also added comments that Pat was “the worst professor he ever had”. </a:t>
            </a:r>
          </a:p>
          <a:p>
            <a:pPr>
              <a:lnSpc>
                <a:spcPct val="90000"/>
              </a:lnSpc>
            </a:pPr>
            <a:r>
              <a:rPr lang="en-US" sz="1800" b="1" i="1" dirty="0"/>
              <a:t>What might be going on here? How might this data be interpreted?</a:t>
            </a:r>
          </a:p>
          <a:p>
            <a:pPr>
              <a:lnSpc>
                <a:spcPct val="90000"/>
              </a:lnSpc>
              <a:buFont typeface="Arial" panose="020B0604020202020204" pitchFamily="34" charset="0"/>
              <a:buChar char="•"/>
            </a:pPr>
            <a:r>
              <a:rPr lang="en-US" sz="1800" b="1" i="1" dirty="0"/>
              <a:t>What other information would be needed to appropriately interpret the SEI data? </a:t>
            </a:r>
          </a:p>
          <a:p>
            <a:pPr>
              <a:lnSpc>
                <a:spcPct val="90000"/>
              </a:lnSpc>
              <a:buFont typeface="Arial" panose="020B0604020202020204" pitchFamily="34" charset="0"/>
              <a:buChar char="•"/>
            </a:pPr>
            <a:r>
              <a:rPr lang="en-US" sz="1800" b="1" i="1" dirty="0"/>
              <a:t> What might Pat do to address this data before the class is taught again? What decisions might Pat make, based on this data? </a:t>
            </a:r>
          </a:p>
          <a:p>
            <a:pPr>
              <a:lnSpc>
                <a:spcPct val="90000"/>
              </a:lnSpc>
            </a:pPr>
            <a:endParaRPr lang="en-US" sz="1700" dirty="0"/>
          </a:p>
        </p:txBody>
      </p:sp>
      <p:sp>
        <p:nvSpPr>
          <p:cNvPr id="59" name="Rectangle 58">
            <a:extLst>
              <a:ext uri="{FF2B5EF4-FFF2-40B4-BE49-F238E27FC236}">
                <a16:creationId xmlns:a16="http://schemas.microsoft.com/office/drawing/2014/main" id="{9E4CE3CF-6887-4947-8090-EC10F183F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844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1160872" y="419670"/>
            <a:ext cx="5635713" cy="1450757"/>
          </a:xfrm>
        </p:spPr>
        <p:txBody>
          <a:bodyPr>
            <a:normAutofit/>
          </a:bodyPr>
          <a:lstStyle/>
          <a:p>
            <a:r>
              <a:rPr lang="en-US" sz="3700" b="1" dirty="0">
                <a:solidFill>
                  <a:schemeClr val="accent5">
                    <a:lumMod val="50000"/>
                  </a:schemeClr>
                </a:solidFill>
              </a:rPr>
              <a:t>SEI data: A different approach</a:t>
            </a:r>
          </a:p>
        </p:txBody>
      </p: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1160872" y="2134481"/>
            <a:ext cx="6413636" cy="3461658"/>
          </a:xfrm>
        </p:spPr>
        <p:txBody>
          <a:bodyPr>
            <a:noAutofit/>
          </a:bodyPr>
          <a:lstStyle/>
          <a:p>
            <a:pPr>
              <a:lnSpc>
                <a:spcPct val="90000"/>
              </a:lnSpc>
              <a:buFont typeface="Arial" panose="020B0604020202020204" pitchFamily="34" charset="0"/>
              <a:buChar char="•"/>
            </a:pPr>
            <a:r>
              <a:rPr lang="en-US" sz="1800" dirty="0"/>
              <a:t> Compare accelerated format with full-term format</a:t>
            </a:r>
          </a:p>
          <a:p>
            <a:pPr>
              <a:lnSpc>
                <a:spcPct val="90000"/>
              </a:lnSpc>
              <a:buFont typeface="Arial" panose="020B0604020202020204" pitchFamily="34" charset="0"/>
              <a:buChar char="•"/>
            </a:pPr>
            <a:r>
              <a:rPr lang="en-US" sz="1800" dirty="0"/>
              <a:t> Examine level of preparedness for college-level writing</a:t>
            </a:r>
          </a:p>
          <a:p>
            <a:pPr>
              <a:lnSpc>
                <a:spcPct val="90000"/>
              </a:lnSpc>
              <a:buFont typeface="Arial" panose="020B0604020202020204" pitchFamily="34" charset="0"/>
              <a:buChar char="•"/>
            </a:pPr>
            <a:r>
              <a:rPr lang="en-US" sz="1800" dirty="0"/>
              <a:t> Look at timing and sequencing of assignments for both learners and the instructor</a:t>
            </a:r>
          </a:p>
          <a:p>
            <a:pPr>
              <a:lnSpc>
                <a:spcPct val="90000"/>
              </a:lnSpc>
              <a:buFont typeface="Arial" panose="020B0604020202020204" pitchFamily="34" charset="0"/>
              <a:buChar char="•"/>
            </a:pPr>
            <a:r>
              <a:rPr lang="en-US" sz="1800" dirty="0"/>
              <a:t> Augment with student feedback and instructor feedback</a:t>
            </a:r>
            <a:endParaRPr lang="en-US" dirty="0"/>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3" b="1559"/>
          <a:stretch/>
        </p:blipFill>
        <p:spPr>
          <a:xfrm>
            <a:off x="7750306" y="2837371"/>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3E3C8E2-41B9-3F4B-AAD6-89E68B65D565}"/>
              </a:ext>
            </a:extLst>
          </p:cNvPr>
          <p:cNvSpPr txBox="1"/>
          <p:nvPr/>
        </p:nvSpPr>
        <p:spPr>
          <a:xfrm>
            <a:off x="9371186" y="5754432"/>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ipkitten.blogspot.com/2011/11/unified-patent-court-requires-mo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97117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BE1FE3-CB99-984E-8A8F-E658B68C01A6}"/>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Collecting new types of student feedback</a:t>
            </a:r>
          </a:p>
        </p:txBody>
      </p:sp>
      <p:graphicFrame>
        <p:nvGraphicFramePr>
          <p:cNvPr id="9" name="Content Placeholder 2">
            <a:extLst>
              <a:ext uri="{FF2B5EF4-FFF2-40B4-BE49-F238E27FC236}">
                <a16:creationId xmlns:a16="http://schemas.microsoft.com/office/drawing/2014/main" id="{2394B7E3-15BE-4615-B20D-F62556029145}"/>
              </a:ext>
            </a:extLst>
          </p:cNvPr>
          <p:cNvGraphicFramePr>
            <a:graphicFrameLocks noGrp="1"/>
          </p:cNvGraphicFramePr>
          <p:nvPr>
            <p:ph idx="1"/>
            <p:extLst>
              <p:ext uri="{D42A27DB-BD31-4B8C-83A1-F6EECF244321}">
                <p14:modId xmlns:p14="http://schemas.microsoft.com/office/powerpoint/2010/main" val="409114744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96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350F48-246F-8740-9374-30582D598E8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Student feedback on design</a:t>
            </a:r>
          </a:p>
        </p:txBody>
      </p:sp>
      <p:graphicFrame>
        <p:nvGraphicFramePr>
          <p:cNvPr id="5" name="Content Placeholder 2">
            <a:extLst>
              <a:ext uri="{FF2B5EF4-FFF2-40B4-BE49-F238E27FC236}">
                <a16:creationId xmlns:a16="http://schemas.microsoft.com/office/drawing/2014/main" id="{429E8E79-C2BB-4C10-8A60-A9BB615F0569}"/>
              </a:ext>
            </a:extLst>
          </p:cNvPr>
          <p:cNvGraphicFramePr>
            <a:graphicFrameLocks noGrp="1"/>
          </p:cNvGraphicFramePr>
          <p:nvPr>
            <p:ph idx="1"/>
            <p:extLst>
              <p:ext uri="{D42A27DB-BD31-4B8C-83A1-F6EECF244321}">
                <p14:modId xmlns:p14="http://schemas.microsoft.com/office/powerpoint/2010/main" val="35035079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51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350F48-246F-8740-9374-30582D598E8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Student feedback on design</a:t>
            </a:r>
          </a:p>
        </p:txBody>
      </p:sp>
      <p:graphicFrame>
        <p:nvGraphicFramePr>
          <p:cNvPr id="5" name="Content Placeholder 2">
            <a:extLst>
              <a:ext uri="{FF2B5EF4-FFF2-40B4-BE49-F238E27FC236}">
                <a16:creationId xmlns:a16="http://schemas.microsoft.com/office/drawing/2014/main" id="{9408ADFA-C66C-4B4B-8CB2-CB1E2E6869F7}"/>
              </a:ext>
            </a:extLst>
          </p:cNvPr>
          <p:cNvGraphicFramePr>
            <a:graphicFrameLocks noGrp="1"/>
          </p:cNvGraphicFramePr>
          <p:nvPr>
            <p:ph idx="1"/>
            <p:extLst>
              <p:ext uri="{D42A27DB-BD31-4B8C-83A1-F6EECF244321}">
                <p14:modId xmlns:p14="http://schemas.microsoft.com/office/powerpoint/2010/main" val="77948577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818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B246F1-0CAC-BC44-AED1-1D2BF41EDBA9}"/>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5400" kern="1200" spc="-50" baseline="0">
                <a:solidFill>
                  <a:srgbClr val="FFFFFF"/>
                </a:solidFill>
                <a:latin typeface="+mj-lt"/>
                <a:ea typeface="+mj-ea"/>
                <a:cs typeface="+mj-cs"/>
              </a:rPr>
              <a:t>Potential issues and obstacles</a:t>
            </a:r>
          </a:p>
        </p:txBody>
      </p:sp>
      <p:cxnSp>
        <p:nvCxnSpPr>
          <p:cNvPr id="16" name="Straight Connector 1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What is Big Data? Research roundup, reading list ...">
            <a:extLst>
              <a:ext uri="{FF2B5EF4-FFF2-40B4-BE49-F238E27FC236}">
                <a16:creationId xmlns:a16="http://schemas.microsoft.com/office/drawing/2014/main" id="{FEB3ED11-0617-2547-AE05-6D3A0FAD4BE9}"/>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635095" y="10"/>
            <a:ext cx="7556889" cy="6857990"/>
          </a:xfrm>
          <a:prstGeom prst="rect">
            <a:avLst/>
          </a:prstGeom>
        </p:spPr>
      </p:pic>
      <p:sp>
        <p:nvSpPr>
          <p:cNvPr id="5" name="TextBox 4">
            <a:extLst>
              <a:ext uri="{FF2B5EF4-FFF2-40B4-BE49-F238E27FC236}">
                <a16:creationId xmlns:a16="http://schemas.microsoft.com/office/drawing/2014/main" id="{C806FB54-6EC6-4642-8D93-ADCFAC85EC91}"/>
              </a:ext>
            </a:extLst>
          </p:cNvPr>
          <p:cNvSpPr txBox="1"/>
          <p:nvPr/>
        </p:nvSpPr>
        <p:spPr>
          <a:xfrm>
            <a:off x="10005168"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ournalistsresource.org/studies/economics/business/what-big-data-research-roundu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895761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D83C3-6FAA-2D46-9226-7E7B745A4488}"/>
              </a:ext>
            </a:extLst>
          </p:cNvPr>
          <p:cNvSpPr>
            <a:spLocks noGrp="1"/>
          </p:cNvSpPr>
          <p:nvPr>
            <p:ph type="title"/>
          </p:nvPr>
        </p:nvSpPr>
        <p:spPr>
          <a:xfrm>
            <a:off x="1097280" y="286603"/>
            <a:ext cx="10058400" cy="1450757"/>
          </a:xfrm>
        </p:spPr>
        <p:txBody>
          <a:bodyPr>
            <a:normAutofit/>
          </a:bodyPr>
          <a:lstStyle/>
          <a:p>
            <a:r>
              <a:rPr lang="en-US" sz="4800"/>
              <a:t>Know the limitations of your data</a:t>
            </a:r>
          </a:p>
        </p:txBody>
      </p:sp>
      <p:cxnSp>
        <p:nvCxnSpPr>
          <p:cNvPr id="20" name="Straight Connector 19">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93EF88-0822-9E41-AF43-2D305DBAC351}"/>
              </a:ext>
            </a:extLst>
          </p:cNvPr>
          <p:cNvSpPr>
            <a:spLocks noGrp="1"/>
          </p:cNvSpPr>
          <p:nvPr>
            <p:ph idx="1"/>
          </p:nvPr>
        </p:nvSpPr>
        <p:spPr>
          <a:xfrm>
            <a:off x="1097280" y="2108201"/>
            <a:ext cx="5575367" cy="3760891"/>
          </a:xfrm>
        </p:spPr>
        <p:txBody>
          <a:bodyPr>
            <a:normAutofit/>
          </a:bodyPr>
          <a:lstStyle/>
          <a:p>
            <a:pPr>
              <a:buFont typeface="Arial" panose="020B0604020202020204" pitchFamily="34" charset="0"/>
              <a:buChar char="•"/>
            </a:pPr>
            <a:r>
              <a:rPr lang="en-US" sz="2000" dirty="0"/>
              <a:t> Data are facts, usually numerical, but are dependent on your interpretation to be used wisely </a:t>
            </a:r>
          </a:p>
          <a:p>
            <a:pPr>
              <a:buFont typeface="Arial" panose="020B0604020202020204" pitchFamily="34" charset="0"/>
              <a:buChar char="•"/>
            </a:pPr>
            <a:r>
              <a:rPr lang="en-US" sz="2000" dirty="0"/>
              <a:t> Numbers alone don’t always tell us the whole story</a:t>
            </a:r>
          </a:p>
          <a:p>
            <a:pPr>
              <a:buFont typeface="Arial" panose="020B0604020202020204" pitchFamily="34" charset="0"/>
              <a:buChar char="•"/>
            </a:pPr>
            <a:r>
              <a:rPr lang="en-US" sz="2000" dirty="0"/>
              <a:t> Some data (e.g., student and instructor feedback) needs a purposeful effort</a:t>
            </a:r>
          </a:p>
          <a:p>
            <a:pPr>
              <a:buFont typeface="Arial" panose="020B0604020202020204" pitchFamily="34" charset="0"/>
              <a:buChar char="•"/>
            </a:pPr>
            <a:r>
              <a:rPr lang="en-US" sz="2000" dirty="0"/>
              <a:t> If using data for independent research, consider your needs in advance.</a:t>
            </a:r>
          </a:p>
        </p:txBody>
      </p:sp>
      <p:pic>
        <p:nvPicPr>
          <p:cNvPr id="5" name="Picture 4" descr="caution tape | Flickr - Photo Sharing!">
            <a:extLst>
              <a:ext uri="{FF2B5EF4-FFF2-40B4-BE49-F238E27FC236}">
                <a16:creationId xmlns:a16="http://schemas.microsoft.com/office/drawing/2014/main" id="{A90FA073-2484-3545-923A-D37F23A4D40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534656" y="2108200"/>
            <a:ext cx="3621024" cy="3600613"/>
          </a:xfrm>
          <a:prstGeom prst="rect">
            <a:avLst/>
          </a:prstGeom>
        </p:spPr>
      </p:pic>
      <p:sp>
        <p:nvSpPr>
          <p:cNvPr id="22" name="Rectangle 21">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805EBB54-1F89-C547-920F-3A7B7B953A23}"/>
              </a:ext>
            </a:extLst>
          </p:cNvPr>
          <p:cNvSpPr txBox="1"/>
          <p:nvPr/>
        </p:nvSpPr>
        <p:spPr>
          <a:xfrm>
            <a:off x="8696353" y="5508758"/>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skyloader/503201607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86554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32139-1747-204E-9271-2119CB62CFC8}"/>
              </a:ext>
            </a:extLst>
          </p:cNvPr>
          <p:cNvSpPr>
            <a:spLocks noGrp="1"/>
          </p:cNvSpPr>
          <p:nvPr>
            <p:ph type="title"/>
          </p:nvPr>
        </p:nvSpPr>
        <p:spPr>
          <a:xfrm>
            <a:off x="878911" y="643468"/>
            <a:ext cx="3177847" cy="1674180"/>
          </a:xfrm>
        </p:spPr>
        <p:txBody>
          <a:bodyPr>
            <a:normAutofit/>
          </a:bodyPr>
          <a:lstStyle/>
          <a:p>
            <a:pPr algn="ctr"/>
            <a:r>
              <a:rPr lang="en-US" sz="4000" dirty="0"/>
              <a:t>LMS data</a:t>
            </a:r>
          </a:p>
        </p:txBody>
      </p:sp>
      <p:cxnSp>
        <p:nvCxnSpPr>
          <p:cNvPr id="17" name="Straight Connector 12">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0D6E64-5210-9641-94FA-70D3DA8DC9A4}"/>
              </a:ext>
            </a:extLst>
          </p:cNvPr>
          <p:cNvSpPr>
            <a:spLocks noGrp="1"/>
          </p:cNvSpPr>
          <p:nvPr>
            <p:ph idx="1"/>
          </p:nvPr>
        </p:nvSpPr>
        <p:spPr>
          <a:xfrm>
            <a:off x="858064" y="2639380"/>
            <a:ext cx="3835856" cy="3229714"/>
          </a:xfrm>
        </p:spPr>
        <p:txBody>
          <a:bodyPr>
            <a:normAutofit/>
          </a:bodyPr>
          <a:lstStyle/>
          <a:p>
            <a:pPr marL="0" indent="0">
              <a:lnSpc>
                <a:spcPct val="90000"/>
              </a:lnSpc>
              <a:buNone/>
            </a:pPr>
            <a:r>
              <a:rPr lang="en-US" sz="1800" dirty="0"/>
              <a:t>Common examples of data collected in a Learning Management System include:</a:t>
            </a:r>
            <a:br>
              <a:rPr lang="en-US" sz="1800" dirty="0"/>
            </a:br>
            <a:endParaRPr lang="en-US" sz="1800" dirty="0"/>
          </a:p>
          <a:p>
            <a:pPr lvl="1">
              <a:lnSpc>
                <a:spcPct val="90000"/>
              </a:lnSpc>
              <a:buFont typeface="Arial" panose="020B0604020202020204" pitchFamily="34" charset="0"/>
              <a:buChar char="•"/>
            </a:pPr>
            <a:r>
              <a:rPr lang="en-US" dirty="0"/>
              <a:t>Use/Course Access</a:t>
            </a:r>
          </a:p>
          <a:p>
            <a:pPr lvl="1">
              <a:lnSpc>
                <a:spcPct val="90000"/>
              </a:lnSpc>
              <a:buFont typeface="Arial" panose="020B0604020202020204" pitchFamily="34" charset="0"/>
              <a:buChar char="•"/>
            </a:pPr>
            <a:r>
              <a:rPr lang="en-US" dirty="0"/>
              <a:t>Activity Log/Views</a:t>
            </a:r>
          </a:p>
          <a:p>
            <a:pPr lvl="1">
              <a:lnSpc>
                <a:spcPct val="90000"/>
              </a:lnSpc>
              <a:buFont typeface="Arial" panose="020B0604020202020204" pitchFamily="34" charset="0"/>
              <a:buChar char="•"/>
            </a:pPr>
            <a:r>
              <a:rPr lang="en-US" dirty="0"/>
              <a:t>Activity Completion</a:t>
            </a:r>
          </a:p>
          <a:p>
            <a:pPr lvl="1">
              <a:lnSpc>
                <a:spcPct val="90000"/>
              </a:lnSpc>
              <a:buFont typeface="Arial" panose="020B0604020202020204" pitchFamily="34" charset="0"/>
              <a:buChar char="•"/>
            </a:pPr>
            <a:r>
              <a:rPr lang="en-US" dirty="0"/>
              <a:t>Early alert systems (missed deadlines, low grades, low activity, etc.)</a:t>
            </a:r>
          </a:p>
          <a:p>
            <a:pPr lvl="1">
              <a:lnSpc>
                <a:spcPct val="90000"/>
              </a:lnSpc>
              <a:buFont typeface="Arial" panose="020B0604020202020204" pitchFamily="34" charset="0"/>
              <a:buChar char="•"/>
            </a:pPr>
            <a:r>
              <a:rPr lang="en-US" dirty="0"/>
              <a:t>Reports geared toward learner engagement</a:t>
            </a:r>
          </a:p>
        </p:txBody>
      </p:sp>
      <p:pic>
        <p:nvPicPr>
          <p:cNvPr id="5" name="Picture 4" descr="December | 2013 | Research Data Blog">
            <a:extLst>
              <a:ext uri="{FF2B5EF4-FFF2-40B4-BE49-F238E27FC236}">
                <a16:creationId xmlns:a16="http://schemas.microsoft.com/office/drawing/2014/main" id="{97D6C5A1-2BEA-2E4B-8C5E-BA29E31BF29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932685" y="643466"/>
            <a:ext cx="6334083" cy="5225621"/>
          </a:xfrm>
          <a:prstGeom prst="rect">
            <a:avLst/>
          </a:prstGeom>
        </p:spPr>
      </p:pic>
      <p:sp>
        <p:nvSpPr>
          <p:cNvPr id="15" name="Rectangle 14">
            <a:extLst>
              <a:ext uri="{FF2B5EF4-FFF2-40B4-BE49-F238E27FC236}">
                <a16:creationId xmlns:a16="http://schemas.microsoft.com/office/drawing/2014/main" id="{75CF30C0-9394-4459-976E-2AA223FB1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0883A59F-35DD-6F4A-AD13-447ED0CBF2BD}"/>
              </a:ext>
            </a:extLst>
          </p:cNvPr>
          <p:cNvSpPr txBox="1"/>
          <p:nvPr/>
        </p:nvSpPr>
        <p:spPr>
          <a:xfrm>
            <a:off x="9079952" y="5669032"/>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atablog.is.ed.ac.uk/2013/1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754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F406A-E489-9E43-82D7-627E596D6DAE}"/>
              </a:ext>
            </a:extLst>
          </p:cNvPr>
          <p:cNvSpPr>
            <a:spLocks noGrp="1"/>
          </p:cNvSpPr>
          <p:nvPr>
            <p:ph type="title"/>
          </p:nvPr>
        </p:nvSpPr>
        <p:spPr>
          <a:xfrm>
            <a:off x="6411685" y="634946"/>
            <a:ext cx="5127171" cy="1450757"/>
          </a:xfrm>
        </p:spPr>
        <p:txBody>
          <a:bodyPr>
            <a:normAutofit/>
          </a:bodyPr>
          <a:lstStyle/>
          <a:p>
            <a:r>
              <a:rPr lang="en-US" sz="4800" dirty="0"/>
              <a:t>Example: LMS Data</a:t>
            </a:r>
          </a:p>
        </p:txBody>
      </p:sp>
      <p:pic>
        <p:nvPicPr>
          <p:cNvPr id="5" name="Picture 4">
            <a:extLst>
              <a:ext uri="{FF2B5EF4-FFF2-40B4-BE49-F238E27FC236}">
                <a16:creationId xmlns:a16="http://schemas.microsoft.com/office/drawing/2014/main" id="{5AC0DA6A-D2A1-7441-BE8A-78D4F5F7D034}"/>
              </a:ext>
            </a:extLst>
          </p:cNvPr>
          <p:cNvPicPr>
            <a:picLocks noChangeAspect="1"/>
          </p:cNvPicPr>
          <p:nvPr/>
        </p:nvPicPr>
        <p:blipFill>
          <a:blip r:embed="rId2"/>
          <a:stretch>
            <a:fillRect/>
          </a:stretch>
        </p:blipFill>
        <p:spPr>
          <a:xfrm>
            <a:off x="643192" y="1363513"/>
            <a:ext cx="5115347" cy="3810933"/>
          </a:xfrm>
          <a:prstGeom prst="rect">
            <a:avLst/>
          </a:prstGeom>
        </p:spPr>
      </p:pic>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949B3D-F7B3-6D4E-A1D9-A6A26042E324}"/>
              </a:ext>
            </a:extLst>
          </p:cNvPr>
          <p:cNvSpPr>
            <a:spLocks noGrp="1"/>
          </p:cNvSpPr>
          <p:nvPr>
            <p:ph idx="1"/>
          </p:nvPr>
        </p:nvSpPr>
        <p:spPr>
          <a:xfrm>
            <a:off x="6248400" y="2407436"/>
            <a:ext cx="5715000" cy="3461658"/>
          </a:xfrm>
        </p:spPr>
        <p:txBody>
          <a:bodyPr>
            <a:noAutofit/>
          </a:bodyPr>
          <a:lstStyle/>
          <a:p>
            <a:pPr>
              <a:lnSpc>
                <a:spcPct val="90000"/>
              </a:lnSpc>
            </a:pPr>
            <a:r>
              <a:rPr lang="en-US" sz="1800" dirty="0"/>
              <a:t>Mountain Valley College wants to gather data on student engagement in online courses. They gather data from the LMS on time spent in the course, and see a very wide range, even within a single course. </a:t>
            </a:r>
          </a:p>
          <a:p>
            <a:pPr>
              <a:lnSpc>
                <a:spcPct val="90000"/>
              </a:lnSpc>
              <a:buFont typeface="Arial" panose="020B0604020202020204" pitchFamily="34" charset="0"/>
              <a:buChar char="•"/>
            </a:pPr>
            <a:r>
              <a:rPr lang="en-US" sz="1800" b="1" i="1" dirty="0"/>
              <a:t>  What does “student engagement” mean in terms of LMS data?  </a:t>
            </a:r>
          </a:p>
          <a:p>
            <a:pPr>
              <a:lnSpc>
                <a:spcPct val="90000"/>
              </a:lnSpc>
              <a:buFont typeface="Arial" panose="020B0604020202020204" pitchFamily="34" charset="0"/>
              <a:buChar char="•"/>
            </a:pPr>
            <a:r>
              <a:rPr lang="en-US" sz="1800" b="1" i="1" dirty="0"/>
              <a:t>How might they interpret this LMS data?</a:t>
            </a:r>
          </a:p>
          <a:p>
            <a:pPr>
              <a:lnSpc>
                <a:spcPct val="90000"/>
              </a:lnSpc>
              <a:buFont typeface="Arial" panose="020B0604020202020204" pitchFamily="34" charset="0"/>
              <a:buChar char="•"/>
            </a:pPr>
            <a:r>
              <a:rPr lang="en-US" sz="1800" b="1" i="1" dirty="0"/>
              <a:t> What other data might they need or want to aid interpretation?</a:t>
            </a:r>
          </a:p>
        </p:txBody>
      </p:sp>
      <p:sp>
        <p:nvSpPr>
          <p:cNvPr id="14" name="Rectangle 13">
            <a:extLst>
              <a:ext uri="{FF2B5EF4-FFF2-40B4-BE49-F238E27FC236}">
                <a16:creationId xmlns:a16="http://schemas.microsoft.com/office/drawing/2014/main" id="{5712F7E8-BFD5-4B85-A173-57790DA12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3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2F79-B181-7F4A-9607-1F35FA042417}"/>
              </a:ext>
            </a:extLst>
          </p:cNvPr>
          <p:cNvSpPr>
            <a:spLocks noGrp="1"/>
          </p:cNvSpPr>
          <p:nvPr>
            <p:ph type="title"/>
          </p:nvPr>
        </p:nvSpPr>
        <p:spPr>
          <a:xfrm>
            <a:off x="1097280" y="286603"/>
            <a:ext cx="10058400" cy="1450757"/>
          </a:xfrm>
        </p:spPr>
        <p:txBody>
          <a:bodyPr>
            <a:normAutofit/>
          </a:bodyPr>
          <a:lstStyle/>
          <a:p>
            <a:r>
              <a:rPr lang="en-US" sz="4800"/>
              <a:t>What we’ll cover</a:t>
            </a:r>
          </a:p>
        </p:txBody>
      </p:sp>
      <p:graphicFrame>
        <p:nvGraphicFramePr>
          <p:cNvPr id="5" name="Content Placeholder 2">
            <a:extLst>
              <a:ext uri="{FF2B5EF4-FFF2-40B4-BE49-F238E27FC236}">
                <a16:creationId xmlns:a16="http://schemas.microsoft.com/office/drawing/2014/main" id="{80549764-D93D-4101-A4EB-6BBF4667D214}"/>
              </a:ext>
            </a:extLst>
          </p:cNvPr>
          <p:cNvGraphicFramePr>
            <a:graphicFrameLocks noGrp="1"/>
          </p:cNvGraphicFramePr>
          <p:nvPr>
            <p:ph idx="1"/>
            <p:extLst>
              <p:ext uri="{D42A27DB-BD31-4B8C-83A1-F6EECF244321}">
                <p14:modId xmlns:p14="http://schemas.microsoft.com/office/powerpoint/2010/main" val="4610691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29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1160872" y="419670"/>
            <a:ext cx="6413636" cy="1450757"/>
          </a:xfrm>
        </p:spPr>
        <p:txBody>
          <a:bodyPr>
            <a:normAutofit/>
          </a:bodyPr>
          <a:lstStyle/>
          <a:p>
            <a:r>
              <a:rPr lang="en-US" sz="3700" b="1" dirty="0">
                <a:solidFill>
                  <a:schemeClr val="accent5">
                    <a:lumMod val="50000"/>
                  </a:schemeClr>
                </a:solidFill>
              </a:rPr>
              <a:t>LMS data: A different approach</a:t>
            </a:r>
          </a:p>
        </p:txBody>
      </p: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1160872" y="2134481"/>
            <a:ext cx="6413636" cy="3461658"/>
          </a:xfrm>
        </p:spPr>
        <p:txBody>
          <a:bodyPr>
            <a:noAutofit/>
          </a:bodyPr>
          <a:lstStyle/>
          <a:p>
            <a:pPr>
              <a:lnSpc>
                <a:spcPct val="90000"/>
              </a:lnSpc>
              <a:buFont typeface="Arial" panose="020B0604020202020204" pitchFamily="34" charset="0"/>
              <a:buChar char="•"/>
            </a:pPr>
            <a:r>
              <a:rPr lang="en-US" dirty="0"/>
              <a:t> Is there a correlation between LMS engagement and grades?</a:t>
            </a:r>
          </a:p>
          <a:p>
            <a:pPr>
              <a:lnSpc>
                <a:spcPct val="90000"/>
              </a:lnSpc>
              <a:buFont typeface="Arial" panose="020B0604020202020204" pitchFamily="34" charset="0"/>
              <a:buChar char="•"/>
            </a:pPr>
            <a:r>
              <a:rPr lang="en-US" dirty="0"/>
              <a:t> Consider more robust view of engagement</a:t>
            </a:r>
          </a:p>
          <a:p>
            <a:pPr>
              <a:lnSpc>
                <a:spcPct val="90000"/>
              </a:lnSpc>
              <a:buFont typeface="Arial" panose="020B0604020202020204" pitchFamily="34" charset="0"/>
              <a:buChar char="•"/>
            </a:pPr>
            <a:r>
              <a:rPr lang="en-US" dirty="0"/>
              <a:t> If engagement strategies are focused on active and applied learning, examine assessments</a:t>
            </a:r>
          </a:p>
          <a:p>
            <a:pPr>
              <a:lnSpc>
                <a:spcPct val="90000"/>
              </a:lnSpc>
              <a:buFont typeface="Arial" panose="020B0604020202020204" pitchFamily="34" charset="0"/>
              <a:buChar char="•"/>
            </a:pPr>
            <a:r>
              <a:rPr lang="en-US" dirty="0"/>
              <a:t> Consider GS 3 in conjunction with GS 5</a:t>
            </a:r>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3" b="1559"/>
          <a:stretch/>
        </p:blipFill>
        <p:spPr>
          <a:xfrm>
            <a:off x="7750306" y="2837371"/>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3E3C8E2-41B9-3F4B-AAD6-89E68B65D565}"/>
              </a:ext>
            </a:extLst>
          </p:cNvPr>
          <p:cNvSpPr txBox="1"/>
          <p:nvPr/>
        </p:nvSpPr>
        <p:spPr>
          <a:xfrm>
            <a:off x="9371186" y="5754432"/>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ipkitten.blogspot.com/2011/11/unified-patent-court-requires-mo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2147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F71F1-77F3-574D-ABE6-4CE84C974420}"/>
              </a:ext>
            </a:extLst>
          </p:cNvPr>
          <p:cNvSpPr>
            <a:spLocks noGrp="1"/>
          </p:cNvSpPr>
          <p:nvPr>
            <p:ph type="title"/>
          </p:nvPr>
        </p:nvSpPr>
        <p:spPr>
          <a:xfrm>
            <a:off x="642257" y="634946"/>
            <a:ext cx="3690257" cy="1450757"/>
          </a:xfrm>
        </p:spPr>
        <p:txBody>
          <a:bodyPr>
            <a:normAutofit/>
          </a:bodyPr>
          <a:lstStyle/>
          <a:p>
            <a:r>
              <a:rPr lang="en-US" sz="3700"/>
              <a:t>Using Data for CQI and OL Research</a:t>
            </a:r>
          </a:p>
        </p:txBody>
      </p:sp>
      <p:cxnSp>
        <p:nvCxnSpPr>
          <p:cNvPr id="24" name="Straight Connector 19">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A2D24B-5D24-CB4A-9299-0C8F2B1C9FD0}"/>
              </a:ext>
            </a:extLst>
          </p:cNvPr>
          <p:cNvSpPr>
            <a:spLocks noGrp="1"/>
          </p:cNvSpPr>
          <p:nvPr>
            <p:ph idx="1"/>
          </p:nvPr>
        </p:nvSpPr>
        <p:spPr>
          <a:xfrm>
            <a:off x="642257" y="2407436"/>
            <a:ext cx="3690257" cy="3461658"/>
          </a:xfrm>
        </p:spPr>
        <p:txBody>
          <a:bodyPr>
            <a:normAutofit/>
          </a:bodyPr>
          <a:lstStyle/>
          <a:p>
            <a:pPr>
              <a:lnSpc>
                <a:spcPct val="90000"/>
              </a:lnSpc>
              <a:buFont typeface="Arial" panose="020B0604020202020204" pitchFamily="34" charset="0"/>
              <a:buChar char="•"/>
            </a:pPr>
            <a:r>
              <a:rPr lang="en-US" sz="2000"/>
              <a:t> If gathering data for your own research (or institutional research), know what data you need from the start</a:t>
            </a:r>
          </a:p>
          <a:p>
            <a:pPr>
              <a:lnSpc>
                <a:spcPct val="90000"/>
              </a:lnSpc>
              <a:buFont typeface="Arial" panose="020B0604020202020204" pitchFamily="34" charset="0"/>
              <a:buChar char="•"/>
            </a:pPr>
            <a:r>
              <a:rPr lang="en-US" sz="2000"/>
              <a:t> Consider what you want to know (your Research Question), who wants to know, and why</a:t>
            </a:r>
          </a:p>
          <a:p>
            <a:pPr>
              <a:lnSpc>
                <a:spcPct val="90000"/>
              </a:lnSpc>
              <a:buFont typeface="Arial" panose="020B0604020202020204" pitchFamily="34" charset="0"/>
              <a:buChar char="•"/>
            </a:pPr>
            <a:r>
              <a:rPr lang="en-US" sz="2000"/>
              <a:t> If conducting research around QM/Quality Assurance efforts, plan in advance</a:t>
            </a:r>
          </a:p>
        </p:txBody>
      </p:sp>
      <p:pic>
        <p:nvPicPr>
          <p:cNvPr id="8" name="Picture 7" descr="Free Images : hand, book, word, photography, reading, lens ...">
            <a:extLst>
              <a:ext uri="{FF2B5EF4-FFF2-40B4-BE49-F238E27FC236}">
                <a16:creationId xmlns:a16="http://schemas.microsoft.com/office/drawing/2014/main" id="{AB931F32-808C-DF43-B790-7713B522870D}"/>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2"/>
          <a:stretch/>
        </p:blipFill>
        <p:spPr>
          <a:xfrm>
            <a:off x="4648201" y="640081"/>
            <a:ext cx="6909801" cy="5314406"/>
          </a:xfrm>
          <a:prstGeom prst="rect">
            <a:avLst/>
          </a:prstGeom>
        </p:spPr>
      </p:pic>
      <p:sp>
        <p:nvSpPr>
          <p:cNvPr id="22" name="Rectangle 21">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793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F04D6-16A2-B843-ABB4-96CE95B31B8C}"/>
              </a:ext>
            </a:extLst>
          </p:cNvPr>
          <p:cNvSpPr>
            <a:spLocks noGrp="1"/>
          </p:cNvSpPr>
          <p:nvPr>
            <p:ph type="title"/>
          </p:nvPr>
        </p:nvSpPr>
        <p:spPr>
          <a:xfrm>
            <a:off x="5758539" y="634946"/>
            <a:ext cx="6143901" cy="1450757"/>
          </a:xfrm>
        </p:spPr>
        <p:txBody>
          <a:bodyPr>
            <a:normAutofit/>
          </a:bodyPr>
          <a:lstStyle/>
          <a:p>
            <a:r>
              <a:rPr lang="en-US" sz="4800" dirty="0"/>
              <a:t>Example: </a:t>
            </a:r>
            <a:br>
              <a:rPr lang="en-US" sz="4800" dirty="0"/>
            </a:br>
            <a:r>
              <a:rPr lang="en-US" sz="4800" dirty="0"/>
              <a:t>Before &amp; After QM</a:t>
            </a:r>
          </a:p>
        </p:txBody>
      </p:sp>
      <p:pic>
        <p:nvPicPr>
          <p:cNvPr id="5" name="Picture 4">
            <a:extLst>
              <a:ext uri="{FF2B5EF4-FFF2-40B4-BE49-F238E27FC236}">
                <a16:creationId xmlns:a16="http://schemas.microsoft.com/office/drawing/2014/main" id="{7CA387C7-7821-B446-8C34-EF83F10F1239}"/>
              </a:ext>
            </a:extLst>
          </p:cNvPr>
          <p:cNvPicPr>
            <a:picLocks noChangeAspect="1"/>
          </p:cNvPicPr>
          <p:nvPr/>
        </p:nvPicPr>
        <p:blipFill>
          <a:blip r:embed="rId2"/>
          <a:stretch>
            <a:fillRect/>
          </a:stretch>
        </p:blipFill>
        <p:spPr>
          <a:xfrm>
            <a:off x="643192" y="1363513"/>
            <a:ext cx="5115347" cy="3810933"/>
          </a:xfrm>
          <a:prstGeom prst="rect">
            <a:avLst/>
          </a:prstGeom>
        </p:spPr>
      </p:pic>
      <p:cxnSp>
        <p:nvCxnSpPr>
          <p:cNvPr id="21"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0CB6C6-5C4B-BA4D-8C0C-CBE58F3BEB87}"/>
              </a:ext>
            </a:extLst>
          </p:cNvPr>
          <p:cNvSpPr>
            <a:spLocks noGrp="1"/>
          </p:cNvSpPr>
          <p:nvPr>
            <p:ph idx="1"/>
          </p:nvPr>
        </p:nvSpPr>
        <p:spPr>
          <a:xfrm>
            <a:off x="5758539" y="2407435"/>
            <a:ext cx="6143901" cy="3993353"/>
          </a:xfrm>
        </p:spPr>
        <p:txBody>
          <a:bodyPr>
            <a:normAutofit/>
          </a:bodyPr>
          <a:lstStyle/>
          <a:p>
            <a:pPr>
              <a:lnSpc>
                <a:spcPct val="90000"/>
              </a:lnSpc>
            </a:pPr>
            <a:r>
              <a:rPr lang="en-US" sz="1800" dirty="0"/>
              <a:t>Omar has been teaching online for five years and took QM’s I</a:t>
            </a:r>
            <a:r>
              <a:rPr lang="en-US" sz="1800" i="1" dirty="0"/>
              <a:t>mproving Your Online Course </a:t>
            </a:r>
            <a:r>
              <a:rPr lang="en-US" sz="1800" dirty="0"/>
              <a:t>workshop last Spring. Over the summer, he worked hard to revise his course to meet QM Standards, and in September, his course received QM Certification. Omar is excited to see the grades of students this semester, since they’re in the revised, QM-certified course, and hopes the grades are proof that QM ”works”. </a:t>
            </a:r>
          </a:p>
          <a:p>
            <a:pPr>
              <a:lnSpc>
                <a:spcPct val="90000"/>
              </a:lnSpc>
              <a:buFont typeface="Arial" panose="020B0604020202020204" pitchFamily="34" charset="0"/>
              <a:buChar char="•"/>
            </a:pPr>
            <a:r>
              <a:rPr lang="en-US" sz="1800" i="1" dirty="0"/>
              <a:t> </a:t>
            </a:r>
            <a:r>
              <a:rPr lang="en-US" sz="1800" b="1" i="1" dirty="0"/>
              <a:t>If Omar compares student grades before the QM Certification to grades after QM Certification, what other information would he need to get the full picture of any grade changes? </a:t>
            </a:r>
          </a:p>
          <a:p>
            <a:pPr>
              <a:lnSpc>
                <a:spcPct val="90000"/>
              </a:lnSpc>
              <a:buFont typeface="Arial" panose="020B0604020202020204" pitchFamily="34" charset="0"/>
              <a:buChar char="•"/>
            </a:pPr>
            <a:r>
              <a:rPr lang="en-US" sz="1800" i="1" dirty="0"/>
              <a:t> </a:t>
            </a:r>
            <a:r>
              <a:rPr lang="en-US" sz="1800" b="1" i="1" dirty="0"/>
              <a:t>Why might final grades not provide ”proof that QM works”? What other data might he analyze or collect to enable him to better understand potential effects of revising his course to meet QM Standards?</a:t>
            </a:r>
          </a:p>
        </p:txBody>
      </p:sp>
      <p:sp>
        <p:nvSpPr>
          <p:cNvPr id="14" name="Rectangle 13">
            <a:extLst>
              <a:ext uri="{FF2B5EF4-FFF2-40B4-BE49-F238E27FC236}">
                <a16:creationId xmlns:a16="http://schemas.microsoft.com/office/drawing/2014/main" id="{5712F7E8-BFD5-4B85-A173-57790DA12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86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1160872" y="419670"/>
            <a:ext cx="6945898" cy="1450757"/>
          </a:xfrm>
        </p:spPr>
        <p:txBody>
          <a:bodyPr>
            <a:normAutofit/>
          </a:bodyPr>
          <a:lstStyle/>
          <a:p>
            <a:r>
              <a:rPr lang="en-US" sz="3700" b="1" dirty="0">
                <a:solidFill>
                  <a:schemeClr val="accent5">
                    <a:lumMod val="50000"/>
                  </a:schemeClr>
                </a:solidFill>
              </a:rPr>
              <a:t>B/A QM data: A different approach</a:t>
            </a:r>
          </a:p>
        </p:txBody>
      </p: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1160872" y="2134481"/>
            <a:ext cx="6413636" cy="3461658"/>
          </a:xfrm>
        </p:spPr>
        <p:txBody>
          <a:bodyPr>
            <a:noAutofit/>
          </a:bodyPr>
          <a:lstStyle/>
          <a:p>
            <a:pPr>
              <a:lnSpc>
                <a:spcPct val="90000"/>
              </a:lnSpc>
              <a:buFont typeface="Arial" panose="020B0604020202020204" pitchFamily="34" charset="0"/>
              <a:buChar char="•"/>
            </a:pPr>
            <a:r>
              <a:rPr lang="en-US" dirty="0"/>
              <a:t> Get the full picture of “Before”</a:t>
            </a:r>
          </a:p>
          <a:p>
            <a:pPr>
              <a:lnSpc>
                <a:spcPct val="90000"/>
              </a:lnSpc>
              <a:buFont typeface="Arial" panose="020B0604020202020204" pitchFamily="34" charset="0"/>
              <a:buChar char="•"/>
            </a:pPr>
            <a:r>
              <a:rPr lang="en-US" dirty="0"/>
              <a:t> Document any/all changes made</a:t>
            </a:r>
          </a:p>
          <a:p>
            <a:pPr>
              <a:lnSpc>
                <a:spcPct val="90000"/>
              </a:lnSpc>
              <a:buFont typeface="Arial" panose="020B0604020202020204" pitchFamily="34" charset="0"/>
              <a:buChar char="•"/>
            </a:pPr>
            <a:r>
              <a:rPr lang="en-US" dirty="0"/>
              <a:t> Consider confounding variables (Online Quality Pie):</a:t>
            </a:r>
          </a:p>
          <a:p>
            <a:pPr lvl="1">
              <a:lnSpc>
                <a:spcPct val="90000"/>
              </a:lnSpc>
              <a:buFont typeface="Arial" panose="020B0604020202020204" pitchFamily="34" charset="0"/>
              <a:buChar char="•"/>
            </a:pPr>
            <a:r>
              <a:rPr lang="en-US" sz="2000" dirty="0"/>
              <a:t>Teaching/Delivery</a:t>
            </a:r>
          </a:p>
          <a:p>
            <a:pPr lvl="1">
              <a:lnSpc>
                <a:spcPct val="90000"/>
              </a:lnSpc>
              <a:buFont typeface="Arial" panose="020B0604020202020204" pitchFamily="34" charset="0"/>
              <a:buChar char="•"/>
            </a:pPr>
            <a:r>
              <a:rPr lang="en-US" sz="2000" dirty="0"/>
              <a:t>Student Preparedness</a:t>
            </a:r>
          </a:p>
          <a:p>
            <a:pPr lvl="1">
              <a:lnSpc>
                <a:spcPct val="90000"/>
              </a:lnSpc>
              <a:buFont typeface="Arial" panose="020B0604020202020204" pitchFamily="34" charset="0"/>
              <a:buChar char="•"/>
            </a:pPr>
            <a:r>
              <a:rPr lang="en-US" sz="2000" dirty="0"/>
              <a:t>Content</a:t>
            </a:r>
          </a:p>
          <a:p>
            <a:pPr lvl="1">
              <a:lnSpc>
                <a:spcPct val="90000"/>
              </a:lnSpc>
              <a:buFont typeface="Arial" panose="020B0604020202020204" pitchFamily="34" charset="0"/>
              <a:buChar char="•"/>
            </a:pPr>
            <a:r>
              <a:rPr lang="en-US" sz="2000" dirty="0"/>
              <a:t>LMS &amp; Institutional Infrastructure</a:t>
            </a:r>
          </a:p>
          <a:p>
            <a:pPr>
              <a:lnSpc>
                <a:spcPct val="90000"/>
              </a:lnSpc>
              <a:buFont typeface="Arial" panose="020B0604020202020204" pitchFamily="34" charset="0"/>
              <a:buChar char="•"/>
            </a:pPr>
            <a:r>
              <a:rPr lang="en-US" dirty="0"/>
              <a:t> Gather student feedback</a:t>
            </a:r>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3" b="1559"/>
          <a:stretch/>
        </p:blipFill>
        <p:spPr>
          <a:xfrm>
            <a:off x="7750306" y="2837371"/>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3E3C8E2-41B9-3F4B-AAD6-89E68B65D565}"/>
              </a:ext>
            </a:extLst>
          </p:cNvPr>
          <p:cNvSpPr txBox="1"/>
          <p:nvPr/>
        </p:nvSpPr>
        <p:spPr>
          <a:xfrm>
            <a:off x="9371186" y="5754432"/>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ipkitten.blogspot.com/2011/11/unified-patent-court-requires-mo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7768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AB4C-D0D8-9C4F-8E43-D93DE38A1F98}"/>
              </a:ext>
            </a:extLst>
          </p:cNvPr>
          <p:cNvSpPr>
            <a:spLocks noGrp="1"/>
          </p:cNvSpPr>
          <p:nvPr>
            <p:ph type="title"/>
          </p:nvPr>
        </p:nvSpPr>
        <p:spPr/>
        <p:txBody>
          <a:bodyPr/>
          <a:lstStyle/>
          <a:p>
            <a:r>
              <a:rPr lang="en-US" dirty="0"/>
              <a:t>Doing research? QM is here to help! </a:t>
            </a:r>
          </a:p>
        </p:txBody>
      </p:sp>
      <p:pic>
        <p:nvPicPr>
          <p:cNvPr id="5" name="Picture 4">
            <a:extLst>
              <a:ext uri="{FF2B5EF4-FFF2-40B4-BE49-F238E27FC236}">
                <a16:creationId xmlns:a16="http://schemas.microsoft.com/office/drawing/2014/main" id="{93F425E3-BE2C-5748-B884-277BF38DB53C}"/>
              </a:ext>
            </a:extLst>
          </p:cNvPr>
          <p:cNvPicPr>
            <a:picLocks noChangeAspect="1"/>
          </p:cNvPicPr>
          <p:nvPr/>
        </p:nvPicPr>
        <p:blipFill>
          <a:blip r:embed="rId2"/>
          <a:stretch>
            <a:fillRect/>
          </a:stretch>
        </p:blipFill>
        <p:spPr>
          <a:xfrm>
            <a:off x="6748820" y="2154532"/>
            <a:ext cx="4788088" cy="1995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03B2EBC-9635-6E40-82A0-DC450063E9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501555" y="2154532"/>
            <a:ext cx="3650776" cy="3965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8FA8ABD-B225-8E47-8A90-C22216FA653C}"/>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rot="844660">
            <a:off x="4115133" y="3376054"/>
            <a:ext cx="3639301" cy="2794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7B27D1EE-BEE7-BF43-8148-06604843A9BF}"/>
              </a:ext>
            </a:extLst>
          </p:cNvPr>
          <p:cNvSpPr txBox="1"/>
          <p:nvPr/>
        </p:nvSpPr>
        <p:spPr>
          <a:xfrm>
            <a:off x="8175009" y="4763069"/>
            <a:ext cx="3698543" cy="1200329"/>
          </a:xfrm>
          <a:prstGeom prst="rect">
            <a:avLst/>
          </a:prstGeom>
          <a:noFill/>
          <a:ln>
            <a:solidFill>
              <a:schemeClr val="accent4">
                <a:lumMod val="50000"/>
              </a:schemeClr>
            </a:solidFill>
          </a:ln>
        </p:spPr>
        <p:txBody>
          <a:bodyPr wrap="square" rtlCol="0">
            <a:spAutoFit/>
          </a:bodyPr>
          <a:lstStyle/>
          <a:p>
            <a:r>
              <a:rPr lang="en-US" dirty="0"/>
              <a:t>Reach out!</a:t>
            </a:r>
          </a:p>
          <a:p>
            <a:r>
              <a:rPr lang="en-US" dirty="0"/>
              <a:t>Dr. Kay Shattuck</a:t>
            </a:r>
          </a:p>
          <a:p>
            <a:r>
              <a:rPr lang="en-US" dirty="0"/>
              <a:t>QM Director of Research</a:t>
            </a:r>
          </a:p>
          <a:p>
            <a:r>
              <a:rPr lang="en-US" dirty="0" err="1"/>
              <a:t>Kay.Shattuck@qualitymatters.org</a:t>
            </a:r>
            <a:endParaRPr lang="en-US" dirty="0"/>
          </a:p>
        </p:txBody>
      </p:sp>
    </p:spTree>
    <p:extLst>
      <p:ext uri="{BB962C8B-B14F-4D97-AF65-F5344CB8AC3E}">
        <p14:creationId xmlns:p14="http://schemas.microsoft.com/office/powerpoint/2010/main" val="147181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BFA3F9-261B-2449-AA01-15029C97811A}"/>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Using data to inform and improve</a:t>
            </a:r>
          </a:p>
        </p:txBody>
      </p:sp>
      <p:graphicFrame>
        <p:nvGraphicFramePr>
          <p:cNvPr id="5" name="Content Placeholder 2">
            <a:extLst>
              <a:ext uri="{FF2B5EF4-FFF2-40B4-BE49-F238E27FC236}">
                <a16:creationId xmlns:a16="http://schemas.microsoft.com/office/drawing/2014/main" id="{61C3B1C1-DAA6-4A59-9F2D-BE345F1506B8}"/>
              </a:ext>
            </a:extLst>
          </p:cNvPr>
          <p:cNvGraphicFramePr>
            <a:graphicFrameLocks noGrp="1"/>
          </p:cNvGraphicFramePr>
          <p:nvPr>
            <p:ph idx="1"/>
            <p:extLst>
              <p:ext uri="{D42A27DB-BD31-4B8C-83A1-F6EECF244321}">
                <p14:modId xmlns:p14="http://schemas.microsoft.com/office/powerpoint/2010/main" val="116871474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11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5" name="Content Placeholder 4" descr="States and cities are drowning in pension debts | R Street ...">
            <a:extLst>
              <a:ext uri="{FF2B5EF4-FFF2-40B4-BE49-F238E27FC236}">
                <a16:creationId xmlns:a16="http://schemas.microsoft.com/office/drawing/2014/main" id="{239A1AED-407A-3D44-9104-D2041F7B3F0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843" y="10"/>
            <a:ext cx="12186315" cy="6857990"/>
          </a:xfrm>
          <a:prstGeom prst="rect">
            <a:avLst/>
          </a:prstGeom>
        </p:spPr>
      </p:pic>
      <p:sp>
        <p:nvSpPr>
          <p:cNvPr id="21" name="Rectangle 14">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C966E-A139-FC41-84E7-37479C60E947}"/>
              </a:ext>
            </a:extLst>
          </p:cNvPr>
          <p:cNvSpPr>
            <a:spLocks noGrp="1"/>
          </p:cNvSpPr>
          <p:nvPr>
            <p:ph type="title"/>
          </p:nvPr>
        </p:nvSpPr>
        <p:spPr>
          <a:xfrm>
            <a:off x="948648" y="1419273"/>
            <a:ext cx="3153580" cy="1358188"/>
          </a:xfrm>
        </p:spPr>
        <p:txBody>
          <a:bodyPr>
            <a:normAutofit/>
          </a:bodyPr>
          <a:lstStyle/>
          <a:p>
            <a:r>
              <a:rPr lang="en-US" sz="3600">
                <a:solidFill>
                  <a:srgbClr val="FFFFFF"/>
                </a:solidFill>
              </a:rPr>
              <a:t>We’re drowning in data</a:t>
            </a:r>
          </a:p>
        </p:txBody>
      </p:sp>
      <p:cxnSp>
        <p:nvCxnSpPr>
          <p:cNvPr id="22" name="Straight Connector 16">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66270B8-2519-4BEB-A5B3-36A9E4319219}"/>
              </a:ext>
            </a:extLst>
          </p:cNvPr>
          <p:cNvSpPr>
            <a:spLocks noGrp="1"/>
          </p:cNvSpPr>
          <p:nvPr>
            <p:ph idx="1"/>
          </p:nvPr>
        </p:nvSpPr>
        <p:spPr>
          <a:xfrm>
            <a:off x="948648" y="2978254"/>
            <a:ext cx="3153580" cy="2444238"/>
          </a:xfrm>
        </p:spPr>
        <p:txBody>
          <a:bodyPr>
            <a:noAutofit/>
          </a:bodyPr>
          <a:lstStyle/>
          <a:p>
            <a:pPr>
              <a:buFont typeface="Arial" panose="020B0604020202020204" pitchFamily="34" charset="0"/>
              <a:buChar char="•"/>
            </a:pPr>
            <a:r>
              <a:rPr lang="en-US" sz="1800" dirty="0">
                <a:solidFill>
                  <a:srgbClr val="FFFFFF"/>
                </a:solidFill>
              </a:rPr>
              <a:t>Course grades</a:t>
            </a:r>
          </a:p>
          <a:p>
            <a:pPr>
              <a:buFont typeface="Arial" panose="020B0604020202020204" pitchFamily="34" charset="0"/>
              <a:buChar char="•"/>
            </a:pPr>
            <a:r>
              <a:rPr lang="en-US" sz="1800" dirty="0">
                <a:solidFill>
                  <a:srgbClr val="FFFFFF"/>
                </a:solidFill>
              </a:rPr>
              <a:t>LMS data, usually on usage</a:t>
            </a:r>
          </a:p>
          <a:p>
            <a:pPr>
              <a:buFont typeface="Arial" panose="020B0604020202020204" pitchFamily="34" charset="0"/>
              <a:buChar char="•"/>
            </a:pPr>
            <a:r>
              <a:rPr lang="en-US" sz="1800" dirty="0">
                <a:solidFill>
                  <a:srgbClr val="FFFFFF"/>
                </a:solidFill>
              </a:rPr>
              <a:t>Other Institutional data – DFW, enrollment, retention, etc.</a:t>
            </a:r>
          </a:p>
          <a:p>
            <a:pPr>
              <a:buFont typeface="Arial" panose="020B0604020202020204" pitchFamily="34" charset="0"/>
              <a:buChar char="•"/>
            </a:pPr>
            <a:r>
              <a:rPr lang="en-US" sz="1800" dirty="0">
                <a:solidFill>
                  <a:srgbClr val="FFFFFF"/>
                </a:solidFill>
              </a:rPr>
              <a:t> Is it meaningful?</a:t>
            </a:r>
          </a:p>
          <a:p>
            <a:pPr>
              <a:buFont typeface="Arial" panose="020B0604020202020204" pitchFamily="34" charset="0"/>
              <a:buChar char="•"/>
            </a:pPr>
            <a:r>
              <a:rPr lang="en-US" sz="1800" dirty="0">
                <a:solidFill>
                  <a:srgbClr val="FFFFFF"/>
                </a:solidFill>
              </a:rPr>
              <a:t> Is it the data we need?</a:t>
            </a:r>
          </a:p>
        </p:txBody>
      </p:sp>
      <p:sp>
        <p:nvSpPr>
          <p:cNvPr id="19" name="Rectangle 18">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21ED8CF4-6BCE-0345-ACB2-F1269DE5397E}"/>
              </a:ext>
            </a:extLst>
          </p:cNvPr>
          <p:cNvSpPr txBox="1"/>
          <p:nvPr/>
        </p:nvSpPr>
        <p:spPr>
          <a:xfrm>
            <a:off x="9862880"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rstreet.org/2016/10/28/states-and-cities-are-drowning-in-pension-deb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570533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F9A34-C020-6941-AEC9-8550810774F5}"/>
              </a:ext>
            </a:extLst>
          </p:cNvPr>
          <p:cNvSpPr>
            <a:spLocks noGrp="1"/>
          </p:cNvSpPr>
          <p:nvPr>
            <p:ph type="title"/>
          </p:nvPr>
        </p:nvSpPr>
        <p:spPr>
          <a:xfrm>
            <a:off x="8614786" y="516836"/>
            <a:ext cx="3100136" cy="1960234"/>
          </a:xfrm>
        </p:spPr>
        <p:txBody>
          <a:bodyPr>
            <a:normAutofit/>
          </a:bodyPr>
          <a:lstStyle/>
          <a:p>
            <a:r>
              <a:rPr lang="en-US" sz="3200" dirty="0">
                <a:solidFill>
                  <a:schemeClr val="tx1"/>
                </a:solidFill>
              </a:rPr>
              <a:t>Usefulness and Interpretation is key</a:t>
            </a:r>
          </a:p>
        </p:txBody>
      </p:sp>
      <p:pic>
        <p:nvPicPr>
          <p:cNvPr id="5" name="Content Placeholder 4" descr="How to Present Data and Numbers">
            <a:extLst>
              <a:ext uri="{FF2B5EF4-FFF2-40B4-BE49-F238E27FC236}">
                <a16:creationId xmlns:a16="http://schemas.microsoft.com/office/drawing/2014/main" id="{1EFE52C6-C6DB-6947-9AF6-7994F86F574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1"/>
          <a:stretch/>
        </p:blipFill>
        <p:spPr>
          <a:xfrm>
            <a:off x="-1" y="10"/>
            <a:ext cx="8111272" cy="6857990"/>
          </a:xfrm>
          <a:prstGeom prst="rect">
            <a:avLst/>
          </a:prstGeom>
        </p:spPr>
      </p:pic>
      <p:cxnSp>
        <p:nvCxnSpPr>
          <p:cNvPr id="15" name="Straight Connector 1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A6828161-0921-4C8E-8873-E2743C58E337}"/>
              </a:ext>
            </a:extLst>
          </p:cNvPr>
          <p:cNvSpPr>
            <a:spLocks noGrp="1"/>
          </p:cNvSpPr>
          <p:nvPr>
            <p:ph idx="1"/>
          </p:nvPr>
        </p:nvSpPr>
        <p:spPr>
          <a:xfrm>
            <a:off x="8614786" y="2790855"/>
            <a:ext cx="3084844" cy="3311766"/>
          </a:xfrm>
        </p:spPr>
        <p:txBody>
          <a:bodyPr>
            <a:normAutofit/>
          </a:bodyPr>
          <a:lstStyle/>
          <a:p>
            <a:pPr marL="0" indent="0">
              <a:buNone/>
            </a:pPr>
            <a:r>
              <a:rPr lang="en-US" sz="1800" b="1" dirty="0"/>
              <a:t>Data are not stats or research </a:t>
            </a:r>
          </a:p>
          <a:p>
            <a:pPr lvl="1">
              <a:buFont typeface="Arial" panose="020B0604020202020204" pitchFamily="34" charset="0"/>
              <a:buChar char="•"/>
            </a:pPr>
            <a:r>
              <a:rPr lang="en-US" dirty="0"/>
              <a:t>Individual pieces of factual information</a:t>
            </a:r>
          </a:p>
          <a:p>
            <a:pPr lvl="1">
              <a:buFont typeface="Arial" panose="020B0604020202020204" pitchFamily="34" charset="0"/>
              <a:buChar char="•"/>
            </a:pPr>
            <a:r>
              <a:rPr lang="en-US" dirty="0"/>
              <a:t>Meaning often highly dependent on interpretation and analysis</a:t>
            </a:r>
          </a:p>
          <a:p>
            <a:pPr marL="0" indent="0">
              <a:buNone/>
            </a:pPr>
            <a:r>
              <a:rPr lang="en-US" sz="1800" b="1" dirty="0"/>
              <a:t>Avoid a rush to judgement</a:t>
            </a:r>
          </a:p>
          <a:p>
            <a:pPr lvl="1">
              <a:buFont typeface="Arial" panose="020B0604020202020204" pitchFamily="34" charset="0"/>
              <a:buChar char="•"/>
            </a:pPr>
            <a:r>
              <a:rPr lang="en-US" dirty="0"/>
              <a:t>Make sure you have the full picture before using the data to make decisions</a:t>
            </a:r>
          </a:p>
        </p:txBody>
      </p:sp>
      <p:sp>
        <p:nvSpPr>
          <p:cNvPr id="6" name="TextBox 5">
            <a:extLst>
              <a:ext uri="{FF2B5EF4-FFF2-40B4-BE49-F238E27FC236}">
                <a16:creationId xmlns:a16="http://schemas.microsoft.com/office/drawing/2014/main" id="{C736ACBD-92B4-5B4A-B1E7-129400696970}"/>
              </a:ext>
            </a:extLst>
          </p:cNvPr>
          <p:cNvSpPr txBox="1"/>
          <p:nvPr/>
        </p:nvSpPr>
        <p:spPr>
          <a:xfrm>
            <a:off x="5924454"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log.slideshare.net/2014/01/29/how-to-utilize-data-and-numbers-in-presenta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865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AA3B0-7B98-5C44-9969-C8D1D6698E66}"/>
              </a:ext>
            </a:extLst>
          </p:cNvPr>
          <p:cNvSpPr>
            <a:spLocks noGrp="1"/>
          </p:cNvSpPr>
          <p:nvPr>
            <p:ph type="title"/>
          </p:nvPr>
        </p:nvSpPr>
        <p:spPr>
          <a:xfrm>
            <a:off x="1036320" y="286603"/>
            <a:ext cx="10058400" cy="1450757"/>
          </a:xfrm>
        </p:spPr>
        <p:txBody>
          <a:bodyPr>
            <a:normAutofit/>
          </a:bodyPr>
          <a:lstStyle/>
          <a:p>
            <a:r>
              <a:rPr lang="en-US" sz="4800"/>
              <a:t>Data Story: Drop/Fail/Withdraw</a:t>
            </a:r>
          </a:p>
        </p:txBody>
      </p:sp>
      <p:cxnSp>
        <p:nvCxnSpPr>
          <p:cNvPr id="40" name="Straight Connector 39">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FBAA2AE-4968-5A46-B7CE-94A9C66C375C}"/>
              </a:ext>
            </a:extLst>
          </p:cNvPr>
          <p:cNvPicPr>
            <a:picLocks noChangeAspect="1"/>
          </p:cNvPicPr>
          <p:nvPr/>
        </p:nvPicPr>
        <p:blipFill>
          <a:blip r:embed="rId2"/>
          <a:stretch>
            <a:fillRect/>
          </a:stretch>
        </p:blipFill>
        <p:spPr>
          <a:xfrm>
            <a:off x="1031509" y="2859418"/>
            <a:ext cx="3031484" cy="2258455"/>
          </a:xfrm>
          <a:prstGeom prst="rect">
            <a:avLst/>
          </a:prstGeom>
        </p:spPr>
      </p:pic>
      <p:sp>
        <p:nvSpPr>
          <p:cNvPr id="3" name="Content Placeholder 2">
            <a:extLst>
              <a:ext uri="{FF2B5EF4-FFF2-40B4-BE49-F238E27FC236}">
                <a16:creationId xmlns:a16="http://schemas.microsoft.com/office/drawing/2014/main" id="{738E488B-6EF8-5945-BB79-8ABD1DD97A2A}"/>
              </a:ext>
            </a:extLst>
          </p:cNvPr>
          <p:cNvSpPr>
            <a:spLocks noGrp="1"/>
          </p:cNvSpPr>
          <p:nvPr>
            <p:ph idx="1"/>
          </p:nvPr>
        </p:nvSpPr>
        <p:spPr>
          <a:xfrm>
            <a:off x="4706460" y="2108201"/>
            <a:ext cx="6388260" cy="3760891"/>
          </a:xfrm>
        </p:spPr>
        <p:txBody>
          <a:bodyPr>
            <a:normAutofit/>
          </a:bodyPr>
          <a:lstStyle/>
          <a:p>
            <a:r>
              <a:rPr lang="en-US" sz="2000" dirty="0"/>
              <a:t>Michael teaches an introductory-level, larger-enrollment online chemistry course. His institution pulls data on D/F/W rates for courses and his course has been identified as having a high D/F/W rate, which impacts his performance evaluation. </a:t>
            </a:r>
          </a:p>
          <a:p>
            <a:r>
              <a:rPr lang="en-US" sz="2000" b="1" i="1" dirty="0"/>
              <a:t>What might be going on here? </a:t>
            </a:r>
          </a:p>
          <a:p>
            <a:pPr>
              <a:buFont typeface="Arial" panose="020B0604020202020204" pitchFamily="34" charset="0"/>
              <a:buChar char="•"/>
            </a:pPr>
            <a:r>
              <a:rPr lang="en-US" sz="2000" b="1" i="1" dirty="0"/>
              <a:t> Should we assume there’s an issue with Michael’s teaching?</a:t>
            </a:r>
          </a:p>
          <a:p>
            <a:pPr>
              <a:buFont typeface="Arial" panose="020B0604020202020204" pitchFamily="34" charset="0"/>
              <a:buChar char="•"/>
            </a:pPr>
            <a:r>
              <a:rPr lang="en-US" sz="2000" b="1" i="1" dirty="0"/>
              <a:t> What other information might Michael/his institution need or want before taking some action? </a:t>
            </a:r>
          </a:p>
        </p:txBody>
      </p:sp>
      <p:sp>
        <p:nvSpPr>
          <p:cNvPr id="42" name="Rectangle 41">
            <a:extLst>
              <a:ext uri="{FF2B5EF4-FFF2-40B4-BE49-F238E27FC236}">
                <a16:creationId xmlns:a16="http://schemas.microsoft.com/office/drawing/2014/main" id="{9E4CE3CF-6887-4947-8090-EC10F183F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511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2BA8A-F1D1-2640-B731-10D9693A5C10}"/>
              </a:ext>
            </a:extLst>
          </p:cNvPr>
          <p:cNvSpPr>
            <a:spLocks noGrp="1"/>
          </p:cNvSpPr>
          <p:nvPr>
            <p:ph type="title"/>
          </p:nvPr>
        </p:nvSpPr>
        <p:spPr>
          <a:xfrm>
            <a:off x="642257" y="634946"/>
            <a:ext cx="6591056" cy="1450757"/>
          </a:xfrm>
        </p:spPr>
        <p:txBody>
          <a:bodyPr>
            <a:normAutofit/>
          </a:bodyPr>
          <a:lstStyle/>
          <a:p>
            <a:r>
              <a:rPr lang="en-US" sz="3700" b="1" dirty="0">
                <a:solidFill>
                  <a:schemeClr val="accent5">
                    <a:lumMod val="50000"/>
                  </a:schemeClr>
                </a:solidFill>
              </a:rPr>
              <a:t>DFW data: A different approach</a:t>
            </a:r>
          </a:p>
        </p:txBody>
      </p:sp>
      <p:cxnSp>
        <p:nvCxnSpPr>
          <p:cNvPr id="17" name="Straight Connector 16">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CA7A56-605B-6A4F-AF06-583CFA4BB7F2}"/>
              </a:ext>
            </a:extLst>
          </p:cNvPr>
          <p:cNvSpPr>
            <a:spLocks noGrp="1"/>
          </p:cNvSpPr>
          <p:nvPr>
            <p:ph idx="1"/>
          </p:nvPr>
        </p:nvSpPr>
        <p:spPr>
          <a:xfrm>
            <a:off x="642257" y="2407436"/>
            <a:ext cx="6864012" cy="3461658"/>
          </a:xfrm>
        </p:spPr>
        <p:txBody>
          <a:bodyPr>
            <a:noAutofit/>
          </a:bodyPr>
          <a:lstStyle/>
          <a:p>
            <a:pPr>
              <a:lnSpc>
                <a:spcPct val="90000"/>
              </a:lnSpc>
              <a:buFont typeface="Arial" panose="020B0604020202020204" pitchFamily="34" charset="0"/>
              <a:buChar char="•"/>
            </a:pPr>
            <a:r>
              <a:rPr lang="en-US" sz="1800" dirty="0"/>
              <a:t> Look at DFW rates over time, and also by level of student preparedness</a:t>
            </a:r>
          </a:p>
          <a:p>
            <a:pPr>
              <a:lnSpc>
                <a:spcPct val="90000"/>
              </a:lnSpc>
              <a:buFont typeface="Arial" panose="020B0604020202020204" pitchFamily="34" charset="0"/>
              <a:buChar char="•"/>
            </a:pPr>
            <a:r>
              <a:rPr lang="en-US" sz="1800" dirty="0"/>
              <a:t> Example: WVU assigns a five-scale “institutional rating” to all entering students, based on their degree of academic preparedness (IR-1 = highest, IR-5 = lowest).</a:t>
            </a:r>
          </a:p>
          <a:p>
            <a:pPr>
              <a:lnSpc>
                <a:spcPct val="90000"/>
              </a:lnSpc>
              <a:buFont typeface="Arial" panose="020B0604020202020204" pitchFamily="34" charset="0"/>
              <a:buChar char="•"/>
            </a:pPr>
            <a:r>
              <a:rPr lang="en-US" sz="1800" dirty="0"/>
              <a:t> If historical data reveals students have a low-level of preparedness in courses with high DFW rates, consider orientation course to address general readiness or development course to address course preparedness</a:t>
            </a:r>
          </a:p>
          <a:p>
            <a:pPr>
              <a:lnSpc>
                <a:spcPct val="90000"/>
              </a:lnSpc>
              <a:buFont typeface="Arial" panose="020B0604020202020204" pitchFamily="34" charset="0"/>
              <a:buChar char="•"/>
            </a:pPr>
            <a:r>
              <a:rPr lang="en-US" sz="1800" dirty="0"/>
              <a:t> If DFW rates are not correlated with low-preparedness, what else might be going on?</a:t>
            </a:r>
          </a:p>
          <a:p>
            <a:pPr lvl="1">
              <a:lnSpc>
                <a:spcPct val="90000"/>
              </a:lnSpc>
              <a:buFont typeface="Arial" panose="020B0604020202020204" pitchFamily="34" charset="0"/>
              <a:buChar char="•"/>
            </a:pPr>
            <a:r>
              <a:rPr lang="en-US" dirty="0"/>
              <a:t>Design? Teaching? Course load of students?</a:t>
            </a:r>
          </a:p>
        </p:txBody>
      </p:sp>
      <p:pic>
        <p:nvPicPr>
          <p:cNvPr id="5" name="Picture 4" descr="Unified Patent Court requires more scrutiny, says European ...">
            <a:extLst>
              <a:ext uri="{FF2B5EF4-FFF2-40B4-BE49-F238E27FC236}">
                <a16:creationId xmlns:a16="http://schemas.microsoft.com/office/drawing/2014/main" id="{CE244336-EFB5-494C-8115-980D602365A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3" b="1559"/>
          <a:stretch/>
        </p:blipFill>
        <p:spPr>
          <a:xfrm>
            <a:off x="7859488" y="1145049"/>
            <a:ext cx="4240723" cy="3261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3E3C8E2-41B9-3F4B-AAD6-89E68B65D565}"/>
              </a:ext>
            </a:extLst>
          </p:cNvPr>
          <p:cNvSpPr txBox="1"/>
          <p:nvPr/>
        </p:nvSpPr>
        <p:spPr>
          <a:xfrm>
            <a:off x="9371186" y="5754432"/>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ipkitten.blogspot.com/2011/11/unified-patent-court-requires-mor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4127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819BD-3A80-F648-952A-042B6D44C11D}"/>
              </a:ext>
            </a:extLst>
          </p:cNvPr>
          <p:cNvSpPr>
            <a:spLocks noGrp="1"/>
          </p:cNvSpPr>
          <p:nvPr>
            <p:ph type="title"/>
          </p:nvPr>
        </p:nvSpPr>
        <p:spPr>
          <a:xfrm>
            <a:off x="1036320" y="286603"/>
            <a:ext cx="10058400" cy="1450757"/>
          </a:xfrm>
        </p:spPr>
        <p:txBody>
          <a:bodyPr>
            <a:normAutofit/>
          </a:bodyPr>
          <a:lstStyle/>
          <a:p>
            <a:r>
              <a:rPr lang="en-US" sz="4800"/>
              <a:t>DFW data: Gather more information</a:t>
            </a:r>
          </a:p>
        </p:txBody>
      </p:sp>
      <p:cxnSp>
        <p:nvCxnSpPr>
          <p:cNvPr id="24"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Head with gears">
            <a:extLst>
              <a:ext uri="{FF2B5EF4-FFF2-40B4-BE49-F238E27FC236}">
                <a16:creationId xmlns:a16="http://schemas.microsoft.com/office/drawing/2014/main" id="{4C3C4702-762F-4489-828A-F5F80EB2F80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EF1327CE-5EDB-DE4B-9F7D-49B65AA3458C}"/>
              </a:ext>
            </a:extLst>
          </p:cNvPr>
          <p:cNvSpPr>
            <a:spLocks noGrp="1"/>
          </p:cNvSpPr>
          <p:nvPr>
            <p:ph idx="1"/>
          </p:nvPr>
        </p:nvSpPr>
        <p:spPr>
          <a:xfrm>
            <a:off x="4706460" y="2108201"/>
            <a:ext cx="6388260" cy="3760891"/>
          </a:xfrm>
        </p:spPr>
        <p:txBody>
          <a:bodyPr>
            <a:normAutofit/>
          </a:bodyPr>
          <a:lstStyle/>
          <a:p>
            <a:pPr>
              <a:lnSpc>
                <a:spcPct val="90000"/>
              </a:lnSpc>
              <a:buFont typeface="Arial" panose="020B0604020202020204" pitchFamily="34" charset="0"/>
              <a:buChar char="•"/>
            </a:pPr>
            <a:r>
              <a:rPr lang="en-US"/>
              <a:t> Bernadette </a:t>
            </a:r>
            <a:r>
              <a:rPr lang="en-US" err="1"/>
              <a:t>Jungblut</a:t>
            </a:r>
            <a:r>
              <a:rPr lang="en-US"/>
              <a:t>, WVU’s Director of assessment and retention, recommended qualitative approach as well:</a:t>
            </a:r>
          </a:p>
          <a:p>
            <a:pPr lvl="1">
              <a:lnSpc>
                <a:spcPct val="90000"/>
              </a:lnSpc>
              <a:buFont typeface="Arial" panose="020B0604020202020204" pitchFamily="34" charset="0"/>
              <a:buChar char="•"/>
            </a:pPr>
            <a:r>
              <a:rPr lang="en-US"/>
              <a:t>Interview faculty – quantitative data alone won’t tell you </a:t>
            </a:r>
            <a:r>
              <a:rPr lang="en-US" i="1"/>
              <a:t>why</a:t>
            </a:r>
            <a:r>
              <a:rPr lang="en-US"/>
              <a:t> students are struggle</a:t>
            </a:r>
          </a:p>
          <a:p>
            <a:pPr lvl="1">
              <a:lnSpc>
                <a:spcPct val="90000"/>
              </a:lnSpc>
              <a:buFont typeface="Arial" panose="020B0604020202020204" pitchFamily="34" charset="0"/>
              <a:buChar char="•"/>
            </a:pPr>
            <a:r>
              <a:rPr lang="en-US"/>
              <a:t>Focus groups with students</a:t>
            </a:r>
          </a:p>
          <a:p>
            <a:pPr>
              <a:lnSpc>
                <a:spcPct val="90000"/>
              </a:lnSpc>
              <a:buFont typeface="Arial" panose="020B0604020202020204" pitchFamily="34" charset="0"/>
              <a:buChar char="•"/>
            </a:pPr>
            <a:r>
              <a:rPr lang="en-US"/>
              <a:t> Chemistry course: Adding student support and academic intervention measures did not help</a:t>
            </a:r>
          </a:p>
          <a:p>
            <a:pPr>
              <a:lnSpc>
                <a:spcPct val="90000"/>
              </a:lnSpc>
              <a:buFont typeface="Arial" panose="020B0604020202020204" pitchFamily="34" charset="0"/>
              <a:buChar char="•"/>
            </a:pPr>
            <a:r>
              <a:rPr lang="en-US"/>
              <a:t> Faculty interviews revealed students lack essential math skills, but are initially unaware</a:t>
            </a:r>
          </a:p>
          <a:p>
            <a:pPr>
              <a:lnSpc>
                <a:spcPct val="90000"/>
              </a:lnSpc>
              <a:buFont typeface="Arial" panose="020B0604020202020204" pitchFamily="34" charset="0"/>
              <a:buChar char="•"/>
            </a:pPr>
            <a:r>
              <a:rPr lang="en-US"/>
              <a:t> Result: Course split into two segments; students may be routed to skills course if they do not pass the first segment</a:t>
            </a:r>
          </a:p>
        </p:txBody>
      </p:sp>
      <p:sp>
        <p:nvSpPr>
          <p:cNvPr id="25" name="Rectangle 20">
            <a:extLst>
              <a:ext uri="{FF2B5EF4-FFF2-40B4-BE49-F238E27FC236}">
                <a16:creationId xmlns:a16="http://schemas.microsoft.com/office/drawing/2014/main" id="{9E4CE3CF-6887-4947-8090-EC10F183F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308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0F0B16-70D5-934B-AA3D-3ED4582E9224}"/>
              </a:ext>
            </a:extLst>
          </p:cNvPr>
          <p:cNvSpPr>
            <a:spLocks noGrp="1"/>
          </p:cNvSpPr>
          <p:nvPr>
            <p:ph type="title"/>
          </p:nvPr>
        </p:nvSpPr>
        <p:spPr>
          <a:xfrm>
            <a:off x="642259" y="634946"/>
            <a:ext cx="3372529" cy="5055904"/>
          </a:xfrm>
        </p:spPr>
        <p:txBody>
          <a:bodyPr anchor="ctr">
            <a:normAutofit/>
          </a:bodyPr>
          <a:lstStyle/>
          <a:p>
            <a:r>
              <a:rPr lang="en-US" sz="4800"/>
              <a:t>Step back and Strategize</a:t>
            </a:r>
          </a:p>
        </p:txBody>
      </p:sp>
      <p:cxnSp>
        <p:nvCxnSpPr>
          <p:cNvPr id="30" name="Straight Connector 29">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89B3BCC-0948-47F5-8578-154B61455507}"/>
              </a:ext>
            </a:extLst>
          </p:cNvPr>
          <p:cNvGraphicFramePr>
            <a:graphicFrameLocks noGrp="1"/>
          </p:cNvGraphicFramePr>
          <p:nvPr>
            <p:ph idx="1"/>
            <p:extLst>
              <p:ext uri="{D42A27DB-BD31-4B8C-83A1-F6EECF244321}">
                <p14:modId xmlns:p14="http://schemas.microsoft.com/office/powerpoint/2010/main" val="683389151"/>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4220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1965E1-62F4-4C4B-ACF9-AF6EC0D9A301}"/>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3800" kern="1200" spc="-50" baseline="0">
                <a:solidFill>
                  <a:srgbClr val="FFFFFF"/>
                </a:solidFill>
                <a:latin typeface="+mj-lt"/>
                <a:ea typeface="+mj-ea"/>
                <a:cs typeface="+mj-cs"/>
              </a:rPr>
              <a:t>Examples of Data to Collect for Continuous Quality Improvement</a:t>
            </a:r>
          </a:p>
        </p:txBody>
      </p:sp>
      <p:cxnSp>
        <p:nvCxnSpPr>
          <p:cNvPr id="41" name="Straight Connector 4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What is Big Data? Research roundup, reading list ...">
            <a:extLst>
              <a:ext uri="{FF2B5EF4-FFF2-40B4-BE49-F238E27FC236}">
                <a16:creationId xmlns:a16="http://schemas.microsoft.com/office/drawing/2014/main" id="{E4AB196E-1AEF-B343-801C-6BB9F4F2D0F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635095" y="10"/>
            <a:ext cx="7556889" cy="6857990"/>
          </a:xfrm>
          <a:prstGeom prst="rect">
            <a:avLst/>
          </a:prstGeom>
        </p:spPr>
      </p:pic>
      <p:sp>
        <p:nvSpPr>
          <p:cNvPr id="6" name="TextBox 5">
            <a:extLst>
              <a:ext uri="{FF2B5EF4-FFF2-40B4-BE49-F238E27FC236}">
                <a16:creationId xmlns:a16="http://schemas.microsoft.com/office/drawing/2014/main" id="{DBA69767-A215-BA41-9C7D-2AC4F74E8D81}"/>
              </a:ext>
            </a:extLst>
          </p:cNvPr>
          <p:cNvSpPr txBox="1"/>
          <p:nvPr/>
        </p:nvSpPr>
        <p:spPr>
          <a:xfrm>
            <a:off x="10005168"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ournalistsresource.org/studies/economics/business/what-big-data-research-roundu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85796948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
      <a:dk1>
        <a:srgbClr val="000000"/>
      </a:dk1>
      <a:lt1>
        <a:srgbClr val="FFFFFF"/>
      </a:lt1>
      <a:dk2>
        <a:srgbClr val="243441"/>
      </a:dk2>
      <a:lt2>
        <a:srgbClr val="E2E8E3"/>
      </a:lt2>
      <a:accent1>
        <a:srgbClr val="E729CF"/>
      </a:accent1>
      <a:accent2>
        <a:srgbClr val="9D17D5"/>
      </a:accent2>
      <a:accent3>
        <a:srgbClr val="6A37E8"/>
      </a:accent3>
      <a:accent4>
        <a:srgbClr val="394EDB"/>
      </a:accent4>
      <a:accent5>
        <a:srgbClr val="2990E7"/>
      </a:accent5>
      <a:accent6>
        <a:srgbClr val="14B5BC"/>
      </a:accent6>
      <a:hlink>
        <a:srgbClr val="4F7BC4"/>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1733</Words>
  <Application>Microsoft Macintosh PowerPoint</Application>
  <PresentationFormat>Widescreen</PresentationFormat>
  <Paragraphs>140</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RetrospectVTI</vt:lpstr>
      <vt:lpstr>Data- Driven: Using Course &amp; Institutional Data for Continuous Improvement</vt:lpstr>
      <vt:lpstr>What we’ll cover</vt:lpstr>
      <vt:lpstr>We’re drowning in data</vt:lpstr>
      <vt:lpstr>Usefulness and Interpretation is key</vt:lpstr>
      <vt:lpstr>Data Story: Drop/Fail/Withdraw</vt:lpstr>
      <vt:lpstr>DFW data: A different approach</vt:lpstr>
      <vt:lpstr>DFW data: Gather more information</vt:lpstr>
      <vt:lpstr>Step back and Strategize</vt:lpstr>
      <vt:lpstr>Examples of Data to Collect for Continuous Quality Improvement</vt:lpstr>
      <vt:lpstr>What data do you have?   What do you need?  Who are your stakeholders?</vt:lpstr>
      <vt:lpstr>Data Story: Student Evaluations</vt:lpstr>
      <vt:lpstr>SEI data: A different approach</vt:lpstr>
      <vt:lpstr>Collecting new types of student feedback</vt:lpstr>
      <vt:lpstr>Student feedback on design</vt:lpstr>
      <vt:lpstr>Student feedback on design</vt:lpstr>
      <vt:lpstr>Potential issues and obstacles</vt:lpstr>
      <vt:lpstr>Know the limitations of your data</vt:lpstr>
      <vt:lpstr>LMS data</vt:lpstr>
      <vt:lpstr>Example: LMS Data</vt:lpstr>
      <vt:lpstr>LMS data: A different approach</vt:lpstr>
      <vt:lpstr>Using Data for CQI and OL Research</vt:lpstr>
      <vt:lpstr>Example:  Before &amp; After QM</vt:lpstr>
      <vt:lpstr>B/A QM data: A different approach</vt:lpstr>
      <vt:lpstr>Doing research? QM is here to help! </vt:lpstr>
      <vt:lpstr>Using data to inform and improve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Using Course &amp; Institutional Data for Continuous Improvement</dc:title>
  <dc:creator>Simunich, Bethany</dc:creator>
  <cp:lastModifiedBy>Simunich, Bethany</cp:lastModifiedBy>
  <cp:revision>5</cp:revision>
  <dcterms:created xsi:type="dcterms:W3CDTF">2019-10-29T12:25:44Z</dcterms:created>
  <dcterms:modified xsi:type="dcterms:W3CDTF">2019-10-29T13:44:37Z</dcterms:modified>
</cp:coreProperties>
</file>