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22"/>
  </p:notesMasterIdLst>
  <p:sldIdLst>
    <p:sldId id="275" r:id="rId3"/>
    <p:sldId id="258" r:id="rId4"/>
    <p:sldId id="266" r:id="rId5"/>
    <p:sldId id="259" r:id="rId6"/>
    <p:sldId id="260" r:id="rId7"/>
    <p:sldId id="261" r:id="rId8"/>
    <p:sldId id="262" r:id="rId9"/>
    <p:sldId id="277" r:id="rId10"/>
    <p:sldId id="264" r:id="rId11"/>
    <p:sldId id="271" r:id="rId12"/>
    <p:sldId id="267" r:id="rId13"/>
    <p:sldId id="273" r:id="rId14"/>
    <p:sldId id="268" r:id="rId15"/>
    <p:sldId id="270" r:id="rId16"/>
    <p:sldId id="269" r:id="rId17"/>
    <p:sldId id="272" r:id="rId18"/>
    <p:sldId id="274" r:id="rId19"/>
    <p:sldId id="26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ison Gordon" initials="MG" lastIdx="1" clrIdx="0">
    <p:extLst>
      <p:ext uri="{19B8F6BF-5375-455C-9EA6-DF929625EA0E}">
        <p15:presenceInfo xmlns:p15="http://schemas.microsoft.com/office/powerpoint/2012/main" userId="Madison Gordon" providerId="None"/>
      </p:ext>
    </p:extLst>
  </p:cmAuthor>
  <p:cmAuthor id="2" name="Allison Kadlec" initials="AK" lastIdx="1" clrIdx="1">
    <p:extLst>
      <p:ext uri="{19B8F6BF-5375-455C-9EA6-DF929625EA0E}">
        <p15:presenceInfo xmlns:p15="http://schemas.microsoft.com/office/powerpoint/2012/main" userId="Allison Kadle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varScale="1">
        <p:scale>
          <a:sx n="57" d="100"/>
          <a:sy n="57" d="100"/>
        </p:scale>
        <p:origin x="38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499C39-C683-4227-A035-E7714809ED49}"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en-US"/>
        </a:p>
      </dgm:t>
    </dgm:pt>
    <dgm:pt modelId="{69318B00-BD3A-4117-935C-3FA6AA8CB6B4}">
      <dgm:prSet phldrT="[Text]" custT="1"/>
      <dgm:spPr/>
      <dgm:t>
        <a:bodyPr/>
        <a:lstStyle/>
        <a:p>
          <a:r>
            <a:rPr lang="en-US" sz="2800" dirty="0">
              <a:latin typeface="Arial" panose="020B0604020202020204" pitchFamily="34" charset="0"/>
              <a:cs typeface="Arial" panose="020B0604020202020204" pitchFamily="34" charset="0"/>
            </a:rPr>
            <a:t>Build Demand</a:t>
          </a:r>
        </a:p>
      </dgm:t>
    </dgm:pt>
    <dgm:pt modelId="{1974FF75-1066-4FB2-98EE-B74321470CE0}" type="parTrans" cxnId="{9AF31EE4-A9C7-4842-BFAF-FD3F75EFD061}">
      <dgm:prSet/>
      <dgm:spPr/>
      <dgm:t>
        <a:bodyPr/>
        <a:lstStyle/>
        <a:p>
          <a:endParaRPr lang="en-US"/>
        </a:p>
      </dgm:t>
    </dgm:pt>
    <dgm:pt modelId="{56211EB1-9E29-4880-89AA-A6CC78336068}" type="sibTrans" cxnId="{9AF31EE4-A9C7-4842-BFAF-FD3F75EFD061}">
      <dgm:prSet/>
      <dgm:spPr/>
      <dgm:t>
        <a:bodyPr/>
        <a:lstStyle/>
        <a:p>
          <a:endParaRPr lang="en-US"/>
        </a:p>
      </dgm:t>
    </dgm:pt>
    <dgm:pt modelId="{32B9E819-51B5-4ECF-92BA-34DD852C1E52}">
      <dgm:prSet phldrT="[Text]" custT="1"/>
      <dgm:spPr/>
      <dgm:t>
        <a:bodyPr/>
        <a:lstStyle/>
        <a:p>
          <a:r>
            <a:rPr lang="en-US" sz="2800" dirty="0">
              <a:latin typeface="Arial (Body)"/>
            </a:rPr>
            <a:t>Build Capacity</a:t>
          </a:r>
        </a:p>
      </dgm:t>
    </dgm:pt>
    <dgm:pt modelId="{CAA6734F-1D33-493E-B622-1199501047EA}" type="parTrans" cxnId="{0F2AA2FB-2042-470D-A17E-220AB98D9B6F}">
      <dgm:prSet/>
      <dgm:spPr/>
      <dgm:t>
        <a:bodyPr/>
        <a:lstStyle/>
        <a:p>
          <a:endParaRPr lang="en-US"/>
        </a:p>
      </dgm:t>
    </dgm:pt>
    <dgm:pt modelId="{727D8B66-4A42-4884-ADB4-40C69BB76E6C}" type="sibTrans" cxnId="{0F2AA2FB-2042-470D-A17E-220AB98D9B6F}">
      <dgm:prSet/>
      <dgm:spPr/>
      <dgm:t>
        <a:bodyPr/>
        <a:lstStyle/>
        <a:p>
          <a:endParaRPr lang="en-US"/>
        </a:p>
      </dgm:t>
    </dgm:pt>
    <dgm:pt modelId="{C5030247-6786-4710-975E-643EE969A5D1}">
      <dgm:prSet phldrT="[Text]" custT="1"/>
      <dgm:spPr/>
      <dgm:t>
        <a:bodyPr/>
        <a:lstStyle/>
        <a:p>
          <a:r>
            <a:rPr lang="en-US" sz="2800" dirty="0">
              <a:latin typeface="Arial (Body)"/>
            </a:rPr>
            <a:t>Remove Barriers</a:t>
          </a:r>
        </a:p>
      </dgm:t>
    </dgm:pt>
    <dgm:pt modelId="{969F76B5-A363-4BD2-B6D8-17B06C2DD942}" type="parTrans" cxnId="{2EE71390-E19D-41E9-90E4-142D63917A13}">
      <dgm:prSet/>
      <dgm:spPr/>
      <dgm:t>
        <a:bodyPr/>
        <a:lstStyle/>
        <a:p>
          <a:endParaRPr lang="en-US"/>
        </a:p>
      </dgm:t>
    </dgm:pt>
    <dgm:pt modelId="{4A5DD7C8-1330-4D2C-9910-C3A02E66C4A9}" type="sibTrans" cxnId="{2EE71390-E19D-41E9-90E4-142D63917A13}">
      <dgm:prSet/>
      <dgm:spPr/>
      <dgm:t>
        <a:bodyPr/>
        <a:lstStyle/>
        <a:p>
          <a:endParaRPr lang="en-US"/>
        </a:p>
      </dgm:t>
    </dgm:pt>
    <dgm:pt modelId="{7A489237-0A24-4DE6-9176-4E6F0EC92D29}" type="pres">
      <dgm:prSet presAssocID="{E2499C39-C683-4227-A035-E7714809ED49}" presName="Name0" presStyleCnt="0">
        <dgm:presLayoutVars>
          <dgm:dir/>
          <dgm:resizeHandles val="exact"/>
        </dgm:presLayoutVars>
      </dgm:prSet>
      <dgm:spPr/>
      <dgm:t>
        <a:bodyPr/>
        <a:lstStyle/>
        <a:p>
          <a:endParaRPr lang="en-US"/>
        </a:p>
      </dgm:t>
    </dgm:pt>
    <dgm:pt modelId="{72F7FF36-349A-4A4A-9C97-6FC2098B0B36}" type="pres">
      <dgm:prSet presAssocID="{69318B00-BD3A-4117-935C-3FA6AA8CB6B4}" presName="node" presStyleLbl="node1" presStyleIdx="0" presStyleCnt="3">
        <dgm:presLayoutVars>
          <dgm:bulletEnabled val="1"/>
        </dgm:presLayoutVars>
      </dgm:prSet>
      <dgm:spPr/>
      <dgm:t>
        <a:bodyPr/>
        <a:lstStyle/>
        <a:p>
          <a:endParaRPr lang="en-US"/>
        </a:p>
      </dgm:t>
    </dgm:pt>
    <dgm:pt modelId="{85C59239-14AD-4176-BB75-F8ADFB31D3B9}" type="pres">
      <dgm:prSet presAssocID="{56211EB1-9E29-4880-89AA-A6CC78336068}" presName="sibTrans" presStyleCnt="0"/>
      <dgm:spPr/>
    </dgm:pt>
    <dgm:pt modelId="{7AAD9047-3E2A-4C22-AE3E-9766C2D8CE83}" type="pres">
      <dgm:prSet presAssocID="{32B9E819-51B5-4ECF-92BA-34DD852C1E52}" presName="node" presStyleLbl="node1" presStyleIdx="1" presStyleCnt="3">
        <dgm:presLayoutVars>
          <dgm:bulletEnabled val="1"/>
        </dgm:presLayoutVars>
      </dgm:prSet>
      <dgm:spPr/>
      <dgm:t>
        <a:bodyPr/>
        <a:lstStyle/>
        <a:p>
          <a:endParaRPr lang="en-US"/>
        </a:p>
      </dgm:t>
    </dgm:pt>
    <dgm:pt modelId="{84E35AA1-0998-49E2-8D5F-A6902AE0FCCA}" type="pres">
      <dgm:prSet presAssocID="{727D8B66-4A42-4884-ADB4-40C69BB76E6C}" presName="sibTrans" presStyleCnt="0"/>
      <dgm:spPr/>
    </dgm:pt>
    <dgm:pt modelId="{96CD34BD-E09F-4027-B2CC-EFDF84F31809}" type="pres">
      <dgm:prSet presAssocID="{C5030247-6786-4710-975E-643EE969A5D1}" presName="node" presStyleLbl="node1" presStyleIdx="2" presStyleCnt="3" custLinFactNeighborY="180">
        <dgm:presLayoutVars>
          <dgm:bulletEnabled val="1"/>
        </dgm:presLayoutVars>
      </dgm:prSet>
      <dgm:spPr/>
      <dgm:t>
        <a:bodyPr/>
        <a:lstStyle/>
        <a:p>
          <a:endParaRPr lang="en-US"/>
        </a:p>
      </dgm:t>
    </dgm:pt>
  </dgm:ptLst>
  <dgm:cxnLst>
    <dgm:cxn modelId="{7A6D434D-92CB-4094-9EFA-6BE85F60B627}" type="presOf" srcId="{C5030247-6786-4710-975E-643EE969A5D1}" destId="{96CD34BD-E09F-4027-B2CC-EFDF84F31809}" srcOrd="0" destOrd="0" presId="urn:microsoft.com/office/officeart/2005/8/layout/hList6"/>
    <dgm:cxn modelId="{0F2AA2FB-2042-470D-A17E-220AB98D9B6F}" srcId="{E2499C39-C683-4227-A035-E7714809ED49}" destId="{32B9E819-51B5-4ECF-92BA-34DD852C1E52}" srcOrd="1" destOrd="0" parTransId="{CAA6734F-1D33-493E-B622-1199501047EA}" sibTransId="{727D8B66-4A42-4884-ADB4-40C69BB76E6C}"/>
    <dgm:cxn modelId="{4324961B-9FDF-4CCF-8C05-ED8C888C13FF}" type="presOf" srcId="{32B9E819-51B5-4ECF-92BA-34DD852C1E52}" destId="{7AAD9047-3E2A-4C22-AE3E-9766C2D8CE83}" srcOrd="0" destOrd="0" presId="urn:microsoft.com/office/officeart/2005/8/layout/hList6"/>
    <dgm:cxn modelId="{9AF31EE4-A9C7-4842-BFAF-FD3F75EFD061}" srcId="{E2499C39-C683-4227-A035-E7714809ED49}" destId="{69318B00-BD3A-4117-935C-3FA6AA8CB6B4}" srcOrd="0" destOrd="0" parTransId="{1974FF75-1066-4FB2-98EE-B74321470CE0}" sibTransId="{56211EB1-9E29-4880-89AA-A6CC78336068}"/>
    <dgm:cxn modelId="{2EE71390-E19D-41E9-90E4-142D63917A13}" srcId="{E2499C39-C683-4227-A035-E7714809ED49}" destId="{C5030247-6786-4710-975E-643EE969A5D1}" srcOrd="2" destOrd="0" parTransId="{969F76B5-A363-4BD2-B6D8-17B06C2DD942}" sibTransId="{4A5DD7C8-1330-4D2C-9910-C3A02E66C4A9}"/>
    <dgm:cxn modelId="{2E924AE7-BEDB-462B-99A4-6C30C386E142}" type="presOf" srcId="{69318B00-BD3A-4117-935C-3FA6AA8CB6B4}" destId="{72F7FF36-349A-4A4A-9C97-6FC2098B0B36}" srcOrd="0" destOrd="0" presId="urn:microsoft.com/office/officeart/2005/8/layout/hList6"/>
    <dgm:cxn modelId="{90506D7E-1C1D-4C74-A727-BF75F1C77420}" type="presOf" srcId="{E2499C39-C683-4227-A035-E7714809ED49}" destId="{7A489237-0A24-4DE6-9176-4E6F0EC92D29}" srcOrd="0" destOrd="0" presId="urn:microsoft.com/office/officeart/2005/8/layout/hList6"/>
    <dgm:cxn modelId="{5198DFEC-BB2A-4E7A-9676-34BEDC41C3C7}" type="presParOf" srcId="{7A489237-0A24-4DE6-9176-4E6F0EC92D29}" destId="{72F7FF36-349A-4A4A-9C97-6FC2098B0B36}" srcOrd="0" destOrd="0" presId="urn:microsoft.com/office/officeart/2005/8/layout/hList6"/>
    <dgm:cxn modelId="{8B4C648C-5CEB-497F-ADC1-D0452B80B20F}" type="presParOf" srcId="{7A489237-0A24-4DE6-9176-4E6F0EC92D29}" destId="{85C59239-14AD-4176-BB75-F8ADFB31D3B9}" srcOrd="1" destOrd="0" presId="urn:microsoft.com/office/officeart/2005/8/layout/hList6"/>
    <dgm:cxn modelId="{E111DE7E-CF91-4AA4-9CC2-5025FD7412D5}" type="presParOf" srcId="{7A489237-0A24-4DE6-9176-4E6F0EC92D29}" destId="{7AAD9047-3E2A-4C22-AE3E-9766C2D8CE83}" srcOrd="2" destOrd="0" presId="urn:microsoft.com/office/officeart/2005/8/layout/hList6"/>
    <dgm:cxn modelId="{9851745B-258F-4758-996A-43777DA6C97D}" type="presParOf" srcId="{7A489237-0A24-4DE6-9176-4E6F0EC92D29}" destId="{84E35AA1-0998-49E2-8D5F-A6902AE0FCCA}" srcOrd="3" destOrd="0" presId="urn:microsoft.com/office/officeart/2005/8/layout/hList6"/>
    <dgm:cxn modelId="{737EEE9B-01EE-430D-B5DF-B3FA49D9FE0B}" type="presParOf" srcId="{7A489237-0A24-4DE6-9176-4E6F0EC92D29}" destId="{96CD34BD-E09F-4027-B2CC-EFDF84F31809}"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EF3DFB-3774-4A79-AA1C-D8DAF34C9036}" type="doc">
      <dgm:prSet loTypeId="urn:microsoft.com/office/officeart/2005/8/layout/pyramid3" loCatId="pyramid" qsTypeId="urn:microsoft.com/office/officeart/2005/8/quickstyle/simple1" qsCatId="simple" csTypeId="urn:microsoft.com/office/officeart/2005/8/colors/accent1_2" csCatId="accent1" phldr="1"/>
      <dgm:spPr/>
    </dgm:pt>
    <dgm:pt modelId="{3ED17474-AB19-4B4A-99E7-75B7B0276486}">
      <dgm:prSet phldrT="[Text]" custT="1"/>
      <dgm:spPr>
        <a:solidFill>
          <a:srgbClr val="318FC3"/>
        </a:solidFill>
      </dgm:spPr>
      <dgm:t>
        <a:bodyPr/>
        <a:lstStyle/>
        <a:p>
          <a:r>
            <a:rPr lang="en-US" sz="2800" dirty="0">
              <a:solidFill>
                <a:srgbClr val="132D3D"/>
              </a:solidFill>
            </a:rPr>
            <a:t>Element</a:t>
          </a:r>
        </a:p>
      </dgm:t>
    </dgm:pt>
    <dgm:pt modelId="{65CADED3-DF8E-4032-946F-95732BEA8FF5}" type="parTrans" cxnId="{55F51F38-8DDD-400B-9CE6-BF03C7793053}">
      <dgm:prSet/>
      <dgm:spPr/>
      <dgm:t>
        <a:bodyPr/>
        <a:lstStyle/>
        <a:p>
          <a:endParaRPr lang="en-US"/>
        </a:p>
      </dgm:t>
    </dgm:pt>
    <dgm:pt modelId="{6AA85BCB-6171-4A8E-AD2C-FAD7C3D37162}" type="sibTrans" cxnId="{55F51F38-8DDD-400B-9CE6-BF03C7793053}">
      <dgm:prSet/>
      <dgm:spPr/>
      <dgm:t>
        <a:bodyPr/>
        <a:lstStyle/>
        <a:p>
          <a:endParaRPr lang="en-US"/>
        </a:p>
      </dgm:t>
    </dgm:pt>
    <dgm:pt modelId="{107F3D1B-4A9F-4C76-8A39-75BEB50ADB4F}">
      <dgm:prSet phldrT="[Text]" custT="1"/>
      <dgm:spPr>
        <a:solidFill>
          <a:srgbClr val="318FC3"/>
        </a:solidFill>
      </dgm:spPr>
      <dgm:t>
        <a:bodyPr/>
        <a:lstStyle/>
        <a:p>
          <a:r>
            <a:rPr lang="en-US" sz="2800" dirty="0">
              <a:solidFill>
                <a:srgbClr val="132D3D"/>
              </a:solidFill>
            </a:rPr>
            <a:t>Principle</a:t>
          </a:r>
        </a:p>
      </dgm:t>
    </dgm:pt>
    <dgm:pt modelId="{5F32BFC6-328B-4B90-B41D-EE0E3A00D79E}" type="parTrans" cxnId="{084BCACF-1863-4C7A-814F-E87C10E9ECDA}">
      <dgm:prSet/>
      <dgm:spPr/>
      <dgm:t>
        <a:bodyPr/>
        <a:lstStyle/>
        <a:p>
          <a:endParaRPr lang="en-US"/>
        </a:p>
      </dgm:t>
    </dgm:pt>
    <dgm:pt modelId="{F595ED68-BBED-45D7-8489-A402DD229087}" type="sibTrans" cxnId="{084BCACF-1863-4C7A-814F-E87C10E9ECDA}">
      <dgm:prSet/>
      <dgm:spPr/>
      <dgm:t>
        <a:bodyPr/>
        <a:lstStyle/>
        <a:p>
          <a:endParaRPr lang="en-US"/>
        </a:p>
      </dgm:t>
    </dgm:pt>
    <dgm:pt modelId="{269AA41F-9D1A-43E6-B8F1-9728C51E408E}">
      <dgm:prSet phldrT="[Text]" custT="1"/>
      <dgm:spPr>
        <a:solidFill>
          <a:srgbClr val="318FC3"/>
        </a:solidFill>
      </dgm:spPr>
      <dgm:t>
        <a:bodyPr/>
        <a:lstStyle/>
        <a:p>
          <a:r>
            <a:rPr lang="en-US" sz="2800" dirty="0">
              <a:solidFill>
                <a:srgbClr val="132D3D"/>
              </a:solidFill>
            </a:rPr>
            <a:t>Standard</a:t>
          </a:r>
          <a:endParaRPr lang="en-US" sz="3600" dirty="0">
            <a:solidFill>
              <a:srgbClr val="132D3D"/>
            </a:solidFill>
          </a:endParaRPr>
        </a:p>
      </dgm:t>
    </dgm:pt>
    <dgm:pt modelId="{BF796132-B0E5-40D7-B4FC-6C23EC421775}" type="parTrans" cxnId="{D286ED2F-27F8-45DB-95F2-DC3E5346540D}">
      <dgm:prSet/>
      <dgm:spPr/>
      <dgm:t>
        <a:bodyPr/>
        <a:lstStyle/>
        <a:p>
          <a:endParaRPr lang="en-US"/>
        </a:p>
      </dgm:t>
    </dgm:pt>
    <dgm:pt modelId="{D55FEB9F-716C-475F-A582-769CFEF2FACE}" type="sibTrans" cxnId="{D286ED2F-27F8-45DB-95F2-DC3E5346540D}">
      <dgm:prSet/>
      <dgm:spPr/>
      <dgm:t>
        <a:bodyPr/>
        <a:lstStyle/>
        <a:p>
          <a:endParaRPr lang="en-US"/>
        </a:p>
      </dgm:t>
    </dgm:pt>
    <dgm:pt modelId="{BD68318D-C3DF-4735-A6EF-F8547622DD6E}">
      <dgm:prSet phldrT="[Text]" custT="1"/>
      <dgm:spPr>
        <a:solidFill>
          <a:srgbClr val="318FC3"/>
        </a:solidFill>
      </dgm:spPr>
      <dgm:t>
        <a:bodyPr/>
        <a:lstStyle/>
        <a:p>
          <a:r>
            <a:rPr lang="en-US" sz="2400" dirty="0">
              <a:solidFill>
                <a:srgbClr val="132D3D"/>
              </a:solidFill>
            </a:rPr>
            <a:t>Indicator</a:t>
          </a:r>
        </a:p>
      </dgm:t>
    </dgm:pt>
    <dgm:pt modelId="{AA36E92B-7741-4E0A-B219-6B5EDE8BF2F3}" type="parTrans" cxnId="{46A46A8F-4577-4819-8B33-E09519CACEC5}">
      <dgm:prSet/>
      <dgm:spPr/>
      <dgm:t>
        <a:bodyPr/>
        <a:lstStyle/>
        <a:p>
          <a:endParaRPr lang="en-US"/>
        </a:p>
      </dgm:t>
    </dgm:pt>
    <dgm:pt modelId="{8CD3A4D9-93CD-4B0F-8F01-34634100AB9E}" type="sibTrans" cxnId="{46A46A8F-4577-4819-8B33-E09519CACEC5}">
      <dgm:prSet/>
      <dgm:spPr/>
      <dgm:t>
        <a:bodyPr/>
        <a:lstStyle/>
        <a:p>
          <a:endParaRPr lang="en-US"/>
        </a:p>
      </dgm:t>
    </dgm:pt>
    <dgm:pt modelId="{421163C0-EA15-4A1F-968B-76B70D395175}" type="pres">
      <dgm:prSet presAssocID="{55EF3DFB-3774-4A79-AA1C-D8DAF34C9036}" presName="Name0" presStyleCnt="0">
        <dgm:presLayoutVars>
          <dgm:dir/>
          <dgm:animLvl val="lvl"/>
          <dgm:resizeHandles val="exact"/>
        </dgm:presLayoutVars>
      </dgm:prSet>
      <dgm:spPr/>
    </dgm:pt>
    <dgm:pt modelId="{B23F3826-210C-4F7D-9E27-47E447080AD9}" type="pres">
      <dgm:prSet presAssocID="{3ED17474-AB19-4B4A-99E7-75B7B0276486}" presName="Name8" presStyleCnt="0"/>
      <dgm:spPr/>
    </dgm:pt>
    <dgm:pt modelId="{E9484684-4765-42CE-BA85-DF2A0D8AD8C9}" type="pres">
      <dgm:prSet presAssocID="{3ED17474-AB19-4B4A-99E7-75B7B0276486}" presName="level" presStyleLbl="node1" presStyleIdx="0" presStyleCnt="4">
        <dgm:presLayoutVars>
          <dgm:chMax val="1"/>
          <dgm:bulletEnabled val="1"/>
        </dgm:presLayoutVars>
      </dgm:prSet>
      <dgm:spPr/>
      <dgm:t>
        <a:bodyPr/>
        <a:lstStyle/>
        <a:p>
          <a:endParaRPr lang="en-US"/>
        </a:p>
      </dgm:t>
    </dgm:pt>
    <dgm:pt modelId="{CD26EFD9-5D71-470B-AF65-561D53084D34}" type="pres">
      <dgm:prSet presAssocID="{3ED17474-AB19-4B4A-99E7-75B7B0276486}" presName="levelTx" presStyleLbl="revTx" presStyleIdx="0" presStyleCnt="0">
        <dgm:presLayoutVars>
          <dgm:chMax val="1"/>
          <dgm:bulletEnabled val="1"/>
        </dgm:presLayoutVars>
      </dgm:prSet>
      <dgm:spPr/>
      <dgm:t>
        <a:bodyPr/>
        <a:lstStyle/>
        <a:p>
          <a:endParaRPr lang="en-US"/>
        </a:p>
      </dgm:t>
    </dgm:pt>
    <dgm:pt modelId="{677EB254-18B0-479E-8DD8-36A42110CFEA}" type="pres">
      <dgm:prSet presAssocID="{107F3D1B-4A9F-4C76-8A39-75BEB50ADB4F}" presName="Name8" presStyleCnt="0"/>
      <dgm:spPr/>
    </dgm:pt>
    <dgm:pt modelId="{07747F3F-2CE7-487F-AB6F-870CF197806A}" type="pres">
      <dgm:prSet presAssocID="{107F3D1B-4A9F-4C76-8A39-75BEB50ADB4F}" presName="level" presStyleLbl="node1" presStyleIdx="1" presStyleCnt="4">
        <dgm:presLayoutVars>
          <dgm:chMax val="1"/>
          <dgm:bulletEnabled val="1"/>
        </dgm:presLayoutVars>
      </dgm:prSet>
      <dgm:spPr/>
      <dgm:t>
        <a:bodyPr/>
        <a:lstStyle/>
        <a:p>
          <a:endParaRPr lang="en-US"/>
        </a:p>
      </dgm:t>
    </dgm:pt>
    <dgm:pt modelId="{9B07EF4E-38BB-47D2-BB68-CC2B717605FA}" type="pres">
      <dgm:prSet presAssocID="{107F3D1B-4A9F-4C76-8A39-75BEB50ADB4F}" presName="levelTx" presStyleLbl="revTx" presStyleIdx="0" presStyleCnt="0">
        <dgm:presLayoutVars>
          <dgm:chMax val="1"/>
          <dgm:bulletEnabled val="1"/>
        </dgm:presLayoutVars>
      </dgm:prSet>
      <dgm:spPr/>
      <dgm:t>
        <a:bodyPr/>
        <a:lstStyle/>
        <a:p>
          <a:endParaRPr lang="en-US"/>
        </a:p>
      </dgm:t>
    </dgm:pt>
    <dgm:pt modelId="{DF461674-61FE-44FC-978F-2B4FF5D28189}" type="pres">
      <dgm:prSet presAssocID="{269AA41F-9D1A-43E6-B8F1-9728C51E408E}" presName="Name8" presStyleCnt="0"/>
      <dgm:spPr/>
    </dgm:pt>
    <dgm:pt modelId="{A0D74BC1-7F75-422B-B88A-F37BD177918F}" type="pres">
      <dgm:prSet presAssocID="{269AA41F-9D1A-43E6-B8F1-9728C51E408E}" presName="level" presStyleLbl="node1" presStyleIdx="2" presStyleCnt="4">
        <dgm:presLayoutVars>
          <dgm:chMax val="1"/>
          <dgm:bulletEnabled val="1"/>
        </dgm:presLayoutVars>
      </dgm:prSet>
      <dgm:spPr/>
      <dgm:t>
        <a:bodyPr/>
        <a:lstStyle/>
        <a:p>
          <a:endParaRPr lang="en-US"/>
        </a:p>
      </dgm:t>
    </dgm:pt>
    <dgm:pt modelId="{98E9F73B-1B95-4BE4-A3EC-8223075356FB}" type="pres">
      <dgm:prSet presAssocID="{269AA41F-9D1A-43E6-B8F1-9728C51E408E}" presName="levelTx" presStyleLbl="revTx" presStyleIdx="0" presStyleCnt="0">
        <dgm:presLayoutVars>
          <dgm:chMax val="1"/>
          <dgm:bulletEnabled val="1"/>
        </dgm:presLayoutVars>
      </dgm:prSet>
      <dgm:spPr/>
      <dgm:t>
        <a:bodyPr/>
        <a:lstStyle/>
        <a:p>
          <a:endParaRPr lang="en-US"/>
        </a:p>
      </dgm:t>
    </dgm:pt>
    <dgm:pt modelId="{714C445E-34E8-415D-9EC9-406288CE3CD6}" type="pres">
      <dgm:prSet presAssocID="{BD68318D-C3DF-4735-A6EF-F8547622DD6E}" presName="Name8" presStyleCnt="0"/>
      <dgm:spPr/>
    </dgm:pt>
    <dgm:pt modelId="{14242803-4B7C-49F4-A179-BAD80A7930BE}" type="pres">
      <dgm:prSet presAssocID="{BD68318D-C3DF-4735-A6EF-F8547622DD6E}" presName="level" presStyleLbl="node1" presStyleIdx="3" presStyleCnt="4" custScaleX="102097" custLinFactNeighborX="1519" custLinFactNeighborY="0">
        <dgm:presLayoutVars>
          <dgm:chMax val="1"/>
          <dgm:bulletEnabled val="1"/>
        </dgm:presLayoutVars>
      </dgm:prSet>
      <dgm:spPr/>
      <dgm:t>
        <a:bodyPr/>
        <a:lstStyle/>
        <a:p>
          <a:endParaRPr lang="en-US"/>
        </a:p>
      </dgm:t>
    </dgm:pt>
    <dgm:pt modelId="{D654F5C1-9D93-4DE9-87EE-FF8B0E7FA146}" type="pres">
      <dgm:prSet presAssocID="{BD68318D-C3DF-4735-A6EF-F8547622DD6E}" presName="levelTx" presStyleLbl="revTx" presStyleIdx="0" presStyleCnt="0">
        <dgm:presLayoutVars>
          <dgm:chMax val="1"/>
          <dgm:bulletEnabled val="1"/>
        </dgm:presLayoutVars>
      </dgm:prSet>
      <dgm:spPr/>
      <dgm:t>
        <a:bodyPr/>
        <a:lstStyle/>
        <a:p>
          <a:endParaRPr lang="en-US"/>
        </a:p>
      </dgm:t>
    </dgm:pt>
  </dgm:ptLst>
  <dgm:cxnLst>
    <dgm:cxn modelId="{597E8C97-BE4E-F641-9BDD-10630CF481A1}" type="presOf" srcId="{107F3D1B-4A9F-4C76-8A39-75BEB50ADB4F}" destId="{9B07EF4E-38BB-47D2-BB68-CC2B717605FA}" srcOrd="1" destOrd="0" presId="urn:microsoft.com/office/officeart/2005/8/layout/pyramid3"/>
    <dgm:cxn modelId="{4F62CCE8-E803-CE4D-B413-2E2B03E51828}" type="presOf" srcId="{BD68318D-C3DF-4735-A6EF-F8547622DD6E}" destId="{D654F5C1-9D93-4DE9-87EE-FF8B0E7FA146}" srcOrd="1" destOrd="0" presId="urn:microsoft.com/office/officeart/2005/8/layout/pyramid3"/>
    <dgm:cxn modelId="{D286ED2F-27F8-45DB-95F2-DC3E5346540D}" srcId="{55EF3DFB-3774-4A79-AA1C-D8DAF34C9036}" destId="{269AA41F-9D1A-43E6-B8F1-9728C51E408E}" srcOrd="2" destOrd="0" parTransId="{BF796132-B0E5-40D7-B4FC-6C23EC421775}" sibTransId="{D55FEB9F-716C-475F-A582-769CFEF2FACE}"/>
    <dgm:cxn modelId="{80E6E23C-0251-1C41-9E23-1613D070B7FA}" type="presOf" srcId="{55EF3DFB-3774-4A79-AA1C-D8DAF34C9036}" destId="{421163C0-EA15-4A1F-968B-76B70D395175}" srcOrd="0" destOrd="0" presId="urn:microsoft.com/office/officeart/2005/8/layout/pyramid3"/>
    <dgm:cxn modelId="{CB61C9F1-2FE7-9F41-864D-9431003AC16A}" type="presOf" srcId="{3ED17474-AB19-4B4A-99E7-75B7B0276486}" destId="{CD26EFD9-5D71-470B-AF65-561D53084D34}" srcOrd="1" destOrd="0" presId="urn:microsoft.com/office/officeart/2005/8/layout/pyramid3"/>
    <dgm:cxn modelId="{D9FC7FBD-685B-C342-8679-AC83F6FDFA6F}" type="presOf" srcId="{107F3D1B-4A9F-4C76-8A39-75BEB50ADB4F}" destId="{07747F3F-2CE7-487F-AB6F-870CF197806A}" srcOrd="0" destOrd="0" presId="urn:microsoft.com/office/officeart/2005/8/layout/pyramid3"/>
    <dgm:cxn modelId="{46A46A8F-4577-4819-8B33-E09519CACEC5}" srcId="{55EF3DFB-3774-4A79-AA1C-D8DAF34C9036}" destId="{BD68318D-C3DF-4735-A6EF-F8547622DD6E}" srcOrd="3" destOrd="0" parTransId="{AA36E92B-7741-4E0A-B219-6B5EDE8BF2F3}" sibTransId="{8CD3A4D9-93CD-4B0F-8F01-34634100AB9E}"/>
    <dgm:cxn modelId="{CA5B99A7-1881-7747-8BB1-486E5C6C5819}" type="presOf" srcId="{269AA41F-9D1A-43E6-B8F1-9728C51E408E}" destId="{98E9F73B-1B95-4BE4-A3EC-8223075356FB}" srcOrd="1" destOrd="0" presId="urn:microsoft.com/office/officeart/2005/8/layout/pyramid3"/>
    <dgm:cxn modelId="{D2A27F9A-E375-644C-9B2E-D24B13BDCB7B}" type="presOf" srcId="{3ED17474-AB19-4B4A-99E7-75B7B0276486}" destId="{E9484684-4765-42CE-BA85-DF2A0D8AD8C9}" srcOrd="0" destOrd="0" presId="urn:microsoft.com/office/officeart/2005/8/layout/pyramid3"/>
    <dgm:cxn modelId="{22DF1B1B-B4CD-194C-945E-86ECEBA54DC2}" type="presOf" srcId="{269AA41F-9D1A-43E6-B8F1-9728C51E408E}" destId="{A0D74BC1-7F75-422B-B88A-F37BD177918F}" srcOrd="0" destOrd="0" presId="urn:microsoft.com/office/officeart/2005/8/layout/pyramid3"/>
    <dgm:cxn modelId="{55F51F38-8DDD-400B-9CE6-BF03C7793053}" srcId="{55EF3DFB-3774-4A79-AA1C-D8DAF34C9036}" destId="{3ED17474-AB19-4B4A-99E7-75B7B0276486}" srcOrd="0" destOrd="0" parTransId="{65CADED3-DF8E-4032-946F-95732BEA8FF5}" sibTransId="{6AA85BCB-6171-4A8E-AD2C-FAD7C3D37162}"/>
    <dgm:cxn modelId="{9BC3B8DD-21AA-1944-856B-C4A26ED1B922}" type="presOf" srcId="{BD68318D-C3DF-4735-A6EF-F8547622DD6E}" destId="{14242803-4B7C-49F4-A179-BAD80A7930BE}" srcOrd="0" destOrd="0" presId="urn:microsoft.com/office/officeart/2005/8/layout/pyramid3"/>
    <dgm:cxn modelId="{084BCACF-1863-4C7A-814F-E87C10E9ECDA}" srcId="{55EF3DFB-3774-4A79-AA1C-D8DAF34C9036}" destId="{107F3D1B-4A9F-4C76-8A39-75BEB50ADB4F}" srcOrd="1" destOrd="0" parTransId="{5F32BFC6-328B-4B90-B41D-EE0E3A00D79E}" sibTransId="{F595ED68-BBED-45D7-8489-A402DD229087}"/>
    <dgm:cxn modelId="{E37B8475-2379-CE4D-A96D-D15D32F92EF8}" type="presParOf" srcId="{421163C0-EA15-4A1F-968B-76B70D395175}" destId="{B23F3826-210C-4F7D-9E27-47E447080AD9}" srcOrd="0" destOrd="0" presId="urn:microsoft.com/office/officeart/2005/8/layout/pyramid3"/>
    <dgm:cxn modelId="{C2BA721E-2539-254F-9352-A2FF8565B401}" type="presParOf" srcId="{B23F3826-210C-4F7D-9E27-47E447080AD9}" destId="{E9484684-4765-42CE-BA85-DF2A0D8AD8C9}" srcOrd="0" destOrd="0" presId="urn:microsoft.com/office/officeart/2005/8/layout/pyramid3"/>
    <dgm:cxn modelId="{ABB9972C-E0AB-A84F-BAFA-DFAB515FC325}" type="presParOf" srcId="{B23F3826-210C-4F7D-9E27-47E447080AD9}" destId="{CD26EFD9-5D71-470B-AF65-561D53084D34}" srcOrd="1" destOrd="0" presId="urn:microsoft.com/office/officeart/2005/8/layout/pyramid3"/>
    <dgm:cxn modelId="{65A8EB0A-1C93-C249-9378-8BFCE9EE50B6}" type="presParOf" srcId="{421163C0-EA15-4A1F-968B-76B70D395175}" destId="{677EB254-18B0-479E-8DD8-36A42110CFEA}" srcOrd="1" destOrd="0" presId="urn:microsoft.com/office/officeart/2005/8/layout/pyramid3"/>
    <dgm:cxn modelId="{6121E5D5-4887-B245-AACB-AAFF027FB76A}" type="presParOf" srcId="{677EB254-18B0-479E-8DD8-36A42110CFEA}" destId="{07747F3F-2CE7-487F-AB6F-870CF197806A}" srcOrd="0" destOrd="0" presId="urn:microsoft.com/office/officeart/2005/8/layout/pyramid3"/>
    <dgm:cxn modelId="{21C93674-A3B8-A945-9E57-45099808108A}" type="presParOf" srcId="{677EB254-18B0-479E-8DD8-36A42110CFEA}" destId="{9B07EF4E-38BB-47D2-BB68-CC2B717605FA}" srcOrd="1" destOrd="0" presId="urn:microsoft.com/office/officeart/2005/8/layout/pyramid3"/>
    <dgm:cxn modelId="{89BDCEAF-BF86-1A47-ABD5-28223E02AC4C}" type="presParOf" srcId="{421163C0-EA15-4A1F-968B-76B70D395175}" destId="{DF461674-61FE-44FC-978F-2B4FF5D28189}" srcOrd="2" destOrd="0" presId="urn:microsoft.com/office/officeart/2005/8/layout/pyramid3"/>
    <dgm:cxn modelId="{A22A718C-0BED-3A49-BD94-B2ACDCA12C32}" type="presParOf" srcId="{DF461674-61FE-44FC-978F-2B4FF5D28189}" destId="{A0D74BC1-7F75-422B-B88A-F37BD177918F}" srcOrd="0" destOrd="0" presId="urn:microsoft.com/office/officeart/2005/8/layout/pyramid3"/>
    <dgm:cxn modelId="{A4315202-24CF-BF43-9650-F45724BFC594}" type="presParOf" srcId="{DF461674-61FE-44FC-978F-2B4FF5D28189}" destId="{98E9F73B-1B95-4BE4-A3EC-8223075356FB}" srcOrd="1" destOrd="0" presId="urn:microsoft.com/office/officeart/2005/8/layout/pyramid3"/>
    <dgm:cxn modelId="{645567C3-1920-2146-ACC1-D60E30E61488}" type="presParOf" srcId="{421163C0-EA15-4A1F-968B-76B70D395175}" destId="{714C445E-34E8-415D-9EC9-406288CE3CD6}" srcOrd="3" destOrd="0" presId="urn:microsoft.com/office/officeart/2005/8/layout/pyramid3"/>
    <dgm:cxn modelId="{26603932-AAE8-3F4E-8C4E-EBF0AA7820D4}" type="presParOf" srcId="{714C445E-34E8-415D-9EC9-406288CE3CD6}" destId="{14242803-4B7C-49F4-A179-BAD80A7930BE}" srcOrd="0" destOrd="0" presId="urn:microsoft.com/office/officeart/2005/8/layout/pyramid3"/>
    <dgm:cxn modelId="{98617990-5383-D246-B9C3-CA6F04CCF6EE}" type="presParOf" srcId="{714C445E-34E8-415D-9EC9-406288CE3CD6}" destId="{D654F5C1-9D93-4DE9-87EE-FF8B0E7FA146}"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7FF36-349A-4A4A-9C97-6FC2098B0B36}">
      <dsp:nvSpPr>
        <dsp:cNvPr id="0" name=""/>
        <dsp:cNvSpPr/>
      </dsp:nvSpPr>
      <dsp:spPr>
        <a:xfrm rot="16200000">
          <a:off x="-334710" y="335690"/>
          <a:ext cx="3221375" cy="2549993"/>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a:lnSpc>
              <a:spcPct val="90000"/>
            </a:lnSpc>
            <a:spcBef>
              <a:spcPct val="0"/>
            </a:spcBef>
            <a:spcAft>
              <a:spcPct val="35000"/>
            </a:spcAft>
          </a:pPr>
          <a:r>
            <a:rPr lang="en-US" sz="2800" kern="1200" dirty="0">
              <a:latin typeface="Arial" panose="020B0604020202020204" pitchFamily="34" charset="0"/>
              <a:cs typeface="Arial" panose="020B0604020202020204" pitchFamily="34" charset="0"/>
            </a:rPr>
            <a:t>Build Demand</a:t>
          </a:r>
        </a:p>
      </dsp:txBody>
      <dsp:txXfrm rot="5400000">
        <a:off x="981" y="644274"/>
        <a:ext cx="2549993" cy="1932825"/>
      </dsp:txXfrm>
    </dsp:sp>
    <dsp:sp modelId="{7AAD9047-3E2A-4C22-AE3E-9766C2D8CE83}">
      <dsp:nvSpPr>
        <dsp:cNvPr id="0" name=""/>
        <dsp:cNvSpPr/>
      </dsp:nvSpPr>
      <dsp:spPr>
        <a:xfrm rot="16200000">
          <a:off x="2406532" y="335690"/>
          <a:ext cx="3221375" cy="2549993"/>
        </a:xfrm>
        <a:prstGeom prst="flowChartManualOperation">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a:lnSpc>
              <a:spcPct val="90000"/>
            </a:lnSpc>
            <a:spcBef>
              <a:spcPct val="0"/>
            </a:spcBef>
            <a:spcAft>
              <a:spcPct val="35000"/>
            </a:spcAft>
          </a:pPr>
          <a:r>
            <a:rPr lang="en-US" sz="2800" kern="1200" dirty="0">
              <a:latin typeface="Arial (Body)"/>
            </a:rPr>
            <a:t>Build Capacity</a:t>
          </a:r>
        </a:p>
      </dsp:txBody>
      <dsp:txXfrm rot="5400000">
        <a:off x="2742223" y="644274"/>
        <a:ext cx="2549993" cy="1932825"/>
      </dsp:txXfrm>
    </dsp:sp>
    <dsp:sp modelId="{96CD34BD-E09F-4027-B2CC-EFDF84F31809}">
      <dsp:nvSpPr>
        <dsp:cNvPr id="0" name=""/>
        <dsp:cNvSpPr/>
      </dsp:nvSpPr>
      <dsp:spPr>
        <a:xfrm rot="16200000">
          <a:off x="5147775" y="335690"/>
          <a:ext cx="3221375" cy="2549993"/>
        </a:xfrm>
        <a:prstGeom prst="flowChartManualOperation">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a:lnSpc>
              <a:spcPct val="90000"/>
            </a:lnSpc>
            <a:spcBef>
              <a:spcPct val="0"/>
            </a:spcBef>
            <a:spcAft>
              <a:spcPct val="35000"/>
            </a:spcAft>
          </a:pPr>
          <a:r>
            <a:rPr lang="en-US" sz="2800" kern="1200" dirty="0">
              <a:latin typeface="Arial (Body)"/>
            </a:rPr>
            <a:t>Remove Barriers</a:t>
          </a:r>
        </a:p>
      </dsp:txBody>
      <dsp:txXfrm rot="5400000">
        <a:off x="5483466" y="644274"/>
        <a:ext cx="2549993" cy="19328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84684-4765-42CE-BA85-DF2A0D8AD8C9}">
      <dsp:nvSpPr>
        <dsp:cNvPr id="0" name=""/>
        <dsp:cNvSpPr/>
      </dsp:nvSpPr>
      <dsp:spPr>
        <a:xfrm rot="10800000">
          <a:off x="0" y="0"/>
          <a:ext cx="7350212" cy="1204222"/>
        </a:xfrm>
        <a:prstGeom prst="trapezoid">
          <a:avLst>
            <a:gd name="adj" fmla="val 76296"/>
          </a:avLst>
        </a:prstGeom>
        <a:solidFill>
          <a:srgbClr val="318F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solidFill>
                <a:srgbClr val="132D3D"/>
              </a:solidFill>
            </a:rPr>
            <a:t>Element</a:t>
          </a:r>
        </a:p>
      </dsp:txBody>
      <dsp:txXfrm rot="-10800000">
        <a:off x="1286287" y="0"/>
        <a:ext cx="4777637" cy="1204222"/>
      </dsp:txXfrm>
    </dsp:sp>
    <dsp:sp modelId="{07747F3F-2CE7-487F-AB6F-870CF197806A}">
      <dsp:nvSpPr>
        <dsp:cNvPr id="0" name=""/>
        <dsp:cNvSpPr/>
      </dsp:nvSpPr>
      <dsp:spPr>
        <a:xfrm rot="10800000">
          <a:off x="918776" y="1204222"/>
          <a:ext cx="5512659" cy="1204222"/>
        </a:xfrm>
        <a:prstGeom prst="trapezoid">
          <a:avLst>
            <a:gd name="adj" fmla="val 76296"/>
          </a:avLst>
        </a:prstGeom>
        <a:solidFill>
          <a:srgbClr val="318F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solidFill>
                <a:srgbClr val="132D3D"/>
              </a:solidFill>
            </a:rPr>
            <a:t>Principle</a:t>
          </a:r>
        </a:p>
      </dsp:txBody>
      <dsp:txXfrm rot="-10800000">
        <a:off x="1883491" y="1204222"/>
        <a:ext cx="3583228" cy="1204222"/>
      </dsp:txXfrm>
    </dsp:sp>
    <dsp:sp modelId="{A0D74BC1-7F75-422B-B88A-F37BD177918F}">
      <dsp:nvSpPr>
        <dsp:cNvPr id="0" name=""/>
        <dsp:cNvSpPr/>
      </dsp:nvSpPr>
      <dsp:spPr>
        <a:xfrm rot="10800000">
          <a:off x="1837553" y="2408445"/>
          <a:ext cx="3675106" cy="1204222"/>
        </a:xfrm>
        <a:prstGeom prst="trapezoid">
          <a:avLst>
            <a:gd name="adj" fmla="val 76296"/>
          </a:avLst>
        </a:prstGeom>
        <a:solidFill>
          <a:srgbClr val="318F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solidFill>
                <a:srgbClr val="132D3D"/>
              </a:solidFill>
            </a:rPr>
            <a:t>Standard</a:t>
          </a:r>
          <a:endParaRPr lang="en-US" sz="3600" kern="1200" dirty="0">
            <a:solidFill>
              <a:srgbClr val="132D3D"/>
            </a:solidFill>
          </a:endParaRPr>
        </a:p>
      </dsp:txBody>
      <dsp:txXfrm rot="-10800000">
        <a:off x="2480696" y="2408445"/>
        <a:ext cx="2388818" cy="1204222"/>
      </dsp:txXfrm>
    </dsp:sp>
    <dsp:sp modelId="{14242803-4B7C-49F4-A179-BAD80A7930BE}">
      <dsp:nvSpPr>
        <dsp:cNvPr id="0" name=""/>
        <dsp:cNvSpPr/>
      </dsp:nvSpPr>
      <dsp:spPr>
        <a:xfrm rot="10800000">
          <a:off x="2764975" y="3612668"/>
          <a:ext cx="1876086" cy="1204222"/>
        </a:xfrm>
        <a:prstGeom prst="trapezoid">
          <a:avLst>
            <a:gd name="adj" fmla="val 76296"/>
          </a:avLst>
        </a:prstGeom>
        <a:solidFill>
          <a:srgbClr val="318F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solidFill>
                <a:srgbClr val="132D3D"/>
              </a:solidFill>
            </a:rPr>
            <a:t>Indicator</a:t>
          </a:r>
        </a:p>
      </dsp:txBody>
      <dsp:txXfrm rot="-10800000">
        <a:off x="2764975" y="3612668"/>
        <a:ext cx="1876086" cy="1204222"/>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185533-A8E9-4D6A-BFE7-9B50EF925C53}" type="datetimeFigureOut">
              <a:rPr lang="en-US" smtClean="0"/>
              <a:t>9/26/2017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F827F1-858B-4FAA-BB11-734F5737B374}" type="slidenum">
              <a:rPr lang="en-US" smtClean="0"/>
              <a:t>‹#›</a:t>
            </a:fld>
            <a:endParaRPr lang="en-US"/>
          </a:p>
        </p:txBody>
      </p:sp>
    </p:spTree>
    <p:extLst>
      <p:ext uri="{BB962C8B-B14F-4D97-AF65-F5344CB8AC3E}">
        <p14:creationId xmlns:p14="http://schemas.microsoft.com/office/powerpoint/2010/main" val="3473086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F1B45-FCAD-7F4F-ABE9-47A50E732F6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9776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Stress</a:t>
            </a:r>
            <a:r>
              <a:rPr lang="en-US" baseline="0" dirty="0"/>
              <a:t> that it’s been inclusive and iterative, and that the work began by adapting and vetting the shared design elements which were produced through a rigorous combination of primary and secondary field research</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4931CE-8E0F-FB44-B25F-15CBAF123F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6093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Rectangle 11"/>
          <p:cNvSpPr/>
          <p:nvPr userDrawn="1"/>
        </p:nvSpPr>
        <p:spPr>
          <a:xfrm>
            <a:off x="0" y="1675156"/>
            <a:ext cx="12192000" cy="3481691"/>
          </a:xfrm>
          <a:prstGeom prst="rect">
            <a:avLst/>
          </a:prstGeom>
          <a:solidFill>
            <a:srgbClr val="F4EA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60485" y="834421"/>
            <a:ext cx="6127889" cy="5224515"/>
          </a:xfrm>
          <a:prstGeom prst="rect">
            <a:avLst/>
          </a:prstGeom>
        </p:spPr>
      </p:pic>
    </p:spTree>
    <p:extLst>
      <p:ext uri="{BB962C8B-B14F-4D97-AF65-F5344CB8AC3E}">
        <p14:creationId xmlns:p14="http://schemas.microsoft.com/office/powerpoint/2010/main" val="4100692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9" name="Rectangle 18"/>
          <p:cNvSpPr/>
          <p:nvPr userDrawn="1"/>
        </p:nvSpPr>
        <p:spPr>
          <a:xfrm>
            <a:off x="0" y="6400800"/>
            <a:ext cx="12192000" cy="457200"/>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0" name="Rectangle 9"/>
          <p:cNvSpPr/>
          <p:nvPr userDrawn="1"/>
        </p:nvSpPr>
        <p:spPr>
          <a:xfrm>
            <a:off x="0" y="0"/>
            <a:ext cx="12192000" cy="1447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2" name="Title 1"/>
          <p:cNvSpPr>
            <a:spLocks noGrp="1"/>
          </p:cNvSpPr>
          <p:nvPr>
            <p:ph type="title"/>
          </p:nvPr>
        </p:nvSpPr>
        <p:spPr>
          <a:xfrm>
            <a:off x="2438400" y="152400"/>
            <a:ext cx="9753600" cy="1143000"/>
          </a:xfrm>
        </p:spPr>
        <p:txBody>
          <a:bodyPr>
            <a:normAutofit/>
          </a:bodyPr>
          <a:lstStyle>
            <a:lvl1pPr>
              <a:defRPr sz="4320">
                <a:solidFill>
                  <a:schemeClr val="tx1"/>
                </a:solidFill>
                <a:latin typeface="Trebuchet MS" pitchFamily="34" charset="0"/>
              </a:defRPr>
            </a:lvl1pPr>
          </a:lstStyle>
          <a:p>
            <a:r>
              <a:rPr lang="en-US" dirty="0"/>
              <a:t>Click to edit Master title style</a:t>
            </a:r>
          </a:p>
        </p:txBody>
      </p:sp>
      <p:cxnSp>
        <p:nvCxnSpPr>
          <p:cNvPr id="13" name="Straight Connector 12"/>
          <p:cNvCxnSpPr/>
          <p:nvPr userDrawn="1"/>
        </p:nvCxnSpPr>
        <p:spPr>
          <a:xfrm>
            <a:off x="2357120" y="1428751"/>
            <a:ext cx="98348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userDrawn="1"/>
        </p:nvPicPr>
        <p:blipFill>
          <a:blip r:embed="rId2" cstate="print"/>
          <a:srcRect t="3390"/>
          <a:stretch>
            <a:fillRect/>
          </a:stretch>
        </p:blipFill>
        <p:spPr bwMode="auto">
          <a:xfrm>
            <a:off x="0" y="0"/>
            <a:ext cx="2540000" cy="1447800"/>
          </a:xfrm>
          <a:prstGeom prst="rect">
            <a:avLst/>
          </a:prstGeom>
          <a:noFill/>
          <a:ln w="9525">
            <a:noFill/>
            <a:miter lim="800000"/>
            <a:headEnd/>
            <a:tailEnd/>
          </a:ln>
        </p:spPr>
      </p:pic>
    </p:spTree>
    <p:extLst>
      <p:ext uri="{BB962C8B-B14F-4D97-AF65-F5344CB8AC3E}">
        <p14:creationId xmlns:p14="http://schemas.microsoft.com/office/powerpoint/2010/main" val="2970843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9" name="Rectangle 18"/>
          <p:cNvSpPr/>
          <p:nvPr userDrawn="1"/>
        </p:nvSpPr>
        <p:spPr>
          <a:xfrm>
            <a:off x="0" y="6400800"/>
            <a:ext cx="12192000" cy="457200"/>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0" name="Rectangle 9"/>
          <p:cNvSpPr/>
          <p:nvPr userDrawn="1"/>
        </p:nvSpPr>
        <p:spPr>
          <a:xfrm>
            <a:off x="0" y="0"/>
            <a:ext cx="12192000" cy="1447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2" name="Title 1"/>
          <p:cNvSpPr>
            <a:spLocks noGrp="1"/>
          </p:cNvSpPr>
          <p:nvPr>
            <p:ph type="title"/>
          </p:nvPr>
        </p:nvSpPr>
        <p:spPr>
          <a:xfrm>
            <a:off x="2438400" y="152400"/>
            <a:ext cx="9753600" cy="1143000"/>
          </a:xfrm>
        </p:spPr>
        <p:txBody>
          <a:bodyPr>
            <a:normAutofit/>
          </a:bodyPr>
          <a:lstStyle>
            <a:lvl1pPr>
              <a:defRPr sz="4320">
                <a:solidFill>
                  <a:schemeClr val="tx1"/>
                </a:solidFill>
                <a:latin typeface="Trebuchet MS" pitchFamily="34" charset="0"/>
              </a:defRPr>
            </a:lvl1pPr>
          </a:lstStyle>
          <a:p>
            <a:r>
              <a:rPr lang="en-US" dirty="0"/>
              <a:t>Click to edit Master title style</a:t>
            </a:r>
          </a:p>
        </p:txBody>
      </p:sp>
      <p:cxnSp>
        <p:nvCxnSpPr>
          <p:cNvPr id="13" name="Straight Connector 12"/>
          <p:cNvCxnSpPr/>
          <p:nvPr userDrawn="1"/>
        </p:nvCxnSpPr>
        <p:spPr>
          <a:xfrm>
            <a:off x="2357120" y="1428751"/>
            <a:ext cx="98348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2" cstate="print"/>
          <a:srcRect t="3390"/>
          <a:stretch>
            <a:fillRect/>
          </a:stretch>
        </p:blipFill>
        <p:spPr bwMode="auto">
          <a:xfrm>
            <a:off x="0" y="0"/>
            <a:ext cx="2540000" cy="1447800"/>
          </a:xfrm>
          <a:prstGeom prst="rect">
            <a:avLst/>
          </a:prstGeom>
          <a:noFill/>
          <a:ln w="9525">
            <a:noFill/>
            <a:miter lim="800000"/>
            <a:headEnd/>
            <a:tailEnd/>
          </a:ln>
        </p:spPr>
      </p:pic>
    </p:spTree>
    <p:extLst>
      <p:ext uri="{BB962C8B-B14F-4D97-AF65-F5344CB8AC3E}">
        <p14:creationId xmlns:p14="http://schemas.microsoft.com/office/powerpoint/2010/main" val="702293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9079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esources">
    <p:spTree>
      <p:nvGrpSpPr>
        <p:cNvPr id="1" name="Shape 21"/>
        <p:cNvGrpSpPr/>
        <p:nvPr/>
      </p:nvGrpSpPr>
      <p:grpSpPr>
        <a:xfrm>
          <a:off x="0" y="0"/>
          <a:ext cx="0" cy="0"/>
          <a:chOff x="0" y="0"/>
          <a:chExt cx="0" cy="0"/>
        </a:xfrm>
      </p:grpSpPr>
      <p:sp>
        <p:nvSpPr>
          <p:cNvPr id="2" name="Content Placeholder 2"/>
          <p:cNvSpPr>
            <a:spLocks noGrp="1"/>
          </p:cNvSpPr>
          <p:nvPr>
            <p:ph idx="1"/>
          </p:nvPr>
        </p:nvSpPr>
        <p:spPr>
          <a:xfrm>
            <a:off x="2284720" y="1946623"/>
            <a:ext cx="9069080" cy="4230343"/>
          </a:xfrm>
        </p:spPr>
        <p:txBody>
          <a:bodyPr/>
          <a:lstStyle/>
          <a:p>
            <a:pPr lvl="0"/>
            <a:r>
              <a:rPr lang="en-US"/>
              <a:t>Click to edit Master text styles</a:t>
            </a:r>
          </a:p>
        </p:txBody>
      </p:sp>
      <p:sp>
        <p:nvSpPr>
          <p:cNvPr id="3" name="Title 1"/>
          <p:cNvSpPr>
            <a:spLocks noGrp="1"/>
          </p:cNvSpPr>
          <p:nvPr>
            <p:ph type="title"/>
          </p:nvPr>
        </p:nvSpPr>
        <p:spPr>
          <a:xfrm>
            <a:off x="2284720" y="365125"/>
            <a:ext cx="9069080" cy="1325563"/>
          </a:xfrm>
        </p:spPr>
        <p:txBody>
          <a:bodyPr/>
          <a:lstStyle/>
          <a:p>
            <a:r>
              <a:rPr lang="en-US"/>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323" y="413723"/>
            <a:ext cx="1406144" cy="1129792"/>
          </a:xfrm>
          <a:prstGeom prst="rect">
            <a:avLst/>
          </a:prstGeom>
        </p:spPr>
      </p:pic>
    </p:spTree>
    <p:extLst>
      <p:ext uri="{BB962C8B-B14F-4D97-AF65-F5344CB8AC3E}">
        <p14:creationId xmlns:p14="http://schemas.microsoft.com/office/powerpoint/2010/main" val="1902416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BF9BFD-CDAA-45A3-9422-29F30166FFE0}" type="datetimeFigureOut">
              <a:rPr lang="en-US" smtClean="0"/>
              <a:pPr/>
              <a:t>9/26/2017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0C1909-BF96-4C4D-A076-8610BAFF4881}" type="slidenum">
              <a:rPr lang="en-US" smtClean="0"/>
              <a:pPr/>
              <a:t>‹#›</a:t>
            </a:fld>
            <a:endParaRPr lang="en-US"/>
          </a:p>
        </p:txBody>
      </p:sp>
    </p:spTree>
    <p:extLst>
      <p:ext uri="{BB962C8B-B14F-4D97-AF65-F5344CB8AC3E}">
        <p14:creationId xmlns:p14="http://schemas.microsoft.com/office/powerpoint/2010/main" val="4090590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BF9BFD-CDAA-45A3-9422-29F30166FFE0}" type="datetimeFigureOut">
              <a:rPr lang="en-US" smtClean="0"/>
              <a:pPr/>
              <a:t>9/26/2017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0C1909-BF96-4C4D-A076-8610BAFF4881}" type="slidenum">
              <a:rPr lang="en-US" smtClean="0"/>
              <a:pPr/>
              <a:t>‹#›</a:t>
            </a:fld>
            <a:endParaRPr lang="en-US"/>
          </a:p>
        </p:txBody>
      </p:sp>
    </p:spTree>
    <p:extLst>
      <p:ext uri="{BB962C8B-B14F-4D97-AF65-F5344CB8AC3E}">
        <p14:creationId xmlns:p14="http://schemas.microsoft.com/office/powerpoint/2010/main" val="2417925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5053" y="1099227"/>
            <a:ext cx="5652505" cy="5476672"/>
          </a:xfrm>
        </p:spPr>
        <p:txBody>
          <a:bodyPr tIns="0"/>
          <a:lstStyle>
            <a:lvl1pPr>
              <a:defRPr sz="2160"/>
            </a:lvl1pPr>
            <a:lvl2pPr>
              <a:defRPr sz="2160"/>
            </a:lvl2pPr>
            <a:lvl3pPr>
              <a:defRPr sz="2160"/>
            </a:lvl3pPr>
            <a:lvl4pPr>
              <a:defRPr sz="2160"/>
            </a:lvl4pPr>
            <a:lvl5pPr>
              <a:defRPr sz="2160"/>
            </a:lvl5pPr>
            <a:lvl6pPr>
              <a:defRPr sz="2160"/>
            </a:lvl6pPr>
            <a:lvl7pPr>
              <a:defRPr sz="2160"/>
            </a:lvl7pPr>
            <a:lvl8pPr>
              <a:defRPr sz="2160"/>
            </a:lvl8pPr>
            <a:lvl9pPr>
              <a:defRPr sz="21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099227"/>
            <a:ext cx="5618264" cy="5466944"/>
          </a:xfrm>
        </p:spPr>
        <p:txBody>
          <a:bodyPr>
            <a:normAutofit/>
          </a:bodyPr>
          <a:lstStyle>
            <a:lvl1pPr>
              <a:defRPr sz="2160"/>
            </a:lvl1pPr>
            <a:lvl2pPr>
              <a:defRPr sz="2160"/>
            </a:lvl2pPr>
            <a:lvl3pPr>
              <a:defRPr sz="2160"/>
            </a:lvl3pPr>
            <a:lvl4pPr>
              <a:defRPr sz="2160"/>
            </a:lvl4pPr>
            <a:lvl5pPr>
              <a:defRPr sz="2160"/>
            </a:lvl5pPr>
            <a:lvl6pPr>
              <a:defRPr sz="2160"/>
            </a:lvl6pPr>
            <a:lvl7pPr>
              <a:defRPr sz="2160"/>
            </a:lvl7pPr>
            <a:lvl8pPr>
              <a:defRPr sz="2160"/>
            </a:lvl8pPr>
            <a:lvl9pPr>
              <a:defRPr sz="21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4751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959"/>
            <a:ext cx="12192000" cy="1905000"/>
          </a:xfrm>
          <a:prstGeom prst="rect">
            <a:avLst/>
          </a:prstGeom>
        </p:spPr>
      </p:pic>
    </p:spTree>
    <p:extLst>
      <p:ext uri="{BB962C8B-B14F-4D97-AF65-F5344CB8AC3E}">
        <p14:creationId xmlns:p14="http://schemas.microsoft.com/office/powerpoint/2010/main" val="1489609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1675156"/>
            <a:ext cx="12192000" cy="3481691"/>
          </a:xfrm>
          <a:prstGeom prst="rect">
            <a:avLst/>
          </a:pr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6" name="Rectangle 5"/>
          <p:cNvSpPr/>
          <p:nvPr userDrawn="1"/>
        </p:nvSpPr>
        <p:spPr>
          <a:xfrm>
            <a:off x="0" y="1324801"/>
            <a:ext cx="12192000" cy="541961"/>
          </a:xfrm>
          <a:prstGeom prst="rect">
            <a:avLst/>
          </a:prstGeom>
          <a:solidFill>
            <a:srgbClr val="0A466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 name="Rectangle 8"/>
          <p:cNvSpPr/>
          <p:nvPr userDrawn="1"/>
        </p:nvSpPr>
        <p:spPr>
          <a:xfrm>
            <a:off x="0" y="4959773"/>
            <a:ext cx="12192000" cy="541961"/>
          </a:xfrm>
          <a:prstGeom prst="rect">
            <a:avLst/>
          </a:prstGeom>
          <a:solidFill>
            <a:srgbClr val="0A466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162175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p:cNvSpPr/>
          <p:nvPr userDrawn="1"/>
        </p:nvSpPr>
        <p:spPr>
          <a:xfrm>
            <a:off x="0" y="1675156"/>
            <a:ext cx="12192000" cy="3481691"/>
          </a:xfrm>
          <a:prstGeom prst="rect">
            <a:avLst/>
          </a:prstGeom>
          <a:solidFill>
            <a:srgbClr val="F4EA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ectangle 7"/>
          <p:cNvSpPr/>
          <p:nvPr userDrawn="1"/>
        </p:nvSpPr>
        <p:spPr>
          <a:xfrm>
            <a:off x="0" y="1324801"/>
            <a:ext cx="12192000" cy="541961"/>
          </a:xfrm>
          <a:prstGeom prst="rect">
            <a:avLst/>
          </a:prstGeom>
          <a:solidFill>
            <a:srgbClr val="00ADE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 name="Rectangle 8"/>
          <p:cNvSpPr/>
          <p:nvPr userDrawn="1"/>
        </p:nvSpPr>
        <p:spPr>
          <a:xfrm>
            <a:off x="0" y="4959773"/>
            <a:ext cx="12192000" cy="541961"/>
          </a:xfrm>
          <a:prstGeom prst="rect">
            <a:avLst/>
          </a:prstGeom>
          <a:solidFill>
            <a:srgbClr val="00ADE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374562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3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6" name="Picture 2"/>
          <p:cNvPicPr>
            <a:picLocks noChangeAspect="1" noChangeArrowheads="1"/>
          </p:cNvPicPr>
          <p:nvPr userDrawn="1"/>
        </p:nvPicPr>
        <p:blipFill>
          <a:blip r:embed="rId2" cstate="print"/>
          <a:srcRect t="3854"/>
          <a:stretch>
            <a:fillRect/>
          </a:stretch>
        </p:blipFill>
        <p:spPr bwMode="auto">
          <a:xfrm>
            <a:off x="0" y="0"/>
            <a:ext cx="6705600" cy="3810000"/>
          </a:xfrm>
          <a:prstGeom prst="rect">
            <a:avLst/>
          </a:prstGeom>
          <a:noFill/>
          <a:ln w="9525">
            <a:noFill/>
            <a:miter lim="800000"/>
            <a:headEnd/>
            <a:tailEnd/>
          </a:ln>
        </p:spPr>
      </p:pic>
      <p:sp>
        <p:nvSpPr>
          <p:cNvPr id="12" name="Rectangle 11"/>
          <p:cNvSpPr/>
          <p:nvPr userDrawn="1"/>
        </p:nvSpPr>
        <p:spPr>
          <a:xfrm>
            <a:off x="0" y="5791200"/>
            <a:ext cx="12192000" cy="1066800"/>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1027" name="Picture 3"/>
          <p:cNvPicPr>
            <a:picLocks noChangeAspect="1" noChangeArrowheads="1"/>
          </p:cNvPicPr>
          <p:nvPr userDrawn="1"/>
        </p:nvPicPr>
        <p:blipFill>
          <a:blip r:embed="rId3" cstate="print"/>
          <a:srcRect/>
          <a:stretch>
            <a:fillRect/>
          </a:stretch>
        </p:blipFill>
        <p:spPr bwMode="auto">
          <a:xfrm>
            <a:off x="6756400" y="3"/>
            <a:ext cx="5435600" cy="3835400"/>
          </a:xfrm>
          <a:prstGeom prst="rect">
            <a:avLst/>
          </a:prstGeom>
          <a:noFill/>
          <a:ln w="9525">
            <a:noFill/>
            <a:miter lim="800000"/>
            <a:headEnd/>
            <a:tailEnd/>
          </a:ln>
        </p:spPr>
      </p:pic>
      <p:sp>
        <p:nvSpPr>
          <p:cNvPr id="17" name="Rectangle 16"/>
          <p:cNvSpPr/>
          <p:nvPr userDrawn="1"/>
        </p:nvSpPr>
        <p:spPr>
          <a:xfrm>
            <a:off x="0" y="6019800"/>
            <a:ext cx="6705600" cy="838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3" name="Rectangle 12"/>
          <p:cNvSpPr/>
          <p:nvPr userDrawn="1"/>
        </p:nvSpPr>
        <p:spPr>
          <a:xfrm>
            <a:off x="6705600" y="0"/>
            <a:ext cx="101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1" name="Rectangle 10"/>
          <p:cNvSpPr/>
          <p:nvPr userDrawn="1"/>
        </p:nvSpPr>
        <p:spPr>
          <a:xfrm>
            <a:off x="0" y="3886200"/>
            <a:ext cx="12192000"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 name="Title 1"/>
          <p:cNvSpPr>
            <a:spLocks noGrp="1"/>
          </p:cNvSpPr>
          <p:nvPr>
            <p:ph type="ctrTitle"/>
          </p:nvPr>
        </p:nvSpPr>
        <p:spPr>
          <a:xfrm>
            <a:off x="914400" y="3962408"/>
            <a:ext cx="10363200" cy="1317625"/>
          </a:xfrm>
        </p:spPr>
        <p:txBody>
          <a:bodyPr/>
          <a:lstStyle>
            <a:lvl1pPr>
              <a:defRPr baseline="0">
                <a:solidFill>
                  <a:schemeClr val="tx1"/>
                </a:solidFill>
              </a:defRPr>
            </a:lvl1pPr>
          </a:lstStyle>
          <a:p>
            <a:endParaRPr lang="en-US" dirty="0"/>
          </a:p>
        </p:txBody>
      </p:sp>
      <p:sp>
        <p:nvSpPr>
          <p:cNvPr id="3" name="Subtitle 2"/>
          <p:cNvSpPr>
            <a:spLocks noGrp="1"/>
          </p:cNvSpPr>
          <p:nvPr>
            <p:ph type="subTitle" idx="1"/>
          </p:nvPr>
        </p:nvSpPr>
        <p:spPr>
          <a:xfrm>
            <a:off x="1828800" y="4975225"/>
            <a:ext cx="8534400" cy="838200"/>
          </a:xfrm>
        </p:spPr>
        <p:txBody>
          <a:bodyPr/>
          <a:lstStyle>
            <a:lvl1pPr marL="0" indent="0" algn="ctr">
              <a:buNone/>
              <a:defRPr>
                <a:solidFill>
                  <a:schemeClr val="tx1"/>
                </a:solidFill>
                <a:latin typeface="Trebuchet MS" pitchFamily="34" charset="0"/>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endParaRPr lang="en-US" dirty="0"/>
          </a:p>
        </p:txBody>
      </p:sp>
      <p:sp>
        <p:nvSpPr>
          <p:cNvPr id="14" name="Rectangle 13"/>
          <p:cNvSpPr/>
          <p:nvPr userDrawn="1"/>
        </p:nvSpPr>
        <p:spPr>
          <a:xfrm>
            <a:off x="0" y="3810000"/>
            <a:ext cx="12192000" cy="2286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5" name="Rectangle 14"/>
          <p:cNvSpPr/>
          <p:nvPr userDrawn="1"/>
        </p:nvSpPr>
        <p:spPr>
          <a:xfrm>
            <a:off x="0" y="5791200"/>
            <a:ext cx="12192000" cy="2286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388545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12192000" cy="1447800"/>
          </a:xfrm>
          <a:prstGeom prst="rect">
            <a:avLst/>
          </a:prstGeom>
          <a:solidFill>
            <a:srgbClr val="F2D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cxnSp>
        <p:nvCxnSpPr>
          <p:cNvPr id="9" name="Straight Connector 8"/>
          <p:cNvCxnSpPr/>
          <p:nvPr userDrawn="1"/>
        </p:nvCxnSpPr>
        <p:spPr>
          <a:xfrm>
            <a:off x="2357120" y="1428751"/>
            <a:ext cx="98348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438400" y="152400"/>
            <a:ext cx="9753600" cy="1143000"/>
          </a:xfrm>
        </p:spPr>
        <p:txBody>
          <a:bodyPr>
            <a:normAutofit/>
          </a:bodyPr>
          <a:lstStyle>
            <a:lvl1pPr>
              <a:defRPr sz="4320">
                <a:solidFill>
                  <a:schemeClr val="tx1"/>
                </a:solidFill>
                <a:latin typeface="Trebuchet MS" pitchFamily="34" charset="0"/>
              </a:defRPr>
            </a:lvl1pPr>
          </a:lstStyle>
          <a:p>
            <a:r>
              <a:rPr lang="en-US" dirty="0"/>
              <a:t>Click to edit Master title style</a:t>
            </a:r>
          </a:p>
        </p:txBody>
      </p:sp>
      <p:sp>
        <p:nvSpPr>
          <p:cNvPr id="3" name="Content Placeholder 2"/>
          <p:cNvSpPr>
            <a:spLocks noGrp="1"/>
          </p:cNvSpPr>
          <p:nvPr>
            <p:ph idx="1"/>
          </p:nvPr>
        </p:nvSpPr>
        <p:spPr>
          <a:xfrm>
            <a:off x="609600" y="1905000"/>
            <a:ext cx="10972800" cy="4221163"/>
          </a:xfrm>
        </p:spPr>
        <p:txBody>
          <a:bodyPr/>
          <a:lstStyle>
            <a:lvl1pPr>
              <a:buClr>
                <a:schemeClr val="accent5"/>
              </a:buClr>
              <a:defRPr>
                <a:latin typeface="Trebuchet MS" pitchFamily="34" charset="0"/>
              </a:defRPr>
            </a:lvl1pPr>
            <a:lvl2pPr>
              <a:buClr>
                <a:schemeClr val="accent5"/>
              </a:buClr>
              <a:defRPr>
                <a:latin typeface="Trebuchet MS" pitchFamily="34" charset="0"/>
              </a:defRPr>
            </a:lvl2pPr>
            <a:lvl3pPr>
              <a:buClr>
                <a:schemeClr val="accent5"/>
              </a:buClr>
              <a:defRPr>
                <a:latin typeface="Trebuchet MS" pitchFamily="34" charset="0"/>
              </a:defRPr>
            </a:lvl3pPr>
            <a:lvl4pPr>
              <a:buClr>
                <a:schemeClr val="accent5"/>
              </a:buClr>
              <a:defRPr>
                <a:latin typeface="Trebuchet MS" pitchFamily="34" charset="0"/>
              </a:defRPr>
            </a:lvl4pPr>
            <a:lvl5pPr>
              <a:buClr>
                <a:schemeClr val="accent5"/>
              </a:buClr>
              <a:defRPr>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0" y="6400800"/>
            <a:ext cx="12192000" cy="457200"/>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5" name="Rectangle 14"/>
          <p:cNvSpPr/>
          <p:nvPr userDrawn="1"/>
        </p:nvSpPr>
        <p:spPr>
          <a:xfrm>
            <a:off x="4165600" y="1257300"/>
            <a:ext cx="80264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7" name="Text Placeholder 16"/>
          <p:cNvSpPr>
            <a:spLocks noGrp="1"/>
          </p:cNvSpPr>
          <p:nvPr>
            <p:ph type="body" sz="quarter" idx="10" hasCustomPrompt="1"/>
          </p:nvPr>
        </p:nvSpPr>
        <p:spPr>
          <a:xfrm>
            <a:off x="4175760" y="1242060"/>
            <a:ext cx="8016240" cy="381000"/>
          </a:xfrm>
          <a:ln>
            <a:noFill/>
          </a:ln>
        </p:spPr>
        <p:txBody>
          <a:bodyPr>
            <a:normAutofit/>
          </a:bodyPr>
          <a:lstStyle>
            <a:lvl1pPr algn="ctr">
              <a:buNone/>
              <a:defRPr sz="1920" i="1">
                <a:solidFill>
                  <a:schemeClr val="bg1"/>
                </a:solidFill>
                <a:latin typeface="Trebuchet MS" pitchFamily="34" charset="0"/>
              </a:defRPr>
            </a:lvl1pPr>
            <a:lvl2pPr>
              <a:buNone/>
              <a:defRPr/>
            </a:lvl2pPr>
            <a:lvl3pPr>
              <a:buNone/>
              <a:defRPr/>
            </a:lvl3pPr>
            <a:lvl4pPr>
              <a:buNone/>
              <a:defRPr/>
            </a:lvl4pPr>
            <a:lvl5pPr>
              <a:buNone/>
              <a:defRPr/>
            </a:lvl5pPr>
          </a:lstStyle>
          <a:p>
            <a:pPr lvl="0"/>
            <a:r>
              <a:rPr lang="en-US" dirty="0"/>
              <a:t>Click to edit subtitle</a:t>
            </a:r>
          </a:p>
        </p:txBody>
      </p:sp>
      <p:pic>
        <p:nvPicPr>
          <p:cNvPr id="4" name="Picture 2"/>
          <p:cNvPicPr>
            <a:picLocks noChangeAspect="1" noChangeArrowheads="1"/>
          </p:cNvPicPr>
          <p:nvPr userDrawn="1"/>
        </p:nvPicPr>
        <p:blipFill>
          <a:blip r:embed="rId2" cstate="print"/>
          <a:srcRect t="3390"/>
          <a:stretch>
            <a:fillRect/>
          </a:stretch>
        </p:blipFill>
        <p:spPr bwMode="auto">
          <a:xfrm>
            <a:off x="0" y="0"/>
            <a:ext cx="2540000" cy="1447800"/>
          </a:xfrm>
          <a:prstGeom prst="rect">
            <a:avLst/>
          </a:prstGeom>
          <a:noFill/>
          <a:ln w="9525">
            <a:noFill/>
            <a:miter lim="800000"/>
            <a:headEnd/>
            <a:tailEnd/>
          </a:ln>
        </p:spPr>
      </p:pic>
    </p:spTree>
    <p:extLst>
      <p:ext uri="{BB962C8B-B14F-4D97-AF65-F5344CB8AC3E}">
        <p14:creationId xmlns:p14="http://schemas.microsoft.com/office/powerpoint/2010/main" val="4063056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12192000" cy="1447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 name="Title 1"/>
          <p:cNvSpPr>
            <a:spLocks noGrp="1"/>
          </p:cNvSpPr>
          <p:nvPr>
            <p:ph type="title"/>
          </p:nvPr>
        </p:nvSpPr>
        <p:spPr>
          <a:xfrm>
            <a:off x="2641600" y="152400"/>
            <a:ext cx="9550400" cy="1143000"/>
          </a:xfrm>
        </p:spPr>
        <p:txBody>
          <a:bodyPr>
            <a:normAutofit/>
          </a:bodyPr>
          <a:lstStyle>
            <a:lvl1pPr algn="l">
              <a:defRPr sz="4320">
                <a:solidFill>
                  <a:schemeClr val="tx1"/>
                </a:solidFill>
                <a:latin typeface="Trebuchet MS" pitchFamily="34" charset="0"/>
              </a:defRPr>
            </a:lvl1pPr>
          </a:lstStyle>
          <a:p>
            <a:r>
              <a:rPr lang="en-US" dirty="0"/>
              <a:t>Click to edit Master title style</a:t>
            </a:r>
          </a:p>
        </p:txBody>
      </p:sp>
      <p:sp>
        <p:nvSpPr>
          <p:cNvPr id="3" name="Content Placeholder 2"/>
          <p:cNvSpPr>
            <a:spLocks noGrp="1"/>
          </p:cNvSpPr>
          <p:nvPr>
            <p:ph idx="1"/>
          </p:nvPr>
        </p:nvSpPr>
        <p:spPr>
          <a:xfrm>
            <a:off x="609600" y="1828800"/>
            <a:ext cx="10972800" cy="4297363"/>
          </a:xfrm>
        </p:spPr>
        <p:txBody>
          <a:bodyPr/>
          <a:lstStyle>
            <a:lvl1pPr>
              <a:buClr>
                <a:schemeClr val="accent5"/>
              </a:buClr>
              <a:defRPr>
                <a:latin typeface="Trebuchet MS" pitchFamily="34" charset="0"/>
              </a:defRPr>
            </a:lvl1pPr>
            <a:lvl2pPr>
              <a:buClr>
                <a:schemeClr val="accent5"/>
              </a:buClr>
              <a:defRPr>
                <a:latin typeface="Trebuchet MS" pitchFamily="34" charset="0"/>
              </a:defRPr>
            </a:lvl2pPr>
            <a:lvl3pPr>
              <a:buClr>
                <a:schemeClr val="accent5"/>
              </a:buClr>
              <a:defRPr>
                <a:latin typeface="Trebuchet MS" pitchFamily="34" charset="0"/>
              </a:defRPr>
            </a:lvl3pPr>
            <a:lvl4pPr>
              <a:buClr>
                <a:schemeClr val="accent5"/>
              </a:buClr>
              <a:defRPr>
                <a:latin typeface="Trebuchet MS" pitchFamily="34" charset="0"/>
              </a:defRPr>
            </a:lvl4pPr>
            <a:lvl5pPr>
              <a:buClr>
                <a:schemeClr val="accent5"/>
              </a:buClr>
              <a:defRPr>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0" y="6400800"/>
            <a:ext cx="12192000" cy="457200"/>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cxnSp>
        <p:nvCxnSpPr>
          <p:cNvPr id="19" name="Straight Connector 18"/>
          <p:cNvCxnSpPr/>
          <p:nvPr userDrawn="1"/>
        </p:nvCxnSpPr>
        <p:spPr>
          <a:xfrm>
            <a:off x="2357120" y="1428751"/>
            <a:ext cx="98348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2" cstate="print"/>
          <a:srcRect t="3390"/>
          <a:stretch>
            <a:fillRect/>
          </a:stretch>
        </p:blipFill>
        <p:spPr bwMode="auto">
          <a:xfrm>
            <a:off x="0" y="0"/>
            <a:ext cx="2540000" cy="1447800"/>
          </a:xfrm>
          <a:prstGeom prst="rect">
            <a:avLst/>
          </a:prstGeom>
          <a:noFill/>
          <a:ln w="9525">
            <a:noFill/>
            <a:miter lim="800000"/>
            <a:headEnd/>
            <a:tailEnd/>
          </a:ln>
        </p:spPr>
      </p:pic>
    </p:spTree>
    <p:extLst>
      <p:ext uri="{BB962C8B-B14F-4D97-AF65-F5344CB8AC3E}">
        <p14:creationId xmlns:p14="http://schemas.microsoft.com/office/powerpoint/2010/main" val="3134102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p:cNvSpPr/>
          <p:nvPr userDrawn="1"/>
        </p:nvSpPr>
        <p:spPr>
          <a:xfrm>
            <a:off x="0" y="3352800"/>
            <a:ext cx="12192000" cy="243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9" name="Rectangle 8"/>
          <p:cNvSpPr/>
          <p:nvPr userDrawn="1"/>
        </p:nvSpPr>
        <p:spPr>
          <a:xfrm>
            <a:off x="0" y="5486400"/>
            <a:ext cx="12192000" cy="304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 name="Title 1"/>
          <p:cNvSpPr>
            <a:spLocks noGrp="1"/>
          </p:cNvSpPr>
          <p:nvPr>
            <p:ph type="title"/>
          </p:nvPr>
        </p:nvSpPr>
        <p:spPr>
          <a:xfrm>
            <a:off x="963084" y="4406903"/>
            <a:ext cx="10363200" cy="1362076"/>
          </a:xfrm>
        </p:spPr>
        <p:txBody>
          <a:bodyPr anchor="t">
            <a:normAutofit/>
          </a:bodyPr>
          <a:lstStyle>
            <a:lvl1pPr algn="l">
              <a:defRPr sz="3840" b="1" cap="all">
                <a:solidFill>
                  <a:schemeClr val="accent5"/>
                </a:solidFill>
                <a:latin typeface="Trebuchet MS" pitchFamily="34" charset="0"/>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00">
                <a:solidFill>
                  <a:schemeClr val="tx1"/>
                </a:solidFill>
                <a:latin typeface="Trebuchet MS" pitchFamily="34" charset="0"/>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dirty="0"/>
              <a:t>Click to edit Master text styles</a:t>
            </a:r>
          </a:p>
        </p:txBody>
      </p:sp>
      <p:sp>
        <p:nvSpPr>
          <p:cNvPr id="10" name="Rectangle 9"/>
          <p:cNvSpPr/>
          <p:nvPr userDrawn="1"/>
        </p:nvSpPr>
        <p:spPr>
          <a:xfrm>
            <a:off x="0" y="5410200"/>
            <a:ext cx="12192000"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19361127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5101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a:defRPr sz="1440">
                <a:solidFill>
                  <a:schemeClr val="tx1">
                    <a:tint val="75000"/>
                  </a:schemeClr>
                </a:solidFill>
              </a:defRPr>
            </a:lvl1pPr>
          </a:lstStyle>
          <a:p>
            <a:fld id="{D4BF9BFD-CDAA-45A3-9422-29F30166FFE0}" type="datetimeFigureOut">
              <a:rPr lang="en-US" smtClean="0"/>
              <a:pPr/>
              <a:t>9/26/2017</a:t>
            </a:fld>
            <a:endParaRPr lang="en-US"/>
          </a:p>
        </p:txBody>
      </p:sp>
      <p:sp>
        <p:nvSpPr>
          <p:cNvPr id="5" name="Footer Placeholder 4"/>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a:defRPr sz="1440">
                <a:solidFill>
                  <a:schemeClr val="tx1">
                    <a:tint val="75000"/>
                  </a:schemeClr>
                </a:solidFill>
              </a:defRPr>
            </a:lvl1pPr>
          </a:lstStyle>
          <a:p>
            <a:fld id="{210C1909-BF96-4C4D-A076-8610BAFF4881}" type="slidenum">
              <a:rPr lang="en-US" smtClean="0"/>
              <a:pPr/>
              <a:t>‹#›</a:t>
            </a:fld>
            <a:endParaRPr lang="en-US"/>
          </a:p>
        </p:txBody>
      </p:sp>
    </p:spTree>
    <p:extLst>
      <p:ext uri="{BB962C8B-B14F-4D97-AF65-F5344CB8AC3E}">
        <p14:creationId xmlns:p14="http://schemas.microsoft.com/office/powerpoint/2010/main" val="117838290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1097280" rtl="0" eaLnBrk="1" latinLnBrk="0" hangingPunct="1">
        <a:spcBef>
          <a:spcPct val="0"/>
        </a:spcBef>
        <a:buNone/>
        <a:defRPr sz="5280" kern="1200">
          <a:solidFill>
            <a:schemeClr val="tx1"/>
          </a:solidFill>
          <a:latin typeface="+mj-lt"/>
          <a:ea typeface="+mj-ea"/>
          <a:cs typeface="+mj-cs"/>
        </a:defRPr>
      </a:lvl1pPr>
    </p:titleStyle>
    <p:bodyStyle>
      <a:lvl1pPr marL="411480" indent="-411480" algn="l" defTabSz="1097280" rtl="0" eaLnBrk="1" latinLnBrk="0" hangingPunct="1">
        <a:spcBef>
          <a:spcPct val="20000"/>
        </a:spcBef>
        <a:buFont typeface="Arial"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66800" y="4214496"/>
            <a:ext cx="10149840" cy="1317625"/>
          </a:xfrm>
        </p:spPr>
        <p:txBody>
          <a:bodyPr>
            <a:noAutofit/>
          </a:bodyPr>
          <a:lstStyle/>
          <a:p>
            <a:pPr marL="241294" indent="-241294" defTabSz="609585"/>
            <a:r>
              <a:rPr lang="en-US" sz="3200" b="1" dirty="0">
                <a:solidFill>
                  <a:srgbClr val="0A4660"/>
                </a:solidFill>
                <a:latin typeface="Trebuchet MS"/>
                <a:cs typeface="Trebuchet MS"/>
              </a:rPr>
              <a:t>Quality Standards &amp; Performance Indicators</a:t>
            </a:r>
            <a:br>
              <a:rPr lang="en-US" sz="3200" b="1" dirty="0">
                <a:solidFill>
                  <a:srgbClr val="0A4660"/>
                </a:solidFill>
                <a:latin typeface="Trebuchet MS"/>
                <a:cs typeface="Trebuchet MS"/>
              </a:rPr>
            </a:br>
            <a:r>
              <a:rPr lang="en-US" sz="3200" b="1" dirty="0">
                <a:solidFill>
                  <a:srgbClr val="0A4660"/>
                </a:solidFill>
                <a:latin typeface="Trebuchet MS"/>
                <a:cs typeface="Trebuchet MS"/>
              </a:rPr>
              <a:t>Where we are, and the road ahead…</a:t>
            </a:r>
          </a:p>
        </p:txBody>
      </p:sp>
      <p:sp>
        <p:nvSpPr>
          <p:cNvPr id="6" name="Subtitle 5"/>
          <p:cNvSpPr>
            <a:spLocks noGrp="1"/>
          </p:cNvSpPr>
          <p:nvPr>
            <p:ph type="subTitle" idx="1"/>
          </p:nvPr>
        </p:nvSpPr>
        <p:spPr>
          <a:xfrm>
            <a:off x="306124" y="6019800"/>
            <a:ext cx="6041682" cy="838200"/>
          </a:xfrm>
        </p:spPr>
        <p:txBody>
          <a:bodyPr>
            <a:normAutofit fontScale="92500"/>
          </a:bodyPr>
          <a:lstStyle/>
          <a:p>
            <a:pPr algn="l"/>
            <a:r>
              <a:rPr lang="en-US" sz="2400" dirty="0">
                <a:solidFill>
                  <a:schemeClr val="bg1"/>
                </a:solidFill>
              </a:rPr>
              <a:t>Deb Bushway, Ph.D. (C-BEN)                        Lisa McIntyre-Hite, Ph.D. (Walden University)</a:t>
            </a:r>
          </a:p>
        </p:txBody>
      </p:sp>
    </p:spTree>
    <p:extLst>
      <p:ext uri="{BB962C8B-B14F-4D97-AF65-F5344CB8AC3E}">
        <p14:creationId xmlns:p14="http://schemas.microsoft.com/office/powerpoint/2010/main" val="2048456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71829"/>
            <a:ext cx="12192000" cy="5086171"/>
          </a:xfrm>
          <a:prstGeom prst="rect">
            <a:avLst/>
          </a:prstGeom>
          <a:solidFill>
            <a:srgbClr val="1231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itle 1"/>
          <p:cNvSpPr txBox="1">
            <a:spLocks/>
          </p:cNvSpPr>
          <p:nvPr/>
        </p:nvSpPr>
        <p:spPr>
          <a:xfrm>
            <a:off x="3547031" y="2294693"/>
            <a:ext cx="8644971" cy="4114391"/>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0000"/>
              </a:lnSpc>
            </a:pPr>
            <a:r>
              <a:rPr lang="en-US" sz="5867" b="1" dirty="0">
                <a:solidFill>
                  <a:srgbClr val="FEDA41"/>
                </a:solidFill>
                <a:latin typeface="Trebuchet MS"/>
                <a:cs typeface="Trebuchet MS"/>
              </a:rPr>
              <a:t>Demonstrated Institutional Commitment To and Capacity For CBE Innovation</a:t>
            </a:r>
          </a:p>
          <a:p>
            <a:pPr algn="l">
              <a:lnSpc>
                <a:spcPct val="110000"/>
              </a:lnSpc>
            </a:pPr>
            <a:endParaRPr lang="en-US" sz="3733" b="1" dirty="0">
              <a:solidFill>
                <a:srgbClr val="FFFFFF"/>
              </a:solidFill>
              <a:latin typeface="Arial"/>
              <a:cs typeface="Arial"/>
            </a:endParaRPr>
          </a:p>
        </p:txBody>
      </p:sp>
      <p:pic>
        <p:nvPicPr>
          <p:cNvPr id="2" name="Picture 1"/>
          <p:cNvPicPr>
            <a:picLocks noChangeAspect="1"/>
          </p:cNvPicPr>
          <p:nvPr/>
        </p:nvPicPr>
        <p:blipFill>
          <a:blip r:embed="rId2"/>
          <a:stretch>
            <a:fillRect/>
          </a:stretch>
        </p:blipFill>
        <p:spPr>
          <a:xfrm>
            <a:off x="-2435759" y="-1544917"/>
            <a:ext cx="7679209" cy="7679209"/>
          </a:xfrm>
          <a:prstGeom prst="rect">
            <a:avLst/>
          </a:prstGeom>
        </p:spPr>
      </p:pic>
    </p:spTree>
    <p:extLst>
      <p:ext uri="{BB962C8B-B14F-4D97-AF65-F5344CB8AC3E}">
        <p14:creationId xmlns:p14="http://schemas.microsoft.com/office/powerpoint/2010/main" val="29197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71829"/>
            <a:ext cx="12192000" cy="5086171"/>
          </a:xfrm>
          <a:prstGeom prst="rect">
            <a:avLst/>
          </a:prstGeom>
          <a:solidFill>
            <a:srgbClr val="1231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itle 1"/>
          <p:cNvSpPr txBox="1">
            <a:spLocks/>
          </p:cNvSpPr>
          <p:nvPr/>
        </p:nvSpPr>
        <p:spPr>
          <a:xfrm>
            <a:off x="3342697" y="2937051"/>
            <a:ext cx="8539143" cy="3545019"/>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0000"/>
              </a:lnSpc>
            </a:pPr>
            <a:r>
              <a:rPr lang="en-US" sz="5867" b="1" dirty="0">
                <a:solidFill>
                  <a:srgbClr val="FEDA41"/>
                </a:solidFill>
                <a:latin typeface="Trebuchet MS"/>
                <a:cs typeface="Trebuchet MS"/>
              </a:rPr>
              <a:t>Clear, Measurable, Meaningful and Integrated Competencies</a:t>
            </a:r>
          </a:p>
        </p:txBody>
      </p:sp>
      <p:pic>
        <p:nvPicPr>
          <p:cNvPr id="2" name="Picture 1"/>
          <p:cNvPicPr>
            <a:picLocks noChangeAspect="1"/>
          </p:cNvPicPr>
          <p:nvPr/>
        </p:nvPicPr>
        <p:blipFill>
          <a:blip r:embed="rId2"/>
          <a:stretch>
            <a:fillRect/>
          </a:stretch>
        </p:blipFill>
        <p:spPr>
          <a:xfrm>
            <a:off x="-1107448" y="-1167940"/>
            <a:ext cx="6858000" cy="6858000"/>
          </a:xfrm>
          <a:prstGeom prst="rect">
            <a:avLst/>
          </a:prstGeom>
        </p:spPr>
      </p:pic>
    </p:spTree>
    <p:extLst>
      <p:ext uri="{BB962C8B-B14F-4D97-AF65-F5344CB8AC3E}">
        <p14:creationId xmlns:p14="http://schemas.microsoft.com/office/powerpoint/2010/main" val="344263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71829"/>
            <a:ext cx="12192000" cy="5086171"/>
          </a:xfrm>
          <a:prstGeom prst="rect">
            <a:avLst/>
          </a:prstGeom>
          <a:solidFill>
            <a:srgbClr val="1231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itle 1"/>
          <p:cNvSpPr txBox="1">
            <a:spLocks/>
          </p:cNvSpPr>
          <p:nvPr/>
        </p:nvSpPr>
        <p:spPr>
          <a:xfrm>
            <a:off x="4262275" y="2878659"/>
            <a:ext cx="7794707" cy="3121640"/>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0000"/>
              </a:lnSpc>
            </a:pPr>
            <a:r>
              <a:rPr lang="en-US" sz="5867" b="1" dirty="0">
                <a:solidFill>
                  <a:srgbClr val="FEDA41"/>
                </a:solidFill>
                <a:latin typeface="Trebuchet MS"/>
                <a:cs typeface="Trebuchet MS"/>
              </a:rPr>
              <a:t>Intentionally Designed and Engaged Student Experience</a:t>
            </a:r>
          </a:p>
          <a:p>
            <a:pPr algn="l">
              <a:lnSpc>
                <a:spcPct val="110000"/>
              </a:lnSpc>
            </a:pPr>
            <a:endParaRPr lang="en-US" sz="3733" b="1" dirty="0">
              <a:solidFill>
                <a:srgbClr val="FFFFFF"/>
              </a:solidFill>
              <a:latin typeface="Arial"/>
              <a:cs typeface="Arial"/>
            </a:endParaRPr>
          </a:p>
        </p:txBody>
      </p:sp>
      <p:pic>
        <p:nvPicPr>
          <p:cNvPr id="2" name="Picture 1"/>
          <p:cNvPicPr>
            <a:picLocks noChangeAspect="1"/>
          </p:cNvPicPr>
          <p:nvPr/>
        </p:nvPicPr>
        <p:blipFill>
          <a:blip r:embed="rId2"/>
          <a:stretch>
            <a:fillRect/>
          </a:stretch>
        </p:blipFill>
        <p:spPr>
          <a:xfrm>
            <a:off x="-990675" y="-1134317"/>
            <a:ext cx="7134609" cy="7134609"/>
          </a:xfrm>
          <a:prstGeom prst="rect">
            <a:avLst/>
          </a:prstGeom>
        </p:spPr>
      </p:pic>
    </p:spTree>
    <p:extLst>
      <p:ext uri="{BB962C8B-B14F-4D97-AF65-F5344CB8AC3E}">
        <p14:creationId xmlns:p14="http://schemas.microsoft.com/office/powerpoint/2010/main" val="35305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71829"/>
            <a:ext cx="12192000" cy="5086171"/>
          </a:xfrm>
          <a:prstGeom prst="rect">
            <a:avLst/>
          </a:prstGeom>
          <a:solidFill>
            <a:srgbClr val="1231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itle 1"/>
          <p:cNvSpPr txBox="1">
            <a:spLocks/>
          </p:cNvSpPr>
          <p:nvPr/>
        </p:nvSpPr>
        <p:spPr>
          <a:xfrm>
            <a:off x="2018013" y="2820258"/>
            <a:ext cx="10173987" cy="315083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0000"/>
              </a:lnSpc>
            </a:pPr>
            <a:r>
              <a:rPr lang="en-US" sz="5867" b="1" dirty="0">
                <a:solidFill>
                  <a:srgbClr val="FEDA41"/>
                </a:solidFill>
                <a:latin typeface="Trebuchet MS"/>
                <a:cs typeface="Trebuchet MS"/>
              </a:rPr>
              <a:t>Coherent, Competency Driven Program and Curriculum Design</a:t>
            </a:r>
          </a:p>
          <a:p>
            <a:pPr algn="l">
              <a:lnSpc>
                <a:spcPct val="110000"/>
              </a:lnSpc>
            </a:pPr>
            <a:endParaRPr lang="en-US" sz="3733" b="1" dirty="0">
              <a:solidFill>
                <a:srgbClr val="FFFFFF"/>
              </a:solidFill>
              <a:latin typeface="Arial"/>
              <a:cs typeface="Arial"/>
            </a:endParaRPr>
          </a:p>
        </p:txBody>
      </p:sp>
      <p:pic>
        <p:nvPicPr>
          <p:cNvPr id="2" name="Picture 1"/>
          <p:cNvPicPr>
            <a:picLocks noChangeAspect="1"/>
          </p:cNvPicPr>
          <p:nvPr/>
        </p:nvPicPr>
        <p:blipFill>
          <a:blip r:embed="rId2"/>
          <a:stretch>
            <a:fillRect/>
          </a:stretch>
        </p:blipFill>
        <p:spPr>
          <a:xfrm>
            <a:off x="-1399385" y="-1766509"/>
            <a:ext cx="6858000" cy="6858000"/>
          </a:xfrm>
          <a:prstGeom prst="rect">
            <a:avLst/>
          </a:prstGeom>
        </p:spPr>
      </p:pic>
    </p:spTree>
    <p:extLst>
      <p:ext uri="{BB962C8B-B14F-4D97-AF65-F5344CB8AC3E}">
        <p14:creationId xmlns:p14="http://schemas.microsoft.com/office/powerpoint/2010/main" val="97666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71829"/>
            <a:ext cx="12192000" cy="5086171"/>
          </a:xfrm>
          <a:prstGeom prst="rect">
            <a:avLst/>
          </a:prstGeom>
          <a:solidFill>
            <a:srgbClr val="1231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itle 1"/>
          <p:cNvSpPr txBox="1">
            <a:spLocks/>
          </p:cNvSpPr>
          <p:nvPr/>
        </p:nvSpPr>
        <p:spPr>
          <a:xfrm>
            <a:off x="3707597" y="2280090"/>
            <a:ext cx="7969867" cy="3618015"/>
          </a:xfrm>
          <a:prstGeom prst="rect">
            <a:avLst/>
          </a:prstGeom>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0000"/>
              </a:lnSpc>
            </a:pPr>
            <a:r>
              <a:rPr lang="en-US" sz="5867" b="1" dirty="0">
                <a:solidFill>
                  <a:srgbClr val="FEDA41"/>
                </a:solidFill>
                <a:latin typeface="Trebuchet MS"/>
                <a:cs typeface="Trebuchet MS"/>
              </a:rPr>
              <a:t>Credential-Level Assessment Strategy with Robust Implementation</a:t>
            </a:r>
          </a:p>
          <a:p>
            <a:pPr algn="l">
              <a:lnSpc>
                <a:spcPct val="110000"/>
              </a:lnSpc>
            </a:pPr>
            <a:endParaRPr lang="en-US" sz="3733" b="1" dirty="0">
              <a:solidFill>
                <a:srgbClr val="FFFFFF"/>
              </a:solidFill>
              <a:latin typeface="Arial"/>
              <a:cs typeface="Arial"/>
            </a:endParaRPr>
          </a:p>
        </p:txBody>
      </p:sp>
      <p:pic>
        <p:nvPicPr>
          <p:cNvPr id="2" name="Picture 1"/>
          <p:cNvPicPr>
            <a:picLocks noChangeAspect="1"/>
          </p:cNvPicPr>
          <p:nvPr/>
        </p:nvPicPr>
        <p:blipFill>
          <a:blip r:embed="rId2"/>
          <a:stretch>
            <a:fillRect/>
          </a:stretch>
        </p:blipFill>
        <p:spPr>
          <a:xfrm>
            <a:off x="-1224223" y="-959901"/>
            <a:ext cx="6858000" cy="6858000"/>
          </a:xfrm>
          <a:prstGeom prst="rect">
            <a:avLst/>
          </a:prstGeom>
        </p:spPr>
      </p:pic>
    </p:spTree>
    <p:extLst>
      <p:ext uri="{BB962C8B-B14F-4D97-AF65-F5344CB8AC3E}">
        <p14:creationId xmlns:p14="http://schemas.microsoft.com/office/powerpoint/2010/main" val="38869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71829"/>
            <a:ext cx="12192000" cy="5086171"/>
          </a:xfrm>
          <a:prstGeom prst="rect">
            <a:avLst/>
          </a:prstGeom>
          <a:solidFill>
            <a:srgbClr val="1231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itle 1"/>
          <p:cNvSpPr txBox="1">
            <a:spLocks/>
          </p:cNvSpPr>
          <p:nvPr/>
        </p:nvSpPr>
        <p:spPr>
          <a:xfrm>
            <a:off x="3328084" y="2805668"/>
            <a:ext cx="8378577" cy="322383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0000"/>
              </a:lnSpc>
            </a:pPr>
            <a:r>
              <a:rPr lang="en-US" sz="5867" b="1" dirty="0">
                <a:solidFill>
                  <a:srgbClr val="FEDA41"/>
                </a:solidFill>
                <a:latin typeface="Trebuchet MS"/>
                <a:cs typeface="Trebuchet MS"/>
              </a:rPr>
              <a:t>Collaborative Engagement with </a:t>
            </a:r>
          </a:p>
          <a:p>
            <a:pPr>
              <a:lnSpc>
                <a:spcPct val="110000"/>
              </a:lnSpc>
            </a:pPr>
            <a:r>
              <a:rPr lang="en-US" sz="5867" b="1" dirty="0">
                <a:solidFill>
                  <a:srgbClr val="FEDA41"/>
                </a:solidFill>
                <a:latin typeface="Trebuchet MS"/>
                <a:cs typeface="Trebuchet MS"/>
              </a:rPr>
              <a:t>External Partners</a:t>
            </a:r>
          </a:p>
          <a:p>
            <a:pPr algn="l">
              <a:lnSpc>
                <a:spcPct val="110000"/>
              </a:lnSpc>
            </a:pPr>
            <a:endParaRPr lang="en-US" sz="3733" b="1" dirty="0">
              <a:solidFill>
                <a:srgbClr val="FFFFFF"/>
              </a:solidFill>
              <a:latin typeface="Arial"/>
              <a:cs typeface="Arial"/>
            </a:endParaRPr>
          </a:p>
        </p:txBody>
      </p:sp>
      <p:pic>
        <p:nvPicPr>
          <p:cNvPr id="2" name="Picture 1"/>
          <p:cNvPicPr>
            <a:picLocks noChangeAspect="1"/>
          </p:cNvPicPr>
          <p:nvPr/>
        </p:nvPicPr>
        <p:blipFill>
          <a:blip r:embed="rId2"/>
          <a:stretch>
            <a:fillRect/>
          </a:stretch>
        </p:blipFill>
        <p:spPr>
          <a:xfrm>
            <a:off x="-830108" y="-623343"/>
            <a:ext cx="6858000" cy="6858000"/>
          </a:xfrm>
          <a:prstGeom prst="rect">
            <a:avLst/>
          </a:prstGeom>
        </p:spPr>
      </p:pic>
    </p:spTree>
    <p:extLst>
      <p:ext uri="{BB962C8B-B14F-4D97-AF65-F5344CB8AC3E}">
        <p14:creationId xmlns:p14="http://schemas.microsoft.com/office/powerpoint/2010/main" val="331709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71829"/>
            <a:ext cx="12192000" cy="5086171"/>
          </a:xfrm>
          <a:prstGeom prst="rect">
            <a:avLst/>
          </a:prstGeom>
          <a:solidFill>
            <a:srgbClr val="1231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itle 1"/>
          <p:cNvSpPr txBox="1">
            <a:spLocks/>
          </p:cNvSpPr>
          <p:nvPr/>
        </p:nvSpPr>
        <p:spPr>
          <a:xfrm>
            <a:off x="3390112" y="2426079"/>
            <a:ext cx="8801888" cy="374940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0000"/>
              </a:lnSpc>
            </a:pPr>
            <a:r>
              <a:rPr lang="en-US" sz="5867" b="1" dirty="0">
                <a:solidFill>
                  <a:srgbClr val="FEDA41"/>
                </a:solidFill>
                <a:latin typeface="Trebuchet MS"/>
                <a:cs typeface="Trebuchet MS"/>
              </a:rPr>
              <a:t>Evidence-Driven Continuous Improvement Processes</a:t>
            </a:r>
          </a:p>
          <a:p>
            <a:pPr algn="l">
              <a:lnSpc>
                <a:spcPct val="110000"/>
              </a:lnSpc>
            </a:pPr>
            <a:endParaRPr lang="en-US" sz="3733" b="1" dirty="0">
              <a:solidFill>
                <a:srgbClr val="FFFFFF"/>
              </a:solidFill>
              <a:latin typeface="Arial"/>
              <a:cs typeface="Arial"/>
            </a:endParaRPr>
          </a:p>
        </p:txBody>
      </p:sp>
      <p:pic>
        <p:nvPicPr>
          <p:cNvPr id="2" name="Picture 1"/>
          <p:cNvPicPr>
            <a:picLocks noChangeAspect="1"/>
          </p:cNvPicPr>
          <p:nvPr/>
        </p:nvPicPr>
        <p:blipFill>
          <a:blip r:embed="rId2"/>
          <a:stretch>
            <a:fillRect/>
          </a:stretch>
        </p:blipFill>
        <p:spPr>
          <a:xfrm>
            <a:off x="-1927408" y="-1901548"/>
            <a:ext cx="8949343" cy="8949343"/>
          </a:xfrm>
          <a:prstGeom prst="rect">
            <a:avLst/>
          </a:prstGeom>
        </p:spPr>
      </p:pic>
    </p:spTree>
    <p:extLst>
      <p:ext uri="{BB962C8B-B14F-4D97-AF65-F5344CB8AC3E}">
        <p14:creationId xmlns:p14="http://schemas.microsoft.com/office/powerpoint/2010/main" val="289869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771829"/>
            <a:ext cx="12192000" cy="5086171"/>
          </a:xfrm>
          <a:prstGeom prst="rect">
            <a:avLst/>
          </a:prstGeom>
          <a:solidFill>
            <a:srgbClr val="1231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itle 1"/>
          <p:cNvSpPr txBox="1">
            <a:spLocks/>
          </p:cNvSpPr>
          <p:nvPr/>
        </p:nvSpPr>
        <p:spPr>
          <a:xfrm>
            <a:off x="3740437" y="3068458"/>
            <a:ext cx="8451563" cy="392459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0000"/>
              </a:lnSpc>
            </a:pPr>
            <a:r>
              <a:rPr lang="en-US" sz="5867" b="1" dirty="0">
                <a:solidFill>
                  <a:srgbClr val="FEDA41"/>
                </a:solidFill>
                <a:latin typeface="Trebuchet MS"/>
                <a:cs typeface="Trebuchet MS"/>
              </a:rPr>
              <a:t>Transparency of Student Learning</a:t>
            </a:r>
          </a:p>
          <a:p>
            <a:pPr algn="l">
              <a:lnSpc>
                <a:spcPct val="110000"/>
              </a:lnSpc>
            </a:pPr>
            <a:endParaRPr lang="en-US" sz="3733" b="1" dirty="0">
              <a:solidFill>
                <a:srgbClr val="FFFFFF"/>
              </a:solidFill>
              <a:latin typeface="Arial"/>
              <a:cs typeface="Arial"/>
            </a:endParaRPr>
          </a:p>
        </p:txBody>
      </p:sp>
      <p:pic>
        <p:nvPicPr>
          <p:cNvPr id="2" name="Picture 1"/>
          <p:cNvPicPr>
            <a:picLocks noChangeAspect="1"/>
          </p:cNvPicPr>
          <p:nvPr/>
        </p:nvPicPr>
        <p:blipFill>
          <a:blip r:embed="rId2"/>
          <a:stretch>
            <a:fillRect/>
          </a:stretch>
        </p:blipFill>
        <p:spPr>
          <a:xfrm>
            <a:off x="-1559951" y="-1280511"/>
            <a:ext cx="7997152" cy="7997152"/>
          </a:xfrm>
          <a:prstGeom prst="rect">
            <a:avLst/>
          </a:prstGeom>
        </p:spPr>
      </p:pic>
    </p:spTree>
    <p:extLst>
      <p:ext uri="{BB962C8B-B14F-4D97-AF65-F5344CB8AC3E}">
        <p14:creationId xmlns:p14="http://schemas.microsoft.com/office/powerpoint/2010/main" val="391577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34893" y="1907069"/>
            <a:ext cx="11845255" cy="455947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a:spcBef>
                <a:spcPts val="0"/>
              </a:spcBef>
              <a:spcAft>
                <a:spcPts val="800"/>
              </a:spcAft>
              <a:buNone/>
            </a:pPr>
            <a:r>
              <a:rPr lang="en-US" sz="2933" dirty="0">
                <a:solidFill>
                  <a:srgbClr val="132D3D"/>
                </a:solidFill>
                <a:latin typeface="Arial" panose="020B0604020202020204" pitchFamily="34" charset="0"/>
                <a:cs typeface="Arial" panose="020B0604020202020204" pitchFamily="34" charset="0"/>
              </a:rPr>
              <a:t>Your assignment has </a:t>
            </a:r>
            <a:r>
              <a:rPr lang="en-US" sz="2933" b="1" i="1" dirty="0">
                <a:solidFill>
                  <a:srgbClr val="132D3D"/>
                </a:solidFill>
                <a:latin typeface="Arial" panose="020B0604020202020204" pitchFamily="34" charset="0"/>
                <a:cs typeface="Arial" panose="020B0604020202020204" pitchFamily="34" charset="0"/>
              </a:rPr>
              <a:t>two parts</a:t>
            </a:r>
            <a:r>
              <a:rPr lang="en-US" sz="2933" dirty="0">
                <a:solidFill>
                  <a:srgbClr val="132D3D"/>
                </a:solidFill>
                <a:latin typeface="Arial" panose="020B0604020202020204" pitchFamily="34" charset="0"/>
                <a:cs typeface="Arial" panose="020B0604020202020204" pitchFamily="34" charset="0"/>
              </a:rPr>
              <a:t>:</a:t>
            </a:r>
          </a:p>
          <a:p>
            <a:pPr marL="0" indent="0" defTabSz="609585">
              <a:spcBef>
                <a:spcPts val="0"/>
              </a:spcBef>
              <a:spcAft>
                <a:spcPts val="800"/>
              </a:spcAft>
              <a:buNone/>
            </a:pPr>
            <a:endParaRPr lang="en-US" sz="1867" dirty="0">
              <a:solidFill>
                <a:srgbClr val="132D3D"/>
              </a:solidFill>
              <a:latin typeface="Arial" panose="020B0604020202020204" pitchFamily="34" charset="0"/>
              <a:cs typeface="Arial" panose="020B0604020202020204" pitchFamily="34" charset="0"/>
            </a:endParaRPr>
          </a:p>
          <a:p>
            <a:pPr marL="609585" indent="-609585" defTabSz="609585">
              <a:spcBef>
                <a:spcPts val="0"/>
              </a:spcBef>
              <a:spcAft>
                <a:spcPts val="800"/>
              </a:spcAft>
              <a:buFont typeface="+mj-lt"/>
              <a:buAutoNum type="arabicPeriod"/>
            </a:pPr>
            <a:r>
              <a:rPr lang="en-US" sz="2933" b="1" dirty="0">
                <a:solidFill>
                  <a:srgbClr val="132D3D"/>
                </a:solidFill>
                <a:latin typeface="Arial" panose="020B0604020202020204" pitchFamily="34" charset="0"/>
                <a:cs typeface="Arial" panose="020B0604020202020204" pitchFamily="34" charset="0"/>
              </a:rPr>
              <a:t>Read the case study: </a:t>
            </a:r>
          </a:p>
          <a:p>
            <a:pPr marL="533387" lvl="1" indent="0" defTabSz="609585">
              <a:spcBef>
                <a:spcPts val="0"/>
              </a:spcBef>
              <a:spcAft>
                <a:spcPts val="800"/>
              </a:spcAft>
              <a:buNone/>
            </a:pPr>
            <a:r>
              <a:rPr lang="en-US" sz="2933" i="1" dirty="0">
                <a:solidFill>
                  <a:srgbClr val="132D3D"/>
                </a:solidFill>
                <a:latin typeface="Arial" panose="020B0604020202020204" pitchFamily="34" charset="0"/>
                <a:cs typeface="Arial" panose="020B0604020202020204" pitchFamily="34" charset="0"/>
              </a:rPr>
              <a:t>Short case study is missing many parts</a:t>
            </a:r>
          </a:p>
          <a:p>
            <a:pPr marL="533387" lvl="1" indent="0" defTabSz="609585">
              <a:spcBef>
                <a:spcPts val="0"/>
              </a:spcBef>
              <a:spcAft>
                <a:spcPts val="800"/>
              </a:spcAft>
              <a:buNone/>
            </a:pPr>
            <a:endParaRPr lang="en-US" sz="2933" i="1" dirty="0">
              <a:solidFill>
                <a:srgbClr val="132D3D"/>
              </a:solidFill>
              <a:latin typeface="Arial" panose="020B0604020202020204" pitchFamily="34" charset="0"/>
              <a:cs typeface="Arial" panose="020B0604020202020204" pitchFamily="34" charset="0"/>
            </a:endParaRPr>
          </a:p>
          <a:p>
            <a:pPr marL="609585" indent="-609585" defTabSz="609585">
              <a:spcBef>
                <a:spcPts val="0"/>
              </a:spcBef>
              <a:spcAft>
                <a:spcPts val="800"/>
              </a:spcAft>
              <a:buFont typeface="+mj-lt"/>
              <a:buAutoNum type="arabicPeriod" startAt="2"/>
            </a:pPr>
            <a:r>
              <a:rPr lang="en-US" sz="2933" b="1" dirty="0">
                <a:solidFill>
                  <a:srgbClr val="132D3D"/>
                </a:solidFill>
                <a:latin typeface="Arial" panose="020B0604020202020204" pitchFamily="34" charset="0"/>
                <a:cs typeface="Arial" panose="020B0604020202020204" pitchFamily="34" charset="0"/>
              </a:rPr>
              <a:t>Apply the Standards:</a:t>
            </a:r>
          </a:p>
          <a:p>
            <a:pPr marL="533387" lvl="1" indent="0" defTabSz="609585">
              <a:spcBef>
                <a:spcPts val="0"/>
              </a:spcBef>
              <a:spcAft>
                <a:spcPts val="800"/>
              </a:spcAft>
              <a:buNone/>
            </a:pPr>
            <a:r>
              <a:rPr lang="en-US" sz="2933" i="1" dirty="0">
                <a:solidFill>
                  <a:srgbClr val="132D3D"/>
                </a:solidFill>
                <a:latin typeface="Arial" panose="020B0604020202020204" pitchFamily="34" charset="0"/>
                <a:cs typeface="Arial" panose="020B0604020202020204" pitchFamily="34" charset="0"/>
              </a:rPr>
              <a:t>What questions would you ask this institution to determine the level of quality in their CBE program?</a:t>
            </a:r>
          </a:p>
        </p:txBody>
      </p:sp>
      <p:sp>
        <p:nvSpPr>
          <p:cNvPr id="4" name="Title 1"/>
          <p:cNvSpPr txBox="1">
            <a:spLocks/>
          </p:cNvSpPr>
          <p:nvPr/>
        </p:nvSpPr>
        <p:spPr>
          <a:xfrm>
            <a:off x="759037" y="316798"/>
            <a:ext cx="11227407" cy="141353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219170">
              <a:lnSpc>
                <a:spcPct val="110000"/>
              </a:lnSpc>
            </a:pPr>
            <a:r>
              <a:rPr lang="en-US" sz="3733" b="1" dirty="0">
                <a:solidFill>
                  <a:srgbClr val="FFFFFF"/>
                </a:solidFill>
                <a:latin typeface="Trebuchet MS"/>
                <a:cs typeface="Arial"/>
              </a:rPr>
              <a:t>Applying the Standards </a:t>
            </a:r>
            <a:endParaRPr lang="en-US" sz="3733" b="1" dirty="0">
              <a:solidFill>
                <a:srgbClr val="FFFFFF"/>
              </a:solidFill>
              <a:latin typeface="Arial"/>
              <a:cs typeface="Arial"/>
            </a:endParaRPr>
          </a:p>
        </p:txBody>
      </p:sp>
    </p:spTree>
    <p:extLst>
      <p:ext uri="{BB962C8B-B14F-4D97-AF65-F5344CB8AC3E}">
        <p14:creationId xmlns:p14="http://schemas.microsoft.com/office/powerpoint/2010/main" val="272316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57700" y="3788229"/>
            <a:ext cx="3683381" cy="1015663"/>
          </a:xfrm>
          <a:prstGeom prst="rect">
            <a:avLst/>
          </a:prstGeom>
          <a:noFill/>
        </p:spPr>
        <p:txBody>
          <a:bodyPr wrap="none" rtlCol="0">
            <a:spAutoFit/>
          </a:bodyPr>
          <a:lstStyle/>
          <a:p>
            <a:r>
              <a:rPr lang="en-US" sz="6000" dirty="0"/>
              <a:t>Questions?</a:t>
            </a:r>
          </a:p>
        </p:txBody>
      </p:sp>
    </p:spTree>
    <p:extLst>
      <p:ext uri="{BB962C8B-B14F-4D97-AF65-F5344CB8AC3E}">
        <p14:creationId xmlns:p14="http://schemas.microsoft.com/office/powerpoint/2010/main" val="3723113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935060" y="2561438"/>
          <a:ext cx="8034440" cy="3221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759037" y="316798"/>
            <a:ext cx="11227407" cy="141353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219170">
              <a:lnSpc>
                <a:spcPct val="110000"/>
              </a:lnSpc>
            </a:pPr>
            <a:r>
              <a:rPr lang="en-US" sz="3733" b="1" dirty="0">
                <a:solidFill>
                  <a:srgbClr val="FFFFFF"/>
                </a:solidFill>
                <a:latin typeface="Trebuchet MS"/>
                <a:cs typeface="Trebuchet MS"/>
              </a:rPr>
              <a:t>Moving CBE Forward</a:t>
            </a:r>
            <a:endParaRPr lang="en-US" sz="3733" b="1" dirty="0">
              <a:solidFill>
                <a:srgbClr val="FFFFFF"/>
              </a:solidFill>
              <a:latin typeface="Arial"/>
              <a:cs typeface="Arial"/>
            </a:endParaRPr>
          </a:p>
        </p:txBody>
      </p:sp>
    </p:spTree>
    <p:extLst>
      <p:ext uri="{BB962C8B-B14F-4D97-AF65-F5344CB8AC3E}">
        <p14:creationId xmlns:p14="http://schemas.microsoft.com/office/powerpoint/2010/main" val="402474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545053" y="2393658"/>
            <a:ext cx="5745175" cy="3288484"/>
          </a:xfrm>
          <a:prstGeom prst="rect">
            <a:avLst/>
          </a:prstGeom>
        </p:spPr>
      </p:pic>
      <p:sp>
        <p:nvSpPr>
          <p:cNvPr id="7" name="TextBox 6"/>
          <p:cNvSpPr txBox="1"/>
          <p:nvPr/>
        </p:nvSpPr>
        <p:spPr>
          <a:xfrm>
            <a:off x="759036" y="2399191"/>
            <a:ext cx="4951445" cy="2759730"/>
          </a:xfrm>
          <a:prstGeom prst="rect">
            <a:avLst/>
          </a:prstGeom>
          <a:noFill/>
        </p:spPr>
        <p:txBody>
          <a:bodyPr wrap="square" rtlCol="0">
            <a:spAutoFit/>
          </a:bodyPr>
          <a:lstStyle/>
          <a:p>
            <a:pPr defTabSz="609585">
              <a:spcAft>
                <a:spcPts val="800"/>
              </a:spcAft>
            </a:pPr>
            <a:r>
              <a:rPr lang="en-US" sz="3200" b="1" dirty="0">
                <a:solidFill>
                  <a:srgbClr val="132D3D"/>
                </a:solidFill>
                <a:latin typeface="Arial" panose="020B0604020202020204" pitchFamily="34" charset="0"/>
                <a:cs typeface="Arial" panose="020B0604020202020204" pitchFamily="34" charset="0"/>
              </a:rPr>
              <a:t>Ask you to keep both perspectives in mind</a:t>
            </a:r>
            <a:r>
              <a:rPr lang="en-US" sz="3200" dirty="0">
                <a:solidFill>
                  <a:srgbClr val="132D3D"/>
                </a:solidFill>
                <a:latin typeface="Arial" panose="020B0604020202020204" pitchFamily="34" charset="0"/>
                <a:cs typeface="Arial" panose="020B0604020202020204" pitchFamily="34" charset="0"/>
              </a:rPr>
              <a:t>:</a:t>
            </a:r>
          </a:p>
          <a:p>
            <a:pPr marL="457189" indent="-457189" defTabSz="609585">
              <a:spcAft>
                <a:spcPts val="800"/>
              </a:spcAft>
              <a:buFontTx/>
              <a:buAutoNum type="arabicParenR"/>
            </a:pPr>
            <a:r>
              <a:rPr lang="en-US" sz="3200" dirty="0">
                <a:solidFill>
                  <a:srgbClr val="132D3D"/>
                </a:solidFill>
                <a:latin typeface="Arial" panose="020B0604020202020204" pitchFamily="34" charset="0"/>
                <a:cs typeface="Arial" panose="020B0604020202020204" pitchFamily="34" charset="0"/>
              </a:rPr>
              <a:t>Your personal work lens; and</a:t>
            </a:r>
          </a:p>
          <a:p>
            <a:pPr marL="457189" indent="-457189" defTabSz="609585">
              <a:spcAft>
                <a:spcPts val="800"/>
              </a:spcAft>
              <a:buFontTx/>
              <a:buAutoNum type="arabicParenR"/>
            </a:pPr>
            <a:r>
              <a:rPr lang="en-US" sz="3200" dirty="0">
                <a:solidFill>
                  <a:srgbClr val="132D3D"/>
                </a:solidFill>
                <a:latin typeface="Arial" panose="020B0604020202020204" pitchFamily="34" charset="0"/>
                <a:cs typeface="Arial" panose="020B0604020202020204" pitchFamily="34" charset="0"/>
              </a:rPr>
              <a:t>The emerging CBE field</a:t>
            </a:r>
          </a:p>
        </p:txBody>
      </p:sp>
      <p:sp>
        <p:nvSpPr>
          <p:cNvPr id="9" name="Title 1"/>
          <p:cNvSpPr txBox="1">
            <a:spLocks/>
          </p:cNvSpPr>
          <p:nvPr/>
        </p:nvSpPr>
        <p:spPr>
          <a:xfrm>
            <a:off x="759037" y="316798"/>
            <a:ext cx="11227407" cy="141353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219170">
              <a:lnSpc>
                <a:spcPct val="110000"/>
              </a:lnSpc>
            </a:pPr>
            <a:r>
              <a:rPr lang="en-US" sz="3733" b="1" dirty="0">
                <a:solidFill>
                  <a:srgbClr val="FFFFFF"/>
                </a:solidFill>
                <a:latin typeface="Trebuchet MS"/>
                <a:cs typeface="Trebuchet MS"/>
              </a:rPr>
              <a:t>Multiple Perspectives</a:t>
            </a:r>
            <a:endParaRPr lang="en-US" sz="3733" b="1" dirty="0">
              <a:solidFill>
                <a:srgbClr val="FFFFFF"/>
              </a:solidFill>
              <a:latin typeface="Arial"/>
              <a:cs typeface="Arial"/>
            </a:endParaRPr>
          </a:p>
        </p:txBody>
      </p:sp>
    </p:spTree>
    <p:extLst>
      <p:ext uri="{BB962C8B-B14F-4D97-AF65-F5344CB8AC3E}">
        <p14:creationId xmlns:p14="http://schemas.microsoft.com/office/powerpoint/2010/main" val="363298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41863" y="2505513"/>
            <a:ext cx="3982596" cy="2983103"/>
          </a:xfrm>
          <a:prstGeom prst="rect">
            <a:avLst/>
          </a:prstGeom>
        </p:spPr>
      </p:pic>
      <p:sp>
        <p:nvSpPr>
          <p:cNvPr id="5" name="TextBox 4"/>
          <p:cNvSpPr txBox="1"/>
          <p:nvPr/>
        </p:nvSpPr>
        <p:spPr>
          <a:xfrm>
            <a:off x="939567" y="2628551"/>
            <a:ext cx="4440573" cy="2554545"/>
          </a:xfrm>
          <a:prstGeom prst="rect">
            <a:avLst/>
          </a:prstGeom>
          <a:noFill/>
        </p:spPr>
        <p:txBody>
          <a:bodyPr wrap="square" rtlCol="0">
            <a:spAutoFit/>
          </a:bodyPr>
          <a:lstStyle/>
          <a:p>
            <a:pPr defTabSz="609585"/>
            <a:r>
              <a:rPr lang="en-US" sz="3200" dirty="0">
                <a:solidFill>
                  <a:srgbClr val="132D3D"/>
                </a:solidFill>
                <a:latin typeface="Arial" panose="020B0604020202020204" pitchFamily="34" charset="0"/>
                <a:cs typeface="Arial" panose="020B0604020202020204" pitchFamily="34" charset="0"/>
              </a:rPr>
              <a:t>Zeitgeist </a:t>
            </a:r>
          </a:p>
          <a:p>
            <a:pPr defTabSz="609585"/>
            <a:endParaRPr lang="en-US" sz="3200" dirty="0">
              <a:solidFill>
                <a:srgbClr val="132D3D"/>
              </a:solidFill>
              <a:latin typeface="Arial" panose="020B0604020202020204" pitchFamily="34" charset="0"/>
              <a:cs typeface="Arial" panose="020B0604020202020204" pitchFamily="34" charset="0"/>
            </a:endParaRPr>
          </a:p>
          <a:p>
            <a:pPr defTabSz="609585"/>
            <a:r>
              <a:rPr lang="en-US" sz="3200" dirty="0">
                <a:solidFill>
                  <a:srgbClr val="132D3D"/>
                </a:solidFill>
                <a:latin typeface="Arial" panose="020B0604020202020204" pitchFamily="34" charset="0"/>
                <a:cs typeface="Arial" panose="020B0604020202020204" pitchFamily="34" charset="0"/>
              </a:rPr>
              <a:t>C-BEN’s positioning</a:t>
            </a:r>
          </a:p>
          <a:p>
            <a:pPr defTabSz="609585"/>
            <a:endParaRPr lang="en-US" sz="3200" dirty="0">
              <a:solidFill>
                <a:srgbClr val="132D3D"/>
              </a:solidFill>
              <a:latin typeface="Arial" panose="020B0604020202020204" pitchFamily="34" charset="0"/>
              <a:cs typeface="Arial" panose="020B0604020202020204" pitchFamily="34" charset="0"/>
            </a:endParaRPr>
          </a:p>
          <a:p>
            <a:pPr defTabSz="609585"/>
            <a:r>
              <a:rPr lang="en-US" sz="3200" dirty="0">
                <a:solidFill>
                  <a:srgbClr val="132D3D"/>
                </a:solidFill>
                <a:latin typeface="Arial" panose="020B0604020202020204" pitchFamily="34" charset="0"/>
                <a:cs typeface="Arial" panose="020B0604020202020204" pitchFamily="34" charset="0"/>
              </a:rPr>
              <a:t>Informing constituents</a:t>
            </a:r>
          </a:p>
        </p:txBody>
      </p:sp>
      <p:sp>
        <p:nvSpPr>
          <p:cNvPr id="6" name="Title 1"/>
          <p:cNvSpPr txBox="1">
            <a:spLocks/>
          </p:cNvSpPr>
          <p:nvPr/>
        </p:nvSpPr>
        <p:spPr>
          <a:xfrm>
            <a:off x="759037" y="316798"/>
            <a:ext cx="11227407" cy="141353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219170">
              <a:lnSpc>
                <a:spcPct val="110000"/>
              </a:lnSpc>
            </a:pPr>
            <a:r>
              <a:rPr lang="en-US" sz="3733" b="1" dirty="0">
                <a:solidFill>
                  <a:srgbClr val="FFFFFF"/>
                </a:solidFill>
                <a:latin typeface="Trebuchet MS"/>
                <a:cs typeface="Trebuchet MS"/>
              </a:rPr>
              <a:t>Why this work now?</a:t>
            </a:r>
            <a:endParaRPr lang="en-US" sz="3733" b="1" dirty="0">
              <a:solidFill>
                <a:srgbClr val="FFFFFF"/>
              </a:solidFill>
              <a:latin typeface="Arial"/>
              <a:cs typeface="Arial"/>
            </a:endParaRPr>
          </a:p>
        </p:txBody>
      </p:sp>
    </p:spTree>
    <p:extLst>
      <p:ext uri="{BB962C8B-B14F-4D97-AF65-F5344CB8AC3E}">
        <p14:creationId xmlns:p14="http://schemas.microsoft.com/office/powerpoint/2010/main" val="3070427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3024" y="1892522"/>
            <a:ext cx="11948977" cy="4812215"/>
          </a:xfrm>
          <a:prstGeom prst="rect">
            <a:avLst/>
          </a:prstGeom>
          <a:noFill/>
        </p:spPr>
        <p:txBody>
          <a:bodyPr wrap="square" rtlCol="0">
            <a:spAutoFit/>
          </a:bodyPr>
          <a:lstStyle/>
          <a:p>
            <a:pPr defTabSz="609585">
              <a:spcAft>
                <a:spcPts val="1600"/>
              </a:spcAft>
            </a:pPr>
            <a:r>
              <a:rPr lang="en-US" sz="2267" b="1" dirty="0">
                <a:solidFill>
                  <a:srgbClr val="132D3D"/>
                </a:solidFill>
                <a:latin typeface="Arial" panose="020B0604020202020204" pitchFamily="34" charset="0"/>
                <a:cs typeface="Arial" panose="020B0604020202020204" pitchFamily="34" charset="0"/>
              </a:rPr>
              <a:t>May 2016 </a:t>
            </a:r>
            <a:r>
              <a:rPr lang="en-US" sz="2267" dirty="0">
                <a:solidFill>
                  <a:srgbClr val="132D3D"/>
                </a:solidFill>
                <a:latin typeface="Arial" panose="020B0604020202020204" pitchFamily="34" charset="0"/>
                <a:cs typeface="Arial" panose="020B0604020202020204" pitchFamily="34" charset="0"/>
              </a:rPr>
              <a:t>– C-BEN Quality Standards Working Group Begins Work Adapting &amp; Vetting the Shared Design Elements</a:t>
            </a:r>
          </a:p>
          <a:p>
            <a:pPr defTabSz="609585">
              <a:spcAft>
                <a:spcPts val="1600"/>
              </a:spcAft>
            </a:pPr>
            <a:r>
              <a:rPr lang="en-US" sz="2267" b="1" dirty="0">
                <a:solidFill>
                  <a:srgbClr val="132D3D"/>
                </a:solidFill>
                <a:latin typeface="Arial" panose="020B0604020202020204" pitchFamily="34" charset="0"/>
                <a:cs typeface="Arial" panose="020B0604020202020204" pitchFamily="34" charset="0"/>
              </a:rPr>
              <a:t>September 2016 </a:t>
            </a:r>
            <a:r>
              <a:rPr lang="en-US" sz="2267" dirty="0">
                <a:solidFill>
                  <a:srgbClr val="132D3D"/>
                </a:solidFill>
                <a:latin typeface="Arial" panose="020B0604020202020204" pitchFamily="34" charset="0"/>
                <a:cs typeface="Arial" panose="020B0604020202020204" pitchFamily="34" charset="0"/>
              </a:rPr>
              <a:t>– Draft Standards Shared at </a:t>
            </a:r>
            <a:r>
              <a:rPr lang="en-US" sz="2267" dirty="0" err="1">
                <a:solidFill>
                  <a:srgbClr val="132D3D"/>
                </a:solidFill>
                <a:latin typeface="Arial" panose="020B0604020202020204" pitchFamily="34" charset="0"/>
                <a:cs typeface="Arial" panose="020B0604020202020204" pitchFamily="34" charset="0"/>
              </a:rPr>
              <a:t>CBExchange</a:t>
            </a:r>
            <a:r>
              <a:rPr lang="en-US" sz="2267" dirty="0">
                <a:solidFill>
                  <a:srgbClr val="132D3D"/>
                </a:solidFill>
                <a:latin typeface="Arial" panose="020B0604020202020204" pitchFamily="34" charset="0"/>
                <a:cs typeface="Arial" panose="020B0604020202020204" pitchFamily="34" charset="0"/>
              </a:rPr>
              <a:t>, Online Platform for Feedback Opened October &gt; December</a:t>
            </a:r>
          </a:p>
          <a:p>
            <a:pPr defTabSz="609585">
              <a:spcAft>
                <a:spcPts val="1600"/>
              </a:spcAft>
            </a:pPr>
            <a:r>
              <a:rPr lang="en-US" sz="2267" b="1" dirty="0">
                <a:solidFill>
                  <a:srgbClr val="132D3D"/>
                </a:solidFill>
                <a:latin typeface="Arial" panose="020B0604020202020204" pitchFamily="34" charset="0"/>
                <a:cs typeface="Arial" panose="020B0604020202020204" pitchFamily="34" charset="0"/>
              </a:rPr>
              <a:t>December, 2016 </a:t>
            </a:r>
            <a:r>
              <a:rPr lang="en-US" sz="2267" dirty="0">
                <a:solidFill>
                  <a:srgbClr val="132D3D"/>
                </a:solidFill>
                <a:latin typeface="Arial" panose="020B0604020202020204" pitchFamily="34" charset="0"/>
                <a:cs typeface="Arial" panose="020B0604020202020204" pitchFamily="34" charset="0"/>
              </a:rPr>
              <a:t>– Field Feedback Incorporated, New Draft Produced</a:t>
            </a:r>
          </a:p>
          <a:p>
            <a:pPr defTabSz="609585">
              <a:spcAft>
                <a:spcPts val="1600"/>
              </a:spcAft>
            </a:pPr>
            <a:r>
              <a:rPr lang="en-US" sz="2267" b="1" dirty="0">
                <a:solidFill>
                  <a:srgbClr val="132D3D"/>
                </a:solidFill>
                <a:latin typeface="Arial" panose="020B0604020202020204" pitchFamily="34" charset="0"/>
                <a:cs typeface="Arial" panose="020B0604020202020204" pitchFamily="34" charset="0"/>
              </a:rPr>
              <a:t>December, 2016 </a:t>
            </a:r>
            <a:r>
              <a:rPr lang="en-US" sz="2267" dirty="0">
                <a:solidFill>
                  <a:srgbClr val="132D3D"/>
                </a:solidFill>
                <a:latin typeface="Arial" panose="020B0604020202020204" pitchFamily="34" charset="0"/>
                <a:cs typeface="Arial" panose="020B0604020202020204" pitchFamily="34" charset="0"/>
              </a:rPr>
              <a:t>– Quality Standards Convening for C-BEN Members &amp; National Experts </a:t>
            </a:r>
          </a:p>
          <a:p>
            <a:pPr defTabSz="609585">
              <a:spcAft>
                <a:spcPts val="1600"/>
              </a:spcAft>
            </a:pPr>
            <a:r>
              <a:rPr lang="en-US" sz="2267" b="1" dirty="0">
                <a:solidFill>
                  <a:srgbClr val="132D3D"/>
                </a:solidFill>
                <a:latin typeface="Arial" panose="020B0604020202020204" pitchFamily="34" charset="0"/>
                <a:cs typeface="Arial" panose="020B0604020202020204" pitchFamily="34" charset="0"/>
              </a:rPr>
              <a:t>January, 2017 </a:t>
            </a:r>
            <a:r>
              <a:rPr lang="en-US" sz="2267" dirty="0">
                <a:solidFill>
                  <a:srgbClr val="132D3D"/>
                </a:solidFill>
                <a:latin typeface="Arial" panose="020B0604020202020204" pitchFamily="34" charset="0"/>
                <a:cs typeface="Arial" panose="020B0604020202020204" pitchFamily="34" charset="0"/>
              </a:rPr>
              <a:t>– Feedback from Convening Incorporated, Drafting of Development Guide Begins </a:t>
            </a:r>
          </a:p>
          <a:p>
            <a:pPr defTabSz="609585">
              <a:spcAft>
                <a:spcPts val="1600"/>
              </a:spcAft>
            </a:pPr>
            <a:r>
              <a:rPr lang="en-US" sz="2267" b="1" dirty="0">
                <a:solidFill>
                  <a:srgbClr val="132D3D"/>
                </a:solidFill>
                <a:latin typeface="Arial" panose="020B0604020202020204" pitchFamily="34" charset="0"/>
                <a:cs typeface="Arial" panose="020B0604020202020204" pitchFamily="34" charset="0"/>
              </a:rPr>
              <a:t>March-April, 2017 </a:t>
            </a:r>
            <a:r>
              <a:rPr lang="en-US" sz="2267" dirty="0">
                <a:solidFill>
                  <a:srgbClr val="132D3D"/>
                </a:solidFill>
                <a:latin typeface="Arial" panose="020B0604020202020204" pitchFamily="34" charset="0"/>
                <a:cs typeface="Arial" panose="020B0604020202020204" pitchFamily="34" charset="0"/>
              </a:rPr>
              <a:t>– Development Guide (rubrics) Finalized by Working Group</a:t>
            </a:r>
          </a:p>
          <a:p>
            <a:pPr defTabSz="609585">
              <a:spcAft>
                <a:spcPts val="1600"/>
              </a:spcAft>
            </a:pPr>
            <a:r>
              <a:rPr lang="en-US" sz="2267" b="1" dirty="0">
                <a:solidFill>
                  <a:srgbClr val="132D3D"/>
                </a:solidFill>
                <a:latin typeface="Arial" panose="020B0604020202020204" pitchFamily="34" charset="0"/>
                <a:cs typeface="Arial" panose="020B0604020202020204" pitchFamily="34" charset="0"/>
              </a:rPr>
              <a:t>May 2017 </a:t>
            </a:r>
            <a:r>
              <a:rPr lang="en-US" sz="2267" dirty="0">
                <a:solidFill>
                  <a:srgbClr val="132D3D"/>
                </a:solidFill>
                <a:latin typeface="Arial" panose="020B0604020202020204" pitchFamily="34" charset="0"/>
                <a:cs typeface="Arial" panose="020B0604020202020204" pitchFamily="34" charset="0"/>
              </a:rPr>
              <a:t>– Standards Released at C-BEN, Performance Indicators Refined </a:t>
            </a:r>
          </a:p>
        </p:txBody>
      </p:sp>
      <p:sp>
        <p:nvSpPr>
          <p:cNvPr id="4" name="Title 1"/>
          <p:cNvSpPr txBox="1">
            <a:spLocks/>
          </p:cNvSpPr>
          <p:nvPr/>
        </p:nvSpPr>
        <p:spPr>
          <a:xfrm>
            <a:off x="759037" y="316798"/>
            <a:ext cx="11227407" cy="141353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219170">
              <a:lnSpc>
                <a:spcPct val="110000"/>
              </a:lnSpc>
            </a:pPr>
            <a:r>
              <a:rPr lang="en-US" sz="3733" b="1" dirty="0">
                <a:solidFill>
                  <a:srgbClr val="FFFFFF"/>
                </a:solidFill>
                <a:latin typeface="Trebuchet MS"/>
                <a:cs typeface="Trebuchet MS"/>
              </a:rPr>
              <a:t>The Work So Far…</a:t>
            </a:r>
            <a:endParaRPr lang="en-US" sz="3733" b="1" dirty="0">
              <a:solidFill>
                <a:srgbClr val="FFFFFF"/>
              </a:solidFill>
              <a:latin typeface="Arial"/>
              <a:cs typeface="Arial"/>
            </a:endParaRPr>
          </a:p>
        </p:txBody>
      </p:sp>
    </p:spTree>
    <p:extLst>
      <p:ext uri="{BB962C8B-B14F-4D97-AF65-F5344CB8AC3E}">
        <p14:creationId xmlns:p14="http://schemas.microsoft.com/office/powerpoint/2010/main" val="323868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7801" y="3862269"/>
            <a:ext cx="4868828" cy="634020"/>
          </a:xfrm>
          <a:prstGeom prst="rect">
            <a:avLst/>
          </a:prstGeom>
        </p:spPr>
        <p:txBody>
          <a:bodyPr wrap="square">
            <a:spAutoFit/>
          </a:bodyPr>
          <a:lstStyle/>
          <a:p>
            <a:pPr marL="241294" indent="-241294" algn="ctr" defTabSz="609585">
              <a:lnSpc>
                <a:spcPct val="110000"/>
              </a:lnSpc>
            </a:pPr>
            <a:r>
              <a:rPr lang="en-US" sz="3200" dirty="0">
                <a:solidFill>
                  <a:prstClr val="white"/>
                </a:solidFill>
                <a:latin typeface="Arial"/>
                <a:cs typeface="Arial"/>
              </a:rPr>
              <a:t>IMAGE</a:t>
            </a:r>
          </a:p>
        </p:txBody>
      </p:sp>
      <p:graphicFrame>
        <p:nvGraphicFramePr>
          <p:cNvPr id="5" name="Diagram 4"/>
          <p:cNvGraphicFramePr/>
          <p:nvPr>
            <p:extLst>
              <p:ext uri="{D42A27DB-BD31-4B8C-83A1-F6EECF244321}">
                <p14:modId xmlns:p14="http://schemas.microsoft.com/office/powerpoint/2010/main" val="624947130"/>
              </p:ext>
            </p:extLst>
          </p:nvPr>
        </p:nvGraphicFramePr>
        <p:xfrm>
          <a:off x="2341658" y="1911859"/>
          <a:ext cx="7350212" cy="4816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a:xfrm>
            <a:off x="759037" y="316798"/>
            <a:ext cx="11227407" cy="141353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219170">
              <a:lnSpc>
                <a:spcPct val="110000"/>
              </a:lnSpc>
            </a:pPr>
            <a:r>
              <a:rPr lang="en-US" sz="3733" b="1" dirty="0">
                <a:solidFill>
                  <a:srgbClr val="FFFFFF"/>
                </a:solidFill>
                <a:latin typeface="Trebuchet MS"/>
                <a:cs typeface="Trebuchet MS"/>
              </a:rPr>
              <a:t>Quality Standard Hierarchy</a:t>
            </a:r>
            <a:endParaRPr lang="en-US" sz="3733" b="1" dirty="0">
              <a:solidFill>
                <a:srgbClr val="FFFFFF"/>
              </a:solidFill>
              <a:latin typeface="Arial"/>
              <a:cs typeface="Arial"/>
            </a:endParaRPr>
          </a:p>
        </p:txBody>
      </p:sp>
    </p:spTree>
    <p:extLst>
      <p:ext uri="{BB962C8B-B14F-4D97-AF65-F5344CB8AC3E}">
        <p14:creationId xmlns:p14="http://schemas.microsoft.com/office/powerpoint/2010/main" val="55026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5121" y="1816034"/>
            <a:ext cx="10335236" cy="5015797"/>
          </a:xfrm>
          <a:prstGeom prst="rect">
            <a:avLst/>
          </a:prstGeom>
        </p:spPr>
        <p:txBody>
          <a:bodyPr wrap="square">
            <a:spAutoFit/>
          </a:bodyPr>
          <a:lstStyle/>
          <a:p>
            <a:pPr algn="ctr" defTabSz="609585"/>
            <a:r>
              <a:rPr lang="en-US" sz="2133" b="1" dirty="0">
                <a:solidFill>
                  <a:srgbClr val="0070C0"/>
                </a:solidFill>
                <a:latin typeface="Trebuchet MS"/>
                <a:cs typeface="Trebuchet MS"/>
              </a:rPr>
              <a:t>Demonstrated Institutional Commitment to and Capacity for CBE Innovation</a:t>
            </a:r>
          </a:p>
          <a:p>
            <a:pPr algn="ctr" defTabSz="609585"/>
            <a:endParaRPr lang="en-US" sz="2133" b="1" dirty="0">
              <a:solidFill>
                <a:srgbClr val="0070C0"/>
              </a:solidFill>
              <a:latin typeface="Trebuchet MS"/>
              <a:cs typeface="Trebuchet MS"/>
            </a:endParaRPr>
          </a:p>
          <a:p>
            <a:pPr algn="ctr" defTabSz="609585"/>
            <a:r>
              <a:rPr lang="en-US" sz="2133" b="1" dirty="0">
                <a:solidFill>
                  <a:srgbClr val="0070C0"/>
                </a:solidFill>
                <a:latin typeface="Trebuchet MS"/>
                <a:cs typeface="Trebuchet MS"/>
              </a:rPr>
              <a:t>Clear, Measurable, Meaningful and Integrated Competencies</a:t>
            </a:r>
          </a:p>
          <a:p>
            <a:pPr algn="ctr" defTabSz="609585"/>
            <a:endParaRPr lang="en-US" sz="2133" b="1" dirty="0">
              <a:solidFill>
                <a:srgbClr val="0070C0"/>
              </a:solidFill>
              <a:latin typeface="Trebuchet MS"/>
              <a:cs typeface="Trebuchet MS"/>
            </a:endParaRPr>
          </a:p>
          <a:p>
            <a:pPr algn="ctr" defTabSz="609585"/>
            <a:r>
              <a:rPr lang="en-US" sz="2133" b="1" dirty="0">
                <a:solidFill>
                  <a:srgbClr val="0070C0"/>
                </a:solidFill>
                <a:latin typeface="Trebuchet MS"/>
                <a:cs typeface="Trebuchet MS"/>
              </a:rPr>
              <a:t>Coherent, Competency-Driven Program and Curriculum Design</a:t>
            </a:r>
          </a:p>
          <a:p>
            <a:pPr algn="ctr" defTabSz="609585"/>
            <a:endParaRPr lang="en-US" sz="2133" b="1" dirty="0">
              <a:solidFill>
                <a:srgbClr val="0070C0"/>
              </a:solidFill>
              <a:latin typeface="Trebuchet MS"/>
              <a:cs typeface="Trebuchet MS"/>
            </a:endParaRPr>
          </a:p>
          <a:p>
            <a:pPr algn="ctr" defTabSz="609585"/>
            <a:r>
              <a:rPr lang="en-US" sz="2133" b="1" dirty="0">
                <a:solidFill>
                  <a:srgbClr val="0070C0"/>
                </a:solidFill>
                <a:latin typeface="Trebuchet MS"/>
                <a:cs typeface="Trebuchet MS"/>
              </a:rPr>
              <a:t>Intentionally Designed and Engaged Student Experience</a:t>
            </a:r>
          </a:p>
          <a:p>
            <a:pPr algn="ctr" defTabSz="609585"/>
            <a:endParaRPr lang="en-US" sz="2133" b="1" dirty="0">
              <a:solidFill>
                <a:srgbClr val="0070C0"/>
              </a:solidFill>
              <a:latin typeface="Trebuchet MS"/>
              <a:cs typeface="Trebuchet MS"/>
            </a:endParaRPr>
          </a:p>
          <a:p>
            <a:pPr algn="ctr" defTabSz="609585"/>
            <a:r>
              <a:rPr lang="en-US" sz="2133" b="1" dirty="0">
                <a:solidFill>
                  <a:srgbClr val="0070C0"/>
                </a:solidFill>
                <a:latin typeface="Trebuchet MS"/>
                <a:cs typeface="Trebuchet MS"/>
              </a:rPr>
              <a:t>Credential-Level Assessment Strategy with Robust Implementation</a:t>
            </a:r>
          </a:p>
          <a:p>
            <a:pPr algn="ctr" defTabSz="609585"/>
            <a:endParaRPr lang="en-US" sz="2133" b="1" dirty="0">
              <a:solidFill>
                <a:srgbClr val="0070C0"/>
              </a:solidFill>
              <a:latin typeface="Trebuchet MS"/>
              <a:cs typeface="Trebuchet MS"/>
            </a:endParaRPr>
          </a:p>
          <a:p>
            <a:pPr algn="ctr" defTabSz="609585"/>
            <a:r>
              <a:rPr lang="en-US" sz="2133" b="1" dirty="0">
                <a:solidFill>
                  <a:srgbClr val="0070C0"/>
                </a:solidFill>
                <a:latin typeface="Trebuchet MS"/>
                <a:cs typeface="Trebuchet MS"/>
              </a:rPr>
              <a:t>Collaborative Engagement with External Partners</a:t>
            </a:r>
          </a:p>
          <a:p>
            <a:pPr algn="ctr" defTabSz="609585"/>
            <a:endParaRPr lang="en-US" sz="2133" b="1" dirty="0">
              <a:solidFill>
                <a:srgbClr val="0070C0"/>
              </a:solidFill>
              <a:latin typeface="Trebuchet MS"/>
              <a:cs typeface="Trebuchet MS"/>
            </a:endParaRPr>
          </a:p>
          <a:p>
            <a:pPr algn="ctr" defTabSz="609585"/>
            <a:r>
              <a:rPr lang="en-US" sz="2133" b="1" dirty="0">
                <a:solidFill>
                  <a:srgbClr val="0070C0"/>
                </a:solidFill>
                <a:latin typeface="Trebuchet MS"/>
                <a:cs typeface="Trebuchet MS"/>
              </a:rPr>
              <a:t>Evidence-Driven Continuous Improvement Processes</a:t>
            </a:r>
          </a:p>
          <a:p>
            <a:pPr algn="ctr" defTabSz="609585"/>
            <a:endParaRPr lang="en-US" sz="2133" b="1" dirty="0">
              <a:solidFill>
                <a:srgbClr val="0070C0"/>
              </a:solidFill>
              <a:latin typeface="Trebuchet MS"/>
              <a:cs typeface="Trebuchet MS"/>
            </a:endParaRPr>
          </a:p>
          <a:p>
            <a:pPr algn="ctr" defTabSz="609585"/>
            <a:r>
              <a:rPr lang="en-US" sz="2133" b="1" dirty="0">
                <a:solidFill>
                  <a:srgbClr val="0070C0"/>
                </a:solidFill>
                <a:latin typeface="Trebuchet MS"/>
                <a:cs typeface="Trebuchet MS"/>
              </a:rPr>
              <a:t>Transparency of Student Learning</a:t>
            </a:r>
          </a:p>
        </p:txBody>
      </p:sp>
      <p:sp>
        <p:nvSpPr>
          <p:cNvPr id="4" name="Title 1"/>
          <p:cNvSpPr txBox="1">
            <a:spLocks/>
          </p:cNvSpPr>
          <p:nvPr/>
        </p:nvSpPr>
        <p:spPr>
          <a:xfrm>
            <a:off x="759037" y="316798"/>
            <a:ext cx="11227407" cy="141353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219170">
              <a:lnSpc>
                <a:spcPct val="110000"/>
              </a:lnSpc>
            </a:pPr>
            <a:r>
              <a:rPr lang="en-US" sz="3733" b="1" dirty="0">
                <a:solidFill>
                  <a:srgbClr val="FFFFFF"/>
                </a:solidFill>
                <a:latin typeface="Trebuchet MS"/>
                <a:cs typeface="Trebuchet MS"/>
              </a:rPr>
              <a:t>The 8 Elements</a:t>
            </a:r>
            <a:endParaRPr lang="en-US" sz="3733" b="1" dirty="0">
              <a:solidFill>
                <a:srgbClr val="FFFFFF"/>
              </a:solidFill>
              <a:latin typeface="Arial"/>
              <a:cs typeface="Arial"/>
            </a:endParaRPr>
          </a:p>
        </p:txBody>
      </p:sp>
    </p:spTree>
    <p:extLst>
      <p:ext uri="{BB962C8B-B14F-4D97-AF65-F5344CB8AC3E}">
        <p14:creationId xmlns:p14="http://schemas.microsoft.com/office/powerpoint/2010/main" val="202697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3243F6-D0E6-495F-A062-8A667AC4CB0C}"/>
              </a:ext>
            </a:extLst>
          </p:cNvPr>
          <p:cNvPicPr>
            <a:picLocks noChangeAspect="1"/>
          </p:cNvPicPr>
          <p:nvPr/>
        </p:nvPicPr>
        <p:blipFill>
          <a:blip r:embed="rId2"/>
          <a:stretch>
            <a:fillRect/>
          </a:stretch>
        </p:blipFill>
        <p:spPr>
          <a:xfrm>
            <a:off x="6550237" y="1599193"/>
            <a:ext cx="5336963" cy="5258807"/>
          </a:xfrm>
          <a:prstGeom prst="rect">
            <a:avLst/>
          </a:prstGeom>
        </p:spPr>
      </p:pic>
      <p:sp>
        <p:nvSpPr>
          <p:cNvPr id="3" name="Title 1">
            <a:extLst>
              <a:ext uri="{FF2B5EF4-FFF2-40B4-BE49-F238E27FC236}">
                <a16:creationId xmlns:a16="http://schemas.microsoft.com/office/drawing/2014/main" id="{674FA082-2851-431F-B280-B363207DDE84}"/>
              </a:ext>
            </a:extLst>
          </p:cNvPr>
          <p:cNvSpPr txBox="1">
            <a:spLocks/>
          </p:cNvSpPr>
          <p:nvPr/>
        </p:nvSpPr>
        <p:spPr>
          <a:xfrm>
            <a:off x="759037" y="316798"/>
            <a:ext cx="11227407" cy="141353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219170">
              <a:lnSpc>
                <a:spcPct val="110000"/>
              </a:lnSpc>
            </a:pPr>
            <a:r>
              <a:rPr lang="en-US" sz="3733" b="1" dirty="0">
                <a:solidFill>
                  <a:srgbClr val="FFFFFF"/>
                </a:solidFill>
                <a:latin typeface="Trebuchet MS"/>
                <a:cs typeface="Trebuchet MS"/>
              </a:rPr>
              <a:t>CBE and the University</a:t>
            </a:r>
            <a:endParaRPr lang="en-US" sz="3733" b="1" dirty="0">
              <a:solidFill>
                <a:srgbClr val="FFFFFF"/>
              </a:solidFill>
              <a:latin typeface="Arial"/>
              <a:cs typeface="Arial"/>
            </a:endParaRPr>
          </a:p>
        </p:txBody>
      </p:sp>
      <p:sp>
        <p:nvSpPr>
          <p:cNvPr id="4" name="Rectangle 3">
            <a:extLst>
              <a:ext uri="{FF2B5EF4-FFF2-40B4-BE49-F238E27FC236}">
                <a16:creationId xmlns:a16="http://schemas.microsoft.com/office/drawing/2014/main" id="{A31E7109-AB8F-40BC-89B7-4B106F29B1C1}"/>
              </a:ext>
            </a:extLst>
          </p:cNvPr>
          <p:cNvSpPr/>
          <p:nvPr/>
        </p:nvSpPr>
        <p:spPr>
          <a:xfrm>
            <a:off x="759037" y="2373556"/>
            <a:ext cx="6096000" cy="3200876"/>
          </a:xfrm>
          <a:prstGeom prst="rect">
            <a:avLst/>
          </a:prstGeom>
        </p:spPr>
        <p:txBody>
          <a:bodyPr>
            <a:spAutoFit/>
          </a:bodyPr>
          <a:lstStyle/>
          <a:p>
            <a:pPr marL="457200" indent="-457200">
              <a:spcBef>
                <a:spcPts val="600"/>
              </a:spcBef>
              <a:spcAft>
                <a:spcPts val="600"/>
              </a:spcAft>
              <a:buFont typeface="Arial" panose="020B0604020202020204" pitchFamily="34" charset="0"/>
              <a:buChar char="•"/>
            </a:pPr>
            <a:r>
              <a:rPr lang="en-US" sz="3200" dirty="0">
                <a:latin typeface="Arial" panose="020B0604020202020204" pitchFamily="34" charset="0"/>
                <a:cs typeface="Arial" panose="020B0604020202020204" pitchFamily="34" charset="0"/>
              </a:rPr>
              <a:t>Requires consideration of existing functions, policies, processes, and systems to fully support students.</a:t>
            </a:r>
          </a:p>
          <a:p>
            <a:pPr marL="457200" indent="-457200">
              <a:spcBef>
                <a:spcPts val="600"/>
              </a:spcBef>
              <a:spcAft>
                <a:spcPts val="600"/>
              </a:spcAft>
              <a:buFont typeface="Arial" panose="020B0604020202020204" pitchFamily="34" charset="0"/>
              <a:buChar char="•"/>
            </a:pPr>
            <a:r>
              <a:rPr lang="en-US" sz="3200" dirty="0">
                <a:latin typeface="Arial" panose="020B0604020202020204" pitchFamily="34" charset="0"/>
                <a:cs typeface="Arial" panose="020B0604020202020204" pitchFamily="34" charset="0"/>
              </a:rPr>
              <a:t>CBE reimagines the entire university model</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29651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7801" y="3862269"/>
            <a:ext cx="4868828" cy="634020"/>
          </a:xfrm>
          <a:prstGeom prst="rect">
            <a:avLst/>
          </a:prstGeom>
        </p:spPr>
        <p:txBody>
          <a:bodyPr wrap="square">
            <a:spAutoFit/>
          </a:bodyPr>
          <a:lstStyle/>
          <a:p>
            <a:pPr marL="241294" indent="-241294" algn="ctr" defTabSz="609585">
              <a:lnSpc>
                <a:spcPct val="110000"/>
              </a:lnSpc>
            </a:pPr>
            <a:r>
              <a:rPr lang="en-US" sz="3200" dirty="0">
                <a:solidFill>
                  <a:prstClr val="white"/>
                </a:solidFill>
                <a:latin typeface="Arial"/>
                <a:cs typeface="Arial"/>
              </a:rPr>
              <a:t>IMAGE</a:t>
            </a:r>
          </a:p>
        </p:txBody>
      </p:sp>
      <p:graphicFrame>
        <p:nvGraphicFramePr>
          <p:cNvPr id="2" name="Table 1"/>
          <p:cNvGraphicFramePr>
            <a:graphicFrameLocks noGrp="1"/>
          </p:cNvGraphicFramePr>
          <p:nvPr>
            <p:extLst/>
          </p:nvPr>
        </p:nvGraphicFramePr>
        <p:xfrm>
          <a:off x="156594" y="2101941"/>
          <a:ext cx="11800513" cy="4573080"/>
        </p:xfrm>
        <a:graphic>
          <a:graphicData uri="http://schemas.openxmlformats.org/drawingml/2006/table">
            <a:tbl>
              <a:tblPr>
                <a:tableStyleId>{5C22544A-7EE6-4342-B048-85BDC9FD1C3A}</a:tableStyleId>
              </a:tblPr>
              <a:tblGrid>
                <a:gridCol w="2438401">
                  <a:extLst>
                    <a:ext uri="{9D8B030D-6E8A-4147-A177-3AD203B41FA5}">
                      <a16:colId xmlns:a16="http://schemas.microsoft.com/office/drawing/2014/main" val="1570456150"/>
                    </a:ext>
                  </a:extLst>
                </a:gridCol>
                <a:gridCol w="1901504">
                  <a:extLst>
                    <a:ext uri="{9D8B030D-6E8A-4147-A177-3AD203B41FA5}">
                      <a16:colId xmlns:a16="http://schemas.microsoft.com/office/drawing/2014/main" val="3683767032"/>
                    </a:ext>
                  </a:extLst>
                </a:gridCol>
                <a:gridCol w="1789652">
                  <a:extLst>
                    <a:ext uri="{9D8B030D-6E8A-4147-A177-3AD203B41FA5}">
                      <a16:colId xmlns:a16="http://schemas.microsoft.com/office/drawing/2014/main" val="2546934083"/>
                    </a:ext>
                  </a:extLst>
                </a:gridCol>
                <a:gridCol w="2457555">
                  <a:extLst>
                    <a:ext uri="{9D8B030D-6E8A-4147-A177-3AD203B41FA5}">
                      <a16:colId xmlns:a16="http://schemas.microsoft.com/office/drawing/2014/main" val="974204827"/>
                    </a:ext>
                  </a:extLst>
                </a:gridCol>
                <a:gridCol w="3213401">
                  <a:extLst>
                    <a:ext uri="{9D8B030D-6E8A-4147-A177-3AD203B41FA5}">
                      <a16:colId xmlns:a16="http://schemas.microsoft.com/office/drawing/2014/main" val="4095851334"/>
                    </a:ext>
                  </a:extLst>
                </a:gridCol>
              </a:tblGrid>
              <a:tr h="568992">
                <a:tc>
                  <a:txBody>
                    <a:bodyPr/>
                    <a:lstStyle/>
                    <a:p>
                      <a:pPr marL="0" marR="0" algn="ctr">
                        <a:lnSpc>
                          <a:spcPct val="115000"/>
                        </a:lnSpc>
                        <a:spcBef>
                          <a:spcPts val="0"/>
                        </a:spcBef>
                        <a:spcAft>
                          <a:spcPts val="0"/>
                        </a:spcAft>
                      </a:pPr>
                      <a:r>
                        <a:rPr lang="en-US" sz="2400" b="1" dirty="0">
                          <a:solidFill>
                            <a:srgbClr val="318FC3"/>
                          </a:solidFill>
                          <a:latin typeface="Trebuchet MS"/>
                          <a:cs typeface="Trebuchet MS"/>
                        </a:rPr>
                        <a:t>Indicator</a:t>
                      </a:r>
                      <a:endParaRPr lang="en-US" sz="2400" b="1" dirty="0">
                        <a:solidFill>
                          <a:srgbClr val="000000"/>
                        </a:solidFill>
                        <a:effectLst/>
                        <a:latin typeface="Arial" panose="020B0604020202020204" pitchFamily="34" charset="0"/>
                        <a:ea typeface="Arial" panose="020B0604020202020204" pitchFamily="34" charset="0"/>
                      </a:endParaRPr>
                    </a:p>
                  </a:txBody>
                  <a:tcPr marL="74184" marR="74184" marT="74184" marB="74184"/>
                </a:tc>
                <a:tc>
                  <a:txBody>
                    <a:bodyPr/>
                    <a:lstStyle/>
                    <a:p>
                      <a:pPr marL="0" marR="0" algn="ctr">
                        <a:lnSpc>
                          <a:spcPct val="115000"/>
                        </a:lnSpc>
                        <a:spcBef>
                          <a:spcPts val="0"/>
                        </a:spcBef>
                        <a:spcAft>
                          <a:spcPts val="0"/>
                        </a:spcAft>
                      </a:pPr>
                      <a:r>
                        <a:rPr lang="en-US" sz="2400" b="1" dirty="0">
                          <a:solidFill>
                            <a:srgbClr val="318FC3"/>
                          </a:solidFill>
                          <a:latin typeface="Trebuchet MS"/>
                          <a:cs typeface="Trebuchet MS"/>
                        </a:rPr>
                        <a:t>Initial</a:t>
                      </a:r>
                    </a:p>
                  </a:txBody>
                  <a:tcPr marL="74184" marR="74184" marT="74184" marB="74184"/>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2400" b="1" dirty="0">
                          <a:solidFill>
                            <a:srgbClr val="318FC3"/>
                          </a:solidFill>
                          <a:latin typeface="Trebuchet MS"/>
                          <a:cs typeface="Trebuchet MS"/>
                        </a:rPr>
                        <a:t>Emerging </a:t>
                      </a:r>
                    </a:p>
                  </a:txBody>
                  <a:tcPr marL="74184" marR="74184" marT="74184" marB="74184"/>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2400" b="1" dirty="0">
                          <a:solidFill>
                            <a:srgbClr val="318FC3"/>
                          </a:solidFill>
                          <a:latin typeface="Trebuchet MS"/>
                          <a:cs typeface="Trebuchet MS"/>
                        </a:rPr>
                        <a:t>Developed</a:t>
                      </a:r>
                      <a:endParaRPr lang="en-US" sz="2400" b="1" dirty="0">
                        <a:solidFill>
                          <a:srgbClr val="000000"/>
                        </a:solidFill>
                        <a:effectLst/>
                        <a:latin typeface="Arial" panose="020B0604020202020204" pitchFamily="34" charset="0"/>
                        <a:ea typeface="Arial" panose="020B0604020202020204" pitchFamily="34" charset="0"/>
                      </a:endParaRPr>
                    </a:p>
                  </a:txBody>
                  <a:tcPr marL="74184" marR="74184" marT="74184" marB="74184"/>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2400" b="1" dirty="0">
                          <a:solidFill>
                            <a:srgbClr val="318FC3"/>
                          </a:solidFill>
                          <a:latin typeface="Trebuchet MS"/>
                          <a:cs typeface="Trebuchet MS"/>
                        </a:rPr>
                        <a:t>Highly Developed</a:t>
                      </a:r>
                      <a:endParaRPr lang="en-US" sz="2400" b="1" dirty="0">
                        <a:solidFill>
                          <a:srgbClr val="000000"/>
                        </a:solidFill>
                        <a:effectLst/>
                        <a:latin typeface="Arial" panose="020B0604020202020204" pitchFamily="34" charset="0"/>
                        <a:ea typeface="Arial" panose="020B0604020202020204" pitchFamily="34" charset="0"/>
                      </a:endParaRPr>
                    </a:p>
                  </a:txBody>
                  <a:tcPr marL="74184" marR="74184" marT="74184" marB="74184"/>
                </a:tc>
                <a:extLst>
                  <a:ext uri="{0D108BD9-81ED-4DB2-BD59-A6C34878D82A}">
                    <a16:rowId xmlns:a16="http://schemas.microsoft.com/office/drawing/2014/main" val="325872654"/>
                  </a:ext>
                </a:extLst>
              </a:tr>
              <a:tr h="4004088">
                <a:tc>
                  <a:txBody>
                    <a:bodyPr/>
                    <a:lstStyle/>
                    <a:p>
                      <a:pPr marL="0" marR="0">
                        <a:lnSpc>
                          <a:spcPct val="115000"/>
                        </a:lnSpc>
                        <a:spcBef>
                          <a:spcPts val="0"/>
                        </a:spcBef>
                        <a:spcAft>
                          <a:spcPts val="0"/>
                        </a:spcAft>
                      </a:pPr>
                      <a:r>
                        <a:rPr lang="en-US" sz="2000" dirty="0">
                          <a:solidFill>
                            <a:srgbClr val="132D3D"/>
                          </a:solidFill>
                          <a:effectLst/>
                          <a:latin typeface="Arial (Body)"/>
                        </a:rPr>
                        <a:t>Quality Standard</a:t>
                      </a:r>
                      <a:endParaRPr lang="en-US" sz="2000" dirty="0">
                        <a:solidFill>
                          <a:srgbClr val="132D3D"/>
                        </a:solidFill>
                        <a:effectLst/>
                        <a:latin typeface="Arial (Body)"/>
                        <a:ea typeface="Arial" panose="020B0604020202020204" pitchFamily="34" charset="0"/>
                      </a:endParaRPr>
                    </a:p>
                  </a:txBody>
                  <a:tcPr marL="74184" marR="74184" marT="74184" marB="74184"/>
                </a:tc>
                <a:tc>
                  <a:txBody>
                    <a:bodyPr/>
                    <a:lstStyle/>
                    <a:p>
                      <a:pPr marL="0" marR="0">
                        <a:lnSpc>
                          <a:spcPct val="115000"/>
                        </a:lnSpc>
                        <a:spcBef>
                          <a:spcPts val="0"/>
                        </a:spcBef>
                        <a:spcAft>
                          <a:spcPts val="0"/>
                        </a:spcAft>
                      </a:pPr>
                      <a:r>
                        <a:rPr lang="en-US" sz="2000" dirty="0">
                          <a:solidFill>
                            <a:srgbClr val="132D3D"/>
                          </a:solidFill>
                          <a:effectLst/>
                          <a:latin typeface="Arial (Body)"/>
                        </a:rPr>
                        <a:t>Institution is beginning to build a CBE program.</a:t>
                      </a:r>
                      <a:endParaRPr lang="en-US" sz="2000" dirty="0">
                        <a:solidFill>
                          <a:srgbClr val="132D3D"/>
                        </a:solidFill>
                        <a:effectLst/>
                        <a:latin typeface="Arial (Body)"/>
                        <a:ea typeface="Arial" panose="020B0604020202020204" pitchFamily="34" charset="0"/>
                      </a:endParaRPr>
                    </a:p>
                  </a:txBody>
                  <a:tcPr marL="74184" marR="74184" marT="74184" marB="74184"/>
                </a:tc>
                <a:tc>
                  <a:txBody>
                    <a:bodyPr/>
                    <a:lstStyle/>
                    <a:p>
                      <a:pPr marL="0" marR="0">
                        <a:lnSpc>
                          <a:spcPct val="115000"/>
                        </a:lnSpc>
                        <a:spcBef>
                          <a:spcPts val="0"/>
                        </a:spcBef>
                        <a:spcAft>
                          <a:spcPts val="0"/>
                        </a:spcAft>
                      </a:pPr>
                      <a:r>
                        <a:rPr lang="en-US" sz="2000" dirty="0">
                          <a:solidFill>
                            <a:srgbClr val="132D3D"/>
                          </a:solidFill>
                          <a:effectLst/>
                          <a:latin typeface="Arial (Body)"/>
                        </a:rPr>
                        <a:t>Institution is prototyping or piloting CBE program(s).</a:t>
                      </a:r>
                      <a:endParaRPr lang="en-US" sz="2000" dirty="0">
                        <a:solidFill>
                          <a:srgbClr val="132D3D"/>
                        </a:solidFill>
                        <a:effectLst/>
                        <a:latin typeface="Arial (Body)"/>
                        <a:ea typeface="Arial" panose="020B0604020202020204" pitchFamily="34" charset="0"/>
                      </a:endParaRPr>
                    </a:p>
                  </a:txBody>
                  <a:tcPr marL="74184" marR="74184" marT="74184" marB="74184"/>
                </a:tc>
                <a:tc>
                  <a:txBody>
                    <a:bodyPr/>
                    <a:lstStyle/>
                    <a:p>
                      <a:pPr marL="0" marR="0">
                        <a:lnSpc>
                          <a:spcPct val="115000"/>
                        </a:lnSpc>
                        <a:spcBef>
                          <a:spcPts val="0"/>
                        </a:spcBef>
                        <a:spcAft>
                          <a:spcPts val="0"/>
                        </a:spcAft>
                      </a:pPr>
                      <a:r>
                        <a:rPr lang="en-US" sz="2000" dirty="0">
                          <a:solidFill>
                            <a:srgbClr val="132D3D"/>
                          </a:solidFill>
                          <a:effectLst/>
                          <a:latin typeface="Arial (Body)"/>
                        </a:rPr>
                        <a:t>Institution has committed to offering CBE program(s) and has learners enrolled, able to access federal financial aid, and making progress toward a credential. </a:t>
                      </a:r>
                      <a:endParaRPr lang="en-US" sz="2000" dirty="0">
                        <a:solidFill>
                          <a:srgbClr val="132D3D"/>
                        </a:solidFill>
                        <a:effectLst/>
                        <a:latin typeface="Arial (Body)"/>
                        <a:ea typeface="Arial" panose="020B0604020202020204" pitchFamily="34" charset="0"/>
                      </a:endParaRPr>
                    </a:p>
                  </a:txBody>
                  <a:tcPr marL="74184" marR="74184" marT="74184" marB="74184"/>
                </a:tc>
                <a:tc>
                  <a:txBody>
                    <a:bodyPr/>
                    <a:lstStyle/>
                    <a:p>
                      <a:pPr marL="0" marR="0">
                        <a:lnSpc>
                          <a:spcPct val="115000"/>
                        </a:lnSpc>
                        <a:spcBef>
                          <a:spcPts val="0"/>
                        </a:spcBef>
                        <a:spcAft>
                          <a:spcPts val="0"/>
                        </a:spcAft>
                      </a:pPr>
                      <a:r>
                        <a:rPr lang="en-US" sz="2000" dirty="0">
                          <a:solidFill>
                            <a:srgbClr val="132D3D"/>
                          </a:solidFill>
                          <a:effectLst/>
                          <a:latin typeface="Arial (Body)"/>
                        </a:rPr>
                        <a:t>Institution has fully functioning CBE program(s) with full accreditation and regulatory approvals.  Technology is leveraged to improve efficiencies and efficacy for the learners. Graduates from the program are successful in their endeavors.</a:t>
                      </a:r>
                      <a:endParaRPr lang="en-US" sz="2000" dirty="0">
                        <a:solidFill>
                          <a:srgbClr val="132D3D"/>
                        </a:solidFill>
                        <a:effectLst/>
                        <a:latin typeface="Arial (Body)"/>
                        <a:ea typeface="Arial" panose="020B0604020202020204" pitchFamily="34" charset="0"/>
                      </a:endParaRPr>
                    </a:p>
                  </a:txBody>
                  <a:tcPr marL="74184" marR="74184" marT="74184" marB="74184"/>
                </a:tc>
                <a:extLst>
                  <a:ext uri="{0D108BD9-81ED-4DB2-BD59-A6C34878D82A}">
                    <a16:rowId xmlns:a16="http://schemas.microsoft.com/office/drawing/2014/main" val="1451992125"/>
                  </a:ext>
                </a:extLst>
              </a:tr>
            </a:tbl>
          </a:graphicData>
        </a:graphic>
      </p:graphicFrame>
      <p:sp>
        <p:nvSpPr>
          <p:cNvPr id="5" name="Title 1"/>
          <p:cNvSpPr txBox="1">
            <a:spLocks/>
          </p:cNvSpPr>
          <p:nvPr/>
        </p:nvSpPr>
        <p:spPr>
          <a:xfrm>
            <a:off x="759037" y="316798"/>
            <a:ext cx="11227407" cy="141353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219170">
              <a:lnSpc>
                <a:spcPct val="110000"/>
              </a:lnSpc>
            </a:pPr>
            <a:r>
              <a:rPr lang="en-US" sz="3733" b="1" dirty="0">
                <a:solidFill>
                  <a:srgbClr val="FFFFFF"/>
                </a:solidFill>
                <a:latin typeface="Trebuchet MS"/>
                <a:cs typeface="Trebuchet MS"/>
              </a:rPr>
              <a:t>Example: From Standard to Stages</a:t>
            </a:r>
            <a:endParaRPr lang="en-US" sz="3733" b="1" dirty="0">
              <a:solidFill>
                <a:srgbClr val="FFFFFF"/>
              </a:solidFill>
              <a:latin typeface="Arial"/>
              <a:cs typeface="Arial"/>
            </a:endParaRPr>
          </a:p>
        </p:txBody>
      </p:sp>
    </p:spTree>
    <p:extLst>
      <p:ext uri="{BB962C8B-B14F-4D97-AF65-F5344CB8AC3E}">
        <p14:creationId xmlns:p14="http://schemas.microsoft.com/office/powerpoint/2010/main" val="159806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Custom 1">
      <a:dk1>
        <a:srgbClr val="00446A"/>
      </a:dk1>
      <a:lt1>
        <a:srgbClr val="FFFFFF"/>
      </a:lt1>
      <a:dk2>
        <a:srgbClr val="00446A"/>
      </a:dk2>
      <a:lt2>
        <a:srgbClr val="FFFFFF"/>
      </a:lt2>
      <a:accent1>
        <a:srgbClr val="1F497D"/>
      </a:accent1>
      <a:accent2>
        <a:srgbClr val="F2DD44"/>
      </a:accent2>
      <a:accent3>
        <a:srgbClr val="0A5F50"/>
      </a:accent3>
      <a:accent4>
        <a:srgbClr val="953734"/>
      </a:accent4>
      <a:accent5>
        <a:srgbClr val="1884B1"/>
      </a:accent5>
      <a:accent6>
        <a:srgbClr val="C0504D"/>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477</Words>
  <Application>Microsoft Office PowerPoint</Application>
  <PresentationFormat>Widescreen</PresentationFormat>
  <Paragraphs>82</Paragraphs>
  <Slides>19</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Arial (Body)</vt:lpstr>
      <vt:lpstr>Calibri</vt:lpstr>
      <vt:lpstr>Trebuchet MS</vt:lpstr>
      <vt:lpstr>1_Office Theme</vt:lpstr>
      <vt:lpstr>Office Theme</vt:lpstr>
      <vt:lpstr>Quality Standards &amp; Performance Indicators Where we are, and the road ahead…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Northwestern Health Sciences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 Bushway</dc:creator>
  <cp:lastModifiedBy>Deb Bushway</cp:lastModifiedBy>
  <cp:revision>7</cp:revision>
  <dcterms:created xsi:type="dcterms:W3CDTF">2017-05-30T22:13:07Z</dcterms:created>
  <dcterms:modified xsi:type="dcterms:W3CDTF">2017-09-26T19:30:34Z</dcterms:modified>
</cp:coreProperties>
</file>